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80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7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D9FF1-8063-4A1A-AB98-98139699952F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B6FD6-A866-4032-A760-B8AD0B326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1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ED4E-EC43-4221-9DFA-78F6A397A060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9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83DF-5F87-4B54-8058-3DD88ECF979C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0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ECF3-9545-44F9-B4A1-331B040B6752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2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ED7-8BB3-4DA5-B04C-56F7E3557779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9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F22-1CE6-402F-8A6F-909EFAE2BE2B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DF3D-488A-4CF7-B2C6-3FA59BA5DAAB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2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D9-6870-4288-AABF-90075D738858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D73B-C1C3-479F-840F-39FC512CA32C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7D0C-450D-49D4-92BC-F669647602AF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1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449B-BC85-4CF3-A3EF-5E488116405F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3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459-E82D-4CD7-B10E-C9DD928DD406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9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462D-F126-4AE0-B24D-BEBEF2B180E7}" type="datetime1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jpe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18" Type="http://schemas.openxmlformats.org/officeDocument/2006/relationships/image" Target="../media/image68.png"/><Relationship Id="rId3" Type="http://schemas.openxmlformats.org/officeDocument/2006/relationships/image" Target="../media/image54.png"/><Relationship Id="rId21" Type="http://schemas.openxmlformats.org/officeDocument/2006/relationships/image" Target="../media/image71.png"/><Relationship Id="rId7" Type="http://schemas.openxmlformats.org/officeDocument/2006/relationships/image" Target="../media/image58.png"/><Relationship Id="rId12" Type="http://schemas.openxmlformats.org/officeDocument/2006/relationships/image" Target="../media/image52.png"/><Relationship Id="rId17" Type="http://schemas.openxmlformats.org/officeDocument/2006/relationships/image" Target="../media/image67.png"/><Relationship Id="rId2" Type="http://schemas.openxmlformats.org/officeDocument/2006/relationships/image" Target="../media/image53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48.png"/><Relationship Id="rId5" Type="http://schemas.openxmlformats.org/officeDocument/2006/relationships/image" Target="../media/image56.png"/><Relationship Id="rId15" Type="http://schemas.microsoft.com/office/2007/relationships/hdphoto" Target="../media/hdphoto1.wdp"/><Relationship Id="rId23" Type="http://schemas.openxmlformats.org/officeDocument/2006/relationships/image" Target="../media/image73.png"/><Relationship Id="rId10" Type="http://schemas.openxmlformats.org/officeDocument/2006/relationships/image" Target="../media/image46.png"/><Relationship Id="rId19" Type="http://schemas.openxmlformats.org/officeDocument/2006/relationships/image" Target="../media/image69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2.png"/><Relationship Id="rId22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4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63.pn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10" Type="http://schemas.openxmlformats.org/officeDocument/2006/relationships/image" Target="../media/image46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МОЛЕКУЛЯРНАЯ ФИЗИКА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Основные положения </a:t>
            </a:r>
            <a:r>
              <a:rPr lang="en-US" b="1" dirty="0"/>
              <a:t>MKT</a:t>
            </a:r>
            <a:endParaRPr lang="ru-RU" dirty="0"/>
          </a:p>
          <a:p>
            <a:r>
              <a:rPr lang="ru-RU" dirty="0" smtClean="0"/>
              <a:t>2-я часть</a:t>
            </a:r>
            <a:endParaRPr lang="ru-RU" dirty="0"/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r>
              <a:rPr lang="en-US" dirty="0" smtClean="0"/>
              <a:t>http://dvsschool.zz.mu/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7" y="4429919"/>
            <a:ext cx="16859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6974" y="255907"/>
            <a:ext cx="388119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Домашнее задание…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94" y="1136950"/>
            <a:ext cx="7497611" cy="49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20094" y="1686296"/>
            <a:ext cx="4240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Температура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78" y="602548"/>
            <a:ext cx="5597755" cy="32450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6052" y="4071741"/>
            <a:ext cx="11475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Важнейшим внутренним параметром газа является температура, чувствительность к которой заложе­на в живых системах, однако она субъективна.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7816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3293" y="1169708"/>
            <a:ext cx="5576223" cy="4803579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57548" y="172193"/>
            <a:ext cx="71683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свойства температуры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Тепловое равновесие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900052"/>
            <a:ext cx="62821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Характеризует внутреннее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состояние макроскопической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Температуры тел, находящихся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тепловом контакте,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выравниваются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7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6951" y="323004"/>
            <a:ext cx="5232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Измерение температуры</a:t>
            </a:r>
            <a:endParaRPr lang="ru-RU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58785"/>
            <a:ext cx="116020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Тело необходимо привести в тепловой контакт с 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термометром.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Термометр должен иметь массу значительно меньше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массы тела.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Показание термометра следует отсчитывать после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наступления теплового равновесия.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2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67136" y="3260506"/>
            <a:ext cx="10296311" cy="3069041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5013" y="0"/>
            <a:ext cx="99936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Термометры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00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Жидкостный термометр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(ртуть: температура от —38 до 260 °С;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глицерин: от — 50 до 100 °С).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4000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Термопара (температура от —269 до 2300 °С).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40005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Газовый термометр.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4000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Биметаллический.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9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73132"/>
            <a:ext cx="1178732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Физический смысл температуры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Какая физическая величина является одинаковой у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любых тел при тепловом равновесии?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Предположим, что при тепловом равновесии средние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кинетические энергии молекул одинаковы.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основного уравнения МКТ можно получить равенство: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19" y="3728789"/>
            <a:ext cx="5030685" cy="24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9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21" y="210540"/>
            <a:ext cx="6069264" cy="3138302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206338"/>
            <a:ext cx="1187677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проверки этого равенства опытным путем измерим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отношение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PV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1 моль водорода: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V=0,1 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= 0 °С.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=2,265-10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Па, то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97" y="4857010"/>
            <a:ext cx="8827140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9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9798" y="1950064"/>
            <a:ext cx="119822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Такое же значение получится и для 1 моля кислорода, следовательно, и для всех других газов. Таким образом, физическая величина обладающая свойством температуры, - это </a:t>
            </a:r>
            <a:endParaRPr lang="ru-RU" sz="3200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3" y="332508"/>
            <a:ext cx="8827140" cy="157941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67" y="3515096"/>
            <a:ext cx="4249820" cy="22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9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pic>
        <p:nvPicPr>
          <p:cNvPr id="35843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608" y="564901"/>
            <a:ext cx="1202974" cy="1285771"/>
          </a:xfrm>
          <a:prstGeom prst="rect">
            <a:avLst/>
          </a:prstGeom>
          <a:noFill/>
        </p:spPr>
      </p:pic>
      <p:pic>
        <p:nvPicPr>
          <p:cNvPr id="35841" name="Рисунок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785" y="1543791"/>
            <a:ext cx="1320388" cy="1320388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360717" y="0"/>
            <a:ext cx="3124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Градус и джоуль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1169719"/>
            <a:ext cx="123746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Измерим            для газа, находящегося в контакте с тающим льдом,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               для пара с кипящей водой. Оказалось-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054431" y="2398827"/>
            <a:ext cx="78295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больше             в 1,3661 раза.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l"/>
              </a:tabLst>
            </a:pPr>
            <a:endParaRPr lang="ru-RU" sz="3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Разность этих значений равна 1,38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Дж.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896" y="2753095"/>
            <a:ext cx="1320388" cy="1320388"/>
          </a:xfrm>
          <a:prstGeom prst="rect">
            <a:avLst/>
          </a:prstGeom>
          <a:noFill/>
        </p:spPr>
      </p:pic>
      <p:pic>
        <p:nvPicPr>
          <p:cNvPr id="12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7672" y="2724230"/>
            <a:ext cx="1202974" cy="1285771"/>
          </a:xfrm>
          <a:prstGeom prst="rect">
            <a:avLst/>
          </a:prstGeom>
          <a:noFill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54380" y="4465125"/>
            <a:ext cx="107191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эту разность разделить на 100, то найдем,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одному градусу по Цельсию (1 °С) соответствует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1,38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Дж.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Коэффициент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1,38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Дж/К — постоянная Больцмана.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9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6091" y="255907"/>
            <a:ext cx="468730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Повторение пройденного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066" y="1068661"/>
            <a:ext cx="11438131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rgbClr val="FF0000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За­да­ча 1.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333333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Опре­де­ли­те, какое ко­ли­че­ство мо­ле­кул со­дер­жит­ся в 120 г воды.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18736" y="1536290"/>
            <a:ext cx="2840020" cy="2292047"/>
            <a:chOff x="318736" y="1536290"/>
            <a:chExt cx="2840020" cy="2292047"/>
          </a:xfrm>
        </p:grpSpPr>
        <p:sp>
          <p:nvSpPr>
            <p:cNvPr id="8" name="Прямоугольник 21"/>
            <p:cNvSpPr/>
            <p:nvPr/>
          </p:nvSpPr>
          <p:spPr>
            <a:xfrm>
              <a:off x="318736" y="1536290"/>
              <a:ext cx="28400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ru-RU" sz="32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Дано: </a:t>
              </a:r>
              <a:endParaRPr lang="en-CA" sz="3200" dirty="0">
                <a:solidFill>
                  <a:prstClr val="black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" name="Straight Connector 22"/>
            <p:cNvCxnSpPr/>
            <p:nvPr/>
          </p:nvCxnSpPr>
          <p:spPr>
            <a:xfrm>
              <a:off x="2622991" y="1946032"/>
              <a:ext cx="0" cy="1882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42"/>
            <p:cNvCxnSpPr/>
            <p:nvPr/>
          </p:nvCxnSpPr>
          <p:spPr>
            <a:xfrm flipH="1">
              <a:off x="414746" y="3190684"/>
              <a:ext cx="220824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18736" y="1946032"/>
                <a:ext cx="24346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𝑚</m:t>
                      </m:r>
                      <m:r>
                        <a:rPr kumimoji="0" lang="ru-RU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=0,12 кг</m:t>
                      </m:r>
                    </m:oMath>
                  </m:oMathPara>
                </a14:m>
                <a:endParaRPr kumimoji="0" lang="ru-RU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36" y="1946032"/>
                <a:ext cx="24346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4746" y="2510167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</a:t>
            </a:r>
            <a:r>
              <a:rPr lang="en-US" sz="2800" baseline="-25000" dirty="0" smtClean="0"/>
              <a:t>A </a:t>
            </a:r>
            <a:r>
              <a:rPr lang="en-US" sz="2800" dirty="0" smtClean="0"/>
              <a:t>= 6,02</a:t>
            </a:r>
            <a:r>
              <a:rPr lang="en-US" sz="2800" baseline="30000" dirty="0" smtClean="0"/>
              <a:t>.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23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22482" y="3191656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 - ?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40817" y="1536290"/>
            <a:ext cx="1852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Решение:</a:t>
            </a:r>
            <a:endParaRPr lang="ru-RU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46657" y="2109864"/>
                <a:ext cx="5185779" cy="985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sSub>
                            <m:sSubPr>
                              <m:ctrlPr>
                                <a:rPr lang="el-G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657" y="2109864"/>
                <a:ext cx="5185779" cy="985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46657" y="3337305"/>
                <a:ext cx="2420343" cy="491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≅4×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657" y="3337305"/>
                <a:ext cx="2420343" cy="491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6771152" y="3828337"/>
            <a:ext cx="3704669" cy="584775"/>
            <a:chOff x="6771152" y="3828337"/>
            <a:chExt cx="3704669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6771152" y="3828337"/>
              <a:ext cx="12843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Ответ:</a:t>
              </a:r>
              <a:endParaRPr lang="ru-RU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055478" y="3852771"/>
                  <a:ext cx="2420343" cy="491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≅4×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5478" y="3852771"/>
                  <a:ext cx="2420343" cy="4910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68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85018"/>
            <a:ext cx="101673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Абсолютная температура и абсолютный нуль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0К кинетическая энергия Е поступательно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движущихся молекул равна 0.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733315" y="1963462"/>
            <a:ext cx="10227610" cy="448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3491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lum bright="20000" contrast="40000"/>
          </a:blip>
          <a:srcRect/>
          <a:stretch>
            <a:fillRect/>
          </a:stretch>
        </p:blipFill>
        <p:spPr bwMode="auto">
          <a:xfrm>
            <a:off x="263064" y="831270"/>
            <a:ext cx="11581411" cy="558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349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Температурная шкала Ньютона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894" y="2080255"/>
            <a:ext cx="3648405" cy="868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Температура человеческого тела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35894" y="5152597"/>
            <a:ext cx="3648405" cy="868692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замерзания 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10012824" y="2019299"/>
            <a:ext cx="673101" cy="4270244"/>
            <a:chOff x="7524328" y="1226442"/>
            <a:chExt cx="504826" cy="32026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" t="26021" r="72637" b="32983"/>
            <a:stretch/>
          </p:blipFill>
          <p:spPr>
            <a:xfrm rot="16200000">
              <a:off x="6912645" y="3312617"/>
              <a:ext cx="1728191" cy="50482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6" t="26021" r="16210" b="32983"/>
            <a:stretch/>
          </p:blipFill>
          <p:spPr>
            <a:xfrm rot="16200000">
              <a:off x="7039495" y="1711275"/>
              <a:ext cx="1474491" cy="50482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904" y="1628775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05" y="2171701"/>
                <a:ext cx="791243" cy="615553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20619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86103" y="389081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138" y="5187750"/>
                <a:ext cx="564685" cy="615553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0000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3485" y="2804300"/>
                <a:ext cx="21349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°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N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=3,03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980" y="3739068"/>
                <a:ext cx="2846591" cy="615553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5714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>
            <a:off x="8016213" y="2468893"/>
            <a:ext cx="14064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016408" y="5495525"/>
            <a:ext cx="14064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20755"/>
            <a:ext cx="3294515" cy="43988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3445" y="5541235"/>
            <a:ext cx="2880320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Исаак Ньютон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1642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1727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9213" y="1277277"/>
            <a:ext cx="288032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1701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Температурная шкала Реомюра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894" y="2080255"/>
            <a:ext cx="3648405" cy="868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Температура кипения воды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35894" y="5152597"/>
            <a:ext cx="3648405" cy="868692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замерзания 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10012824" y="2019299"/>
            <a:ext cx="673101" cy="4270244"/>
            <a:chOff x="7524328" y="1226442"/>
            <a:chExt cx="504826" cy="32026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" t="26021" r="72637" b="32983"/>
            <a:stretch/>
          </p:blipFill>
          <p:spPr>
            <a:xfrm rot="16200000">
              <a:off x="6912645" y="3312617"/>
              <a:ext cx="1728191" cy="50482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6" t="26021" r="16210" b="32983"/>
            <a:stretch/>
          </p:blipFill>
          <p:spPr>
            <a:xfrm rot="16200000">
              <a:off x="7039495" y="1711275"/>
              <a:ext cx="1474491" cy="50482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904" y="1628775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8</m:t>
                      </m:r>
                      <m:r>
                        <a:rPr lang="ru-RU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05" y="2171701"/>
                <a:ext cx="791243" cy="615553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20619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86103" y="389081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138" y="5187750"/>
                <a:ext cx="564685" cy="615553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0000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3485" y="2804300"/>
                <a:ext cx="1945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0,8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°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981" y="3739068"/>
                <a:ext cx="2594385" cy="615553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6270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>
            <a:off x="8016213" y="2468893"/>
            <a:ext cx="14064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016408" y="5495525"/>
            <a:ext cx="14064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Объект 3"/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000" y="1219200"/>
            <a:ext cx="3292800" cy="439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3445" y="5541235"/>
            <a:ext cx="2880320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Рене Реомюр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1683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1757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9213" y="1277277"/>
            <a:ext cx="288032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1730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65" y="255907"/>
            <a:ext cx="1601481" cy="5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 animBg="1"/>
      <p:bldP spid="10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Температурная шкала Фаренгейта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10012824" y="2019299"/>
            <a:ext cx="673101" cy="4270244"/>
            <a:chOff x="7524328" y="1226442"/>
            <a:chExt cx="504826" cy="32026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" t="26021" r="72637" b="32983"/>
            <a:stretch/>
          </p:blipFill>
          <p:spPr>
            <a:xfrm rot="16200000">
              <a:off x="6912645" y="3312617"/>
              <a:ext cx="1728191" cy="50482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6" t="26021" r="16210" b="32983"/>
            <a:stretch/>
          </p:blipFill>
          <p:spPr>
            <a:xfrm rot="16200000">
              <a:off x="7039495" y="1711275"/>
              <a:ext cx="1474491" cy="50482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904" y="1628775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96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05" y="2171701"/>
                <a:ext cx="791243" cy="615553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20619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86103" y="389081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138" y="5187750"/>
                <a:ext cx="564685" cy="615553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0000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>
            <a:off x="8016213" y="2468893"/>
            <a:ext cx="14064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016408" y="5495525"/>
            <a:ext cx="14064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Объект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0" y="1219200"/>
            <a:ext cx="3292800" cy="439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1131" y="5575327"/>
            <a:ext cx="4034535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Габриель Фаренгейт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1686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1736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9213" y="1277277"/>
            <a:ext cx="288032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1724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5135894" y="2080255"/>
            <a:ext cx="3648405" cy="868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Температура человеческого тела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135894" y="4773149"/>
            <a:ext cx="3648405" cy="1728192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замерзания раствора 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53485" y="2571750"/>
                <a:ext cx="230646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℉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℃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+32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981" y="3429001"/>
                <a:ext cx="3075287" cy="1048236"/>
              </a:xfrm>
              <a:prstGeom prst="rect">
                <a:avLst/>
              </a:prstGeom>
              <a:blipFill rotWithShape="1">
                <a:blip r:embed="rId6"/>
                <a:stretch>
                  <a:fillRect r="-5291" b="-775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595" y="18405"/>
            <a:ext cx="1601481" cy="5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build="p"/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Температурная шкала Цельсия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894" y="2080255"/>
            <a:ext cx="3648405" cy="868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Температура кипения воды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35894" y="5152597"/>
            <a:ext cx="3648405" cy="868692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замерзания 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10012824" y="2019299"/>
            <a:ext cx="673101" cy="4270244"/>
            <a:chOff x="7524328" y="1226442"/>
            <a:chExt cx="504826" cy="32026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" t="26021" r="72637" b="32983"/>
            <a:stretch/>
          </p:blipFill>
          <p:spPr>
            <a:xfrm rot="16200000">
              <a:off x="6912645" y="3312617"/>
              <a:ext cx="1728191" cy="50482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6" t="26021" r="16210" b="32983"/>
            <a:stretch/>
          </p:blipFill>
          <p:spPr>
            <a:xfrm rot="16200000">
              <a:off x="7039495" y="1711275"/>
              <a:ext cx="1474491" cy="50482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04248" y="1628775"/>
                <a:ext cx="763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331" y="2171701"/>
                <a:ext cx="1017799" cy="615553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16800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01995" y="389081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994" y="5187750"/>
                <a:ext cx="564685" cy="615553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0435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>
            <a:off x="7824192" y="2468893"/>
            <a:ext cx="14064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24387" y="5495525"/>
            <a:ext cx="14064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Объект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0" y="1219200"/>
            <a:ext cx="3292800" cy="439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8214" y="5561066"/>
            <a:ext cx="3360373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Андреас Цельсий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1701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1744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9213" y="1277277"/>
            <a:ext cx="288032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1742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71" y="0"/>
            <a:ext cx="1601481" cy="5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5978"/>
                <a:ext cx="8229600" cy="997619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Полмоля идеального газа, поместили в сосуд ёмкостью 20 л.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Через некоторое время, температура газа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достигла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𝟑𝟎</m:t>
                    </m:r>
                    <m:r>
                      <a:rPr lang="en-US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℃</m:t>
                    </m:r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Каково давление газа при этой температуре?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74638"/>
                <a:ext cx="10972800" cy="1330159"/>
              </a:xfrm>
              <a:blipFill rotWithShape="1">
                <a:blip r:embed="rId2"/>
                <a:stretch>
                  <a:fillRect l="-741" t="-3681" b="-11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335361" y="1520996"/>
            <a:ext cx="2840020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</a:rPr>
              <a:t>Дано: </a:t>
            </a:r>
            <a:endParaRPr lang="en-CA" sz="32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927648" y="1930737"/>
            <a:ext cx="0" cy="24018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431371" y="3717032"/>
            <a:ext cx="24962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503" y="2787774"/>
                <a:ext cx="953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4" y="3717033"/>
                <a:ext cx="1271459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1923" t="-11842" r="-15385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9362" y="1530984"/>
                <a:ext cx="19981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=0,5 м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оль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2041313"/>
                <a:ext cx="2664148" cy="615553"/>
              </a:xfrm>
              <a:prstGeom prst="rect">
                <a:avLst/>
              </a:prstGeom>
              <a:blipFill rotWithShape="1">
                <a:blip r:embed="rId4"/>
                <a:stretch>
                  <a:fillRect t="-11842" r="-7012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9362" y="1919878"/>
                <a:ext cx="1434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=20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л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9" y="2559838"/>
                <a:ext cx="1912747" cy="615553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8936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9362" y="2326109"/>
                <a:ext cx="1529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=30 ℃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3101480"/>
                <a:ext cx="2039105" cy="615553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7968" b="-3066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22"/>
          <p:cNvCxnSpPr/>
          <p:nvPr/>
        </p:nvCxnSpPr>
        <p:spPr>
          <a:xfrm>
            <a:off x="4559829" y="1929600"/>
            <a:ext cx="0" cy="24018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21"/>
          <p:cNvSpPr/>
          <p:nvPr/>
        </p:nvSpPr>
        <p:spPr>
          <a:xfrm>
            <a:off x="3357472" y="1595461"/>
            <a:ext cx="939957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</a:rPr>
              <a:t>СИ</a:t>
            </a:r>
            <a:endParaRPr lang="en-CA" sz="3200" dirty="0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249297" y="1923678"/>
                <a:ext cx="12425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0,0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063" y="2564905"/>
                <a:ext cx="1656777" cy="615553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9804" b="-3066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297473" y="2340917"/>
                <a:ext cx="10310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303 К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8" y="3121224"/>
                <a:ext cx="1374735" cy="615553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11243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211960" y="1196594"/>
                <a:ext cx="20850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℃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+273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947" y="1595460"/>
                <a:ext cx="2780077" cy="615553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5556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60"/>
          <p:cNvGrpSpPr/>
          <p:nvPr/>
        </p:nvGrpSpPr>
        <p:grpSpPr>
          <a:xfrm>
            <a:off x="8754507" y="215542"/>
            <a:ext cx="2883091" cy="5020573"/>
            <a:chOff x="6565880" y="161656"/>
            <a:chExt cx="2162318" cy="3765430"/>
          </a:xfrm>
        </p:grpSpPr>
        <p:grpSp>
          <p:nvGrpSpPr>
            <p:cNvPr id="10" name="Группа 17"/>
            <p:cNvGrpSpPr/>
            <p:nvPr/>
          </p:nvGrpSpPr>
          <p:grpSpPr>
            <a:xfrm>
              <a:off x="6660232" y="843600"/>
              <a:ext cx="2067966" cy="3083486"/>
              <a:chOff x="539552" y="424368"/>
              <a:chExt cx="2880320" cy="4294764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424368"/>
                <a:ext cx="2880320" cy="4294764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38" r="27331" b="92797"/>
              <a:stretch/>
            </p:blipFill>
            <p:spPr>
              <a:xfrm>
                <a:off x="1618432" y="699542"/>
                <a:ext cx="690007" cy="186447"/>
              </a:xfrm>
              <a:prstGeom prst="ellipse">
                <a:avLst/>
              </a:prstGeom>
            </p:spPr>
          </p:pic>
        </p:grpSp>
        <p:grpSp>
          <p:nvGrpSpPr>
            <p:cNvPr id="12" name="Группа 39"/>
            <p:cNvGrpSpPr/>
            <p:nvPr/>
          </p:nvGrpSpPr>
          <p:grpSpPr>
            <a:xfrm>
              <a:off x="6565880" y="2154510"/>
              <a:ext cx="1913539" cy="1478098"/>
              <a:chOff x="4501123" y="2139702"/>
              <a:chExt cx="3068946" cy="2370583"/>
            </a:xfrm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148064" y="2139702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436096" y="2929896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 rot="18243275">
                <a:off x="4404351" y="2670874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796136" y="2556193"/>
                <a:ext cx="1773933" cy="1580389"/>
              </a:xfrm>
              <a:prstGeom prst="rect">
                <a:avLst/>
              </a:prstGeom>
            </p:spPr>
          </p:pic>
        </p:grp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>
              <a:off x="7652233" y="161656"/>
              <a:ext cx="233164" cy="242563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>
              <a:off x="7468725" y="481265"/>
              <a:ext cx="233164" cy="2425633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>
              <a:off x="7565947" y="481265"/>
              <a:ext cx="233164" cy="2425633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9537272" y="4005065"/>
            <a:ext cx="1618304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газ, я идеален…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44" b="23263" l="53408" r="82893">
                        <a14:foregroundMark x1="77330" y1="20759" x2="77330" y2="20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14" t="19048" r="33667" b="76648"/>
          <a:stretch/>
        </p:blipFill>
        <p:spPr>
          <a:xfrm rot="452618">
            <a:off x="9691289" y="3738831"/>
            <a:ext cx="544043" cy="29407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44" b="23263" l="53408" r="82893">
                        <a14:foregroundMark x1="77330" y1="20759" x2="77330" y2="20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14" t="19048" r="33667" b="76648"/>
          <a:stretch/>
        </p:blipFill>
        <p:spPr>
          <a:xfrm rot="452618">
            <a:off x="10130692" y="3725802"/>
            <a:ext cx="544043" cy="294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54503" y="164168"/>
                <a:ext cx="1423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0,5 моль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4" y="218892"/>
                <a:ext cx="1898384" cy="615553"/>
              </a:xfrm>
              <a:prstGeom prst="rect">
                <a:avLst/>
              </a:prstGeom>
              <a:blipFill rotWithShape="1">
                <a:blip r:embed="rId16"/>
                <a:stretch>
                  <a:fillRect t="-10526" r="-8584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753028" y="165869"/>
                <a:ext cx="832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20 л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038" y="221160"/>
                <a:ext cx="1109705" cy="615553"/>
              </a:xfrm>
              <a:prstGeom prst="rect">
                <a:avLst/>
              </a:prstGeom>
              <a:blipFill rotWithShape="1">
                <a:blip r:embed="rId17"/>
                <a:stretch>
                  <a:fillRect t="-10526" r="-14706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486815" y="483497"/>
                <a:ext cx="939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30 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53" y="644663"/>
                <a:ext cx="1252907" cy="615553"/>
              </a:xfrm>
              <a:prstGeom prst="rect">
                <a:avLst/>
              </a:prstGeom>
              <a:blipFill rotWithShape="1">
                <a:blip r:embed="rId18"/>
                <a:stretch>
                  <a:fillRect t="-10526" r="-12987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3635896" y="1782641"/>
                <a:ext cx="1387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</a:rPr>
                        <m:t>𝑛𝑘𝑇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862" y="2376856"/>
                <a:ext cx="1850335" cy="615553"/>
              </a:xfrm>
              <a:prstGeom prst="rect">
                <a:avLst/>
              </a:prstGeom>
              <a:blipFill rotWithShape="1">
                <a:blip r:embed="rId19"/>
                <a:stretch>
                  <a:fillRect l="-439" t="-10526" r="-6140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5580112" y="1597739"/>
                <a:ext cx="10688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𝑛</m:t>
                      </m:r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149" y="2130319"/>
                <a:ext cx="1425176" cy="1045072"/>
              </a:xfrm>
              <a:prstGeom prst="rect">
                <a:avLst/>
              </a:prstGeom>
              <a:blipFill rotWithShape="1">
                <a:blip r:embed="rId20"/>
                <a:stretch>
                  <a:fillRect r="-7386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3632979" y="2326108"/>
                <a:ext cx="1393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73" y="3101478"/>
                <a:ext cx="1858116" cy="615553"/>
              </a:xfrm>
              <a:prstGeom prst="rect">
                <a:avLst/>
              </a:prstGeom>
              <a:blipFill rotWithShape="1">
                <a:blip r:embed="rId21"/>
                <a:stretch>
                  <a:fillRect l="-437" t="-10667" r="-6114" b="-3066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3632979" y="2935061"/>
                <a:ext cx="176901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72" y="3913415"/>
                <a:ext cx="2358680" cy="1045072"/>
              </a:xfrm>
              <a:prstGeom prst="rect">
                <a:avLst/>
              </a:prstGeom>
              <a:blipFill rotWithShape="1">
                <a:blip r:embed="rId22"/>
                <a:stretch>
                  <a:fillRect r="-4828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696381" y="3902626"/>
                <a:ext cx="7692043" cy="872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0,5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×6,02×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0,02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1,38×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−23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×303=6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кПа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9" y="5203502"/>
                <a:ext cx="10256057" cy="116339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6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988E-6 L 0.01823 0.269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63837 0.33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27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51372 0.36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1" grpId="0" animBg="1"/>
      <p:bldP spid="14" grpId="0"/>
      <p:bldP spid="15" grpId="0" animBg="1"/>
      <p:bldP spid="16" grpId="0" animBg="1"/>
      <p:bldP spid="17" grpId="0" animBg="1"/>
      <p:bldP spid="17" grpId="1" animBg="1"/>
      <p:bldP spid="50" grpId="0"/>
      <p:bldP spid="50" grpId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30159"/>
          </a:xfrm>
        </p:spPr>
        <p:txBody>
          <a:bodyPr>
            <a:noAutofit/>
          </a:bodyPr>
          <a:lstStyle/>
          <a:p>
            <a:pPr algn="l"/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 температуре 200 К средняя скорость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молекул одного моля неизвестного газа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равна 500 м/с.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Считая этот газ идеальным, определите его молярную массу.</a:t>
            </a:r>
          </a:p>
        </p:txBody>
      </p:sp>
      <p:sp>
        <p:nvSpPr>
          <p:cNvPr id="4" name="Прямоугольник 21"/>
          <p:cNvSpPr/>
          <p:nvPr/>
        </p:nvSpPr>
        <p:spPr>
          <a:xfrm>
            <a:off x="335361" y="1520996"/>
            <a:ext cx="2840020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</a:rPr>
              <a:t>Дано: </a:t>
            </a:r>
            <a:endParaRPr lang="en-CA" sz="32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927648" y="1930738"/>
            <a:ext cx="0" cy="25063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431371" y="3717032"/>
            <a:ext cx="24962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503" y="2787774"/>
                <a:ext cx="10241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5" y="3717033"/>
                <a:ext cx="1365503" cy="615553"/>
              </a:xfrm>
              <a:prstGeom prst="rect">
                <a:avLst/>
              </a:prstGeom>
              <a:blipFill rotWithShape="1">
                <a:blip r:embed="rId2"/>
                <a:stretch>
                  <a:fillRect l="-1786" t="-11842" r="-14286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9362" y="2254101"/>
                <a:ext cx="1765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м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оль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9" y="3005469"/>
                <a:ext cx="2354235" cy="615553"/>
              </a:xfrm>
              <a:prstGeom prst="rect">
                <a:avLst/>
              </a:prstGeom>
              <a:blipFill rotWithShape="1">
                <a:blip r:embed="rId3"/>
                <a:stretch>
                  <a:fillRect t="-12000" r="-7931" b="-3066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1881287"/>
                <a:ext cx="19003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=500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508384"/>
                <a:ext cx="2533771" cy="615553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6410" b="-3066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9362" y="1534021"/>
                <a:ext cx="1620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=200 К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2045362"/>
                <a:ext cx="2160933" cy="615553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7519" b="-3066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08225" y="165869"/>
                <a:ext cx="10310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 К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967" y="221160"/>
                <a:ext cx="1374735" cy="615553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11834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97258" y="165868"/>
                <a:ext cx="1191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 моль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011" y="221158"/>
                <a:ext cx="1588469" cy="615553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10256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03582" y="465895"/>
                <a:ext cx="1324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 м/с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10" y="621194"/>
                <a:ext cx="1765869" cy="615553"/>
              </a:xfrm>
              <a:prstGeom prst="rect">
                <a:avLst/>
              </a:prstGeom>
              <a:blipFill rotWithShape="0">
                <a:blip r:embed="rId8"/>
                <a:stretch>
                  <a:fillRect b="-17105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450984" y="1372951"/>
                <a:ext cx="15447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79" y="1830601"/>
                <a:ext cx="2059709" cy="1045072"/>
              </a:xfrm>
              <a:prstGeom prst="rect">
                <a:avLst/>
              </a:prstGeom>
              <a:blipFill rotWithShape="1">
                <a:blip r:embed="rId9"/>
                <a:stretch>
                  <a:fillRect r="-8300" b="-775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46"/>
          <p:cNvGrpSpPr/>
          <p:nvPr/>
        </p:nvGrpSpPr>
        <p:grpSpPr>
          <a:xfrm>
            <a:off x="8715309" y="1220755"/>
            <a:ext cx="2757288" cy="4111315"/>
            <a:chOff x="539552" y="424368"/>
            <a:chExt cx="2880320" cy="4294764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50" name="Овал 49"/>
          <p:cNvSpPr/>
          <p:nvPr/>
        </p:nvSpPr>
        <p:spPr>
          <a:xfrm>
            <a:off x="9483395" y="4677139"/>
            <a:ext cx="96011" cy="9601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9269016" y="4389107"/>
            <a:ext cx="96011" cy="9601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9483395" y="3909053"/>
            <a:ext cx="96011" cy="9601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0595405" y="4101075"/>
            <a:ext cx="96011" cy="9601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155469" y="4581128"/>
            <a:ext cx="96011" cy="9601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0731533" y="4389107"/>
            <a:ext cx="96011" cy="9601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0059459" y="4005064"/>
            <a:ext cx="96011" cy="9601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9771427" y="4773149"/>
            <a:ext cx="96011" cy="9601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443501" y="4389107"/>
            <a:ext cx="96011" cy="9601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4572000" y="1334927"/>
                <a:ext cx="1692258" cy="859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79903"/>
                <a:ext cx="2256344" cy="1146468"/>
              </a:xfrm>
              <a:prstGeom prst="rect">
                <a:avLst/>
              </a:prstGeom>
              <a:blipFill rotWithShape="1">
                <a:blip r:embed="rId12"/>
                <a:stretch>
                  <a:fillRect r="-6835" b="-709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2450984" y="2364010"/>
                <a:ext cx="1911164" cy="489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79" y="3152014"/>
                <a:ext cx="2548219" cy="652487"/>
              </a:xfrm>
              <a:prstGeom prst="rect">
                <a:avLst/>
              </a:prstGeom>
              <a:blipFill rotWithShape="1">
                <a:blip r:embed="rId13"/>
                <a:stretch>
                  <a:fillRect t="-3750" r="-6051" b="-28750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572000" y="2378072"/>
                <a:ext cx="1672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70764"/>
                <a:ext cx="2229928" cy="615553"/>
              </a:xfrm>
              <a:prstGeom prst="rect">
                <a:avLst/>
              </a:prstGeom>
              <a:blipFill rotWithShape="1">
                <a:blip r:embed="rId14"/>
                <a:stretch>
                  <a:fillRect t="-10526" r="-7299" b="-28947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572000" y="2879673"/>
                <a:ext cx="1403654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39565"/>
                <a:ext cx="1871539" cy="1125607"/>
              </a:xfrm>
              <a:prstGeom prst="rect">
                <a:avLst/>
              </a:prstGeom>
              <a:blipFill rotWithShape="1">
                <a:blip r:embed="rId15"/>
                <a:stretch>
                  <a:fillRect r="-8696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2450984" y="2941735"/>
                <a:ext cx="1910972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3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79" y="3922314"/>
                <a:ext cx="2547963" cy="1125607"/>
              </a:xfrm>
              <a:prstGeom prst="rect">
                <a:avLst/>
              </a:prstGeom>
              <a:blipFill rotWithShape="1">
                <a:blip r:embed="rId16"/>
                <a:stretch>
                  <a:fillRect r="-6051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2450984" y="3938115"/>
                <a:ext cx="5084469" cy="832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𝑘𝑇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=0,02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=20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79" y="5250820"/>
                <a:ext cx="6779292" cy="1110133"/>
              </a:xfrm>
              <a:prstGeom prst="rect">
                <a:avLst/>
              </a:prstGeom>
              <a:blipFill rotWithShape="1">
                <a:blip r:embed="rId17"/>
                <a:stretch>
                  <a:fillRect r="-2158"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1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04197 L 0.00782 -0.04197 L 0.03924 -0.04197 L 0.07865 -0.01389 L 0.06285 0 L 0.05504 0.04198 L 0.03924 0.04198 L 0.02362 0.05617 L 0.02362 0.07006 L 0.03924 0.08395 L 0.04723 0.08395 L 0.05504 0.11204 L 0.07084 0.11204 L 0.09445 0.09815 L 0.09445 0.08395 L 0.07865 0.08395 L 0.06285 0.07006 L 0.07084 0.05617 L 0.07865 0.04198 L 0.10226 0.04198 L 0.09445 0.0142 L 0.08664 0 L 0.07084 0.0142 L 0.04723 0.02809 L 0.03924 0.04198 L 0.02362 0.04198 L 0.02362 0.0142 L 0.02362 -0.01389 L 0.02362 -0.02778 L 0.01563 -0.02778 L 0.00782 0 L 0 0.02809 L -0.00798 0.04198 L -0.02361 0.04198 " pathEditMode="relative" ptsTypes="AAAAAAAAAAAAAAAAAAAAAAAAAAAAAAAAAAA">
                                      <p:cBhvr>
                                        <p:cTn id="36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.01389 L -0.04723 0.02778 L -0.06302 0.01389 L -0.06302 -0.02809 L -0.04723 0 L -0.0316 -0.0142 L -0.02361 -0.02809 L -0.00799 -0.02809 L 0.01562 -0.02809 L 0.02361 -0.0142 L 0.00781 0.01389 L 0 0.05586 L -0.02361 0.06975 L -0.04723 0.06975 L -0.05521 0.08395 L -0.07084 0.08395 L -0.07882 0.05586 L -0.06302 0.05586 L -0.03941 0.04197 L -0.0316 0.05586 L -0.0316 0.08395 L -0.00799 0.09784 L 0.01562 0.11204 L 0.03142 0.11204 L 0.04722 0.08395 L 0.05503 0.06975 L 0.06302 0.02778 L 0.04722 0.02778 L 0.01562 -0.02809 " pathEditMode="relative" ptsTypes="AAAAAAAAAAAAAAAAAAAAAAAAAAAAAA">
                                      <p:cBhvr>
                                        <p:cTn id="38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389 L 0 0.04197 L 0.02361 0.02778 L 0.02361 0.05586 L 0.01562 0.06975 L -0.00799 0.06975 L -0.02379 0.05586 L -0.02379 0.08395 L -0.03941 0.11204 L -0.0474 0.06975 L -0.0474 0.04197 L -0.07101 0.04197 L -0.07101 0.01389 L -0.05521 -0.02809 L -0.05521 0.02778 L -0.07101 0.05586 L -0.08664 0.06975 L -0.07882 0.08395 L -0.05521 0.09784 " pathEditMode="relative" ptsTypes="AAAAAAAAAAAAAAAAAAAA">
                                      <p:cBhvr>
                                        <p:cTn id="40" dur="7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3 -0.0142 L 0.00782 -0.04198 L 0.00782 -0.07006 L -0.00798 -0.05617 L 0 -0.02809 L 0.00782 -0.02809 L 0.01563 -0.05617 L 0.01563 -0.08395 L 0.01563 -0.09815 L 0.03143 -0.12593 L 0.03924 -0.08395 L 0.04723 -0.04198 L 0.06285 -0.04198 L 0.07865 -0.04198 L 0.07865 0 L 0.10226 0 L 0.11025 0 L 0.07865 0.02809 L 0.05504 0.02809 L 0.03143 -0.02809 " pathEditMode="relative" ptsTypes="AAAAAAAAAAAAAAAAAAAAA">
                                      <p:cBhvr>
                                        <p:cTn id="42" dur="7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 L 0.02361 0.01389 L 0 0.02809 L 0.03941 0.01389 L 0.05521 -0.0142 L 0.05521 -0.04198 L 0.03941 -0.05617 L 0.00781 -0.05617 L -0.00781 -0.08395 L -0.00781 -0.11204 L -0.0158 -0.14012 L -0.03142 -0.09815 L -0.03142 -0.05617 L -0.00781 -0.05617 L -0.0158 -0.04198 L -0.03941 -0.04198 L -0.05504 -0.02809 L -0.06302 -0.0142 L -0.06302 -0.05617 L -0.07865 -0.05617 L -0.04722 -0.07006 L -0.03941 -0.05617 L -0.03142 -0.04198 L -0.0158 -0.05617 " pathEditMode="relative" ptsTypes="AAAAAAAAAAAAAAAAAAAAAAAAA">
                                      <p:cBhvr>
                                        <p:cTn id="44" dur="7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01419 L 0.02361 0.02778 L 0.02361 0.07007 L 0 0.05587 L 0 0.01389 L 0 -0.01419 L -0.0158 -0.01419 L -0.0158 -0.05617 L -0.02361 -0.08395 L -0.04722 -0.05617 L -0.07084 -0.02808 L -0.07882 0 L -0.07882 0.01389 L -0.0316 0.01389 L -0.0158 -0.01419 L 0 -0.04197 L 0.00781 -0.04197 L 0.0158 0 L 0.02361 0.04198 " pathEditMode="relative" ptsTypes="AAAAAAAAAAAAAAAAAAAA">
                                      <p:cBhvr>
                                        <p:cTn id="46" dur="7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 L -0.02361 -0.04197 L -0.03941 -0.01389 L -0.07882 0.01389 L -0.08663 -0.04197 L -0.07083 -0.09784 L -0.06302 -0.09784 L -0.05521 -0.05586 L -0.10243 -0.02808 L -0.11024 0 L -0.11806 -0.07006 L -0.07083 -0.02808 L -0.07882 0.02809 L -0.09445 0.05618 L -0.10243 0.02809 L -0.07882 0.01389 L -0.04722 0.04198 L -0.0316 0.05618 L -0.0158 0.04198 L -0.0158 -0.04197 " pathEditMode="relative" ptsTypes="AAAAAAAAAAAAAAAAAAAAA">
                                      <p:cBhvr>
                                        <p:cTn id="48" dur="7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618 L -0.02361 -0.05618 L -0.02361 -0.11204 L 0 -0.14013 L 0.0158 -0.19599 L 0.04722 -0.12624 L 0.04722 -0.08426 L 0.00799 -0.07007 L -0.01563 -0.05618 L 0.0158 -0.04229 L 0.05521 -0.04229 L 0.07101 -0.0142 L 0.04722 -0.0142 L 0.03941 -0.05618 L 0.07101 -0.07007 L 0.08663 -0.07007 L 0.07882 -0.11204 L 0.03941 -0.12624 L 0.02361 -0.09815 L 0.02361 -0.05618 L -0.01563 -0.07007 L -0.01563 -0.09815 L -0.01563 -0.12624 L 0 -0.12624 L 0.00799 -0.14013 " pathEditMode="relative" ptsTypes="AAAAAAAAAAAAAAAAAAAAAAAAAA">
                                      <p:cBhvr>
                                        <p:cTn id="50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4197 L 0.01579 -0.07006 L 0.02361 -0.09784 L 0.02361 -0.04197 L 0.02361 -0.01389 L 0.01579 0 L 0.03142 0 L 0.04722 -0.01389 L 0.07083 -0.01389 L 0.08663 0.02809 L 0.09444 0.04198 L 0.11024 0.04198 L 0.11805 0.02809 L 0.12604 0 L 0.12604 -0.04197 L 0.11024 -0.04197 L 0.09444 -0.02808 L 0.07083 -0.02808 L 0.08663 -0.05586 L 0.09444 -0.07006 L 0.07083 -0.09784 L 0.06302 -0.07006 L 0.06302 -0.02808 L 0.03142 -0.01389 L 0.01579 0 L 0.04722 0.02809 L 0.09444 0.05618 L 0.08663 0.01389 L 0.07864 -0.02808 L 0.01579 0.01389 " pathEditMode="relative" ptsTypes="AAAAAAAAAAAAAAAAAAAAAAAAAAAAAAA">
                                      <p:cBhvr>
                                        <p:cTn id="52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17396 0.269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47424E-6 L -0.26615 0.266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3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6054E-6 L -0.62222 0.4230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21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4160" y="152400"/>
            <a:ext cx="6243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Самостоятельная работа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" y="1539240"/>
            <a:ext cx="11780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Определить среднюю кинетическую энергию поступательного движения молекул газов воздуха при нормальных условиях. Концентрация молекул воздуха при нормальных условиях 2,7 *10</a:t>
            </a:r>
            <a:r>
              <a:rPr lang="ru-RU" sz="2400" baseline="30000" dirty="0" smtClean="0"/>
              <a:t>5 </a:t>
            </a:r>
            <a:r>
              <a:rPr lang="ru-RU" sz="2400" dirty="0" smtClean="0"/>
              <a:t>м</a:t>
            </a:r>
            <a:r>
              <a:rPr lang="ru-RU" sz="2400" baseline="30000" dirty="0" smtClean="0"/>
              <a:t>3 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Выразить  температуры 300, 18 и -20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 С по термодинамической шкале температур.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Определить среднюю квадратичную скорость молекул азота при нормальных условиях.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Определить   среднюю кинетическую энергию поступательного движения одной молекулы кислорода, если кислород находится под давлением 3,01*10</a:t>
            </a:r>
            <a:r>
              <a:rPr lang="ru-RU" sz="2400" baseline="30000" dirty="0" smtClean="0"/>
              <a:t>5</a:t>
            </a:r>
            <a:r>
              <a:rPr lang="ru-RU" sz="2400" dirty="0" smtClean="0"/>
              <a:t> Па и имеет плотность 2 кг/м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Определить температуру идеального газа, если средняя кинетическая энергия поступательного движения его молекул равна 7,87*10</a:t>
            </a:r>
            <a:r>
              <a:rPr lang="ru-RU" sz="2400" baseline="30000" dirty="0" smtClean="0"/>
              <a:t>-21 </a:t>
            </a:r>
            <a:r>
              <a:rPr lang="ru-RU" sz="2400" dirty="0" smtClean="0"/>
              <a:t>Дж.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Определить среднюю квадратичную скорость молекул водорода </a:t>
            </a:r>
            <a:r>
              <a:rPr lang="ru-RU" sz="2400" smtClean="0"/>
              <a:t>при температуре 300 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349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942" y="940815"/>
            <a:ext cx="11845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2800" b="1" u="sng" dirty="0" smtClean="0">
                <a:solidFill>
                  <a:srgbClr val="FF0000"/>
                </a:solidFill>
                <a:effectLst/>
                <a:latin typeface="PT Sans"/>
                <a:ea typeface="Times New Roman" panose="02020603050405020304" pitchFamily="18" charset="0"/>
              </a:rPr>
              <a:t>За­да­ча 2.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333333"/>
                </a:solidFill>
                <a:effectLst/>
                <a:latin typeface="PT Sans"/>
                <a:ea typeface="Times New Roman" panose="02020603050405020304" pitchFamily="18" charset="0"/>
              </a:rPr>
              <a:t>Опре­де­лить ско­рость дви­же­ния ча­стиц воз­ду­ха при нор­маль­ных усло­ви­ях</a:t>
            </a:r>
            <a:r>
              <a:rPr lang="ru-RU" sz="1150" i="1" dirty="0" smtClean="0">
                <a:solidFill>
                  <a:srgbClr val="333333"/>
                </a:solidFill>
                <a:effectLst/>
                <a:latin typeface="PT Sans"/>
                <a:ea typeface="Times New Roman" panose="02020603050405020304" pitchFamily="18" charset="0"/>
              </a:rPr>
              <a:t>.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6802" y="1711962"/>
            <a:ext cx="2840020" cy="2535842"/>
            <a:chOff x="318736" y="1536290"/>
            <a:chExt cx="2840020" cy="2535842"/>
          </a:xfrm>
        </p:grpSpPr>
        <p:sp>
          <p:nvSpPr>
            <p:cNvPr id="7" name="Прямоугольник 21"/>
            <p:cNvSpPr/>
            <p:nvPr/>
          </p:nvSpPr>
          <p:spPr>
            <a:xfrm>
              <a:off x="318736" y="1536290"/>
              <a:ext cx="28400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ru-RU" sz="32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Дано: </a:t>
              </a:r>
              <a:endParaRPr lang="en-CA" sz="3200" dirty="0">
                <a:solidFill>
                  <a:prstClr val="black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Connector 22"/>
            <p:cNvCxnSpPr/>
            <p:nvPr/>
          </p:nvCxnSpPr>
          <p:spPr>
            <a:xfrm flipH="1">
              <a:off x="2615714" y="1946032"/>
              <a:ext cx="7278" cy="21261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42"/>
            <p:cNvCxnSpPr/>
            <p:nvPr/>
          </p:nvCxnSpPr>
          <p:spPr>
            <a:xfrm flipH="1">
              <a:off x="407469" y="3531505"/>
              <a:ext cx="220824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93788" y="2325809"/>
            <a:ext cx="171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= 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</a:t>
            </a:r>
            <a:r>
              <a:rPr lang="ru-RU" sz="2800" dirty="0" smtClean="0"/>
              <a:t>Па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2142" y="2625591"/>
                <a:ext cx="2471638" cy="932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1,29 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2" y="2625591"/>
                <a:ext cx="2471638" cy="932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20945" y="3663029"/>
                <a:ext cx="837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 smtClean="0"/>
                  <a:t>-?</a:t>
                </a:r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45" y="3663029"/>
                <a:ext cx="837922" cy="584775"/>
              </a:xfrm>
              <a:prstGeom prst="rect">
                <a:avLst/>
              </a:prstGeom>
              <a:blipFill>
                <a:blip r:embed="rId4"/>
                <a:stretch>
                  <a:fillRect t="-12500" r="-18116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523944" y="1705608"/>
            <a:ext cx="1852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Решение:</a:t>
            </a:r>
            <a:endParaRPr lang="ru-RU" sz="32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2934393" y="2184172"/>
            <a:ext cx="6457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Запишем основное уравнение МКТ:</a:t>
            </a:r>
            <a:endParaRPr lang="ru-RU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18709" y="2706234"/>
                <a:ext cx="4060768" cy="697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 smtClean="0"/>
                  <a:t>P</a:t>
                </a:r>
                <a:r>
                  <a:rPr lang="en-US" sz="3200" baseline="-25000" dirty="0" smtClean="0"/>
                  <a:t>o</a:t>
                </a:r>
                <a:r>
                  <a:rPr lang="ru-RU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09" y="2706234"/>
                <a:ext cx="4060768" cy="697883"/>
              </a:xfrm>
              <a:prstGeom prst="rect">
                <a:avLst/>
              </a:prstGeom>
              <a:blipFill>
                <a:blip r:embed="rId5"/>
                <a:stretch>
                  <a:fillRect l="-6006" t="-3509" b="-20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18709" y="3524828"/>
                <a:ext cx="6255328" cy="699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 smtClean="0"/>
                  <a:t>P</a:t>
                </a:r>
                <a:r>
                  <a:rPr lang="en-US" sz="3200" baseline="-25000" dirty="0" smtClean="0"/>
                  <a:t>o</a:t>
                </a:r>
                <a:r>
                  <a:rPr lang="ru-RU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09" y="3524828"/>
                <a:ext cx="6255328" cy="699487"/>
              </a:xfrm>
              <a:prstGeom prst="rect">
                <a:avLst/>
              </a:prstGeom>
              <a:blipFill>
                <a:blip r:embed="rId6"/>
                <a:stretch>
                  <a:fillRect l="-3899" t="-1739" r="-1365" b="-2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18709" y="4345026"/>
                <a:ext cx="1755096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 smtClean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09" y="4345026"/>
                <a:ext cx="1755096" cy="1002134"/>
              </a:xfrm>
              <a:prstGeom prst="rect">
                <a:avLst/>
              </a:prstGeom>
              <a:blipFill>
                <a:blip r:embed="rId7"/>
                <a:stretch>
                  <a:fillRect b="-6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6769368" y="5136405"/>
            <a:ext cx="3326745" cy="864472"/>
            <a:chOff x="6771152" y="3828337"/>
            <a:chExt cx="3326745" cy="864472"/>
          </a:xfrm>
        </p:grpSpPr>
        <p:sp>
          <p:nvSpPr>
            <p:cNvPr id="22" name="TextBox 21"/>
            <p:cNvSpPr txBox="1"/>
            <p:nvPr/>
          </p:nvSpPr>
          <p:spPr>
            <a:xfrm>
              <a:off x="6771152" y="3828337"/>
              <a:ext cx="12843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Ответ:</a:t>
              </a:r>
              <a:endParaRPr lang="ru-RU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055478" y="3852771"/>
                  <a:ext cx="2042419" cy="8400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≅483</m:t>
                        </m:r>
                        <m:f>
                          <m:fPr>
                            <m:ctrlPr>
                              <a:rPr lang="ru-RU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</m:t>
                            </m:r>
                          </m:den>
                        </m:f>
                        <m:r>
                          <a:rPr lang="ru-RU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5478" y="3852771"/>
                  <a:ext cx="2042419" cy="8400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12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 animBg="1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4466" y="836879"/>
            <a:ext cx="11923068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  <a:ea typeface="Times New Roman" panose="02020603050405020304" pitchFamily="18" charset="0"/>
              </a:rPr>
              <a:t>За­да­ча 3</a:t>
            </a:r>
            <a:r>
              <a:rPr kumimoji="0" lang="ru-RU" alt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u-RU" altLang="ru-RU" sz="32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PT Sans"/>
                <a:ea typeface="Times New Roman" panose="02020603050405020304" pitchFamily="18" charset="0"/>
              </a:rPr>
              <a:t>В ём­ко­сти объ­ё­мом 1 л на­хо­дит­ся газ мас­сой 5 г, ча­сти­цы ко­то­ро­го дви­га­ют­ся со ско­ро­стью  500 м/с. Определите давление этого газа.</a:t>
            </a:r>
            <a:r>
              <a:rPr kumimoji="0" lang="ru-RU" altLang="ru-RU" sz="11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PT Sans"/>
                <a:ea typeface="Times New Roman" panose="02020603050405020304" pitchFamily="18" charset="0"/>
              </a:rPr>
              <a:t> </a:t>
            </a:r>
            <a:endParaRPr kumimoji="0" lang="ru-RU" alt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35115" y="2406539"/>
            <a:ext cx="2840020" cy="2535842"/>
            <a:chOff x="318736" y="1536290"/>
            <a:chExt cx="2840020" cy="2535842"/>
          </a:xfrm>
        </p:grpSpPr>
        <p:sp>
          <p:nvSpPr>
            <p:cNvPr id="9" name="Прямоугольник 21"/>
            <p:cNvSpPr/>
            <p:nvPr/>
          </p:nvSpPr>
          <p:spPr>
            <a:xfrm>
              <a:off x="318736" y="1536290"/>
              <a:ext cx="28400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ru-RU" sz="32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Дано: </a:t>
              </a:r>
              <a:endParaRPr lang="en-CA" sz="3200" dirty="0">
                <a:solidFill>
                  <a:prstClr val="black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 flipH="1">
              <a:off x="2615714" y="1946032"/>
              <a:ext cx="7278" cy="21261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42"/>
            <p:cNvCxnSpPr/>
            <p:nvPr/>
          </p:nvCxnSpPr>
          <p:spPr>
            <a:xfrm flipH="1">
              <a:off x="407469" y="3531505"/>
              <a:ext cx="220824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7769" y="2816281"/>
                <a:ext cx="2147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ru-RU" sz="3200" dirty="0" smtClean="0"/>
                  <a:t>= 500 м/с</a:t>
                </a:r>
                <a:endParaRPr lang="ru-R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69" y="2816281"/>
                <a:ext cx="2147576" cy="584775"/>
              </a:xfrm>
              <a:prstGeom prst="rect">
                <a:avLst/>
              </a:prstGeom>
              <a:blipFill>
                <a:blip r:embed="rId3"/>
                <a:stretch>
                  <a:fillRect t="-12500" r="-6534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7769" y="3283012"/>
                <a:ext cx="2662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𝑚</m:t>
                      </m:r>
                      <m:r>
                        <a:rPr kumimoji="0" lang="ru-RU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=0,005 кг</m:t>
                      </m:r>
                    </m:oMath>
                  </m:oMathPara>
                </a14:m>
                <a:endParaRPr kumimoji="0" lang="ru-RU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69" y="3283012"/>
                <a:ext cx="26622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6564" y="3733689"/>
            <a:ext cx="225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 = 0,001 </a:t>
            </a:r>
            <a:r>
              <a:rPr lang="ru-RU" sz="3200" dirty="0" smtClean="0"/>
              <a:t>м</a:t>
            </a:r>
            <a:r>
              <a:rPr lang="ru-RU" sz="3200" baseline="30000" dirty="0" smtClean="0"/>
              <a:t>3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51120" y="4401754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 -?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33590" y="2402736"/>
            <a:ext cx="1852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Решение:</a:t>
            </a:r>
            <a:endParaRPr lang="ru-RU" sz="32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2990757" y="2897429"/>
            <a:ext cx="6457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Запишем основное уравнение МКТ:</a:t>
            </a:r>
            <a:endParaRPr lang="ru-RU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69327" y="3401056"/>
                <a:ext cx="4060768" cy="697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 smtClean="0"/>
                  <a:t>P</a:t>
                </a:r>
                <a:r>
                  <a:rPr lang="en-US" sz="3200" baseline="-25000" dirty="0" smtClean="0"/>
                  <a:t>o</a:t>
                </a:r>
                <a:r>
                  <a:rPr lang="ru-RU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327" y="3401056"/>
                <a:ext cx="4060768" cy="697883"/>
              </a:xfrm>
              <a:prstGeom prst="rect">
                <a:avLst/>
              </a:prstGeom>
              <a:blipFill>
                <a:blip r:embed="rId5"/>
                <a:stretch>
                  <a:fillRect l="-6006" t="-3509" b="-20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4394" y="4098939"/>
                <a:ext cx="6255328" cy="699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 smtClean="0"/>
                  <a:t>P</a:t>
                </a:r>
                <a:r>
                  <a:rPr lang="en-US" sz="3200" baseline="-25000" dirty="0" smtClean="0"/>
                  <a:t>o</a:t>
                </a:r>
                <a:r>
                  <a:rPr lang="ru-RU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94" y="4098939"/>
                <a:ext cx="6255328" cy="699487"/>
              </a:xfrm>
              <a:prstGeom prst="rect">
                <a:avLst/>
              </a:prstGeom>
              <a:blipFill>
                <a:blip r:embed="rId6"/>
                <a:stretch>
                  <a:fillRect l="-3899" t="-1739" r="-2047" b="-2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Группа 19"/>
          <p:cNvGrpSpPr/>
          <p:nvPr/>
        </p:nvGrpSpPr>
        <p:grpSpPr>
          <a:xfrm>
            <a:off x="6769368" y="5136405"/>
            <a:ext cx="4318618" cy="584775"/>
            <a:chOff x="6771152" y="3828337"/>
            <a:chExt cx="4318618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6771152" y="3828337"/>
              <a:ext cx="12843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Ответ:</a:t>
              </a:r>
              <a:endParaRPr lang="ru-RU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055478" y="3852771"/>
                  <a:ext cx="303429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3200" dirty="0" smtClean="0">
                      <a:ea typeface="Cambria Math" panose="02040503050406030204" pitchFamily="18" charset="0"/>
                    </a:rPr>
                    <a:t>p</a:t>
                  </a:r>
                  <a14:m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=4,2×10</m:t>
                      </m:r>
                      <m:r>
                        <a:rPr lang="en-US" sz="32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ru-RU" sz="32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Па.</m:t>
                      </m:r>
                      <m:r>
                        <a:rPr lang="en-US" sz="32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5478" y="3852771"/>
                  <a:ext cx="3034292" cy="492443"/>
                </a:xfrm>
                <a:prstGeom prst="rect">
                  <a:avLst/>
                </a:prstGeom>
                <a:blipFill>
                  <a:blip r:embed="rId7"/>
                  <a:stretch>
                    <a:fillRect l="-8032" t="-25000" b="-51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82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/>
      <p:bldP spid="14" grpId="0"/>
      <p:bldP spid="16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6091" y="255907"/>
            <a:ext cx="551804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Поработаем самостоятельно…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68" y="931025"/>
            <a:ext cx="11695300" cy="54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6091" y="255907"/>
            <a:ext cx="551804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Поработаем самостоятельно…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80" y="885880"/>
            <a:ext cx="9590476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333" y="957745"/>
            <a:ext cx="4757467" cy="5301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6974" y="255907"/>
            <a:ext cx="551804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Поработаем самостоятельно…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27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http://dvsschool.zz.mu/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933" y="956272"/>
            <a:ext cx="11976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0000"/>
                </a:solidFill>
              </a:rPr>
              <a:t>1. </a:t>
            </a:r>
            <a:r>
              <a:rPr lang="ru-RU" sz="3200" i="1" dirty="0" smtClean="0"/>
              <a:t>В </a:t>
            </a:r>
            <a:r>
              <a:rPr lang="ru-RU" sz="3200" i="1" dirty="0"/>
              <a:t>закрытом баллоне с кислородом находится уголь массой 12 г. Во сколько раз изменится количество вещества в баллоне после сгорания угля? Рассмотрите два случая: а) масса кислорода равна 32 г, б) масса кислорода равна 64 г.</a:t>
            </a:r>
          </a:p>
          <a:p>
            <a:pPr algn="just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36974" y="255907"/>
            <a:ext cx="391081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Повышаем уровень…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07324" y="2988430"/>
            <a:ext cx="3142131" cy="2995050"/>
            <a:chOff x="16625" y="1536290"/>
            <a:chExt cx="3142131" cy="2995050"/>
          </a:xfrm>
        </p:grpSpPr>
        <p:sp>
          <p:nvSpPr>
            <p:cNvPr id="8" name="Прямоугольник 21"/>
            <p:cNvSpPr/>
            <p:nvPr/>
          </p:nvSpPr>
          <p:spPr>
            <a:xfrm>
              <a:off x="318736" y="1536290"/>
              <a:ext cx="28400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ru-RU" sz="32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Дано: </a:t>
              </a:r>
              <a:endParaRPr lang="en-CA" sz="3200" dirty="0">
                <a:solidFill>
                  <a:prstClr val="black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" name="Straight Connector 22"/>
            <p:cNvCxnSpPr/>
            <p:nvPr/>
          </p:nvCxnSpPr>
          <p:spPr>
            <a:xfrm flipH="1">
              <a:off x="2615521" y="1946032"/>
              <a:ext cx="7471" cy="25853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42"/>
            <p:cNvCxnSpPr/>
            <p:nvPr/>
          </p:nvCxnSpPr>
          <p:spPr>
            <a:xfrm flipH="1" flipV="1">
              <a:off x="16625" y="3518871"/>
              <a:ext cx="2599090" cy="126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43933" y="3488743"/>
                <a:ext cx="2998193" cy="627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kumimoji="0" lang="en-US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0" lang="ru-RU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=0,032 кг</m:t>
                      </m:r>
                    </m:oMath>
                  </m:oMathPara>
                </a14:m>
                <a:endParaRPr kumimoji="0" lang="ru-RU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33" y="3488743"/>
                <a:ext cx="2998193" cy="627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68617" y="3922646"/>
                <a:ext cx="28666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kumimoji="0" lang="ru-RU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kumimoji="0" 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kumimoji="0" lang="ru-RU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kumimoji="0" lang="ru-RU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17" y="3922646"/>
                <a:ext cx="286661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9435" y="5062907"/>
                <a:ext cx="1117807" cy="920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 smtClean="0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 smtClean="0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−?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35" y="5062907"/>
                <a:ext cx="1117807" cy="920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559375" y="2988429"/>
            <a:ext cx="1852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Решение:</a:t>
            </a:r>
            <a:endParaRPr lang="ru-RU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24851" y="3660344"/>
                <a:ext cx="2121414" cy="1016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/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/>
                          </m:sSub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851" y="3660344"/>
                <a:ext cx="2121414" cy="1016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flipH="1">
            <a:off x="6546265" y="5190519"/>
            <a:ext cx="5478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а)уменьшится в 2 раза; б) уменьшится в 1,5 раза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27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9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55226" y="6343983"/>
            <a:ext cx="4114800" cy="365125"/>
          </a:xfrm>
        </p:spPr>
        <p:txBody>
          <a:bodyPr/>
          <a:lstStyle/>
          <a:p>
            <a:r>
              <a:rPr lang="en-US" dirty="0" smtClean="0"/>
              <a:t>http://dvsschool.zz.mu/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491" y="836879"/>
            <a:ext cx="120950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0" i="1" u="none" strike="noStrik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герметично закрытой лаборатории площадью </a:t>
            </a:r>
            <a:r>
              <a:rPr lang="en-US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м</a:t>
            </a:r>
            <a:r>
              <a:rPr lang="en-US" sz="3200" b="0" i="1" u="none" strike="noStrike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высотой </a:t>
            </a:r>
            <a:r>
              <a:rPr lang="en-US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м капельку</a:t>
            </a:r>
            <a:r>
              <a:rPr lang="en-US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ртути радиусом </a:t>
            </a:r>
            <a:r>
              <a:rPr lang="en-US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0,2 мм подвергли сильному нагреву, в результате чего она быстро испарилась. Была ли при этом превышена предельно допустимая концентрация (ПДК) паров ртути в помещении? ПДК паров ртути </a:t>
            </a:r>
            <a:r>
              <a:rPr lang="en-US" sz="3200" b="0" i="1" u="none" strike="noStrik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b="0" i="1" u="none" strike="noStrike" baseline="-25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• 10</a:t>
            </a:r>
            <a:r>
              <a:rPr lang="ru-RU" sz="3200" b="0" i="1" u="none" strike="noStrike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 </a:t>
            </a:r>
            <a:r>
              <a:rPr lang="ru-RU" sz="3200" b="0" i="1" u="none" strike="noStrike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625" y="255907"/>
            <a:ext cx="4182218" cy="8596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491" y="3842836"/>
            <a:ext cx="120049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0" i="1" u="none" strike="noStrik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озеро со средней глубиной 7,5 м и площадью 16 км</a:t>
            </a:r>
            <a:r>
              <a:rPr lang="ru-RU" sz="3200" b="0" i="1" u="none" strike="noStrike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бросили кристаллик поваренной соли </a:t>
            </a:r>
            <a:r>
              <a:rPr lang="en-US" sz="3200" b="0" i="1" u="none" strike="noStrik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NaCl</a:t>
            </a:r>
            <a:r>
              <a:rPr lang="en-US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массой 20 мг. Спустя очень длительное время из озера зачерпнули стакан воды объемом 200см</a:t>
            </a:r>
            <a:r>
              <a:rPr lang="ru-RU" sz="3200" b="0" i="1" u="none" strike="noStrike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3200" b="0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Сколько ионов натрия из брошенного кристаллика оказалось в этом стакане?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9940" y="5964854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Ответ: 3,3 × </a:t>
            </a:r>
            <a:r>
              <a:rPr lang="ru-RU" sz="3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ru-RU" sz="3200" i="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RU" sz="32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7897" y="3296995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Ответ: </a:t>
            </a:r>
            <a:r>
              <a:rPr lang="ru-RU" sz="3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1,5 </a:t>
            </a: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</a:t>
            </a:r>
            <a:r>
              <a:rPr lang="ru-RU" sz="3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ru-RU" sz="3200" i="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ru-RU" sz="3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</a:t>
            </a:r>
            <a:r>
              <a:rPr lang="ru-RU" sz="3200" i="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endParaRPr lang="ru-RU" sz="32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1050</Words>
  <Application>Microsoft Office PowerPoint</Application>
  <PresentationFormat>Широкоэкранный</PresentationFormat>
  <Paragraphs>202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Courier New</vt:lpstr>
      <vt:lpstr>PT Sans</vt:lpstr>
      <vt:lpstr>Times New Roman</vt:lpstr>
      <vt:lpstr>Тема Office</vt:lpstr>
      <vt:lpstr>МОЛЕКУЛЯРНАЯ 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Температурная шкала Ньютона</vt:lpstr>
      <vt:lpstr>Температурная шкала Реомюра</vt:lpstr>
      <vt:lpstr>Температурная шкала Фаренгейта</vt:lpstr>
      <vt:lpstr>Температурная шкала Цельсия</vt:lpstr>
      <vt:lpstr>Полмоля идеального газа, поместили в сосуд ёмкостью 20 л. Через некоторое время, температура газа достигла30 ℃. Каково давление газа при этой температуре?</vt:lpstr>
      <vt:lpstr>При температуре 200 К средняя скорость молекул одного моля неизвестного газа равна 500 м/с. Считая этот газ идеальным, определите его молярную массу.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МОЛЕКУЛЯРНАЯ ФИЗИКА</dc:title>
  <dc:creator>DVS</dc:creator>
  <cp:lastModifiedBy>DVS</cp:lastModifiedBy>
  <cp:revision>28</cp:revision>
  <dcterms:created xsi:type="dcterms:W3CDTF">2018-01-14T15:05:31Z</dcterms:created>
  <dcterms:modified xsi:type="dcterms:W3CDTF">2018-04-22T19:24:14Z</dcterms:modified>
</cp:coreProperties>
</file>