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7" r:id="rId2"/>
    <p:sldId id="267" r:id="rId3"/>
    <p:sldId id="268" r:id="rId4"/>
    <p:sldId id="269" r:id="rId5"/>
    <p:sldId id="272" r:id="rId6"/>
    <p:sldId id="274" r:id="rId7"/>
    <p:sldId id="278" r:id="rId8"/>
    <p:sldId id="273" r:id="rId9"/>
    <p:sldId id="270" r:id="rId10"/>
    <p:sldId id="271" r:id="rId11"/>
    <p:sldId id="275" r:id="rId12"/>
    <p:sldId id="276" r:id="rId13"/>
    <p:sldId id="279" r:id="rId14"/>
    <p:sldId id="277" r:id="rId15"/>
    <p:sldId id="280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8C175956-9E83-49E9-A07D-9497D9143E33}">
          <p14:sldIdLst>
            <p14:sldId id="257"/>
            <p14:sldId id="272"/>
            <p14:sldId id="273"/>
            <p14:sldId id="274"/>
          </p14:sldIdLst>
        </p14:section>
        <p14:section name="Раздел без заголовка" id="{3590C697-D91C-4F7E-ACC6-4D4B84D77883}">
          <p14:sldIdLst>
            <p14:sldId id="275"/>
            <p14:sldId id="277"/>
            <p14:sldId id="27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D9FF1-8063-4A1A-AB98-98139699952F}" type="datetimeFigureOut">
              <a:rPr lang="ru-RU" smtClean="0"/>
              <a:pPr/>
              <a:t>09.04.2018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B6FD6-A866-4032-A760-B8AD0B3264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771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ED4E-EC43-4221-9DFA-78F6A397A060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649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83DF-5F87-4B54-8058-3DD88ECF979C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84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ECF3-9545-44F9-B4A1-331B040B6752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022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2ED7-8BB3-4DA5-B04C-56F7E3557779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299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BF22-1CE6-402F-8A6F-909EFAE2BE2B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7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DF3D-488A-4CF7-B2C6-3FA59BA5DAAB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282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E8D9-6870-4288-AABF-90075D738858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891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D73B-C1C3-479F-840F-39FC512CA32C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41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7D0C-450D-49D4-92BC-F669647602AF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161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449B-BC85-4CF3-A3EF-5E488116405F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03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8459-E82D-4CD7-B10E-C9DD928DD406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91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0462D-F126-4AE0-B24D-BEBEF2B180E7}" type="datetime1">
              <a:rPr lang="ru-RU" smtClean="0"/>
              <a:pPr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BD7A-B4C3-45D8-A1C7-2B3A926D6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838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9" Type="http://schemas.microsoft.com/office/2007/relationships/hdphoto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microsoft.com/office/2007/relationships/hdphoto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8374" y="433594"/>
            <a:ext cx="9144000" cy="2387600"/>
          </a:xfrm>
        </p:spPr>
        <p:txBody>
          <a:bodyPr/>
          <a:lstStyle/>
          <a:p>
            <a:r>
              <a:rPr lang="ru-RU" b="1" dirty="0" smtClean="0"/>
              <a:t>Электрический ток</a:t>
            </a:r>
            <a:endParaRPr lang="ru-RU" dirty="0"/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10" name="Picture 4" descr="http://dvsschool.zz.mu/images/img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3037" y="4429919"/>
            <a:ext cx="16859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683335" y="3063840"/>
            <a:ext cx="400198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Упорядоченное движение свободных электрических зарядов под действием электрического поля называется электрическим током.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2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1881" y="875950"/>
            <a:ext cx="117090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Определите среднюю скорость упорядоченного движения свободных электронов в медном проводнике сечением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1мм</a:t>
            </a:r>
            <a:r>
              <a:rPr lang="ru-RU" sz="2800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, если сила тока в нем 10 А. На каждый атом меди приходится по два электрона проводимости.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98058" y="262293"/>
            <a:ext cx="5368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Примеры решения задач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0239" y="2996189"/>
            <a:ext cx="3146978" cy="67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125195" y="2588836"/>
            <a:ext cx="1750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Решение</a:t>
            </a:r>
            <a:r>
              <a:rPr lang="ru-RU" b="1" dirty="0" smtClean="0"/>
              <a:t>:</a:t>
            </a:r>
            <a:endParaRPr lang="ru-RU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20936" y="3563793"/>
            <a:ext cx="2398176" cy="699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70712" y="4130902"/>
            <a:ext cx="2877305" cy="124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18702" y="4433165"/>
            <a:ext cx="2383481" cy="578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60014" y="5397404"/>
            <a:ext cx="4394382" cy="61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3957" y="6046382"/>
            <a:ext cx="4342411" cy="58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Группа 14"/>
          <p:cNvGrpSpPr/>
          <p:nvPr/>
        </p:nvGrpSpPr>
        <p:grpSpPr>
          <a:xfrm>
            <a:off x="323052" y="2596998"/>
            <a:ext cx="4217298" cy="3352552"/>
            <a:chOff x="323052" y="2596998"/>
            <a:chExt cx="4217298" cy="3352552"/>
          </a:xfrm>
        </p:grpSpPr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23052" y="2596998"/>
              <a:ext cx="4217298" cy="335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Овал 13"/>
            <p:cNvSpPr/>
            <p:nvPr/>
          </p:nvSpPr>
          <p:spPr>
            <a:xfrm>
              <a:off x="843148" y="3811979"/>
              <a:ext cx="178130" cy="3325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4800" y="834978"/>
            <a:ext cx="116417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2. Определите плотность тока, если известно, что за </a:t>
            </a:r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10с </a:t>
            </a:r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через поперечное сечение проводника прошло </a:t>
            </a:r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100Кл </a:t>
            </a:r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электричества. Диаметр проводника </a:t>
            </a:r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0,5мм</a:t>
            </a:r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506" y="2758971"/>
            <a:ext cx="5048572" cy="2822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125195" y="2588836"/>
            <a:ext cx="1750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Решение</a:t>
            </a:r>
            <a:r>
              <a:rPr lang="ru-RU" b="1" dirty="0" smtClean="0"/>
              <a:t>:</a:t>
            </a:r>
            <a:endParaRPr lang="ru-RU" b="1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0774" y="3008107"/>
            <a:ext cx="2601178" cy="75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24" y="3784766"/>
            <a:ext cx="3724771" cy="8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1571" y="4539837"/>
            <a:ext cx="4546878" cy="9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99117" y="5385399"/>
            <a:ext cx="3977441" cy="742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14879" y="143539"/>
            <a:ext cx="882485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Задачи для самостоятельного решения</a:t>
            </a:r>
          </a:p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(низкий уровень)</a:t>
            </a: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673" y="1174161"/>
            <a:ext cx="116180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1.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Сила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тока в проводнике постоянна и равна 0,5 А. Какой заряд пройдёт по проводнику за 20 минут? (Ответ дайте в кулонах.)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2535819"/>
            <a:ext cx="115467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Сила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тока в проводнике постоянна и равна 0,5 А. За сколько секунд заряд 60 Кл пройдёт по проводнику?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2300" y="3418597"/>
            <a:ext cx="78416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3.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На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графике представлена зависимость от времени заряда, прошедшего по проводнику. Какова сила тока в проводнике? (Ответ дайте в амперах.)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1746" name="Picture 2" descr="https://phys-ege.sdamgia.ru/get_file?id=28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6425" y="3434957"/>
            <a:ext cx="3335771" cy="3064919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86888" y="5866411"/>
            <a:ext cx="5509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Источник: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https://phys-ege.sdamgia.ru/test?theme=241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6888" y="5830786"/>
            <a:ext cx="5509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Источник: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https://phys-ege.sdamgia.ru/test?theme=241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549" y="1285044"/>
            <a:ext cx="79841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4.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По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проводнику течёт постоянный электрический ток. Величина заряда, прошедшего через проводник, возрастает с течением времени согласно графику. Какова сила тока в проводнике? (Ответ дайте в амперах.)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3794" name="Picture 2" descr="https://phys-ege.sdamgia.ru/get_file?id=30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7040" y="1157822"/>
            <a:ext cx="3798908" cy="2946349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92923" y="4071740"/>
            <a:ext cx="116299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5.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Через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проводник постоянного сечения течёт постоянный ток силой 1 нА. Сколько электронов в среднем проходит через поперечное сечение этого проводника за 0,24 мкс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14879" y="143539"/>
            <a:ext cx="882485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Задачи для самостоятельного решения</a:t>
            </a:r>
          </a:p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(низкий уровень)</a:t>
            </a: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82370" y="820433"/>
            <a:ext cx="11293476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Ответы к Задачам для самостоятельного решения</a:t>
            </a:r>
          </a:p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(низкий уровень)</a:t>
            </a: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6369" y="2006930"/>
            <a:ext cx="38363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1.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Ответ: 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600 Кл.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2.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Ответ: 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120с.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3.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Ответ: 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0,05А.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4.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Ответ: 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4А.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5.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Ответ: 1500.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14879" y="143539"/>
            <a:ext cx="882485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Задачи для самостоятельного решения</a:t>
            </a:r>
          </a:p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(средний уровень)</a:t>
            </a: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9930" y="1056596"/>
            <a:ext cx="9858375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14879" y="143539"/>
            <a:ext cx="882485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Задачи для самостоятельного решения</a:t>
            </a:r>
          </a:p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(средний уровень)</a:t>
            </a: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484" y="1321378"/>
            <a:ext cx="10820630" cy="4841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7996" y="927311"/>
            <a:ext cx="11293476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Ответы к Задачам для самостоятельного решения</a:t>
            </a:r>
          </a:p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(средний </a:t>
            </a:r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уровень)</a:t>
            </a: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83180" y="2071874"/>
            <a:ext cx="10831964" cy="3842038"/>
            <a:chOff x="1046317" y="2083749"/>
            <a:chExt cx="10831964" cy="3842038"/>
          </a:xfrm>
        </p:grpSpPr>
        <p:pic>
          <p:nvPicPr>
            <p:cNvPr id="3686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46317" y="2083749"/>
              <a:ext cx="10831964" cy="3735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Прямоугольник 7"/>
            <p:cNvSpPr/>
            <p:nvPr/>
          </p:nvSpPr>
          <p:spPr>
            <a:xfrm>
              <a:off x="7861465" y="5153891"/>
              <a:ext cx="2814452" cy="771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7996" y="927311"/>
            <a:ext cx="1129347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Источники и литература:</a:t>
            </a:r>
          </a:p>
          <a:p>
            <a:pPr algn="ctr"/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ТРУБЕЦКОВА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С. В., ФИЗИКА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 ВОПРОСЫ —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ОТВЕТЫ. ЗАДАЧИ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—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РЕШЕНИЯ Часть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5,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6 ЭЛЕКТРИЧЕСТВО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И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МАГНЕТИЗМ.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Издательская фирма «Физико-математическая литература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». 2004г.</a:t>
            </a: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Луппов Г.Д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.,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Молекулярная физика и электродинамика в опорных конспектах и тестах.,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Кн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 для учителя. — М.: Просвещение,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1992.</a:t>
            </a: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3.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Мякишев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Буховцев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, Сотский: Физика. 10 класс. Учебник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4.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https://phys-ege.sdamgia.ru/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49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97701" y="311128"/>
            <a:ext cx="8331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Беспорядочное тепловое движение</a:t>
            </a:r>
            <a:r>
              <a:rPr lang="ru-RU" sz="3200" dirty="0" smtClean="0">
                <a:latin typeface="Courier New" pitchFamily="49" charset="0"/>
                <a:cs typeface="Courier New" pitchFamily="49" charset="0"/>
              </a:rPr>
              <a:t>. </a:t>
            </a:r>
            <a:endParaRPr lang="ru-RU" sz="32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extLst>
              <a:ext uri="{BEBA8EAE-BF5A-486C-A8C5-ECC9F3942E4B}">
                <a14:imgProps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rId9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218213" y="879304"/>
            <a:ext cx="5403273" cy="1970773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3105835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Упорядоченное движение электронов — </a:t>
            </a:r>
            <a:endParaRPr lang="ru-RU" sz="3200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электрический </a:t>
            </a:r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ток</a:t>
            </a:r>
            <a:endParaRPr lang="ru-RU" sz="32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9" name="Рисунок 18"/>
          <p:cNvPicPr/>
          <p:nvPr/>
        </p:nvPicPr>
        <p:blipFill>
          <a:blip r:embed="rId10" cstate="print">
            <a:extLst>
              <a:ext uri="{BEBA8EAE-BF5A-486C-A8C5-ECC9F3942E4B}">
                <a14:imgProps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643259" y="4114052"/>
            <a:ext cx="6482474" cy="226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8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3068" y="382381"/>
            <a:ext cx="36407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Courier New" pitchFamily="49" charset="0"/>
                <a:cs typeface="Courier New" pitchFamily="49" charset="0"/>
              </a:rPr>
              <a:t>Сторонние силы</a:t>
            </a:r>
            <a:endParaRPr lang="ru-RU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37506" y="997526"/>
            <a:ext cx="921525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Разделение зарядов связано с работой сторон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­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них сил.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источниках тока сторонние силы совершают работу по превращению какой-либо энергии в электрическую либо сторонних сил в энергию электрического поля.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Термопары преобразуют внутреннюю энергию в электрическую.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Гальванические элементы и аккумуляторы преобразуют химическую энергию в электрическую.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Фотоэлементы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световую в электрическую.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Природа работы сторонних сил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Courier New" pitchFamily="49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это любые виды энергии, кроме энергии электростатического поля.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extLst>
              <a:ext uri="{BEBA8EAE-BF5A-486C-A8C5-ECC9F3942E4B}">
                <a14:imgProps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rId11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8977745" y="1947184"/>
            <a:ext cx="2777079" cy="260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816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30732" y="261257"/>
            <a:ext cx="36219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Действие тока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130625" y="1068782"/>
            <a:ext cx="124444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Наблюдают химическое, тепловое, магнитное действие тока.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08717" y="1714919"/>
            <a:ext cx="9795948" cy="4807913"/>
            <a:chOff x="808717" y="1714919"/>
            <a:chExt cx="9795948" cy="4807913"/>
          </a:xfrm>
        </p:grpSpPr>
        <p:pic>
          <p:nvPicPr>
            <p:cNvPr id="3080" name="Picture 8" descr="ÐÐ°Ð³Ð½Ð¸ÑÐ½Ð¾Ðµ Ð´ÐµÐ¹ÑÑÐ²Ð¸Ðµ ÑÐ»ÐµÐºÑÑÐ¸ÑÐµÑÐºÐ¾Ð³Ð¾ ÑÐ¾ÐºÐ° 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61361" y="2066305"/>
              <a:ext cx="6543304" cy="3526971"/>
            </a:xfrm>
            <a:prstGeom prst="rect">
              <a:avLst/>
            </a:prstGeom>
            <a:noFill/>
          </p:spPr>
        </p:pic>
        <p:pic>
          <p:nvPicPr>
            <p:cNvPr id="3076" name="Picture 4" descr="Ð­Ð»ÐµÐºÑÑÐ¾Ð¾Ð±Ð¾Ð³ÑÐµÐ²Ð°ÑÐµÐ»Ñ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43803" y="1908978"/>
              <a:ext cx="3600450" cy="3009901"/>
            </a:xfrm>
            <a:prstGeom prst="rect">
              <a:avLst/>
            </a:prstGeom>
            <a:noFill/>
          </p:spPr>
        </p:pic>
        <p:pic>
          <p:nvPicPr>
            <p:cNvPr id="3078" name="Picture 6" descr="Ð­Ð»ÐµÐºÑÑÐ¾Ð»Ð¸Ð·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08717" y="1714919"/>
              <a:ext cx="2195739" cy="4807913"/>
            </a:xfrm>
            <a:prstGeom prst="rect">
              <a:avLst/>
            </a:prstGeom>
            <a:noFill/>
          </p:spPr>
        </p:pic>
        <p:sp>
          <p:nvSpPr>
            <p:cNvPr id="9" name="Прямоугольник 8"/>
            <p:cNvSpPr/>
            <p:nvPr/>
          </p:nvSpPr>
          <p:spPr>
            <a:xfrm>
              <a:off x="4595750" y="4857006"/>
              <a:ext cx="1650670" cy="736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79337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Рисунок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7949" y="798077"/>
            <a:ext cx="5351705" cy="2479511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405745" y="290945"/>
            <a:ext cx="24064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Сила тока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/>
          <a:stretch>
            <a:fillRect/>
          </a:stretch>
        </p:blipFill>
        <p:spPr>
          <a:xfrm>
            <a:off x="300119" y="802764"/>
            <a:ext cx="2858717" cy="1976061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5"/>
          <a:stretch>
            <a:fillRect/>
          </a:stretch>
        </p:blipFill>
        <p:spPr>
          <a:xfrm>
            <a:off x="1362458" y="3397195"/>
            <a:ext cx="9527214" cy="735417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6"/>
          <a:stretch>
            <a:fillRect/>
          </a:stretch>
        </p:blipFill>
        <p:spPr>
          <a:xfrm>
            <a:off x="723217" y="4146028"/>
            <a:ext cx="10415850" cy="1482875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7"/>
          <a:stretch>
            <a:fillRect/>
          </a:stretch>
        </p:blipFill>
        <p:spPr>
          <a:xfrm>
            <a:off x="261257" y="5531401"/>
            <a:ext cx="2582071" cy="1124719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8"/>
          <a:stretch>
            <a:fillRect/>
          </a:stretch>
        </p:blipFill>
        <p:spPr>
          <a:xfrm>
            <a:off x="2992924" y="5593278"/>
            <a:ext cx="1543450" cy="1074185"/>
          </a:xfrm>
          <a:prstGeom prst="rect">
            <a:avLst/>
          </a:prstGeom>
        </p:spPr>
      </p:pic>
      <p:pic>
        <p:nvPicPr>
          <p:cNvPr id="13" name="Рисунок 12"/>
          <p:cNvPicPr/>
          <p:nvPr/>
        </p:nvPicPr>
        <p:blipFill>
          <a:blip r:embed="rId9"/>
          <a:stretch>
            <a:fillRect/>
          </a:stretch>
        </p:blipFill>
        <p:spPr>
          <a:xfrm>
            <a:off x="8377538" y="5617029"/>
            <a:ext cx="2583387" cy="98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3379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120738" y="3942608"/>
            <a:ext cx="36407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Плотность тока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1114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902525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СИ единицей силы тока является ампер (А).Эта единица установлена на основе магнитного</a:t>
            </a:r>
            <a:r>
              <a:rPr lang="ru-RU" sz="28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взаимодействия токов.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1" name="Рисунок 15" descr="Ampere portrait at the Musee Poleymieu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5384" y="1999159"/>
            <a:ext cx="1808488" cy="2180956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" y="2000990"/>
            <a:ext cx="8835242" cy="4401205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Ампер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— сила неизменяющегося тока, который при прохождении по двум параллельным прямолинейным проводникам бесконечной длины и ничтожно малой площади кругового поперечного сечения, расположенным в вакууме на расстоянии 1 метр один от другого, вызвал бы на каждом участке проводника длиной 1 метр силу взаимодействия, равную 2·10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−7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 ньютона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https://upload.wikimedia.org/wikipedia/commons/thumb/f/f7/Ampere-def-en.svg/220px-Ampere-def-en.svg.png"/>
          <p:cNvPicPr/>
          <p:nvPr/>
        </p:nvPicPr>
        <p:blipFill>
          <a:blip r:embed="rId4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334005" y="4447978"/>
            <a:ext cx="2335649" cy="19528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9337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811980" y="1341912"/>
            <a:ext cx="36407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Плотность тока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251" y="3459183"/>
            <a:ext cx="1935678" cy="1855025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1114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8193" y="2046206"/>
            <a:ext cx="4112240" cy="119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79337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968832" y="201881"/>
            <a:ext cx="56156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Условие существования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электрического тока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0" name="Рисунок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8102" y="1342323"/>
            <a:ext cx="4837369" cy="3099047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1276597"/>
            <a:ext cx="827710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	Наличие свободных заряженных частиц.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	Наличие электрического поля. Таким образом,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 Электрическое поле совершает работу по перемещению зарядов: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783" y="3841668"/>
            <a:ext cx="4384883" cy="1229096"/>
          </a:xfrm>
          <a:prstGeom prst="rect">
            <a:avLst/>
          </a:prstGeom>
          <a:noFill/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6260" y="5058889"/>
            <a:ext cx="1205650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65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2.2. Источник тока создает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Δφ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65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2.3. В замкнутой электрической цепи существует единое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65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электромагнитное поле, созданное источником тока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3379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7215" y="255907"/>
            <a:ext cx="1601481" cy="580972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Рисунок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5726" y="3527446"/>
            <a:ext cx="4948876" cy="2499111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81751" y="1288472"/>
            <a:ext cx="115460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2.4. Стационарное электрическое поле существует и вокруг проводника, и внутри его.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Линии внешнего электрического поля направлены под углом к поверхности, а линии внутри проводника всегда параллельны его поверхности.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521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643</Words>
  <Application>Microsoft Office PowerPoint</Application>
  <PresentationFormat>Произвольный</PresentationFormat>
  <Paragraphs>85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Электрический ток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МОЛЕКУЛЯРНАЯ ФИЗИКА</dc:title>
  <dc:creator>DVS</dc:creator>
  <cp:lastModifiedBy>DVS</cp:lastModifiedBy>
  <cp:revision>52</cp:revision>
  <dcterms:created xsi:type="dcterms:W3CDTF">2018-01-14T15:05:31Z</dcterms:created>
  <dcterms:modified xsi:type="dcterms:W3CDTF">2018-04-09T07:59:54Z</dcterms:modified>
</cp:coreProperties>
</file>