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7" r:id="rId2"/>
    <p:sldId id="290" r:id="rId3"/>
    <p:sldId id="268" r:id="rId4"/>
    <p:sldId id="269" r:id="rId5"/>
    <p:sldId id="286" r:id="rId6"/>
    <p:sldId id="285" r:id="rId7"/>
    <p:sldId id="287" r:id="rId8"/>
    <p:sldId id="289" r:id="rId9"/>
    <p:sldId id="278" r:id="rId10"/>
    <p:sldId id="288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C175956-9E83-49E9-A07D-9497D9143E33}">
          <p14:sldIdLst>
            <p14:sldId id="257"/>
            <p14:sldId id="290"/>
          </p14:sldIdLst>
        </p14:section>
        <p14:section name="Раздел без заголовка" id="{3590C697-D91C-4F7E-ACC6-4D4B84D77883}">
          <p14:sldIdLst>
            <p14:sldId id="268"/>
            <p14:sldId id="269"/>
            <p14:sldId id="286"/>
          </p14:sldIdLst>
        </p14:section>
        <p14:section name="Раздел без заголовка" id="{4666B62F-7A92-435B-9B3C-BBC032187371}">
          <p14:sldIdLst>
            <p14:sldId id="285"/>
            <p14:sldId id="287"/>
            <p14:sldId id="289"/>
            <p14:sldId id="278"/>
            <p14:sldId id="288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D9FF1-8063-4A1A-AB98-98139699952F}" type="datetimeFigureOut">
              <a:rPr lang="ru-RU" smtClean="0"/>
              <a:pPr/>
              <a:t>14.08.2018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6FD6-A866-4032-A760-B8AD0B3264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713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ED4E-EC43-4221-9DFA-78F6A397A060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64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83DF-5F87-4B54-8058-3DD88ECF979C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406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ECF3-9545-44F9-B4A1-331B040B6752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22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2ED7-8BB3-4DA5-B04C-56F7E3557779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9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BF22-1CE6-402F-8A6F-909EFAE2BE2B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DF3D-488A-4CF7-B2C6-3FA59BA5DAAB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282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E8D9-6870-4288-AABF-90075D738858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891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5D73B-C1C3-479F-840F-39FC512CA32C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419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47D0C-450D-49D4-92BC-F669647602AF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61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E449B-BC85-4CF3-A3EF-5E488116405F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03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8459-E82D-4CD7-B10E-C9DD928DD406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91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0462D-F126-4AE0-B24D-BEBEF2B180E7}" type="datetime1">
              <a:rPr lang="ru-RU" smtClean="0"/>
              <a:pPr/>
              <a:t>14.08.2018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3BD7A-B4C3-45D8-A1C7-2B3A926D6E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838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641" y="1743341"/>
            <a:ext cx="9595521" cy="1392965"/>
          </a:xfrm>
        </p:spPr>
        <p:txBody>
          <a:bodyPr>
            <a:normAutofit fontScale="90000"/>
          </a:bodyPr>
          <a:lstStyle/>
          <a:p>
            <a:r>
              <a:rPr lang="ru-RU" b="1" baseline="-25000" dirty="0"/>
              <a:t>Природа электрического тока в растворах и расплавах электролитов</a:t>
            </a:r>
          </a:p>
        </p:txBody>
      </p:sp>
      <p:pic>
        <p:nvPicPr>
          <p:cNvPr id="1026" name="Picture 2" descr="http://mou72.narod.ru/index_files/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538" y="239281"/>
            <a:ext cx="5257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899073" y="6422852"/>
            <a:ext cx="2187633" cy="365125"/>
          </a:xfrm>
        </p:spPr>
        <p:txBody>
          <a:bodyPr/>
          <a:lstStyle/>
          <a:p>
            <a:r>
              <a:rPr lang="en-US" dirty="0" smtClean="0"/>
              <a:t>http://dvsschool.zz.mu/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39281"/>
            <a:ext cx="1601481" cy="580972"/>
          </a:xfrm>
          <a:prstGeom prst="rect">
            <a:avLst/>
          </a:prstGeom>
        </p:spPr>
      </p:pic>
      <p:pic>
        <p:nvPicPr>
          <p:cNvPr id="10" name="Picture 4" descr="http://dvsschool.zz.mu/images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037" y="4429919"/>
            <a:ext cx="16859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512419" y="3510230"/>
            <a:ext cx="40019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5113" algn="just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"Нет стремления более естественного, чем стремление к знанию."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/>
              <a:t> </a:t>
            </a:r>
            <a:r>
              <a:rPr lang="ru-RU" sz="1400" b="1" i="1" dirty="0"/>
              <a:t>М</a:t>
            </a:r>
            <a:r>
              <a:rPr lang="ru-RU" sz="1400" b="1" i="1" dirty="0" smtClean="0"/>
              <a:t>. Монтень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2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251" y="1286772"/>
            <a:ext cx="88306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8163"/>
            <a:r>
              <a:rPr lang="ru-RU" sz="3200" dirty="0" smtClean="0"/>
              <a:t>1</a:t>
            </a:r>
            <a:r>
              <a:rPr lang="ru-RU" sz="3200" dirty="0"/>
              <a:t>.	В гальваностегии (никелирование, серебрение).</a:t>
            </a:r>
          </a:p>
          <a:p>
            <a:pPr defTabSz="538163"/>
            <a:r>
              <a:rPr lang="ru-RU" sz="3200" dirty="0"/>
              <a:t>2.	В гальванопластике (изготовление копий); 1838	г</a:t>
            </a:r>
            <a:r>
              <a:rPr lang="ru-RU" sz="3200" dirty="0" smtClean="0"/>
              <a:t>.,</a:t>
            </a:r>
            <a:r>
              <a:rPr lang="en-US" sz="3200" dirty="0" smtClean="0"/>
              <a:t> </a:t>
            </a:r>
            <a:r>
              <a:rPr lang="ru-RU" sz="3200" dirty="0" smtClean="0"/>
              <a:t>Б</a:t>
            </a:r>
            <a:r>
              <a:rPr lang="ru-RU" sz="3200" dirty="0"/>
              <a:t>. С. Якоби.</a:t>
            </a:r>
          </a:p>
          <a:p>
            <a:pPr defTabSz="538163"/>
            <a:r>
              <a:rPr lang="ru-RU" sz="3200" dirty="0"/>
              <a:t>3.	</a:t>
            </a:r>
            <a:r>
              <a:rPr lang="ru-RU" sz="3200" dirty="0" err="1"/>
              <a:t>Электронатирание</a:t>
            </a:r>
            <a:r>
              <a:rPr lang="ru-RU" sz="3200" dirty="0"/>
              <a:t>.</a:t>
            </a:r>
          </a:p>
          <a:p>
            <a:pPr defTabSz="538163"/>
            <a:r>
              <a:rPr lang="ru-RU" sz="3200" dirty="0"/>
              <a:t>4.	Промышленный способ получения кислорода и водорода.</a:t>
            </a:r>
          </a:p>
          <a:p>
            <a:pPr defTabSz="538163"/>
            <a:r>
              <a:rPr lang="ru-RU" sz="3200" dirty="0"/>
              <a:t>5.	Очистка металлов, полученных при выплавке из руды, от посторонних примесей.</a:t>
            </a:r>
          </a:p>
          <a:p>
            <a:pPr defTabSz="538163"/>
            <a:r>
              <a:rPr lang="ru-RU" sz="3200" dirty="0"/>
              <a:t>6.	</a:t>
            </a:r>
            <a:r>
              <a:rPr lang="ru-RU" sz="3200" dirty="0" err="1"/>
              <a:t>Электрополировка</a:t>
            </a:r>
            <a:r>
              <a:rPr lang="ru-RU" sz="3200" dirty="0"/>
              <a:t> поверхностей.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78563" y="323437"/>
            <a:ext cx="4792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Применение электролиза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627" y="1010160"/>
            <a:ext cx="1905000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722319" y="3671716"/>
            <a:ext cx="20156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 Семёнович Якоби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53123" y="4440845"/>
            <a:ext cx="2554007" cy="1915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51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7996" y="927311"/>
            <a:ext cx="1129347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Источники и литература:</a:t>
            </a:r>
          </a:p>
          <a:p>
            <a:pPr algn="ctr"/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ТРУБЕЦКОВА С. В., ФИЗИКА. ВОПРОСЫ — ОТВЕТЫ. ЗАДАЧИ — РЕШЕНИЯ Часть 5, 6 ЭЛЕКТРИЧЕСТВО И МАГНЕТИЗМ. Издательская фирма «Физико-математическая литература». 2004г.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Луппов Г.Д., Молекулярная физика и электродинамика в опорных конспектах и тестах., Кн. для учителя. — М.: Просвещение, 1992.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3.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Мякишев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dirty="0" err="1" smtClean="0">
                <a:latin typeface="Courier New" pitchFamily="49" charset="0"/>
                <a:cs typeface="Courier New" pitchFamily="49" charset="0"/>
              </a:rPr>
              <a:t>Буховцев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, Сотский: Физика. 10 класс. Учебник.</a:t>
            </a:r>
          </a:p>
          <a:p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4.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https://phys-ege.sdamgia.ru/ </a:t>
            </a:r>
            <a:endParaRPr lang="ru-RU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r>
              <a:rPr lang="ru-RU" sz="14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  <a:p>
            <a:endParaRPr lang="ru-RU" sz="3200" b="1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9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 flipH="1">
            <a:off x="4563169" y="2230452"/>
            <a:ext cx="306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Электролиты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961118"/>
            <a:ext cx="3785787" cy="283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65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19073" y="836879"/>
            <a:ext cx="79903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Электролиты — жидкие проводники, в которых подвижными носителями зарядов являются ионы.</a:t>
            </a:r>
          </a:p>
          <a:p>
            <a:pPr algn="ctr"/>
            <a:r>
              <a:rPr lang="ru-RU" sz="3200" b="1" dirty="0"/>
              <a:t>Электролитическая диссоциация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50" y="255906"/>
            <a:ext cx="3739137" cy="249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150" y="3073625"/>
            <a:ext cx="11652325" cy="2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81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2250" y="1188043"/>
            <a:ext cx="10215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Интенсивность </a:t>
            </a:r>
            <a:r>
              <a:rPr lang="ru-RU" sz="3200" dirty="0"/>
              <a:t>электролитической диссоциации зависит:</a:t>
            </a:r>
          </a:p>
          <a:p>
            <a:pPr defTabSz="538163"/>
            <a:r>
              <a:rPr lang="ru-RU" sz="3200" dirty="0"/>
              <a:t>1.	От температуры раствора.</a:t>
            </a:r>
          </a:p>
          <a:p>
            <a:pPr marL="514350" indent="-514350" defTabSz="538163">
              <a:buAutoNum type="arabicPeriod" startAt="2"/>
            </a:pPr>
            <a:r>
              <a:rPr lang="ru-RU" sz="3200" dirty="0" smtClean="0"/>
              <a:t>От </a:t>
            </a:r>
            <a:r>
              <a:rPr lang="ru-RU" sz="3200" dirty="0"/>
              <a:t>концентрации раствора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3. От рода раствора (его диэлектрической проницаемости).</a:t>
            </a:r>
          </a:p>
          <a:p>
            <a:r>
              <a:rPr lang="ru-RU" sz="3200" dirty="0"/>
              <a:t>Вольт-амперная характеристика для электролитов.</a:t>
            </a:r>
          </a:p>
          <a:p>
            <a:r>
              <a:rPr lang="ru-RU" sz="3200" dirty="0"/>
              <a:t>За счет явления поляризации график смещен.</a:t>
            </a:r>
          </a:p>
          <a:p>
            <a:r>
              <a:rPr lang="ru-RU" sz="3200" dirty="0"/>
              <a:t>Ионная проводимость: прохождение тока связано </a:t>
            </a:r>
            <a:endParaRPr lang="ru-RU" sz="3200" dirty="0" smtClean="0"/>
          </a:p>
          <a:p>
            <a:r>
              <a:rPr lang="ru-RU" sz="3200" dirty="0" smtClean="0"/>
              <a:t>с </a:t>
            </a:r>
            <a:r>
              <a:rPr lang="ru-RU" sz="3200" dirty="0"/>
              <a:t>переносом вещества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3027" y="255907"/>
            <a:ext cx="4481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Явление электролиза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3738" y="1944647"/>
            <a:ext cx="3874958" cy="16358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6321" y="3717756"/>
            <a:ext cx="2899126" cy="23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3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94066" y="281272"/>
            <a:ext cx="7385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Сопротивление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растворов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электролитов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123" y="763452"/>
            <a:ext cx="117105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200" dirty="0"/>
              <a:t>Уменьшается R с повышением температуры.</a:t>
            </a:r>
          </a:p>
          <a:p>
            <a:r>
              <a:rPr lang="ru-RU" sz="3200" dirty="0"/>
              <a:t>Справедлив закон Ома при неизменной концентрации раствора и температуры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5122" y="2333112"/>
            <a:ext cx="11605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/>
            <a:r>
              <a:rPr lang="ru-RU" sz="3200" b="1" dirty="0"/>
              <a:t>Удельная электропроводность </a:t>
            </a:r>
            <a:r>
              <a:rPr lang="ru-RU" sz="3200" dirty="0"/>
              <a:t>- проводимость единицы объема раствора, обратно пропорциональна удельному сопротивлению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923" y="3493226"/>
            <a:ext cx="1647825" cy="26574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5121" y="3674487"/>
            <a:ext cx="9666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/>
            <a:r>
              <a:rPr lang="ru-RU" sz="3200" b="1" dirty="0"/>
              <a:t>Удельная электропроводность </a:t>
            </a:r>
            <a:r>
              <a:rPr lang="ru-RU" sz="3200" dirty="0" smtClean="0"/>
              <a:t>(</a:t>
            </a:r>
            <a:r>
              <a:rPr lang="en-US" sz="3200" dirty="0" smtClean="0"/>
              <a:t>k</a:t>
            </a:r>
            <a:r>
              <a:rPr lang="ru-RU" sz="3200" dirty="0" smtClean="0"/>
              <a:t>)раствора </a:t>
            </a:r>
            <a:r>
              <a:rPr lang="ru-RU" sz="3200" dirty="0"/>
              <a:t>электролита - это электрическая проводимость объёма раствора, заключённого между двумя параллельными электродами площадью 1 м2 каждый, расположенными на расстоянии 1 м друг от </a:t>
            </a:r>
            <a:r>
              <a:rPr lang="ru-RU" sz="3200" dirty="0" smtClean="0"/>
              <a:t>друга.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8385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11978" y="2493386"/>
            <a:ext cx="5195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Закон электролиза Фарадея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956" y="3333171"/>
            <a:ext cx="414337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4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8333" y="252104"/>
            <a:ext cx="5195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Закон электролиза Фарадея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4074" y="957129"/>
            <a:ext cx="2221273" cy="2876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65640" y="3833678"/>
            <a:ext cx="13981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Майкл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Фарадей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0333" y="836879"/>
            <a:ext cx="87921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/>
              <a:t>Первый закон электролиза Фарадея: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вещества, осаждённого на электроде при электролизе, прямо пропорциональна количеству электричества, переданного на этот электрод. Под количеством электричества имеется в виду электрический заряд, измеряемый, как правило, в кулонах.</a:t>
            </a:r>
          </a:p>
          <a:p>
            <a:pPr algn="just"/>
            <a:r>
              <a:rPr lang="ru-RU" sz="2400" b="1" u="sng" dirty="0"/>
              <a:t>Второй закон электролиза Фарадея: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данного количества электричества (электрического заряда) масса химического элемента, осаждённого на электроде, прямо пропорциональна эквивалентной массе элемента. Эквивалентной массой вещества является его молярная масса, делённая на целое число,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зависящее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химической реакции, в которой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участвует вещество.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18" y="5309878"/>
            <a:ext cx="1840772" cy="145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627" y="4213876"/>
            <a:ext cx="3451176" cy="24963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380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8333" y="252104"/>
            <a:ext cx="5195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Закон электролиза Фарадея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441" y="836879"/>
            <a:ext cx="1180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При электролизе на электродах происходит выделение вещества: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41099" y="1672888"/>
                <a:ext cx="260629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99" y="1672888"/>
                <a:ext cx="260629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/>
              <p:cNvSpPr txBox="1"/>
              <p:nvPr/>
            </p:nvSpPr>
            <p:spPr>
              <a:xfrm>
                <a:off x="5171664" y="1417851"/>
                <a:ext cx="1444434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664" y="1417851"/>
                <a:ext cx="1444434" cy="1002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8754005" y="1417851"/>
                <a:ext cx="2846420" cy="10088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005" y="1417851"/>
                <a:ext cx="2846420" cy="1008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3135122" y="2443913"/>
                <a:ext cx="15325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ru-RU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ne</a:t>
                </a:r>
                <a:endPara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122" y="2443913"/>
                <a:ext cx="1532535" cy="492443"/>
              </a:xfrm>
              <a:prstGeom prst="rect">
                <a:avLst/>
              </a:prstGeom>
              <a:blipFill>
                <a:blip r:embed="rId6"/>
                <a:stretch>
                  <a:fillRect t="-27160" r="-15476" b="-469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6834047" y="2280641"/>
                <a:ext cx="1982466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47" y="2280641"/>
                <a:ext cx="1982466" cy="10025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/>
              <p:cNvSpPr txBox="1"/>
              <p:nvPr/>
            </p:nvSpPr>
            <p:spPr>
              <a:xfrm>
                <a:off x="4250901" y="3362471"/>
                <a:ext cx="2857192" cy="757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k</a:t>
                </a:r>
                <a:endParaRPr lang="ru-RU" sz="3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0901" y="3362471"/>
                <a:ext cx="2857192" cy="757836"/>
              </a:xfrm>
              <a:prstGeom prst="rect">
                <a:avLst/>
              </a:prstGeom>
              <a:blipFill>
                <a:blip r:embed="rId8"/>
                <a:stretch>
                  <a:fillRect t="-4839" r="-7889" b="-88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/>
              <p:cNvSpPr txBox="1"/>
              <p:nvPr/>
            </p:nvSpPr>
            <p:spPr>
              <a:xfrm>
                <a:off x="1436725" y="4203433"/>
                <a:ext cx="18550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𝒌𝑰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725" y="4203433"/>
                <a:ext cx="1855059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/>
              <p:cNvSpPr txBox="1"/>
              <p:nvPr/>
            </p:nvSpPr>
            <p:spPr>
              <a:xfrm>
                <a:off x="8153400" y="3946791"/>
                <a:ext cx="3228833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946791"/>
                <a:ext cx="3228833" cy="10057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640935" y="4987733"/>
            <a:ext cx="11137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</a:t>
            </a:r>
            <a:r>
              <a:rPr lang="ru-RU" dirty="0" err="1" smtClean="0"/>
              <a:t>eN</a:t>
            </a:r>
            <a:r>
              <a:rPr lang="en-US" baseline="-25000" dirty="0" smtClean="0"/>
              <a:t>A</a:t>
            </a:r>
            <a:r>
              <a:rPr lang="ru-RU" dirty="0" smtClean="0"/>
              <a:t>=F </a:t>
            </a:r>
            <a:r>
              <a:rPr lang="ru-RU" dirty="0"/>
              <a:t>— число Фарадея: </a:t>
            </a:r>
            <a:r>
              <a:rPr lang="ru-RU" dirty="0" smtClean="0"/>
              <a:t>F</a:t>
            </a:r>
            <a:r>
              <a:rPr lang="en-US" dirty="0" smtClean="0"/>
              <a:t>=</a:t>
            </a:r>
            <a:r>
              <a:rPr lang="ru-RU" dirty="0" smtClean="0"/>
              <a:t>9,65·10</a:t>
            </a:r>
            <a:r>
              <a:rPr lang="ru-RU" baseline="30000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Кл/моль. Для выделения </a:t>
            </a:r>
            <a:r>
              <a:rPr lang="en-US" dirty="0" smtClean="0"/>
              <a:t>1</a:t>
            </a:r>
            <a:r>
              <a:rPr lang="ru-RU" dirty="0" smtClean="0"/>
              <a:t> </a:t>
            </a:r>
            <a:r>
              <a:rPr lang="ru-RU" dirty="0"/>
              <a:t>моль одновалентного вещества необходимо </a:t>
            </a:r>
            <a:r>
              <a:rPr lang="ru-RU" dirty="0" smtClean="0"/>
              <a:t>9,65· 10</a:t>
            </a:r>
            <a:r>
              <a:rPr lang="ru-RU" baseline="30000" dirty="0" smtClean="0"/>
              <a:t>4</a:t>
            </a:r>
            <a:r>
              <a:rPr lang="ru-RU" dirty="0" smtClean="0"/>
              <a:t>Кл</a:t>
            </a:r>
            <a:r>
              <a:rPr lang="ru-RU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4720585" y="5381645"/>
                <a:ext cx="264752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585" y="5381645"/>
                <a:ext cx="2647520" cy="9251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857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http://dvsschool.zz.mu/</a:t>
            </a:r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77215" y="255907"/>
            <a:ext cx="1601481" cy="580972"/>
          </a:xfrm>
          <a:prstGeom prst="rect">
            <a:avLst/>
          </a:prstGeo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114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12373" y="223227"/>
            <a:ext cx="6583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Определение заряда электрона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4128331" y="972855"/>
                <a:ext cx="3228833" cy="1005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den>
                      </m:f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31" y="972855"/>
                <a:ext cx="3228833" cy="1005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4128331" y="2362485"/>
                <a:ext cx="2935997" cy="1002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sSub>
                            <m:sSub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𝒎𝒏</m:t>
                              </m:r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31" y="2362485"/>
                <a:ext cx="2935997" cy="10025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33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383</Words>
  <Application>Microsoft Office PowerPoint</Application>
  <PresentationFormat>Произвольный</PresentationFormat>
  <Paragraphs>70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Природа электрического тока в растворах и расплавах электролитов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МОЛЕКУЛЯРНАЯ ФИЗИКА</dc:title>
  <dc:creator>DVS</dc:creator>
  <cp:lastModifiedBy>DVS</cp:lastModifiedBy>
  <cp:revision>70</cp:revision>
  <dcterms:created xsi:type="dcterms:W3CDTF">2018-01-14T15:05:31Z</dcterms:created>
  <dcterms:modified xsi:type="dcterms:W3CDTF">2018-08-14T06:44:01Z</dcterms:modified>
</cp:coreProperties>
</file>