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2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2DD5-7894-455B-8F63-6F121ABBCB40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94074-E551-4B54-9D9E-6B42AE2A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0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4074-E551-4B54-9D9E-6B42AE2AE49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5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1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7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7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3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9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8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6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5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522E-551F-4361-82E5-7D7D5F6B0A2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0CB08-F8B0-49A7-BDF9-7A9B41924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4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2.png"/><Relationship Id="rId2" Type="http://schemas.openxmlformats.org/officeDocument/2006/relationships/image" Target="../media/image32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4.png"/><Relationship Id="rId3" Type="http://schemas.openxmlformats.org/officeDocument/2006/relationships/image" Target="../media/image21.png"/><Relationship Id="rId12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.png"/><Relationship Id="rId5" Type="http://schemas.openxmlformats.org/officeDocument/2006/relationships/image" Target="../media/image33.png"/><Relationship Id="rId10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46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43.png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21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8.png"/><Relationship Id="rId7" Type="http://schemas.openxmlformats.org/officeDocument/2006/relationships/image" Target="../media/image69.png"/><Relationship Id="rId12" Type="http://schemas.openxmlformats.org/officeDocument/2006/relationships/image" Target="../media/image21.png"/><Relationship Id="rId2" Type="http://schemas.openxmlformats.org/officeDocument/2006/relationships/image" Target="../media/image57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1.png"/><Relationship Id="rId5" Type="http://schemas.openxmlformats.org/officeDocument/2006/relationships/image" Target="../media/image60.png"/><Relationship Id="rId15" Type="http://schemas.openxmlformats.org/officeDocument/2006/relationships/image" Target="../media/image73.png"/><Relationship Id="rId10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image" Target="../media/image70.png"/><Relationship Id="rId1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4.png"/><Relationship Id="rId3" Type="http://schemas.openxmlformats.org/officeDocument/2006/relationships/image" Target="../media/image58.png"/><Relationship Id="rId7" Type="http://schemas.openxmlformats.org/officeDocument/2006/relationships/image" Target="../media/image69.png"/><Relationship Id="rId12" Type="http://schemas.openxmlformats.org/officeDocument/2006/relationships/image" Target="../media/image2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597819"/>
            <a:ext cx="4464496" cy="205405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Масса молекул. Количество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вещества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7534"/>
            <a:ext cx="3888432" cy="388843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41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24859" r="49984" b="69354"/>
          <a:stretch/>
        </p:blipFill>
        <p:spPr>
          <a:xfrm>
            <a:off x="3527351" y="3576146"/>
            <a:ext cx="2089297" cy="988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69709" y="1779661"/>
                <a:ext cx="26498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=16 </m:t>
                      </m:r>
                      <m:r>
                        <a:rPr lang="ru-RU" sz="2400" b="0" i="1" smtClean="0">
                          <a:latin typeface="Cambria Math"/>
                        </a:rPr>
                        <m:t>а.е.м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9" y="1779661"/>
                <a:ext cx="2649828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436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72000" y="1647893"/>
                <a:ext cx="4379724" cy="725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=16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=0,016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47893"/>
                <a:ext cx="4379724" cy="725199"/>
              </a:xfrm>
              <a:prstGeom prst="rect">
                <a:avLst/>
              </a:prstGeom>
              <a:blipFill rotWithShape="1">
                <a:blip r:embed="rId4"/>
                <a:stretch>
                  <a:fillRect r="-2368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4513311" y="3842526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8" idx="7"/>
          </p:cNvCxnSpPr>
          <p:nvPr/>
        </p:nvCxnSpPr>
        <p:spPr>
          <a:xfrm flipH="1">
            <a:off x="5373788" y="2241326"/>
            <a:ext cx="782388" cy="16433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1"/>
          </p:cNvCxnSpPr>
          <p:nvPr/>
        </p:nvCxnSpPr>
        <p:spPr>
          <a:xfrm>
            <a:off x="2051720" y="2241326"/>
            <a:ext cx="2609226" cy="16433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Молярная масса и молекулярная масса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86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70958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массу трех молей углекислого газа.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1"/>
          <p:cNvSpPr/>
          <p:nvPr/>
        </p:nvSpPr>
        <p:spPr>
          <a:xfrm>
            <a:off x="251520" y="898906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27" name="Straight Connector 22"/>
          <p:cNvCxnSpPr/>
          <p:nvPr/>
        </p:nvCxnSpPr>
        <p:spPr>
          <a:xfrm>
            <a:off x="1979712" y="1206212"/>
            <a:ext cx="0" cy="14117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42"/>
          <p:cNvCxnSpPr/>
          <p:nvPr/>
        </p:nvCxnSpPr>
        <p:spPr>
          <a:xfrm flipH="1">
            <a:off x="323528" y="2139702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54503" y="2139702"/>
                <a:ext cx="10186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2139702"/>
                <a:ext cx="1018677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1842" r="-1437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99362" y="1289143"/>
                <a:ext cx="1765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м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оль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289143"/>
                <a:ext cx="176567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1842" r="-793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72433" y="339502"/>
                <a:ext cx="1191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 моль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433" y="339502"/>
                <a:ext cx="119135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10256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99362" y="1678037"/>
                <a:ext cx="788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678037"/>
                <a:ext cx="78893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1538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195736" y="1856132"/>
                <a:ext cx="2485552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=16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856132"/>
                <a:ext cx="2485552" cy="722377"/>
              </a:xfrm>
              <a:prstGeom prst="rect">
                <a:avLst/>
              </a:prstGeom>
              <a:blipFill rotWithShape="1">
                <a:blip r:embed="rId7"/>
                <a:stretch>
                  <a:fillRect r="-4902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195736" y="2700018"/>
                <a:ext cx="2467535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=12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700018"/>
                <a:ext cx="2467535" cy="722377"/>
              </a:xfrm>
              <a:prstGeom prst="rect">
                <a:avLst/>
              </a:prstGeom>
              <a:blipFill rotWithShape="1">
                <a:blip r:embed="rId8"/>
                <a:stretch>
                  <a:fillRect r="-4938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183093" y="1851670"/>
                <a:ext cx="2887905" cy="725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=0,016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93" y="1851670"/>
                <a:ext cx="2887905" cy="725199"/>
              </a:xfrm>
              <a:prstGeom prst="rect">
                <a:avLst/>
              </a:prstGeom>
              <a:blipFill rotWithShape="1">
                <a:blip r:embed="rId9"/>
                <a:stretch>
                  <a:fillRect r="-4008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206168" y="2710647"/>
                <a:ext cx="2869888" cy="725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=0,01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168" y="2710647"/>
                <a:ext cx="2869888" cy="725199"/>
              </a:xfrm>
              <a:prstGeom prst="rect">
                <a:avLst/>
              </a:prstGeom>
              <a:blipFill rotWithShape="1">
                <a:blip r:embed="rId10"/>
                <a:stretch>
                  <a:fillRect r="-3822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293729" y="3545485"/>
                <a:ext cx="4777269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ru-RU" sz="2400" i="1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6+</m:t>
                      </m:r>
                      <m:r>
                        <a:rPr lang="ru-RU" sz="2400" i="1">
                          <a:latin typeface="Cambria Math"/>
                        </a:rPr>
                        <m:t>1</m:t>
                      </m:r>
                      <m:r>
                        <a:rPr lang="en-US" sz="2400" b="0" i="0" smtClean="0">
                          <a:latin typeface="Cambria Math"/>
                        </a:rPr>
                        <m:t>2=44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 b="0" i="0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9" y="3545485"/>
                <a:ext cx="4777269" cy="722377"/>
              </a:xfrm>
              <a:prstGeom prst="rect">
                <a:avLst/>
              </a:prstGeom>
              <a:blipFill rotWithShape="1">
                <a:blip r:embed="rId11"/>
                <a:stretch>
                  <a:fillRect r="-2168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74018" y="4226785"/>
                <a:ext cx="3207353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/>
                        </a:rPr>
                        <m:t>=0</m:t>
                      </m:r>
                      <m:r>
                        <a:rPr lang="ru-RU" sz="2400" b="0" i="0" smtClean="0">
                          <a:latin typeface="Cambria Math"/>
                        </a:rPr>
                        <m:t>,044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2400" b="0" i="0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8" y="4226785"/>
                <a:ext cx="3207353" cy="722377"/>
              </a:xfrm>
              <a:prstGeom prst="rect">
                <a:avLst/>
              </a:prstGeom>
              <a:blipFill rotWithShape="1">
                <a:blip r:embed="rId12"/>
                <a:stretch>
                  <a:fillRect r="-3422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Группа 61"/>
          <p:cNvGrpSpPr/>
          <p:nvPr/>
        </p:nvGrpSpPr>
        <p:grpSpPr>
          <a:xfrm>
            <a:off x="4685875" y="3235"/>
            <a:ext cx="4350621" cy="3360603"/>
            <a:chOff x="4611984" y="699542"/>
            <a:chExt cx="3068946" cy="2370583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4611984" y="699542"/>
              <a:ext cx="3068946" cy="2370583"/>
              <a:chOff x="4501123" y="2139702"/>
              <a:chExt cx="3068946" cy="2370583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148064" y="2139702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436096" y="2929896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79" name="Рисунок 78"/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 rot="18243275">
                <a:off x="4404351" y="2670874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796136" y="2556193"/>
                <a:ext cx="1773933" cy="1580389"/>
              </a:xfrm>
              <a:prstGeom prst="rect">
                <a:avLst/>
              </a:prstGeom>
            </p:spPr>
          </p:pic>
        </p:grp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805" y="1933993"/>
              <a:ext cx="281192" cy="240042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139" y="2072855"/>
              <a:ext cx="281192" cy="240042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47" y="1827470"/>
              <a:ext cx="281192" cy="240042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507" y="1712792"/>
              <a:ext cx="281192" cy="240042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00" y="1592771"/>
              <a:ext cx="281192" cy="240042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974" y="2307036"/>
              <a:ext cx="281192" cy="240042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86" y="2288783"/>
              <a:ext cx="281192" cy="240042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139" y="2616606"/>
              <a:ext cx="281192" cy="240042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296" y="2685910"/>
              <a:ext cx="281192" cy="240042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498" y="2376116"/>
              <a:ext cx="281192" cy="240042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262" y="2174035"/>
              <a:ext cx="281192" cy="240042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192" y="1906227"/>
              <a:ext cx="281192" cy="240042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763" y="2174035"/>
              <a:ext cx="281192" cy="24004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929910" y="3450910"/>
            <a:ext cx="2530522" cy="1137064"/>
            <a:chOff x="5441496" y="3450910"/>
            <a:chExt cx="2530522" cy="1137064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>
              <a:off x="6926814" y="3837310"/>
              <a:ext cx="643012" cy="3182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5885152" y="3837310"/>
              <a:ext cx="601503" cy="2995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stCxn id="90" idx="3"/>
            </p:cNvCxnSpPr>
            <p:nvPr/>
          </p:nvCxnSpPr>
          <p:spPr>
            <a:xfrm flipV="1">
              <a:off x="5940152" y="3987080"/>
              <a:ext cx="589582" cy="2980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6847540" y="3950742"/>
              <a:ext cx="705600" cy="349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496" y="4011910"/>
              <a:ext cx="583005" cy="576064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013" y="4011910"/>
              <a:ext cx="583005" cy="576064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703" y="3450910"/>
              <a:ext cx="709450" cy="701004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6491503" y="355024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32668" y="40543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76774" y="40543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Рисунок 52"/>
          <p:cNvPicPr preferRelativeResize="0"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24859" r="49984" b="69354"/>
          <a:stretch/>
        </p:blipFill>
        <p:spPr>
          <a:xfrm>
            <a:off x="3816072" y="1107509"/>
            <a:ext cx="1404000" cy="666000"/>
          </a:xfrm>
          <a:prstGeom prst="rect">
            <a:avLst/>
          </a:prstGeom>
        </p:spPr>
      </p:pic>
      <p:pic>
        <p:nvPicPr>
          <p:cNvPr id="95" name="Рисунок 94"/>
          <p:cNvPicPr preferRelativeResize="0"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5" t="24821" r="63622" b="69577"/>
          <a:stretch/>
        </p:blipFill>
        <p:spPr>
          <a:xfrm>
            <a:off x="2304902" y="1107508"/>
            <a:ext cx="1404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28525 0.19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3" grpId="1"/>
      <p:bldP spid="33" grpId="2"/>
      <p:bldP spid="35" grpId="0"/>
      <p:bldP spid="56" grpId="0"/>
      <p:bldP spid="56" grpId="1"/>
      <p:bldP spid="57" grpId="0"/>
      <p:bldP spid="57" grpId="1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70958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массу трех молей углекислого газа.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685875" y="3235"/>
            <a:ext cx="4350621" cy="3360603"/>
            <a:chOff x="4611984" y="699542"/>
            <a:chExt cx="3068946" cy="237058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611984" y="699542"/>
              <a:ext cx="3068946" cy="2370583"/>
              <a:chOff x="4501123" y="2139702"/>
              <a:chExt cx="3068946" cy="2370583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148064" y="2139702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436096" y="2929896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 rot="18243275">
                <a:off x="4404351" y="2670874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796136" y="2556193"/>
                <a:ext cx="1773933" cy="1580389"/>
              </a:xfrm>
              <a:prstGeom prst="rect">
                <a:avLst/>
              </a:prstGeom>
            </p:spPr>
          </p:pic>
        </p:grp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805" y="1933993"/>
              <a:ext cx="281192" cy="24004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139" y="2072855"/>
              <a:ext cx="281192" cy="24004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47" y="1827470"/>
              <a:ext cx="281192" cy="24004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507" y="1712792"/>
              <a:ext cx="281192" cy="24004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00" y="1592771"/>
              <a:ext cx="281192" cy="24004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974" y="2307036"/>
              <a:ext cx="281192" cy="24004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86" y="2288783"/>
              <a:ext cx="281192" cy="24004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139" y="2616606"/>
              <a:ext cx="281192" cy="24004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296" y="2685910"/>
              <a:ext cx="281192" cy="24004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498" y="2376116"/>
              <a:ext cx="281192" cy="24004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262" y="2174035"/>
              <a:ext cx="281192" cy="24004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192" y="1906227"/>
              <a:ext cx="281192" cy="240042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763" y="2174035"/>
              <a:ext cx="281192" cy="240042"/>
            </a:xfrm>
            <a:prstGeom prst="rect">
              <a:avLst/>
            </a:prstGeom>
          </p:spPr>
        </p:pic>
      </p:grpSp>
      <p:sp>
        <p:nvSpPr>
          <p:cNvPr id="26" name="Прямоугольник 21"/>
          <p:cNvSpPr/>
          <p:nvPr/>
        </p:nvSpPr>
        <p:spPr>
          <a:xfrm>
            <a:off x="251520" y="898906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27" name="Straight Connector 22"/>
          <p:cNvCxnSpPr/>
          <p:nvPr/>
        </p:nvCxnSpPr>
        <p:spPr>
          <a:xfrm>
            <a:off x="1979712" y="1206212"/>
            <a:ext cx="0" cy="14117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42"/>
          <p:cNvCxnSpPr/>
          <p:nvPr/>
        </p:nvCxnSpPr>
        <p:spPr>
          <a:xfrm flipH="1">
            <a:off x="323528" y="2139702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54503" y="2139702"/>
                <a:ext cx="10186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2139702"/>
                <a:ext cx="1018677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1842" r="-1437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99362" y="1289143"/>
                <a:ext cx="1765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м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оль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289143"/>
                <a:ext cx="1765676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1842" r="-793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99362" y="1678037"/>
                <a:ext cx="788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678037"/>
                <a:ext cx="78893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1538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085998" y="1930811"/>
                <a:ext cx="3207353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/>
                        </a:rPr>
                        <m:t>=0</m:t>
                      </m:r>
                      <m:r>
                        <a:rPr lang="ru-RU" sz="2400" b="0" i="0" smtClean="0">
                          <a:latin typeface="Cambria Math"/>
                        </a:rPr>
                        <m:t>,044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2400" b="0" i="0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98" y="1930811"/>
                <a:ext cx="3207353" cy="722377"/>
              </a:xfrm>
              <a:prstGeom prst="rect">
                <a:avLst/>
              </a:prstGeom>
              <a:blipFill rotWithShape="1">
                <a:blip r:embed="rId8"/>
                <a:stretch>
                  <a:fillRect r="-2091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85998" y="3076773"/>
                <a:ext cx="1344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98" y="3076773"/>
                <a:ext cx="1344535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667" r="-5882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85998" y="3622253"/>
                <a:ext cx="36999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=0,044×3=0,132 кг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98" y="3622253"/>
                <a:ext cx="3699924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r="-164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Группа 6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929910" y="3450910"/>
            <a:ext cx="2530522" cy="1137064"/>
            <a:chOff x="5441496" y="3450910"/>
            <a:chExt cx="2530522" cy="113706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6926814" y="3837310"/>
              <a:ext cx="643012" cy="3182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885152" y="3837310"/>
              <a:ext cx="601503" cy="2995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76" idx="3"/>
            </p:cNvCxnSpPr>
            <p:nvPr/>
          </p:nvCxnSpPr>
          <p:spPr>
            <a:xfrm flipV="1">
              <a:off x="5940152" y="3987080"/>
              <a:ext cx="589582" cy="2980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6847540" y="3950742"/>
              <a:ext cx="705600" cy="349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496" y="4011910"/>
              <a:ext cx="583005" cy="576064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013" y="4011910"/>
              <a:ext cx="583005" cy="57606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703" y="3450910"/>
              <a:ext cx="709450" cy="701004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491503" y="355024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532668" y="40543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76774" y="40543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8" name="Рисунок 47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24859" r="49984" b="69354"/>
          <a:stretch/>
        </p:blipFill>
        <p:spPr>
          <a:xfrm>
            <a:off x="3816072" y="1107509"/>
            <a:ext cx="1404000" cy="666000"/>
          </a:xfrm>
          <a:prstGeom prst="rect">
            <a:avLst/>
          </a:prstGeom>
        </p:spPr>
      </p:pic>
      <p:pic>
        <p:nvPicPr>
          <p:cNvPr id="49" name="Рисунок 48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5" t="24821" r="63622" b="69577"/>
          <a:stretch/>
        </p:blipFill>
        <p:spPr>
          <a:xfrm>
            <a:off x="2304902" y="1107508"/>
            <a:ext cx="1404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7211144" cy="70958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массу молекулы плавиковой кислоты.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21"/>
          <p:cNvSpPr/>
          <p:nvPr/>
        </p:nvSpPr>
        <p:spPr>
          <a:xfrm>
            <a:off x="251520" y="744397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6" name="Straight Connector 22"/>
          <p:cNvCxnSpPr/>
          <p:nvPr/>
        </p:nvCxnSpPr>
        <p:spPr>
          <a:xfrm>
            <a:off x="1547664" y="1051703"/>
            <a:ext cx="0" cy="9823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>
          <a:xfrm flipH="1">
            <a:off x="323528" y="1553145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4503" y="1553145"/>
                <a:ext cx="11560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1553145"/>
                <a:ext cx="115602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1842" r="-1269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9362" y="1121097"/>
                <a:ext cx="6776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121097"/>
                <a:ext cx="677621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1891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6300761" y="402535"/>
            <a:ext cx="1955377" cy="3224033"/>
            <a:chOff x="6372200" y="492187"/>
            <a:chExt cx="2057668" cy="339269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492187"/>
              <a:ext cx="2057668" cy="33926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58730" y="2499742"/>
                  <a:ext cx="92563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</a:rPr>
                          <m:t>𝐻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ru-RU" sz="36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730" y="2499742"/>
                  <a:ext cx="925638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4851" r="-29167" b="-4158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39752" y="1008162"/>
                <a:ext cx="1672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008162"/>
                <a:ext cx="1672446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729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40000" y="1783977"/>
                <a:ext cx="1403654" cy="84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1783977"/>
                <a:ext cx="1403654" cy="844205"/>
              </a:xfrm>
              <a:prstGeom prst="rect">
                <a:avLst/>
              </a:prstGeom>
              <a:blipFill rotWithShape="1">
                <a:blip r:embed="rId8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/>
          <p:cNvGrpSpPr/>
          <p:nvPr/>
        </p:nvGrpSpPr>
        <p:grpSpPr>
          <a:xfrm>
            <a:off x="6276448" y="3668144"/>
            <a:ext cx="2156316" cy="924959"/>
            <a:chOff x="6276448" y="3822653"/>
            <a:chExt cx="2156316" cy="924959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775104" y="4299942"/>
              <a:ext cx="79072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448" y="4011910"/>
              <a:ext cx="583005" cy="57606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660" y="3822653"/>
              <a:ext cx="936104" cy="92495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367620" y="40543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86618" y="40536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93729" y="2777281"/>
                <a:ext cx="34496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𝐻𝐹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9" y="2777281"/>
                <a:ext cx="3449662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0667" r="-3180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284533" y="3423056"/>
                <a:ext cx="5693931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𝐻𝐹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1+</m:t>
                      </m:r>
                      <m:r>
                        <a:rPr lang="ru-RU" sz="2400" i="1">
                          <a:latin typeface="Cambria Math"/>
                        </a:rPr>
                        <m:t>1</m:t>
                      </m:r>
                      <m:r>
                        <a:rPr lang="en-US" sz="2400" b="0" i="0" smtClean="0">
                          <a:latin typeface="Cambria Math"/>
                        </a:rPr>
                        <m:t>9=20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 b="0" i="0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=0,02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/>
                            </a:rPr>
                            <m:t>к</m:t>
                          </m:r>
                          <m:r>
                            <a:rPr lang="ru-RU" sz="240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33" y="3423056"/>
                <a:ext cx="5693931" cy="722377"/>
              </a:xfrm>
              <a:prstGeom prst="rect">
                <a:avLst/>
              </a:prstGeom>
              <a:blipFill rotWithShape="1">
                <a:blip r:embed="rId12"/>
                <a:stretch>
                  <a:fillRect r="-1713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3528" y="4083918"/>
                <a:ext cx="5072030" cy="825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0,02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6,02</m:t>
                          </m:r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=3,32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−26</m:t>
                          </m:r>
                        </m:sup>
                      </m:sSup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 кг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83918"/>
                <a:ext cx="5072030" cy="825291"/>
              </a:xfrm>
              <a:prstGeom prst="rect">
                <a:avLst/>
              </a:prstGeom>
              <a:blipFill rotWithShape="1">
                <a:blip r:embed="rId13"/>
                <a:stretch>
                  <a:fillRect r="-2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Группа 4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Рисунок 26"/>
          <p:cNvPicPr preferRelativeResize="0"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5" t="24859" r="43318" b="69354"/>
          <a:stretch/>
        </p:blipFill>
        <p:spPr>
          <a:xfrm>
            <a:off x="4572000" y="1873685"/>
            <a:ext cx="1404000" cy="666000"/>
          </a:xfrm>
          <a:prstGeom prst="rect">
            <a:avLst/>
          </a:prstGeom>
        </p:spPr>
      </p:pic>
      <p:pic>
        <p:nvPicPr>
          <p:cNvPr id="30" name="Рисунок 29"/>
          <p:cNvPicPr preferRelativeResize="0"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18946" r="84131" b="75198"/>
          <a:stretch/>
        </p:blipFill>
        <p:spPr>
          <a:xfrm>
            <a:off x="4572000" y="1157749"/>
            <a:ext cx="1404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9" grpId="0"/>
      <p:bldP spid="20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5978"/>
                <a:ext cx="8229600" cy="1069627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2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Известно, что в некотором сосуде, до краёв наполненном водой содержится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𝟕</m:t>
                    </m:r>
                    <m:r>
                      <a:rPr lang="ru-RU" sz="22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ru-RU" sz="2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2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ru-RU" sz="2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ru-RU" sz="22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молекул </a:t>
                </a:r>
                <a:r>
                  <a:rPr lang="ru-RU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воды. Найдите  ёмкость данного сосуда.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5978"/>
                <a:ext cx="8229600" cy="1069627"/>
              </a:xfrm>
              <a:blipFill rotWithShape="1">
                <a:blip r:embed="rId2"/>
                <a:stretch>
                  <a:fillRect l="-889" t="-5714" r="-741" b="-13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212755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267744" y="1520061"/>
            <a:ext cx="0" cy="14117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8" y="2453551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503" y="2453551"/>
                <a:ext cx="9574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2453551"/>
                <a:ext cx="95744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11" t="-11842" r="-152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9362" y="1602992"/>
                <a:ext cx="2078838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=7×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602992"/>
                <a:ext cx="2078838" cy="475451"/>
              </a:xfrm>
              <a:prstGeom prst="rect">
                <a:avLst/>
              </a:prstGeom>
              <a:blipFill rotWithShape="1">
                <a:blip r:embed="rId4"/>
                <a:stretch>
                  <a:fillRect t="-8974" r="-4692" b="-2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9362" y="1991886"/>
                <a:ext cx="8184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991886"/>
                <a:ext cx="81849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15672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6948264" y="1131590"/>
            <a:ext cx="1420371" cy="2447549"/>
            <a:chOff x="6948264" y="1229776"/>
            <a:chExt cx="1420371" cy="244754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229776"/>
              <a:ext cx="1420371" cy="244754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50" y="2815081"/>
              <a:ext cx="316613" cy="27028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16" y="3134053"/>
              <a:ext cx="316613" cy="27028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59" y="3267224"/>
              <a:ext cx="316613" cy="27028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23" y="2524127"/>
              <a:ext cx="316613" cy="2702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639" y="3155371"/>
              <a:ext cx="316613" cy="27028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53" y="2222718"/>
              <a:ext cx="316613" cy="27028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375" y="2793763"/>
              <a:ext cx="316613" cy="27028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464" y="2148578"/>
              <a:ext cx="316613" cy="2702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77" y="2453550"/>
              <a:ext cx="316613" cy="27028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800" y="2780076"/>
              <a:ext cx="316613" cy="27028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07704" y="521741"/>
                <a:ext cx="1392241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7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21741"/>
                <a:ext cx="1392241" cy="465833"/>
              </a:xfrm>
              <a:prstGeom prst="rect">
                <a:avLst/>
              </a:prstGeom>
              <a:blipFill rotWithShape="1">
                <a:blip r:embed="rId8"/>
                <a:stretch>
                  <a:fillRect t="-9211" r="-8772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81534" y="1242000"/>
                <a:ext cx="1386000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534" y="1242000"/>
                <a:ext cx="1386000" cy="844205"/>
              </a:xfrm>
              <a:prstGeom prst="rect">
                <a:avLst/>
              </a:prstGeom>
              <a:blipFill rotWithShape="1">
                <a:blip r:embed="rId9"/>
                <a:stretch>
                  <a:fillRect r="-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72000" y="1302881"/>
                <a:ext cx="1080120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02881"/>
                <a:ext cx="1080120" cy="722442"/>
              </a:xfrm>
              <a:prstGeom prst="rect">
                <a:avLst/>
              </a:prstGeom>
              <a:blipFill rotWithShape="1">
                <a:blip r:embed="rId10"/>
                <a:stretch>
                  <a:fillRect r="-11864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78200" y="2106016"/>
                <a:ext cx="2841872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𝑀𝑁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200" y="2106016"/>
                <a:ext cx="2841872" cy="844205"/>
              </a:xfrm>
              <a:prstGeom prst="rect">
                <a:avLst/>
              </a:prstGeom>
              <a:blipFill rotWithShape="1">
                <a:blip r:embed="rId11"/>
                <a:stretch>
                  <a:fillRect r="-4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339752" y="3021572"/>
                <a:ext cx="2841872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𝑀𝑁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021572"/>
                <a:ext cx="2841872" cy="846322"/>
              </a:xfrm>
              <a:prstGeom prst="rect">
                <a:avLst/>
              </a:prstGeom>
              <a:blipFill rotWithShape="1">
                <a:blip r:embed="rId12"/>
                <a:stretch>
                  <a:fillRect r="-1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2411760" y="4078863"/>
                <a:ext cx="2176814" cy="725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л</m:t>
                          </m:r>
                        </m:den>
                      </m:f>
                    </m:oMath>
                  </m:oMathPara>
                </a14:m>
                <a:endParaRPr lang="ru-RU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78863"/>
                <a:ext cx="2176814" cy="725135"/>
              </a:xfrm>
              <a:prstGeom prst="rect">
                <a:avLst/>
              </a:prstGeom>
              <a:blipFill rotWithShape="1">
                <a:blip r:embed="rId13"/>
                <a:stretch>
                  <a:fillRect r="-5042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Группа 5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3827E-6 L -0.11545 0.199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32" grpId="0"/>
      <p:bldP spid="32" grpId="1"/>
      <p:bldP spid="32" grpId="2"/>
      <p:bldP spid="33" grpId="0"/>
      <p:bldP spid="34" grpId="0"/>
      <p:bldP spid="36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5978"/>
                <a:ext cx="8229600" cy="1069627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2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Известно, что в некотором сосуде, до краёв наполненном водой содержится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𝟕</m:t>
                    </m:r>
                    <m:r>
                      <a:rPr lang="ru-RU" sz="22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ru-RU" sz="2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2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ru-RU" sz="2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ru-RU" sz="22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молекул </a:t>
                </a:r>
                <a:r>
                  <a:rPr lang="ru-RU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воды. Найдите  ёмкость данного сосуда.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5978"/>
                <a:ext cx="8229600" cy="1069627"/>
              </a:xfrm>
              <a:blipFill rotWithShape="1">
                <a:blip r:embed="rId2"/>
                <a:stretch>
                  <a:fillRect l="-889" t="-5714" r="-741" b="-13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212755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267744" y="1520061"/>
            <a:ext cx="0" cy="14117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8" y="2453551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503" y="2453551"/>
                <a:ext cx="9574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2453551"/>
                <a:ext cx="95744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11" t="-11842" r="-152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9362" y="1602992"/>
                <a:ext cx="2078838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=7×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602992"/>
                <a:ext cx="2078838" cy="475451"/>
              </a:xfrm>
              <a:prstGeom prst="rect">
                <a:avLst/>
              </a:prstGeom>
              <a:blipFill rotWithShape="1">
                <a:blip r:embed="rId4"/>
                <a:stretch>
                  <a:fillRect t="-8974" r="-4692" b="-2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9362" y="1991886"/>
                <a:ext cx="8184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991886"/>
                <a:ext cx="81849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15672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388494" y="1302256"/>
                <a:ext cx="1391418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𝑀𝑁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494" y="1302256"/>
                <a:ext cx="1391418" cy="846322"/>
              </a:xfrm>
              <a:prstGeom prst="rect">
                <a:avLst/>
              </a:prstGeom>
              <a:blipFill rotWithShape="1">
                <a:blip r:embed="rId6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411410" y="1362849"/>
                <a:ext cx="2176814" cy="725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л</m:t>
                          </m:r>
                        </m:den>
                      </m:f>
                    </m:oMath>
                  </m:oMathPara>
                </a14:m>
                <a:endParaRPr lang="ru-RU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410" y="1362849"/>
                <a:ext cx="2176814" cy="725135"/>
              </a:xfrm>
              <a:prstGeom prst="rect">
                <a:avLst/>
              </a:prstGeom>
              <a:blipFill rotWithShape="1">
                <a:blip r:embed="rId7"/>
                <a:stretch>
                  <a:fillRect r="-5042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522213" y="3594926"/>
            <a:ext cx="2370267" cy="1065055"/>
            <a:chOff x="6522213" y="3594926"/>
            <a:chExt cx="2370267" cy="1065055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7913468" y="3956856"/>
              <a:ext cx="595435" cy="2946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6937773" y="3956856"/>
              <a:ext cx="549590" cy="2805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213" y="4120398"/>
              <a:ext cx="546084" cy="539583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396" y="4120398"/>
              <a:ext cx="546084" cy="53958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044" y="3594926"/>
              <a:ext cx="664521" cy="65661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491977" y="3687971"/>
              <a:ext cx="381679" cy="43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04415" y="4155998"/>
              <a:ext cx="381679" cy="43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28598" y="4155998"/>
              <a:ext cx="381679" cy="43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948264" y="1131590"/>
            <a:ext cx="1420371" cy="2447549"/>
            <a:chOff x="6948264" y="1229776"/>
            <a:chExt cx="1420371" cy="2447549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229776"/>
              <a:ext cx="1420371" cy="2447549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50" y="2815081"/>
              <a:ext cx="316613" cy="270280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16" y="3134053"/>
              <a:ext cx="316613" cy="270280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59" y="3267224"/>
              <a:ext cx="316613" cy="27028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23" y="2524127"/>
              <a:ext cx="316613" cy="27028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639" y="3155371"/>
              <a:ext cx="316613" cy="270280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53" y="2222718"/>
              <a:ext cx="316613" cy="270280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375" y="2793763"/>
              <a:ext cx="316613" cy="27028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464" y="2148578"/>
              <a:ext cx="316613" cy="27028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77" y="2453550"/>
              <a:ext cx="316613" cy="270280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800" y="2780076"/>
              <a:ext cx="316613" cy="27028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176746" y="3435846"/>
                <a:ext cx="39044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46" y="3435846"/>
                <a:ext cx="3904402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469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175254" y="4006791"/>
                <a:ext cx="6701002" cy="725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</a:rPr>
                        <m:t>1+</m:t>
                      </m:r>
                      <m:r>
                        <a:rPr lang="ru-RU" sz="2400" i="1">
                          <a:latin typeface="Cambria Math"/>
                        </a:rPr>
                        <m:t>1</m:t>
                      </m:r>
                      <m:r>
                        <a:rPr lang="en-US" sz="2400" b="0" i="0" smtClean="0">
                          <a:latin typeface="Cambria Math"/>
                        </a:rPr>
                        <m:t>6=18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 b="0" i="0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=0,018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/>
                            </a:rPr>
                            <m:t>к</m:t>
                          </m:r>
                          <m:r>
                            <a:rPr lang="ru-RU" sz="240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4" y="4006791"/>
                <a:ext cx="6701002" cy="725199"/>
              </a:xfrm>
              <a:prstGeom prst="rect">
                <a:avLst/>
              </a:prstGeom>
              <a:blipFill rotWithShape="1">
                <a:blip r:embed="rId15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24859" r="49984" b="69354"/>
          <a:stretch/>
        </p:blipFill>
        <p:spPr>
          <a:xfrm>
            <a:off x="4716016" y="2530800"/>
            <a:ext cx="1404689" cy="664274"/>
          </a:xfrm>
          <a:prstGeom prst="rect">
            <a:avLst/>
          </a:prstGeom>
        </p:spPr>
      </p:pic>
      <p:pic>
        <p:nvPicPr>
          <p:cNvPr id="41" name="Рисунок 40"/>
          <p:cNvPicPr preferRelativeResize="0"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18946" r="84131" b="75198"/>
          <a:stretch/>
        </p:blipFill>
        <p:spPr>
          <a:xfrm>
            <a:off x="2915816" y="2531633"/>
            <a:ext cx="1404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0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5978"/>
                <a:ext cx="8229600" cy="1069627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2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Известно, что в некотором сосуде, до краёв наполненном водой содержится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𝟕</m:t>
                    </m:r>
                    <m:r>
                      <a:rPr lang="ru-RU" sz="22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ru-RU" sz="2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2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ru-RU" sz="2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ru-RU" sz="22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молекул </a:t>
                </a:r>
                <a:r>
                  <a:rPr lang="ru-RU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воды. Найдите  ёмкость данного сосуда.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5978"/>
                <a:ext cx="8229600" cy="1069627"/>
              </a:xfrm>
              <a:blipFill rotWithShape="1">
                <a:blip r:embed="rId2"/>
                <a:stretch>
                  <a:fillRect l="-889" t="-5714" r="-741" b="-13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212755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267744" y="1520061"/>
            <a:ext cx="0" cy="14117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8" y="2453551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503" y="2453551"/>
                <a:ext cx="9574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2453551"/>
                <a:ext cx="95744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11" t="-11842" r="-152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9362" y="1602992"/>
                <a:ext cx="2078838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=7×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602992"/>
                <a:ext cx="2078838" cy="475451"/>
              </a:xfrm>
              <a:prstGeom prst="rect">
                <a:avLst/>
              </a:prstGeom>
              <a:blipFill rotWithShape="1">
                <a:blip r:embed="rId4"/>
                <a:stretch>
                  <a:fillRect t="-8974" r="-4692" b="-2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9362" y="1991886"/>
                <a:ext cx="8184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991886"/>
                <a:ext cx="81849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15672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388494" y="1302256"/>
                <a:ext cx="1391418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𝑀𝑁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494" y="1302256"/>
                <a:ext cx="1391418" cy="846322"/>
              </a:xfrm>
              <a:prstGeom prst="rect">
                <a:avLst/>
              </a:prstGeom>
              <a:blipFill rotWithShape="1">
                <a:blip r:embed="rId6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411410" y="1362849"/>
                <a:ext cx="2176814" cy="725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л</m:t>
                          </m:r>
                        </m:den>
                      </m:f>
                    </m:oMath>
                  </m:oMathPara>
                </a14:m>
                <a:endParaRPr lang="ru-RU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410" y="1362849"/>
                <a:ext cx="2176814" cy="725135"/>
              </a:xfrm>
              <a:prstGeom prst="rect">
                <a:avLst/>
              </a:prstGeom>
              <a:blipFill rotWithShape="1">
                <a:blip r:embed="rId7"/>
                <a:stretch>
                  <a:fillRect r="-5042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522213" y="3594926"/>
            <a:ext cx="2370267" cy="1065055"/>
            <a:chOff x="6522213" y="3594926"/>
            <a:chExt cx="2370267" cy="1065055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7913468" y="3956856"/>
              <a:ext cx="660915" cy="3270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6937773" y="3909121"/>
              <a:ext cx="659266" cy="328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213" y="4120398"/>
              <a:ext cx="546084" cy="539583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396" y="4120398"/>
              <a:ext cx="546084" cy="53958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044" y="3594926"/>
              <a:ext cx="664521" cy="65661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491977" y="3687971"/>
              <a:ext cx="381679" cy="43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04415" y="4155998"/>
              <a:ext cx="381679" cy="43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28598" y="4155998"/>
              <a:ext cx="381679" cy="43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948264" y="1131590"/>
            <a:ext cx="1420371" cy="2447549"/>
            <a:chOff x="6948264" y="1229776"/>
            <a:chExt cx="1420371" cy="2447549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229776"/>
              <a:ext cx="1420371" cy="2447549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50" y="2815081"/>
              <a:ext cx="316613" cy="270280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16" y="3134053"/>
              <a:ext cx="316613" cy="270280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59" y="3267224"/>
              <a:ext cx="316613" cy="27028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23" y="2524127"/>
              <a:ext cx="316613" cy="27028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639" y="3155371"/>
              <a:ext cx="316613" cy="270280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53" y="2222718"/>
              <a:ext cx="316613" cy="270280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375" y="2793763"/>
              <a:ext cx="316613" cy="27028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464" y="2148578"/>
              <a:ext cx="316613" cy="27028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77" y="2453550"/>
              <a:ext cx="316613" cy="270280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800" y="2780076"/>
              <a:ext cx="316613" cy="27028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2388494" y="2225925"/>
                <a:ext cx="3236912" cy="725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=0,018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/>
                            </a:rPr>
                            <m:t>к</m:t>
                          </m:r>
                          <m:r>
                            <a:rPr lang="ru-RU" sz="240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494" y="2225925"/>
                <a:ext cx="3236912" cy="725199"/>
              </a:xfrm>
              <a:prstGeom prst="rect">
                <a:avLst/>
              </a:prstGeom>
              <a:blipFill rotWithShape="1">
                <a:blip r:embed="rId13"/>
                <a:stretch>
                  <a:fillRect r="-1883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81535" y="3350130"/>
                <a:ext cx="4376649" cy="877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0,018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ru-RU" sz="2400" i="1">
                              <a:latin typeface="Cambria Math"/>
                            </a:rPr>
                            <m:t>7</m:t>
                          </m:r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6,02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=2,1 </m:t>
                      </m:r>
                      <m:r>
                        <a:rPr lang="ru-RU" sz="2400" b="0" i="1" smtClean="0">
                          <a:latin typeface="Cambria Math"/>
                        </a:rPr>
                        <m:t>л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535" y="3350130"/>
                <a:ext cx="4376649" cy="8778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0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43558"/>
                <a:ext cx="8229600" cy="3816424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000" b="1" dirty="0" smtClean="0">
                    <a:latin typeface="Times New Roman" pitchFamily="18" charset="0"/>
                  </a:rPr>
                  <a:t>Относительная </a:t>
                </a:r>
                <a:r>
                  <a:rPr lang="ru-RU" sz="2000" b="1" dirty="0">
                    <a:latin typeface="Times New Roman" pitchFamily="18" charset="0"/>
                  </a:rPr>
                  <a:t>молекулярная </a:t>
                </a:r>
                <a:r>
                  <a:rPr lang="ru-RU" sz="2000" b="1" dirty="0" smtClean="0">
                    <a:latin typeface="Times New Roman" pitchFamily="18" charset="0"/>
                  </a:rPr>
                  <a:t>(атомная) масса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000" dirty="0" smtClean="0">
                    <a:latin typeface="Times New Roman" pitchFamily="18" charset="0"/>
                  </a:rPr>
                  <a:t> это отношение </a:t>
                </a:r>
                <a:r>
                  <a:rPr lang="ru-RU" sz="2000" dirty="0">
                    <a:latin typeface="Times New Roman" pitchFamily="18" charset="0"/>
                  </a:rPr>
                  <a:t>массы данной молекулы </a:t>
                </a:r>
                <a:r>
                  <a:rPr lang="ru-RU" sz="2000" dirty="0" smtClean="0">
                    <a:latin typeface="Times New Roman" pitchFamily="18" charset="0"/>
                  </a:rPr>
                  <a:t>(атома</a:t>
                </a:r>
                <a:r>
                  <a:rPr lang="ru-RU" sz="2000" dirty="0">
                    <a:latin typeface="Times New Roman" pitchFamily="18" charset="0"/>
                  </a:rPr>
                  <a:t>) к </a:t>
                </a:r>
                <a:r>
                  <a:rPr lang="ru-RU" sz="2000" dirty="0" smtClean="0">
                    <a:latin typeface="Times New Roman" pitchFamily="18" charset="0"/>
                  </a:rPr>
                  <a:t>одной двенадцатой </a:t>
                </a:r>
                <a:r>
                  <a:rPr lang="ru-RU" sz="2000" u="sng" dirty="0" smtClean="0">
                    <a:latin typeface="Times New Roman" pitchFamily="18" charset="0"/>
                  </a:rPr>
                  <a:t>массы </a:t>
                </a:r>
                <a:r>
                  <a:rPr lang="ru-RU" sz="2000" u="sng" dirty="0">
                    <a:latin typeface="Times New Roman" pitchFamily="18" charset="0"/>
                  </a:rPr>
                  <a:t>атома </a:t>
                </a:r>
                <a:r>
                  <a:rPr lang="ru-RU" sz="2000" u="sng" dirty="0" smtClean="0">
                    <a:latin typeface="Times New Roman" pitchFamily="18" charset="0"/>
                  </a:rPr>
                  <a:t>углерода</a:t>
                </a:r>
                <a:r>
                  <a:rPr lang="ru-RU" sz="2000" dirty="0" smtClean="0">
                    <a:latin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sz="500" dirty="0" smtClean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/>
                                </a:rPr>
                                <m:t>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000" b="1" dirty="0" smtClean="0">
                    <a:latin typeface="Times New Roman" pitchFamily="18" charset="0"/>
                  </a:rPr>
                  <a:t>Количество </a:t>
                </a:r>
                <a:r>
                  <a:rPr lang="ru-RU" sz="2000" b="1" dirty="0">
                    <a:latin typeface="Times New Roman" pitchFamily="18" charset="0"/>
                  </a:rPr>
                  <a:t>вещества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— это величина, характеризующая количество молекул (или атомов), содержащихся в веществе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ru-RU" sz="20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 моль </m:t>
                          </m:r>
                        </m:e>
                      </m:d>
                    </m:oMath>
                  </m:oMathPara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Один моль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это количество вещества, в котором содержится столько же молекул (или атомов), сколько содержится в </a:t>
                </a:r>
                <a:r>
                  <a:rPr lang="ru-RU" sz="2000" u="sng" dirty="0">
                    <a:latin typeface="Times New Roman" pitchFamily="18" charset="0"/>
                    <a:cs typeface="Times New Roman" pitchFamily="18" charset="0"/>
                  </a:rPr>
                  <a:t>12 г углерода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43558"/>
                <a:ext cx="8229600" cy="3816424"/>
              </a:xfrm>
              <a:blipFill rotWithShape="1">
                <a:blip r:embed="rId2"/>
                <a:stretch>
                  <a:fillRect l="-593" t="-799" r="-370" b="-2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12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6672"/>
                <a:ext cx="8229600" cy="3655318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одном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моле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любого вещества содержится одинаковое число молекул (атомов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—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Авогадро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=6,02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23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моль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Молярная масса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это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масса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вещества, взятого в количестве </a:t>
                </a:r>
                <a:r>
                  <a:rPr lang="ru-RU" sz="2000" u="sng" dirty="0">
                    <a:latin typeface="Times New Roman" pitchFamily="18" charset="0"/>
                    <a:cs typeface="Times New Roman" pitchFamily="18" charset="0"/>
                  </a:rPr>
                  <a:t>один </a:t>
                </a:r>
                <a:r>
                  <a:rPr lang="ru-RU" sz="2000" u="sng" dirty="0" smtClean="0">
                    <a:latin typeface="Times New Roman" pitchFamily="18" charset="0"/>
                    <a:cs typeface="Times New Roman" pitchFamily="18" charset="0"/>
                  </a:rPr>
                  <a:t>моль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6672"/>
                <a:ext cx="8229600" cy="3655318"/>
              </a:xfrm>
              <a:blipFill rotWithShape="1">
                <a:blip r:embed="rId2"/>
                <a:stretch>
                  <a:fillRect l="-593" t="-835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Масса молекул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2" y="1203598"/>
            <a:ext cx="2743206" cy="3657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5456" y="1275605"/>
                <a:ext cx="2339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молекул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56" y="1275605"/>
                <a:ext cx="2339037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496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40" y="2211710"/>
            <a:ext cx="1905808" cy="2770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8232" y="1275606"/>
                <a:ext cx="2878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3,7×</m:t>
                      </m:r>
                      <m:sSup>
                        <m:sSup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22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молекул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32" y="1275606"/>
                <a:ext cx="287822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02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76256" y="3507854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8234" y="3258477"/>
                <a:ext cx="3430555" cy="67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3,7×</m:t>
                          </m:r>
                          <m:sSup>
                            <m:sSupPr>
                              <m:ctrlP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22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3×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−26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кг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234" y="3258477"/>
                <a:ext cx="3430555" cy="677430"/>
              </a:xfrm>
              <a:prstGeom prst="rect">
                <a:avLst/>
              </a:prstGeom>
              <a:blipFill rotWithShape="1">
                <a:blip r:embed="rId6"/>
                <a:stretch>
                  <a:fillRect r="-1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14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3478"/>
            <a:ext cx="8686800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Относительная молекулярная масса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15566"/>
            <a:ext cx="8435280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</a:rPr>
              <a:t>Относительная молекулярная </a:t>
            </a:r>
            <a:r>
              <a:rPr lang="ru-RU" sz="2400" b="1" dirty="0" smtClean="0">
                <a:latin typeface="Times New Roman" pitchFamily="18" charset="0"/>
              </a:rPr>
              <a:t>(атомная</a:t>
            </a:r>
            <a:r>
              <a:rPr lang="ru-RU" sz="2400" b="1" dirty="0">
                <a:latin typeface="Times New Roman" pitchFamily="18" charset="0"/>
              </a:rPr>
              <a:t>) масса вещества </a:t>
            </a:r>
            <a:r>
              <a:rPr lang="ru-RU" sz="2400" dirty="0" smtClean="0">
                <a:latin typeface="Times New Roman" pitchFamily="18" charset="0"/>
              </a:rPr>
              <a:t>— </a:t>
            </a:r>
            <a:r>
              <a:rPr lang="ru-RU" sz="2400" dirty="0">
                <a:latin typeface="Times New Roman" pitchFamily="18" charset="0"/>
              </a:rPr>
              <a:t>это отношение массы молекулы </a:t>
            </a:r>
            <a:r>
              <a:rPr lang="ru-RU" sz="2400" dirty="0" smtClean="0">
                <a:latin typeface="Times New Roman" pitchFamily="18" charset="0"/>
              </a:rPr>
              <a:t>(атома</a:t>
            </a:r>
            <a:r>
              <a:rPr lang="ru-RU" sz="2400" dirty="0">
                <a:latin typeface="Times New Roman" pitchFamily="18" charset="0"/>
              </a:rPr>
              <a:t>) данного вещества к одной двенадцатой </a:t>
            </a:r>
            <a:r>
              <a:rPr lang="ru-RU" sz="2400" u="sng" dirty="0">
                <a:latin typeface="Times New Roman" pitchFamily="18" charset="0"/>
              </a:rPr>
              <a:t>массы атома </a:t>
            </a:r>
            <a:r>
              <a:rPr lang="ru-RU" sz="2400" u="sng" dirty="0" smtClean="0">
                <a:latin typeface="Times New Roman" pitchFamily="18" charset="0"/>
              </a:rPr>
              <a:t>углерода</a:t>
            </a:r>
            <a:r>
              <a:rPr lang="ru-RU" sz="2400" dirty="0" smtClean="0">
                <a:latin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5896" y="2283718"/>
                <a:ext cx="1824154" cy="1020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283718"/>
                <a:ext cx="1824154" cy="1020408"/>
              </a:xfrm>
              <a:prstGeom prst="rect">
                <a:avLst/>
              </a:prstGeom>
              <a:blipFill rotWithShape="1">
                <a:blip r:embed="rId3"/>
                <a:stretch>
                  <a:fillRect r="-6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36245" y="3478237"/>
                <a:ext cx="24715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/>
                            </a:rPr>
                            <m:t> а.е.м 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245" y="3478237"/>
                <a:ext cx="247151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4433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31149" y="4167142"/>
                <a:ext cx="58336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 а.е.м</m:t>
                      </m:r>
                      <m:r>
                        <m:rPr>
                          <m:nor/>
                        </m:rPr>
                        <a:rPr lang="ru-RU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400" dirty="0" smtClean="0">
                          <a:latin typeface="Times New Roman" pitchFamily="18" charset="0"/>
                        </a:rPr>
                        <m:t>—</m:t>
                      </m:r>
                      <m:r>
                        <a:rPr lang="ru-RU" sz="2400" b="0" i="1" dirty="0" smtClean="0">
                          <a:latin typeface="Cambria Math"/>
                        </a:rPr>
                        <m:t> </m:t>
                      </m:r>
                      <m:r>
                        <a:rPr lang="ru-RU" sz="2400" b="0" i="1" smtClean="0">
                          <a:latin typeface="Cambria Math"/>
                        </a:rPr>
                        <m:t>одна атомная единица массы.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149" y="4167142"/>
                <a:ext cx="583364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1776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5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6697" cy="35306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99542"/>
            <a:ext cx="1708403" cy="294387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4197" y="4270325"/>
                <a:ext cx="7248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𝐻𝐶𝑙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𝐶𝑙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=1+35,5=36,5</m:t>
                      </m:r>
                      <m:r>
                        <a:rPr lang="ru-RU" sz="2400" b="0" i="1" smtClean="0">
                          <a:latin typeface="Cambria Math"/>
                        </a:rPr>
                        <m:t> а.е.м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97" y="4270325"/>
                <a:ext cx="7248203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1346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4197" y="3730335"/>
                <a:ext cx="3182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𝐻𝐶𝑙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=36,5 </m:t>
                      </m:r>
                      <m:r>
                        <a:rPr lang="ru-RU" sz="2400" b="0" i="1" smtClean="0">
                          <a:latin typeface="Cambria Math"/>
                        </a:rPr>
                        <m:t>а.е.м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97" y="3730335"/>
                <a:ext cx="318266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344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2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6697" cy="35306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58570"/>
            <a:ext cx="2140450" cy="316121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4197" y="3694261"/>
                <a:ext cx="5737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97" y="3694261"/>
                <a:ext cx="573740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170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99592" y="4299942"/>
                <a:ext cx="6380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×1+32+4×16=98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ru-RU" sz="2400" b="0" i="1" smtClean="0">
                          <a:latin typeface="Cambria Math"/>
                        </a:rPr>
                        <m:t>а.е.м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299942"/>
                <a:ext cx="638033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95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7123614" y="2948053"/>
            <a:ext cx="1181984" cy="461665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10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71832" y="2948053"/>
                <a:ext cx="1096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832" y="2948053"/>
                <a:ext cx="1096454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11111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Количество вещества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846594"/>
            <a:ext cx="4248472" cy="2019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 вещества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это величина, характеризующая количество молекул (или атомов), содержащихся в веществе.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39552" y="843558"/>
            <a:ext cx="2979742" cy="4044899"/>
            <a:chOff x="539552" y="843558"/>
            <a:chExt cx="2979742" cy="40448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843558"/>
              <a:ext cx="2979742" cy="404489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4083918"/>
              <a:ext cx="281192" cy="24004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69" y="3468417"/>
              <a:ext cx="281192" cy="24004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200" y="3722151"/>
              <a:ext cx="281192" cy="24004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548908"/>
              <a:ext cx="281192" cy="24004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717" y="4083918"/>
              <a:ext cx="281192" cy="24004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216" y="3387962"/>
              <a:ext cx="281192" cy="24004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343" y="3705651"/>
              <a:ext cx="281192" cy="24004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968" y="4026048"/>
              <a:ext cx="281192" cy="24004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824" y="4083918"/>
              <a:ext cx="281192" cy="24004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343" y="2745986"/>
              <a:ext cx="281192" cy="24004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156" y="2866007"/>
              <a:ext cx="281192" cy="24004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987" y="3824868"/>
              <a:ext cx="281192" cy="24004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391" y="2861975"/>
              <a:ext cx="281192" cy="24004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995" y="3428887"/>
              <a:ext cx="281192" cy="24004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796" y="3385118"/>
              <a:ext cx="281192" cy="2400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21941" y="2443132"/>
                <a:ext cx="20526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 моль 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941" y="2443132"/>
                <a:ext cx="2052677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571" r="-4748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бъект 2"/>
          <p:cNvSpPr txBox="1">
            <a:spLocks/>
          </p:cNvSpPr>
          <p:nvPr/>
        </p:nvSpPr>
        <p:spPr>
          <a:xfrm>
            <a:off x="4572000" y="3111603"/>
            <a:ext cx="4572000" cy="147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Моль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это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количество вещества, в котором содержится столько же молекул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(атомов),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сколько содержится атомов в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12 г углерода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67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Постоянная Авогадро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936455"/>
            <a:ext cx="2530624" cy="1011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Амедео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Авогадро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1776 — 1856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>
          <a:xfrm flipH="1">
            <a:off x="683568" y="987574"/>
            <a:ext cx="2275636" cy="296888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355976" y="1131589"/>
            <a:ext cx="4572000" cy="2058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одном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любого вещества содержится одинаковое число молекул (атомов). Это число называется «Постоянная Авогадро»: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5976" y="3262213"/>
                <a:ext cx="3617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=6,02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моль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262213"/>
                <a:ext cx="3617913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303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57424" y="3887785"/>
                <a:ext cx="1169103" cy="84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24" y="3887785"/>
                <a:ext cx="1169103" cy="844205"/>
              </a:xfrm>
              <a:prstGeom prst="rect">
                <a:avLst/>
              </a:prstGeom>
              <a:blipFill rotWithShape="1">
                <a:blip r:embed="rId4"/>
                <a:stretch>
                  <a:fillRect r="-10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46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Молярная масса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987574"/>
            <a:ext cx="4258816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</a:rPr>
              <a:t>Молярная масса </a:t>
            </a:r>
            <a:r>
              <a:rPr lang="ru-RU" sz="2400" dirty="0" smtClean="0">
                <a:latin typeface="Times New Roman" pitchFamily="18" charset="0"/>
              </a:rPr>
              <a:t>— это масса данного вещества, взятого в количестве </a:t>
            </a:r>
            <a:r>
              <a:rPr lang="ru-RU" sz="2400" u="sng" dirty="0" smtClean="0">
                <a:latin typeface="Times New Roman" pitchFamily="18" charset="0"/>
              </a:rPr>
              <a:t>1 моль</a:t>
            </a:r>
            <a:r>
              <a:rPr lang="ru-RU" sz="2400" dirty="0" smtClean="0">
                <a:latin typeface="Times New Roman" pitchFamily="18" charset="0"/>
              </a:rPr>
              <a:t>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843558"/>
            <a:ext cx="2979742" cy="4044899"/>
            <a:chOff x="539552" y="843558"/>
            <a:chExt cx="2979742" cy="40448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843558"/>
              <a:ext cx="2979742" cy="404489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4083918"/>
              <a:ext cx="281192" cy="24004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69" y="3468417"/>
              <a:ext cx="281192" cy="24004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200" y="3722151"/>
              <a:ext cx="281192" cy="24004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548908"/>
              <a:ext cx="281192" cy="24004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717" y="4083918"/>
              <a:ext cx="281192" cy="24004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216" y="3387962"/>
              <a:ext cx="281192" cy="24004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343" y="3705651"/>
              <a:ext cx="281192" cy="24004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968" y="4026048"/>
              <a:ext cx="281192" cy="24004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824" y="4083918"/>
              <a:ext cx="281192" cy="24004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343" y="2745986"/>
              <a:ext cx="281192" cy="24004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156" y="2866007"/>
              <a:ext cx="281192" cy="24004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987" y="3824868"/>
              <a:ext cx="281192" cy="24004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391" y="2861975"/>
              <a:ext cx="281192" cy="24004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995" y="3428887"/>
              <a:ext cx="281192" cy="24004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796" y="3385118"/>
              <a:ext cx="281192" cy="240042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1509346" y="2043291"/>
            <a:ext cx="1055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1 моль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2" y="2415484"/>
                <a:ext cx="1672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15484"/>
                <a:ext cx="1672446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72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88224" y="2283718"/>
                <a:ext cx="2332625" cy="725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/>
                                </a:rPr>
                                <m:t>кг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/>
                                </a:rPr>
                                <m:t>моль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283718"/>
                <a:ext cx="2332625" cy="725199"/>
              </a:xfrm>
              <a:prstGeom prst="rect">
                <a:avLst/>
              </a:prstGeom>
              <a:blipFill rotWithShape="1">
                <a:blip r:embed="rId5"/>
                <a:stretch>
                  <a:fillRect r="-4974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99992" y="3412642"/>
                <a:ext cx="1551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412642"/>
                <a:ext cx="1551322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784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88224" y="3219822"/>
                <a:ext cx="2024016" cy="846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219822"/>
                <a:ext cx="2024016" cy="846514"/>
              </a:xfrm>
              <a:prstGeom prst="rect">
                <a:avLst/>
              </a:prstGeom>
              <a:blipFill rotWithShape="1">
                <a:blip r:embed="rId7"/>
                <a:stretch>
                  <a:fillRect r="-5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99992" y="4011910"/>
                <a:ext cx="1838067" cy="84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011910"/>
                <a:ext cx="1838067" cy="844205"/>
              </a:xfrm>
              <a:prstGeom prst="rect">
                <a:avLst/>
              </a:prstGeom>
              <a:blipFill rotWithShape="1">
                <a:blip r:embed="rId8"/>
                <a:stretch>
                  <a:fillRect r="-6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Группа 2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651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1164</Words>
  <Application>Microsoft Office PowerPoint</Application>
  <PresentationFormat>Экран (16:9)</PresentationFormat>
  <Paragraphs>129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Масса молекул. Количество вещества</vt:lpstr>
      <vt:lpstr>Масса молекул</vt:lpstr>
      <vt:lpstr>Относительная молекулярная масса</vt:lpstr>
      <vt:lpstr>Презентация PowerPoint</vt:lpstr>
      <vt:lpstr>Презентация PowerPoint</vt:lpstr>
      <vt:lpstr>Презентация PowerPoint</vt:lpstr>
      <vt:lpstr>Количество вещества</vt:lpstr>
      <vt:lpstr>Постоянная Авогадро</vt:lpstr>
      <vt:lpstr>Молярная масса</vt:lpstr>
      <vt:lpstr>Молярная масса и молекулярная масса</vt:lpstr>
      <vt:lpstr>Определите массу трех молей углекислого газа.</vt:lpstr>
      <vt:lpstr>Определите массу трех молей углекислого газа.</vt:lpstr>
      <vt:lpstr>Определите массу молекулы плавиковой кислоты.</vt:lpstr>
      <vt:lpstr>Известно, что в некотором сосуде, до краёв наполненном водой содержится 7×〖10〗^25 молекул воды. Найдите  ёмкость данного сосуда.</vt:lpstr>
      <vt:lpstr>Известно, что в некотором сосуде, до краёв наполненном водой содержится 7×〖10〗^25 молекул воды. Найдите  ёмкость данного сосуда.</vt:lpstr>
      <vt:lpstr>Известно, что в некотором сосуде, до краёв наполненном водой содержится 7×〖10〗^25 молекул воды. Найдите  ёмкость данного сосуда.</vt:lpstr>
      <vt:lpstr>Основные выводы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Масса молекул. Количество вещества</dc:title>
  <dc:creator>User</dc:creator>
  <cp:lastModifiedBy>User</cp:lastModifiedBy>
  <cp:revision>36</cp:revision>
  <dcterms:created xsi:type="dcterms:W3CDTF">2014-07-01T11:59:19Z</dcterms:created>
  <dcterms:modified xsi:type="dcterms:W3CDTF">2014-07-10T06:25:27Z</dcterms:modified>
</cp:coreProperties>
</file>