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8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8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9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0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3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9178-B2B3-485B-9A49-2FF4D7499970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E17A-7097-4A0A-8534-BE9F47A45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347614"/>
            <a:ext cx="4392488" cy="24860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Силы взаимодействия молекул. Строение тел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534"/>
            <a:ext cx="3888432" cy="388843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11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Жидкости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1590"/>
            <a:ext cx="3631431" cy="33365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4457700" cy="29718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31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00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Газы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590"/>
            <a:ext cx="3888432" cy="305943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5166" r="13105"/>
          <a:stretch/>
        </p:blipFill>
        <p:spPr>
          <a:xfrm>
            <a:off x="251520" y="1118989"/>
            <a:ext cx="4320480" cy="30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Аморфные тела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Аморфное тело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тело, обладающее как свойствами твердых тел, так и свойствами жидкостей.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17" y="1935368"/>
            <a:ext cx="2901920" cy="2590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9662"/>
            <a:ext cx="2160240" cy="2901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21" y="1779665"/>
            <a:ext cx="2812923" cy="291638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2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786193"/>
                  </p:ext>
                </p:extLst>
              </p:nvPr>
            </p:nvGraphicFramePr>
            <p:xfrm>
              <a:off x="323528" y="1341492"/>
              <a:ext cx="8424936" cy="310246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656184"/>
                    <a:gridCol w="2556284"/>
                    <a:gridCol w="2628292"/>
                    <a:gridCol w="1584176"/>
                  </a:tblGrid>
                  <a:tr h="9993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Тело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Порядок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Расстояние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между частицами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Энергия частиц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8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Твердое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Строгий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порядок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Сравнимо с размерами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ru-RU" sz="2000" smtClean="0">
                                    <a:latin typeface="Cambria Math"/>
                                  </a:rPr>
                                  <m:t>≪</m:t>
                                </m:r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8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Жидкое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Нет четкого порядка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Меньше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размеров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ru-RU" sz="2000" smtClean="0">
                                    <a:latin typeface="Cambria Math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8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Газообразное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Нет никакого порядка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 много раз больше размеров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к</m:t>
                                    </m:r>
                                  </m:sub>
                                </m:sSub>
                                <m:r>
                                  <a:rPr lang="ru-RU" sz="2000" smtClean="0">
                                    <a:latin typeface="Cambria Math"/>
                                  </a:rPr>
                                  <m:t>≫</m:t>
                                </m:r>
                                <m:sSub>
                                  <m:sSubPr>
                                    <m:ctrlPr>
                                      <a:rPr lang="ru-RU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ru-RU" sz="2000" smtClean="0">
                                        <a:latin typeface="Cambria Math"/>
                                      </a:rPr>
                                      <m:t>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786193"/>
                  </p:ext>
                </p:extLst>
              </p:nvPr>
            </p:nvGraphicFramePr>
            <p:xfrm>
              <a:off x="323528" y="1341492"/>
              <a:ext cx="8424936" cy="3102466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656184"/>
                    <a:gridCol w="2556284"/>
                    <a:gridCol w="2628292"/>
                    <a:gridCol w="1584176"/>
                  </a:tblGrid>
                  <a:tr h="9993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Тело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Порядок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Расстояние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между частицами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Энергия частиц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Твердое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Строгий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порядок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Сравнимо с размерами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1538" t="-146957" r="-385" b="-215652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Жидкое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Нет четкого порядка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Меньше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размеров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1538" t="-246957" r="-385" b="-115652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Газообразное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Нет никакого порядка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В</a:t>
                          </a:r>
                          <a:r>
                            <a:rPr lang="ru-RU" sz="20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 много раз больше размеров молекул</a:t>
                          </a:r>
                          <a:endParaRPr lang="ru-RU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1538" t="-346957" r="-385" b="-156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8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248472" y="987574"/>
            <a:ext cx="4572000" cy="1371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частицами существуют силы притяжения и силы отталкивания.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5516" y="195486"/>
            <a:ext cx="8712968" cy="70958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Частицы внутри тел постоянно взаимодействуют друг с другом!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11960" y="2480692"/>
            <a:ext cx="4572000" cy="239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притяжения преобладают на больших расстояниях, а на расстояниях, сравнимых с размерами молекул преобладают силы отталкивания.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42295" y="3678349"/>
            <a:ext cx="837617" cy="8376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11560" y="1347614"/>
            <a:ext cx="864096" cy="86409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83578" y="2211710"/>
            <a:ext cx="86726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339752" y="307580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1630"/>
            <a:ext cx="1008112" cy="8605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11366"/>
            <a:ext cx="1008112" cy="86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3688" y="2969628"/>
                <a:ext cx="64985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69628"/>
                <a:ext cx="649858" cy="394210"/>
              </a:xfrm>
              <a:prstGeom prst="rect">
                <a:avLst/>
              </a:prstGeom>
              <a:blipFill rotWithShape="1">
                <a:blip r:embed="rId3"/>
                <a:stretch>
                  <a:fillRect t="-6154" r="-12150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52" y="2787774"/>
                <a:ext cx="649857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787774"/>
                <a:ext cx="649857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6154" r="-12264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2598" y="1059582"/>
                <a:ext cx="637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" y="1059582"/>
                <a:ext cx="637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23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07904" y="4155926"/>
                <a:ext cx="637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55926"/>
                <a:ext cx="637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238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8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79E-6 L 0.0552 0.09814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9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-0.04705 -0.08426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79E-6 L 0.0552 0.09814 " pathEditMode="relative" rAng="0" ptsTypes="AA">
                                      <p:cBhvr>
                                        <p:cTn id="48" dur="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9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-0.04705 -0.08426 " pathEditMode="relative" rAng="0" ptsTypes="AA">
                                      <p:cBhvr>
                                        <p:cTn id="50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49370"/>
            <a:ext cx="2865917" cy="2446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8" y="2000307"/>
            <a:ext cx="1322201" cy="1322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93" y="1776627"/>
            <a:ext cx="1030587" cy="1030587"/>
          </a:xfrm>
          <a:prstGeom prst="rect">
            <a:avLst/>
          </a:prstGeom>
          <a:scene3d>
            <a:camera prst="orthographicFront">
              <a:rot lat="21579995" lon="18656685" rev="21347473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984">
            <a:off x="564618" y="1963384"/>
            <a:ext cx="754130" cy="754130"/>
          </a:xfrm>
          <a:prstGeom prst="rect">
            <a:avLst/>
          </a:prstGeom>
          <a:scene3d>
            <a:camera prst="orthographicFront">
              <a:rot lat="0" lon="3900000" rev="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9370"/>
            <a:ext cx="2865917" cy="24465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98" y="2000307"/>
            <a:ext cx="1322201" cy="1322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06" y="1776627"/>
            <a:ext cx="1030587" cy="1030587"/>
          </a:xfrm>
          <a:prstGeom prst="rect">
            <a:avLst/>
          </a:prstGeom>
          <a:scene3d>
            <a:camera prst="orthographicFront">
              <a:rot lat="21579995" lon="18656685" rev="21347473"/>
            </a:camera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984">
            <a:off x="5173131" y="1963384"/>
            <a:ext cx="754130" cy="754130"/>
          </a:xfrm>
          <a:prstGeom prst="rect">
            <a:avLst/>
          </a:prstGeom>
          <a:scene3d>
            <a:camera prst="orthographicFront">
              <a:rot lat="0" lon="3900000" rev="0"/>
            </a:camera>
            <a:lightRig rig="threePt" dir="t"/>
          </a:scene3d>
        </p:spPr>
      </p:pic>
      <p:cxnSp>
        <p:nvCxnSpPr>
          <p:cNvPr id="19" name="Прямая со стрелкой 18"/>
          <p:cNvCxnSpPr/>
          <p:nvPr/>
        </p:nvCxnSpPr>
        <p:spPr>
          <a:xfrm>
            <a:off x="941683" y="3723878"/>
            <a:ext cx="23341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63784" y="3722400"/>
            <a:ext cx="23341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75856" y="2787774"/>
            <a:ext cx="22477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10232" y="3723878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32" y="3723878"/>
                <a:ext cx="44127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77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6469" y="3723878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69" y="3723878"/>
                <a:ext cx="44127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77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79099" y="2307121"/>
                <a:ext cx="40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99" y="2307121"/>
                <a:ext cx="40620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181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5856" y="447003"/>
                <a:ext cx="2597442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от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пр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47003"/>
                <a:ext cx="2597442" cy="494815"/>
              </a:xfrm>
              <a:prstGeom prst="rect">
                <a:avLst/>
              </a:prstGeom>
              <a:blipFill rotWithShape="1">
                <a:blip r:embed="rId7"/>
                <a:stretch>
                  <a:fillRect t="-8642" r="-4695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7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879813" y="1584008"/>
            <a:ext cx="4790256" cy="2682018"/>
            <a:chOff x="467545" y="1419622"/>
            <a:chExt cx="4790256" cy="268201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89"/>
            <a:stretch/>
          </p:blipFill>
          <p:spPr>
            <a:xfrm>
              <a:off x="467545" y="1419622"/>
              <a:ext cx="4790256" cy="2682018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5257801" y="1419622"/>
              <a:ext cx="0" cy="2682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95486"/>
            <a:ext cx="8964488" cy="9976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График зависимости силы взаимодействия между молекулами от расстояния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9813" y="2121980"/>
            <a:ext cx="4790256" cy="2682018"/>
            <a:chOff x="467545" y="1419622"/>
            <a:chExt cx="4790256" cy="268201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89"/>
            <a:stretch/>
          </p:blipFill>
          <p:spPr>
            <a:xfrm>
              <a:off x="467545" y="1419622"/>
              <a:ext cx="4790256" cy="2682018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257801" y="1419622"/>
              <a:ext cx="0" cy="2682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/>
          <p:nvPr/>
        </p:nvCxnSpPr>
        <p:spPr>
          <a:xfrm>
            <a:off x="879813" y="3202100"/>
            <a:ext cx="50405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77329" y="1275606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2987" y="1122343"/>
                <a:ext cx="453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7" y="1122343"/>
                <a:ext cx="453201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666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49976" y="3147814"/>
                <a:ext cx="40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976" y="3147814"/>
                <a:ext cx="4062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134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1951722" y="1584008"/>
            <a:ext cx="0" cy="32199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419677" y="2643758"/>
            <a:ext cx="1064091" cy="106409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3528" y="2643758"/>
            <a:ext cx="1064091" cy="106409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2571750"/>
            <a:ext cx="74806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982982" y="3257540"/>
            <a:ext cx="3597129" cy="1516057"/>
          </a:xfrm>
          <a:custGeom>
            <a:avLst/>
            <a:gdLst>
              <a:gd name="connsiteX0" fmla="*/ 5926 w 2901526"/>
              <a:gd name="connsiteY0" fmla="*/ 1539240 h 1539240"/>
              <a:gd name="connsiteX1" fmla="*/ 59266 w 2901526"/>
              <a:gd name="connsiteY1" fmla="*/ 800100 h 1539240"/>
              <a:gd name="connsiteX2" fmla="*/ 432646 w 2901526"/>
              <a:gd name="connsiteY2" fmla="*/ 297180 h 1539240"/>
              <a:gd name="connsiteX3" fmla="*/ 1217506 w 2901526"/>
              <a:gd name="connsiteY3" fmla="*/ 64770 h 1539240"/>
              <a:gd name="connsiteX4" fmla="*/ 2901526 w 2901526"/>
              <a:gd name="connsiteY4" fmla="*/ 0 h 1539240"/>
              <a:gd name="connsiteX0" fmla="*/ 5926 w 3158942"/>
              <a:gd name="connsiteY0" fmla="*/ 1574944 h 1574944"/>
              <a:gd name="connsiteX1" fmla="*/ 59266 w 3158942"/>
              <a:gd name="connsiteY1" fmla="*/ 835804 h 1574944"/>
              <a:gd name="connsiteX2" fmla="*/ 432646 w 3158942"/>
              <a:gd name="connsiteY2" fmla="*/ 332884 h 1574944"/>
              <a:gd name="connsiteX3" fmla="*/ 1217506 w 3158942"/>
              <a:gd name="connsiteY3" fmla="*/ 100474 h 1574944"/>
              <a:gd name="connsiteX4" fmla="*/ 3158942 w 3158942"/>
              <a:gd name="connsiteY4" fmla="*/ 0 h 1574944"/>
              <a:gd name="connsiteX0" fmla="*/ 3796 w 3169015"/>
              <a:gd name="connsiteY0" fmla="*/ 1578564 h 1578564"/>
              <a:gd name="connsiteX1" fmla="*/ 69339 w 3169015"/>
              <a:gd name="connsiteY1" fmla="*/ 835804 h 1578564"/>
              <a:gd name="connsiteX2" fmla="*/ 442719 w 3169015"/>
              <a:gd name="connsiteY2" fmla="*/ 332884 h 1578564"/>
              <a:gd name="connsiteX3" fmla="*/ 1227579 w 3169015"/>
              <a:gd name="connsiteY3" fmla="*/ 100474 h 1578564"/>
              <a:gd name="connsiteX4" fmla="*/ 3169015 w 3169015"/>
              <a:gd name="connsiteY4" fmla="*/ 0 h 1578564"/>
              <a:gd name="connsiteX0" fmla="*/ 704 w 3165923"/>
              <a:gd name="connsiteY0" fmla="*/ 1578564 h 1578564"/>
              <a:gd name="connsiteX1" fmla="*/ 141916 w 3165923"/>
              <a:gd name="connsiteY1" fmla="*/ 949731 h 1578564"/>
              <a:gd name="connsiteX2" fmla="*/ 439627 w 3165923"/>
              <a:gd name="connsiteY2" fmla="*/ 332884 h 1578564"/>
              <a:gd name="connsiteX3" fmla="*/ 1224487 w 3165923"/>
              <a:gd name="connsiteY3" fmla="*/ 100474 h 1578564"/>
              <a:gd name="connsiteX4" fmla="*/ 3165923 w 3165923"/>
              <a:gd name="connsiteY4" fmla="*/ 0 h 1578564"/>
              <a:gd name="connsiteX0" fmla="*/ 918 w 3166137"/>
              <a:gd name="connsiteY0" fmla="*/ 1578564 h 1578564"/>
              <a:gd name="connsiteX1" fmla="*/ 142130 w 3166137"/>
              <a:gd name="connsiteY1" fmla="*/ 949731 h 1578564"/>
              <a:gd name="connsiteX2" fmla="*/ 563662 w 3166137"/>
              <a:gd name="connsiteY2" fmla="*/ 402053 h 1578564"/>
              <a:gd name="connsiteX3" fmla="*/ 1224701 w 3166137"/>
              <a:gd name="connsiteY3" fmla="*/ 100474 h 1578564"/>
              <a:gd name="connsiteX4" fmla="*/ 3166137 w 3166137"/>
              <a:gd name="connsiteY4" fmla="*/ 0 h 1578564"/>
              <a:gd name="connsiteX0" fmla="*/ 918 w 3166137"/>
              <a:gd name="connsiteY0" fmla="*/ 1578564 h 1578564"/>
              <a:gd name="connsiteX1" fmla="*/ 142130 w 3166137"/>
              <a:gd name="connsiteY1" fmla="*/ 949731 h 1578564"/>
              <a:gd name="connsiteX2" fmla="*/ 563662 w 3166137"/>
              <a:gd name="connsiteY2" fmla="*/ 402053 h 1578564"/>
              <a:gd name="connsiteX3" fmla="*/ 1307248 w 3166137"/>
              <a:gd name="connsiteY3" fmla="*/ 153368 h 1578564"/>
              <a:gd name="connsiteX4" fmla="*/ 3166137 w 3166137"/>
              <a:gd name="connsiteY4" fmla="*/ 0 h 15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137" h="1578564">
                <a:moveTo>
                  <a:pt x="918" y="1578564"/>
                </a:moveTo>
                <a:cubicBezTo>
                  <a:pt x="-7972" y="1312499"/>
                  <a:pt x="48339" y="1145816"/>
                  <a:pt x="142130" y="949731"/>
                </a:cubicBezTo>
                <a:cubicBezTo>
                  <a:pt x="235921" y="753646"/>
                  <a:pt x="369476" y="534780"/>
                  <a:pt x="563662" y="402053"/>
                </a:cubicBezTo>
                <a:cubicBezTo>
                  <a:pt x="757848" y="269326"/>
                  <a:pt x="873502" y="220377"/>
                  <a:pt x="1307248" y="153368"/>
                </a:cubicBezTo>
                <a:cubicBezTo>
                  <a:pt x="1740994" y="86359"/>
                  <a:pt x="2529867" y="7620"/>
                  <a:pt x="3166137" y="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flipV="1">
            <a:off x="1960230" y="1591297"/>
            <a:ext cx="3619882" cy="1556518"/>
          </a:xfrm>
          <a:custGeom>
            <a:avLst/>
            <a:gdLst>
              <a:gd name="connsiteX0" fmla="*/ 5926 w 2901526"/>
              <a:gd name="connsiteY0" fmla="*/ 1539240 h 1539240"/>
              <a:gd name="connsiteX1" fmla="*/ 59266 w 2901526"/>
              <a:gd name="connsiteY1" fmla="*/ 800100 h 1539240"/>
              <a:gd name="connsiteX2" fmla="*/ 432646 w 2901526"/>
              <a:gd name="connsiteY2" fmla="*/ 297180 h 1539240"/>
              <a:gd name="connsiteX3" fmla="*/ 1217506 w 2901526"/>
              <a:gd name="connsiteY3" fmla="*/ 64770 h 1539240"/>
              <a:gd name="connsiteX4" fmla="*/ 2901526 w 2901526"/>
              <a:gd name="connsiteY4" fmla="*/ 0 h 1539240"/>
              <a:gd name="connsiteX0" fmla="*/ 5926 w 3158942"/>
              <a:gd name="connsiteY0" fmla="*/ 1574944 h 1574944"/>
              <a:gd name="connsiteX1" fmla="*/ 59266 w 3158942"/>
              <a:gd name="connsiteY1" fmla="*/ 835804 h 1574944"/>
              <a:gd name="connsiteX2" fmla="*/ 432646 w 3158942"/>
              <a:gd name="connsiteY2" fmla="*/ 332884 h 1574944"/>
              <a:gd name="connsiteX3" fmla="*/ 1217506 w 3158942"/>
              <a:gd name="connsiteY3" fmla="*/ 100474 h 1574944"/>
              <a:gd name="connsiteX4" fmla="*/ 3158942 w 3158942"/>
              <a:gd name="connsiteY4" fmla="*/ 0 h 1574944"/>
              <a:gd name="connsiteX0" fmla="*/ 3796 w 3169015"/>
              <a:gd name="connsiteY0" fmla="*/ 1578564 h 1578564"/>
              <a:gd name="connsiteX1" fmla="*/ 69339 w 3169015"/>
              <a:gd name="connsiteY1" fmla="*/ 835804 h 1578564"/>
              <a:gd name="connsiteX2" fmla="*/ 442719 w 3169015"/>
              <a:gd name="connsiteY2" fmla="*/ 332884 h 1578564"/>
              <a:gd name="connsiteX3" fmla="*/ 1227579 w 3169015"/>
              <a:gd name="connsiteY3" fmla="*/ 100474 h 1578564"/>
              <a:gd name="connsiteX4" fmla="*/ 3169015 w 3169015"/>
              <a:gd name="connsiteY4" fmla="*/ 0 h 1578564"/>
              <a:gd name="connsiteX0" fmla="*/ 2955 w 3168174"/>
              <a:gd name="connsiteY0" fmla="*/ 1578564 h 1578564"/>
              <a:gd name="connsiteX1" fmla="*/ 68498 w 3168174"/>
              <a:gd name="connsiteY1" fmla="*/ 835804 h 1578564"/>
              <a:gd name="connsiteX2" fmla="*/ 399990 w 3168174"/>
              <a:gd name="connsiteY2" fmla="*/ 250326 h 1578564"/>
              <a:gd name="connsiteX3" fmla="*/ 1226738 w 3168174"/>
              <a:gd name="connsiteY3" fmla="*/ 100474 h 1578564"/>
              <a:gd name="connsiteX4" fmla="*/ 3168174 w 3168174"/>
              <a:gd name="connsiteY4" fmla="*/ 0 h 1578564"/>
              <a:gd name="connsiteX0" fmla="*/ 2955 w 3168174"/>
              <a:gd name="connsiteY0" fmla="*/ 1578564 h 1578564"/>
              <a:gd name="connsiteX1" fmla="*/ 68498 w 3168174"/>
              <a:gd name="connsiteY1" fmla="*/ 835804 h 1578564"/>
              <a:gd name="connsiteX2" fmla="*/ 399990 w 3168174"/>
              <a:gd name="connsiteY2" fmla="*/ 250326 h 1578564"/>
              <a:gd name="connsiteX3" fmla="*/ 1226738 w 3168174"/>
              <a:gd name="connsiteY3" fmla="*/ 100474 h 1578564"/>
              <a:gd name="connsiteX4" fmla="*/ 3168174 w 3168174"/>
              <a:gd name="connsiteY4" fmla="*/ 0 h 1578564"/>
              <a:gd name="connsiteX0" fmla="*/ 2625 w 3167844"/>
              <a:gd name="connsiteY0" fmla="*/ 1578564 h 1578564"/>
              <a:gd name="connsiteX1" fmla="*/ 68168 w 3167844"/>
              <a:gd name="connsiteY1" fmla="*/ 835804 h 1578564"/>
              <a:gd name="connsiteX2" fmla="*/ 378717 w 3167844"/>
              <a:gd name="connsiteY2" fmla="*/ 219367 h 1578564"/>
              <a:gd name="connsiteX3" fmla="*/ 1226408 w 3167844"/>
              <a:gd name="connsiteY3" fmla="*/ 100474 h 1578564"/>
              <a:gd name="connsiteX4" fmla="*/ 3167844 w 3167844"/>
              <a:gd name="connsiteY4" fmla="*/ 0 h 1578564"/>
              <a:gd name="connsiteX0" fmla="*/ 1557 w 3187720"/>
              <a:gd name="connsiteY0" fmla="*/ 1575124 h 1575124"/>
              <a:gd name="connsiteX1" fmla="*/ 88044 w 3187720"/>
              <a:gd name="connsiteY1" fmla="*/ 835804 h 1575124"/>
              <a:gd name="connsiteX2" fmla="*/ 398593 w 3187720"/>
              <a:gd name="connsiteY2" fmla="*/ 219367 h 1575124"/>
              <a:gd name="connsiteX3" fmla="*/ 1246284 w 3187720"/>
              <a:gd name="connsiteY3" fmla="*/ 100474 h 1575124"/>
              <a:gd name="connsiteX4" fmla="*/ 3187720 w 3187720"/>
              <a:gd name="connsiteY4" fmla="*/ 0 h 1575124"/>
              <a:gd name="connsiteX0" fmla="*/ 0 w 3186163"/>
              <a:gd name="connsiteY0" fmla="*/ 1575124 h 1575124"/>
              <a:gd name="connsiteX1" fmla="*/ 86487 w 3186163"/>
              <a:gd name="connsiteY1" fmla="*/ 835804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86487 w 3186163"/>
              <a:gd name="connsiteY1" fmla="*/ 835804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98455 w 3186163"/>
              <a:gd name="connsiteY1" fmla="*/ 784205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98455 w 3186163"/>
              <a:gd name="connsiteY1" fmla="*/ 784205 h 1575124"/>
              <a:gd name="connsiteX2" fmla="*/ 343380 w 3186163"/>
              <a:gd name="connsiteY2" fmla="*/ 126834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98455 w 3186163"/>
              <a:gd name="connsiteY1" fmla="*/ 784205 h 1575124"/>
              <a:gd name="connsiteX2" fmla="*/ 343380 w 3186163"/>
              <a:gd name="connsiteY2" fmla="*/ 126834 h 1575124"/>
              <a:gd name="connsiteX3" fmla="*/ 1244727 w 3186163"/>
              <a:gd name="connsiteY3" fmla="*/ 23363 h 1575124"/>
              <a:gd name="connsiteX4" fmla="*/ 3186163 w 3186163"/>
              <a:gd name="connsiteY4" fmla="*/ 0 h 157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163" h="1575124">
                <a:moveTo>
                  <a:pt x="0" y="1575124"/>
                </a:moveTo>
                <a:cubicBezTo>
                  <a:pt x="3078" y="1309059"/>
                  <a:pt x="41225" y="1025587"/>
                  <a:pt x="98455" y="784205"/>
                </a:cubicBezTo>
                <a:cubicBezTo>
                  <a:pt x="155685" y="542823"/>
                  <a:pt x="152335" y="253641"/>
                  <a:pt x="343380" y="126834"/>
                </a:cubicBezTo>
                <a:cubicBezTo>
                  <a:pt x="534425" y="27"/>
                  <a:pt x="770930" y="44502"/>
                  <a:pt x="1244727" y="23363"/>
                </a:cubicBezTo>
                <a:cubicBezTo>
                  <a:pt x="1718524" y="2224"/>
                  <a:pt x="2549893" y="7620"/>
                  <a:pt x="3186163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flipV="1">
            <a:off x="1753010" y="1870294"/>
            <a:ext cx="3643329" cy="1739185"/>
          </a:xfrm>
          <a:custGeom>
            <a:avLst/>
            <a:gdLst>
              <a:gd name="connsiteX0" fmla="*/ 5926 w 2901526"/>
              <a:gd name="connsiteY0" fmla="*/ 1539240 h 1539240"/>
              <a:gd name="connsiteX1" fmla="*/ 59266 w 2901526"/>
              <a:gd name="connsiteY1" fmla="*/ 800100 h 1539240"/>
              <a:gd name="connsiteX2" fmla="*/ 432646 w 2901526"/>
              <a:gd name="connsiteY2" fmla="*/ 297180 h 1539240"/>
              <a:gd name="connsiteX3" fmla="*/ 1217506 w 2901526"/>
              <a:gd name="connsiteY3" fmla="*/ 64770 h 1539240"/>
              <a:gd name="connsiteX4" fmla="*/ 2901526 w 2901526"/>
              <a:gd name="connsiteY4" fmla="*/ 0 h 1539240"/>
              <a:gd name="connsiteX0" fmla="*/ 5926 w 3158942"/>
              <a:gd name="connsiteY0" fmla="*/ 1574944 h 1574944"/>
              <a:gd name="connsiteX1" fmla="*/ 59266 w 3158942"/>
              <a:gd name="connsiteY1" fmla="*/ 835804 h 1574944"/>
              <a:gd name="connsiteX2" fmla="*/ 432646 w 3158942"/>
              <a:gd name="connsiteY2" fmla="*/ 332884 h 1574944"/>
              <a:gd name="connsiteX3" fmla="*/ 1217506 w 3158942"/>
              <a:gd name="connsiteY3" fmla="*/ 100474 h 1574944"/>
              <a:gd name="connsiteX4" fmla="*/ 3158942 w 3158942"/>
              <a:gd name="connsiteY4" fmla="*/ 0 h 1574944"/>
              <a:gd name="connsiteX0" fmla="*/ 3796 w 3169015"/>
              <a:gd name="connsiteY0" fmla="*/ 1578564 h 1578564"/>
              <a:gd name="connsiteX1" fmla="*/ 69339 w 3169015"/>
              <a:gd name="connsiteY1" fmla="*/ 835804 h 1578564"/>
              <a:gd name="connsiteX2" fmla="*/ 442719 w 3169015"/>
              <a:gd name="connsiteY2" fmla="*/ 332884 h 1578564"/>
              <a:gd name="connsiteX3" fmla="*/ 1227579 w 3169015"/>
              <a:gd name="connsiteY3" fmla="*/ 100474 h 1578564"/>
              <a:gd name="connsiteX4" fmla="*/ 3169015 w 3169015"/>
              <a:gd name="connsiteY4" fmla="*/ 0 h 1578564"/>
              <a:gd name="connsiteX0" fmla="*/ 2955 w 3168174"/>
              <a:gd name="connsiteY0" fmla="*/ 1578564 h 1578564"/>
              <a:gd name="connsiteX1" fmla="*/ 68498 w 3168174"/>
              <a:gd name="connsiteY1" fmla="*/ 835804 h 1578564"/>
              <a:gd name="connsiteX2" fmla="*/ 399990 w 3168174"/>
              <a:gd name="connsiteY2" fmla="*/ 250326 h 1578564"/>
              <a:gd name="connsiteX3" fmla="*/ 1226738 w 3168174"/>
              <a:gd name="connsiteY3" fmla="*/ 100474 h 1578564"/>
              <a:gd name="connsiteX4" fmla="*/ 3168174 w 3168174"/>
              <a:gd name="connsiteY4" fmla="*/ 0 h 1578564"/>
              <a:gd name="connsiteX0" fmla="*/ 2955 w 3168174"/>
              <a:gd name="connsiteY0" fmla="*/ 1578564 h 1578564"/>
              <a:gd name="connsiteX1" fmla="*/ 68498 w 3168174"/>
              <a:gd name="connsiteY1" fmla="*/ 835804 h 1578564"/>
              <a:gd name="connsiteX2" fmla="*/ 399990 w 3168174"/>
              <a:gd name="connsiteY2" fmla="*/ 250326 h 1578564"/>
              <a:gd name="connsiteX3" fmla="*/ 1226738 w 3168174"/>
              <a:gd name="connsiteY3" fmla="*/ 100474 h 1578564"/>
              <a:gd name="connsiteX4" fmla="*/ 3168174 w 3168174"/>
              <a:gd name="connsiteY4" fmla="*/ 0 h 1578564"/>
              <a:gd name="connsiteX0" fmla="*/ 2625 w 3167844"/>
              <a:gd name="connsiteY0" fmla="*/ 1578564 h 1578564"/>
              <a:gd name="connsiteX1" fmla="*/ 68168 w 3167844"/>
              <a:gd name="connsiteY1" fmla="*/ 835804 h 1578564"/>
              <a:gd name="connsiteX2" fmla="*/ 378717 w 3167844"/>
              <a:gd name="connsiteY2" fmla="*/ 219367 h 1578564"/>
              <a:gd name="connsiteX3" fmla="*/ 1226408 w 3167844"/>
              <a:gd name="connsiteY3" fmla="*/ 100474 h 1578564"/>
              <a:gd name="connsiteX4" fmla="*/ 3167844 w 3167844"/>
              <a:gd name="connsiteY4" fmla="*/ 0 h 1578564"/>
              <a:gd name="connsiteX0" fmla="*/ 1557 w 3187720"/>
              <a:gd name="connsiteY0" fmla="*/ 1575124 h 1575124"/>
              <a:gd name="connsiteX1" fmla="*/ 88044 w 3187720"/>
              <a:gd name="connsiteY1" fmla="*/ 835804 h 1575124"/>
              <a:gd name="connsiteX2" fmla="*/ 398593 w 3187720"/>
              <a:gd name="connsiteY2" fmla="*/ 219367 h 1575124"/>
              <a:gd name="connsiteX3" fmla="*/ 1246284 w 3187720"/>
              <a:gd name="connsiteY3" fmla="*/ 100474 h 1575124"/>
              <a:gd name="connsiteX4" fmla="*/ 3187720 w 3187720"/>
              <a:gd name="connsiteY4" fmla="*/ 0 h 1575124"/>
              <a:gd name="connsiteX0" fmla="*/ 0 w 3186163"/>
              <a:gd name="connsiteY0" fmla="*/ 1575124 h 1575124"/>
              <a:gd name="connsiteX1" fmla="*/ 86487 w 3186163"/>
              <a:gd name="connsiteY1" fmla="*/ 835804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86487 w 3186163"/>
              <a:gd name="connsiteY1" fmla="*/ 835804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575124 h 1575124"/>
              <a:gd name="connsiteX1" fmla="*/ 98455 w 3186163"/>
              <a:gd name="connsiteY1" fmla="*/ 784205 h 1575124"/>
              <a:gd name="connsiteX2" fmla="*/ 397036 w 3186163"/>
              <a:gd name="connsiteY2" fmla="*/ 219367 h 1575124"/>
              <a:gd name="connsiteX3" fmla="*/ 1244727 w 3186163"/>
              <a:gd name="connsiteY3" fmla="*/ 100474 h 1575124"/>
              <a:gd name="connsiteX4" fmla="*/ 3186163 w 3186163"/>
              <a:gd name="connsiteY4" fmla="*/ 0 h 1575124"/>
              <a:gd name="connsiteX0" fmla="*/ 0 w 3186163"/>
              <a:gd name="connsiteY0" fmla="*/ 1758227 h 1758227"/>
              <a:gd name="connsiteX1" fmla="*/ 98455 w 3186163"/>
              <a:gd name="connsiteY1" fmla="*/ 967308 h 1758227"/>
              <a:gd name="connsiteX2" fmla="*/ 362641 w 3186163"/>
              <a:gd name="connsiteY2" fmla="*/ 22848 h 1758227"/>
              <a:gd name="connsiteX3" fmla="*/ 1244727 w 3186163"/>
              <a:gd name="connsiteY3" fmla="*/ 283577 h 1758227"/>
              <a:gd name="connsiteX4" fmla="*/ 3186163 w 3186163"/>
              <a:gd name="connsiteY4" fmla="*/ 183103 h 1758227"/>
              <a:gd name="connsiteX0" fmla="*/ 0 w 3182723"/>
              <a:gd name="connsiteY0" fmla="*/ 1759748 h 1759748"/>
              <a:gd name="connsiteX1" fmla="*/ 98455 w 3182723"/>
              <a:gd name="connsiteY1" fmla="*/ 968829 h 1759748"/>
              <a:gd name="connsiteX2" fmla="*/ 362641 w 3182723"/>
              <a:gd name="connsiteY2" fmla="*/ 24369 h 1759748"/>
              <a:gd name="connsiteX3" fmla="*/ 1244727 w 3182723"/>
              <a:gd name="connsiteY3" fmla="*/ 285098 h 1759748"/>
              <a:gd name="connsiteX4" fmla="*/ 3182723 w 3182723"/>
              <a:gd name="connsiteY4" fmla="*/ 354663 h 1759748"/>
              <a:gd name="connsiteX0" fmla="*/ 0 w 3206800"/>
              <a:gd name="connsiteY0" fmla="*/ 1759975 h 1759975"/>
              <a:gd name="connsiteX1" fmla="*/ 98455 w 3206800"/>
              <a:gd name="connsiteY1" fmla="*/ 969056 h 1759975"/>
              <a:gd name="connsiteX2" fmla="*/ 362641 w 3206800"/>
              <a:gd name="connsiteY2" fmla="*/ 24596 h 1759975"/>
              <a:gd name="connsiteX3" fmla="*/ 1244727 w 3206800"/>
              <a:gd name="connsiteY3" fmla="*/ 285325 h 1759975"/>
              <a:gd name="connsiteX4" fmla="*/ 3206800 w 3206800"/>
              <a:gd name="connsiteY4" fmla="*/ 378617 h 175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800" h="1759975">
                <a:moveTo>
                  <a:pt x="0" y="1759975"/>
                </a:moveTo>
                <a:cubicBezTo>
                  <a:pt x="3078" y="1493910"/>
                  <a:pt x="38015" y="1258286"/>
                  <a:pt x="98455" y="969056"/>
                </a:cubicBezTo>
                <a:cubicBezTo>
                  <a:pt x="158895" y="679826"/>
                  <a:pt x="171596" y="138551"/>
                  <a:pt x="362641" y="24596"/>
                </a:cubicBezTo>
                <a:cubicBezTo>
                  <a:pt x="553686" y="-89359"/>
                  <a:pt x="770701" y="226322"/>
                  <a:pt x="1244727" y="285325"/>
                </a:cubicBezTo>
                <a:cubicBezTo>
                  <a:pt x="1718753" y="344328"/>
                  <a:pt x="2570530" y="386237"/>
                  <a:pt x="3206800" y="378617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907704" y="4309183"/>
                <a:ext cx="645497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пр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09183"/>
                <a:ext cx="645497" cy="494815"/>
              </a:xfrm>
              <a:prstGeom prst="rect">
                <a:avLst/>
              </a:prstGeom>
              <a:blipFill rotWithShape="1">
                <a:blip r:embed="rId5"/>
                <a:stretch>
                  <a:fillRect t="-8642" r="-1886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907704" y="1591297"/>
                <a:ext cx="627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от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91297"/>
                <a:ext cx="62786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94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3648" y="2038077"/>
                <a:ext cx="453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038077"/>
                <a:ext cx="45320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2666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547664" y="3046189"/>
                <a:ext cx="508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046189"/>
                <a:ext cx="50828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667" r="-2409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228185" y="1550278"/>
                <a:ext cx="29158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 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положение устойчивого равновесия — положение, при котором сила отталкивания равна силе притяжения.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5" y="1550278"/>
                <a:ext cx="2915815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3347" t="-1818" r="-209" b="-4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6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/>
              <p:cNvSpPr txBox="1"/>
              <p:nvPr/>
            </p:nvSpPr>
            <p:spPr>
              <a:xfrm>
                <a:off x="179512" y="2398117"/>
                <a:ext cx="11389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5" name="TextBox 3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98117"/>
                <a:ext cx="1138902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069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7" name="Прямая со стрелкой 346"/>
          <p:cNvCxnSpPr/>
          <p:nvPr/>
        </p:nvCxnSpPr>
        <p:spPr>
          <a:xfrm flipV="1">
            <a:off x="1318414" y="2656313"/>
            <a:ext cx="11653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7564199" y="2397531"/>
                <a:ext cx="11340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199" y="2397531"/>
                <a:ext cx="113409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1021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9" name="Прямая со стрелкой 348"/>
          <p:cNvCxnSpPr/>
          <p:nvPr/>
        </p:nvCxnSpPr>
        <p:spPr>
          <a:xfrm flipH="1">
            <a:off x="6382991" y="2657317"/>
            <a:ext cx="116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0" name="Группа 349"/>
          <p:cNvGrpSpPr/>
          <p:nvPr/>
        </p:nvGrpSpPr>
        <p:grpSpPr>
          <a:xfrm>
            <a:off x="2123728" y="230238"/>
            <a:ext cx="4861792" cy="4861792"/>
            <a:chOff x="2123728" y="230238"/>
            <a:chExt cx="4861792" cy="4861792"/>
          </a:xfrm>
        </p:grpSpPr>
        <p:pic>
          <p:nvPicPr>
            <p:cNvPr id="351" name="Рисунок 3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30238"/>
              <a:ext cx="4861792" cy="4861792"/>
            </a:xfrm>
            <a:prstGeom prst="rect">
              <a:avLst/>
            </a:prstGeom>
          </p:spPr>
        </p:pic>
        <p:grpSp>
          <p:nvGrpSpPr>
            <p:cNvPr id="352" name="Группа 351"/>
            <p:cNvGrpSpPr/>
            <p:nvPr/>
          </p:nvGrpSpPr>
          <p:grpSpPr>
            <a:xfrm>
              <a:off x="3203848" y="987574"/>
              <a:ext cx="2664296" cy="2406228"/>
              <a:chOff x="3059832" y="2181746"/>
              <a:chExt cx="2664296" cy="2406228"/>
            </a:xfrm>
          </p:grpSpPr>
          <p:pic>
            <p:nvPicPr>
              <p:cNvPr id="462" name="Рисунок 4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8708" y="2211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3" name="Рисунок 4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21817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4" name="Рисунок 4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724" y="23435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5" name="Рисунок 4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1026" y="26633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6" name="Рисунок 4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4492" y="2598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7" name="Рисунок 4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414" y="25066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8" name="Рисунок 4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5863" y="23760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9" name="Рисунок 4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4889" y="2226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0" name="Рисунок 4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24137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1" name="Рисунок 4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998" y="2703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2" name="Рисунок 4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46" y="26736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3" name="Рисунок 4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3014" y="28353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4" name="Рисунок 4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410" y="3031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5" name="Рисунок 4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3674" y="31356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6" name="Рисунок 4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1153" y="28679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7" name="Рисунок 4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005" y="24762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8" name="Рисунок 4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1153" y="24462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79" name="Рисунок 4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757" y="28470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0" name="Рисунок 4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417" y="28037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1" name="Рисунок 4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681" y="29083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2" name="Рисунок 4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1160" y="26406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3" name="Рисунок 4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5332" y="2364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4" name="Рисунок 4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2480" y="2334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5" name="Рисунок 4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348" y="24959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6" name="Рисунок 4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7650" y="28157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7" name="Рисунок 4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116" y="2750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8" name="Рисунок 4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2038" y="26590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89" name="Рисунок 4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487" y="25284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0" name="Рисунок 4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513" y="2379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1" name="Рисунок 4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520" y="2566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2" name="Рисунок 4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622" y="2855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3" name="Рисунок 4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7770" y="28260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4" name="Рисунок 4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638" y="29877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5" name="Рисунок 4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034" y="3183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6" name="Рисунок 4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298" y="32880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7" name="Рисунок 4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77" y="30203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8" name="Рисунок 4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629" y="26286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99" name="Рисунок 4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777" y="25986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0" name="Рисунок 4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3381" y="29994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1" name="Рисунок 5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41" y="2956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2" name="Рисунок 5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305" y="30607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3" name="Рисунок 5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7784" y="27930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4" name="Рисунок 50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108" y="28705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5" name="Рисунок 5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8256" y="2840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6" name="Рисунок 50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124" y="30023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7" name="Рисунок 50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3426" y="33220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8" name="Рисунок 5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6892" y="3256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09" name="Рисунок 5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814" y="31654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0" name="Рисунок 5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8263" y="30348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1" name="Рисунок 5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289" y="2885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2" name="Рисунок 5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296" y="30725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3" name="Рисунок 5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398" y="33623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4" name="Рисунок 5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3546" y="33323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5" name="Рисунок 5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5414" y="34941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6" name="Рисунок 5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810" y="36898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7" name="Рисунок 5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6074" y="37944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8" name="Рисунок 5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53" y="35267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19" name="Рисунок 5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405" y="31350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0" name="Рисунок 5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53" y="31050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1" name="Рисунок 5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157" y="35057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2" name="Рисунок 5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9817" y="3462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3" name="Рисунок 5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81" y="35670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4" name="Рисунок 5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560" y="32994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5" name="Рисунок 5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32" y="30229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6" name="Рисунок 5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4880" y="2992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7" name="Рисунок 5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748" y="3154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8" name="Рисунок 5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0050" y="34744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29" name="Рисунок 5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516" y="3409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0" name="Рисунок 5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4438" y="33178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1" name="Рисунок 5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887" y="31872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2" name="Рисунок 5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913" y="3037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3" name="Рисунок 5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920" y="32249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4" name="Рисунок 5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3022" y="3514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5" name="Рисунок 5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70" y="34847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6" name="Рисунок 5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2038" y="3646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7" name="Рисунок 5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6434" y="38422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8" name="Рисунок 5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698" y="3946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39" name="Рисунок 5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177" y="36791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0" name="Рисунок 5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029" y="32874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1" name="Рисунок 5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0177" y="32574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2" name="Рисунок 5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781" y="36581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3" name="Рисунок 5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41" y="361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4" name="Рисунок 5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2705" y="37194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5" name="Рисунок 5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184" y="34518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6" name="Рисунок 5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388" y="2364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7" name="Рисунок 5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536" y="2334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8" name="Рисунок 5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404" y="24959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49" name="Рисунок 5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706" y="28157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0" name="Рисунок 5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172" y="2750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1" name="Рисунок 5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094" y="26590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2" name="Рисунок 5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3543" y="25284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3" name="Рисунок 5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569" y="2379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4" name="Рисунок 5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576" y="2566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5" name="Рисунок 5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1678" y="2855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6" name="Рисунок 5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826" y="28260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7" name="Рисунок 5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0694" y="29877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8" name="Рисунок 5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090" y="3183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59" name="Рисунок 5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354" y="32880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0" name="Рисунок 5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833" y="30203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1" name="Рисунок 5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1685" y="26286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2" name="Рисунок 5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833" y="25986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3" name="Рисунок 5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4437" y="29994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4" name="Рисунок 5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097" y="29561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5" name="Рисунок 5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361" y="30607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6" name="Рисунок 5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840" y="27930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7" name="Рисунок 5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3012" y="25165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8" name="Рисунок 5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160" y="24865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69" name="Рисунок 5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2028" y="26483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0" name="Рисунок 5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330" y="29681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1" name="Рисунок 5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8796" y="2903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2" name="Рисунок 5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9718" y="28114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3" name="Рисунок 5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0167" y="26808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4" name="Рисунок 5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193" y="25314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5" name="Рисунок 5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200" y="27185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6" name="Рисунок 5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8302" y="3008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7" name="Рисунок 5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450" y="297840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8" name="Рисунок 5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318" y="31401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79" name="Рисунок 5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714" y="33358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0" name="Рисунок 5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978" y="344041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1" name="Рисунок 5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457" y="317272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2" name="Рисунок 5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8309" y="27810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3" name="Рисунок 5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5457" y="275109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4" name="Рисунок 5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061" y="31518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5" name="Рисунок 5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721" y="310854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6" name="Рисунок 5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985" y="321310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7" name="Рисунок 5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464" y="29454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8" name="Рисунок 5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788" y="30229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89" name="Рисунок 5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2992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0" name="Рисунок 5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804" y="31547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1" name="Рисунок 5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106" y="34744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2" name="Рисунок 5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4572" y="3409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3" name="Рисунок 5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494" y="33178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4" name="Рисунок 5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943" y="31872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5" name="Рисунок 5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969" y="3037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6" name="Рисунок 5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32249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7" name="Рисунок 5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078" y="3514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8" name="Рисунок 5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1226" y="34847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599" name="Рисунок 5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3094" y="36465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0" name="Рисунок 5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490" y="38422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1" name="Рисунок 6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3754" y="3946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2" name="Рисунок 6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233" y="36791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3" name="Рисунок 6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085" y="32874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4" name="Рисунок 60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233" y="32574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5" name="Рисунок 6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837" y="36581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6" name="Рисунок 60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497" y="361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7" name="Рисунок 60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761" y="37194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8" name="Рисунок 6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1240" y="34518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09" name="Рисунок 6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5412" y="31753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0" name="Рисунок 6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560" y="31453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1" name="Рисунок 6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428" y="33071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2" name="Рисунок 6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730" y="36268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3" name="Рисунок 6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1196" y="35617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4" name="Рисунок 6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118" y="34702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5" name="Рисунок 6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2567" y="33396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6" name="Рисунок 6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593" y="31902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7" name="Рисунок 6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2600" y="33773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8" name="Рисунок 6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0702" y="3667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19" name="Рисунок 6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7850" y="36371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0" name="Рисунок 6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718" y="3798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1" name="Рисунок 6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114" y="399464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2" name="Рисунок 6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0378" y="40992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3" name="Рисунок 6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857" y="38315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4" name="Рисунок 6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0709" y="34398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5" name="Рисунок 6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857" y="340988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6" name="Рисунок 6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3461" y="38105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7" name="Рисунок 6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4121" y="37673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8" name="Рисунок 6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385" y="387189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29" name="Рисунок 6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864" y="36042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0" name="Рисунок 6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2635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1" name="Рисунок 6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6980" y="26054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2" name="Рисунок 6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8848" y="2767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3" name="Рисунок 6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150" y="30869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4" name="Рисунок 6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5616" y="30218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5" name="Рисунок 6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6538" y="29303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6" name="Рисунок 6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987" y="27997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7" name="Рисунок 6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013" y="26503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8" name="Рисунок 6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020" y="28374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39" name="Рисунок 6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5122" y="3127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0" name="Рисунок 6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270" y="30972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1" name="Рисунок 6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138" y="32590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2" name="Рисунок 6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534" y="34547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3" name="Рисунок 6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798" y="35592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4" name="Рисунок 6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77" y="32915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5" name="Рисунок 6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5129" y="28999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6" name="Рисунок 6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277" y="28699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7" name="Рисунок 6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881" y="32706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8" name="Рисунок 6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541" y="32274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49" name="Рисунок 6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805" y="33319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0" name="Рисунок 6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284" y="3064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1" name="Рисунок 6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456" y="2787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2" name="Рисунок 6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3604" y="2757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3" name="Рисунок 6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5472" y="29195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4" name="Рисунок 6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774" y="3239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5" name="Рисунок 6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2240" y="31742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6" name="Рисунок 6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162" y="30827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7" name="Рисунок 6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3611" y="29521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8" name="Рисунок 6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2637" y="28027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59" name="Рисунок 6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3644" y="2989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0" name="Рисунок 6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746" y="3279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1" name="Рисунок 6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8894" y="3249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2" name="Рисунок 6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0762" y="34114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3" name="Рисунок 6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5158" y="36071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4" name="Рисунок 6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422" y="3711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5" name="Рисунок 6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901" y="3443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6" name="Рисунок 6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1753" y="30523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7" name="Рисунок 6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901" y="30223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8" name="Рисунок 6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4505" y="34230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69" name="Рисунок 6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165" y="3379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0" name="Рисунок 6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429" y="34843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1" name="Рисунок 6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908" y="32166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2" name="Рисунок 6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2232" y="32941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3" name="Рисунок 6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380" y="3264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4" name="Рисунок 6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248" y="34259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5" name="Рисунок 6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550" y="37457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6" name="Рисунок 6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8016" y="36806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7" name="Рисунок 6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938" y="35891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8" name="Рисунок 6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9387" y="34585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79" name="Рисунок 6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8413" y="33091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0" name="Рисунок 6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9420" y="34961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1" name="Рисунок 6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522" y="37860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2" name="Рисунок 6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670" y="37560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3" name="Рисунок 6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6538" y="39178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4" name="Рисунок 6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934" y="41135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5" name="Рисунок 6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7198" y="42180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6" name="Рисунок 6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677" y="39503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7" name="Рисунок 6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529" y="35587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8" name="Рисунок 6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677" y="35287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89" name="Рисунок 6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281" y="39294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0" name="Рисунок 6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941" y="38862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1" name="Рисунок 6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205" y="39907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2" name="Рисунок 6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684" y="37230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3" name="Рисунок 6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856" y="34465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4" name="Рисунок 6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6004" y="3416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5" name="Рисунок 6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7872" y="3578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6" name="Рисунок 6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174" y="3898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7" name="Рисунок 6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4640" y="3833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8" name="Рисунок 6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5562" y="37415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699" name="Рисунок 6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6011" y="36109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0" name="Рисунок 6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037" y="3461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1" name="Рисунок 7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6044" y="3648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2" name="Рисунок 7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4146" y="39384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3" name="Рисунок 7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294" y="39084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4" name="Рисунок 70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3162" y="4070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5" name="Рисунок 7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7558" y="42659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6" name="Рисунок 70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822" y="4370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7" name="Рисунок 70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301" y="41027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8" name="Рисунок 7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153" y="37111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09" name="Рисунок 7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301" y="36811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0" name="Рисунок 7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6905" y="40818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1" name="Рисунок 7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565" y="4038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2" name="Рисунок 7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3829" y="41431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3" name="Рисунок 7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308" y="38754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4" name="Рисунок 7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512" y="2787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5" name="Рисунок 7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660" y="2757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6" name="Рисунок 7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6528" y="29195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7" name="Рисунок 7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830" y="32393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8" name="Рисунок 7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296" y="31742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19" name="Рисунок 7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218" y="30827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0" name="Рисунок 7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667" y="29521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1" name="Рисунок 7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3693" y="28027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2" name="Рисунок 7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4700" y="29898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3" name="Рисунок 7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802" y="3279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4" name="Рисунок 7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9950" y="3249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5" name="Рисунок 7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818" y="34114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6" name="Рисунок 7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6214" y="36071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7" name="Рисунок 7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478" y="37116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8" name="Рисунок 7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9957" y="34439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29" name="Рисунок 7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2809" y="30523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0" name="Рисунок 7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9957" y="30223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1" name="Рисунок 7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561" y="34230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2" name="Рисунок 7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21" y="33798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3" name="Рисунок 7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485" y="34843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4" name="Рисунок 7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964" y="32166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5" name="Рисунок 7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136" y="29401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6" name="Рисунок 7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284" y="29102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7" name="Рисунок 7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152" y="30719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8" name="Рисунок 7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454" y="33917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39" name="Рисунок 7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9920" y="33266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0" name="Рисунок 7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0842" y="32351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1" name="Рисунок 7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291" y="31045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2" name="Рисунок 7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317" y="295514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3" name="Рисунок 7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324" y="314220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4" name="Рисунок 7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426" y="34320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5" name="Рисунок 7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6574" y="34020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6" name="Рисунок 7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8442" y="35638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7" name="Рисунок 7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838" y="375952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8" name="Рисунок 7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9102" y="386408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49" name="Рисунок 7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581" y="359639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0" name="Рисунок 7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433" y="320472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1" name="Рисунок 7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6581" y="31747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2" name="Рисунок 7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85" y="35754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3" name="Рисунок 7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845" y="353221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4" name="Рисунок 7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109" y="36367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5" name="Рисунок 7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6588" y="33690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6" name="Рисунок 7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34465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7" name="Рисунок 7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060" y="3416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8" name="Рисунок 7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8928" y="35783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59" name="Рисунок 7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2230" y="38981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0" name="Рисунок 7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5696" y="38330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1" name="Рисунок 7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6618" y="37415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2" name="Рисунок 7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7067" y="36109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3" name="Рисунок 7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093" y="3461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4" name="Рисунок 7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100" y="3648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5" name="Рисунок 7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202" y="39384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6" name="Рисунок 7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2350" y="39084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7" name="Рисунок 7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218" y="40702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8" name="Рисунок 7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614" y="42659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69" name="Рисунок 7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4878" y="43704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0" name="Рисунок 7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57" y="41027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1" name="Рисунок 7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09" y="37111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2" name="Рисунок 7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357" y="36811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3" name="Рисунок 7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961" y="40818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4" name="Рисунок 7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8621" y="40386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5" name="Рисунок 7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885" y="41431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6" name="Рисунок 7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2364" y="38754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7" name="Рисунок 7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6536" y="35989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8" name="Рисунок 7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3684" y="3569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79" name="Рисунок 7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552" y="37307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0" name="Рисунок 7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8854" y="40505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1" name="Рисунок 7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320" y="398545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2" name="Рисунок 7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3242" y="38939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3" name="Рисунок 7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3691" y="376332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4" name="Рисунок 7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717" y="36139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5" name="Рисунок 7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724" y="38009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6" name="Рисунок 7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826" y="40908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7" name="Рисунок 7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974" y="406085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8" name="Рисунок 7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0842" y="422263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89" name="Рисунок 7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5238" y="441831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0" name="Рисунок 7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1502" y="45228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1" name="Рисунок 7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8981" y="4255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2" name="Рисунок 7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833" y="386351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3" name="Рисунок 7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8981" y="38335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4" name="Рисунок 7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585" y="423426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5" name="Рисунок 7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5245" y="419100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6" name="Рисунок 7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1509" y="42955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797" name="Рисунок 7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988" y="4027873"/>
                <a:ext cx="76264" cy="65103"/>
              </a:xfrm>
              <a:prstGeom prst="rect">
                <a:avLst/>
              </a:prstGeom>
            </p:spPr>
          </p:pic>
        </p:grpSp>
        <p:pic>
          <p:nvPicPr>
            <p:cNvPr id="353" name="Рисунок 3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868041" y="3330260"/>
              <a:ext cx="76264" cy="65103"/>
            </a:xfrm>
            <a:prstGeom prst="rect">
              <a:avLst/>
            </a:prstGeom>
          </p:spPr>
        </p:pic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74258" y="3665500"/>
              <a:ext cx="76264" cy="65103"/>
            </a:xfrm>
            <a:prstGeom prst="rect">
              <a:avLst/>
            </a:prstGeom>
          </p:spPr>
        </p:pic>
        <p:pic>
          <p:nvPicPr>
            <p:cNvPr id="355" name="Рисунок 3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02946" y="3651774"/>
              <a:ext cx="76264" cy="65103"/>
            </a:xfrm>
            <a:prstGeom prst="rect">
              <a:avLst/>
            </a:prstGeom>
          </p:spPr>
        </p:pic>
        <p:pic>
          <p:nvPicPr>
            <p:cNvPr id="356" name="Рисунок 3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89913" y="3485405"/>
              <a:ext cx="76264" cy="65103"/>
            </a:xfrm>
            <a:prstGeom prst="rect">
              <a:avLst/>
            </a:prstGeom>
          </p:spPr>
        </p:pic>
        <p:pic>
          <p:nvPicPr>
            <p:cNvPr id="357" name="Рисунок 3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14567" y="3573990"/>
              <a:ext cx="76264" cy="65103"/>
            </a:xfrm>
            <a:prstGeom prst="rect">
              <a:avLst/>
            </a:prstGeom>
          </p:spPr>
        </p:pic>
        <p:pic>
          <p:nvPicPr>
            <p:cNvPr id="358" name="Рисунок 3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72493" y="3387262"/>
              <a:ext cx="76264" cy="65103"/>
            </a:xfrm>
            <a:prstGeom prst="rect">
              <a:avLst/>
            </a:prstGeom>
          </p:spPr>
        </p:pic>
        <p:pic>
          <p:nvPicPr>
            <p:cNvPr id="359" name="Рисунок 3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01181" y="3373536"/>
              <a:ext cx="76264" cy="65103"/>
            </a:xfrm>
            <a:prstGeom prst="rect">
              <a:avLst/>
            </a:prstGeom>
          </p:spPr>
        </p:pic>
        <p:pic>
          <p:nvPicPr>
            <p:cNvPr id="360" name="Рисунок 3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88148" y="3207167"/>
              <a:ext cx="76264" cy="65103"/>
            </a:xfrm>
            <a:prstGeom prst="rect">
              <a:avLst/>
            </a:prstGeom>
          </p:spPr>
        </p:pic>
        <p:pic>
          <p:nvPicPr>
            <p:cNvPr id="361" name="Рисунок 3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630622" y="4172677"/>
              <a:ext cx="76264" cy="65103"/>
            </a:xfrm>
            <a:prstGeom prst="rect">
              <a:avLst/>
            </a:prstGeom>
          </p:spPr>
        </p:pic>
        <p:pic>
          <p:nvPicPr>
            <p:cNvPr id="362" name="Рисунок 3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27614" y="4043098"/>
              <a:ext cx="76264" cy="65103"/>
            </a:xfrm>
            <a:prstGeom prst="rect">
              <a:avLst/>
            </a:prstGeom>
          </p:spPr>
        </p:pic>
        <p:pic>
          <p:nvPicPr>
            <p:cNvPr id="363" name="Рисунок 3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98664" y="3708425"/>
              <a:ext cx="76264" cy="65103"/>
            </a:xfrm>
            <a:prstGeom prst="rect">
              <a:avLst/>
            </a:prstGeom>
          </p:spPr>
        </p:pic>
        <p:pic>
          <p:nvPicPr>
            <p:cNvPr id="364" name="Рисунок 3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896899" y="3430187"/>
              <a:ext cx="76264" cy="65103"/>
            </a:xfrm>
            <a:prstGeom prst="rect">
              <a:avLst/>
            </a:prstGeom>
          </p:spPr>
        </p:pic>
        <p:pic>
          <p:nvPicPr>
            <p:cNvPr id="365" name="Рисунок 3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20039" y="3698026"/>
              <a:ext cx="76264" cy="65103"/>
            </a:xfrm>
            <a:prstGeom prst="rect">
              <a:avLst/>
            </a:prstGeom>
          </p:spPr>
        </p:pic>
        <p:pic>
          <p:nvPicPr>
            <p:cNvPr id="366" name="Рисунок 3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10427" y="3584527"/>
              <a:ext cx="76264" cy="65103"/>
            </a:xfrm>
            <a:prstGeom prst="rect">
              <a:avLst/>
            </a:prstGeom>
          </p:spPr>
        </p:pic>
        <p:pic>
          <p:nvPicPr>
            <p:cNvPr id="367" name="Рисунок 3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3968749" y="3558801"/>
              <a:ext cx="76264" cy="65103"/>
            </a:xfrm>
            <a:prstGeom prst="rect">
              <a:avLst/>
            </a:prstGeom>
          </p:spPr>
        </p:pic>
        <p:pic>
          <p:nvPicPr>
            <p:cNvPr id="368" name="Рисунок 3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86432" y="3430422"/>
              <a:ext cx="76264" cy="65103"/>
            </a:xfrm>
            <a:prstGeom prst="rect">
              <a:avLst/>
            </a:prstGeom>
          </p:spPr>
        </p:pic>
        <p:pic>
          <p:nvPicPr>
            <p:cNvPr id="369" name="Рисунок 3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11310" y="3966697"/>
              <a:ext cx="76264" cy="65103"/>
            </a:xfrm>
            <a:prstGeom prst="rect">
              <a:avLst/>
            </a:prstGeom>
          </p:spPr>
        </p:pic>
        <p:pic>
          <p:nvPicPr>
            <p:cNvPr id="370" name="Рисунок 3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168985" y="3806979"/>
              <a:ext cx="76264" cy="65103"/>
            </a:xfrm>
            <a:prstGeom prst="rect">
              <a:avLst/>
            </a:prstGeom>
          </p:spPr>
        </p:pic>
        <p:pic>
          <p:nvPicPr>
            <p:cNvPr id="371" name="Рисунок 3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289983" y="3920927"/>
              <a:ext cx="76264" cy="65103"/>
            </a:xfrm>
            <a:prstGeom prst="rect">
              <a:avLst/>
            </a:prstGeom>
          </p:spPr>
        </p:pic>
        <p:pic>
          <p:nvPicPr>
            <p:cNvPr id="372" name="Рисунок 3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516644" y="3919768"/>
              <a:ext cx="76264" cy="65103"/>
            </a:xfrm>
            <a:prstGeom prst="rect">
              <a:avLst/>
            </a:prstGeom>
          </p:spPr>
        </p:pic>
        <p:pic>
          <p:nvPicPr>
            <p:cNvPr id="373" name="Рисунок 3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645332" y="3906042"/>
              <a:ext cx="76264" cy="65103"/>
            </a:xfrm>
            <a:prstGeom prst="rect">
              <a:avLst/>
            </a:prstGeom>
          </p:spPr>
        </p:pic>
        <p:pic>
          <p:nvPicPr>
            <p:cNvPr id="374" name="Рисунок 3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32299" y="3739673"/>
              <a:ext cx="76264" cy="65103"/>
            </a:xfrm>
            <a:prstGeom prst="rect">
              <a:avLst/>
            </a:prstGeom>
          </p:spPr>
        </p:pic>
        <p:pic>
          <p:nvPicPr>
            <p:cNvPr id="375" name="Рисунок 3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09545" y="3688459"/>
              <a:ext cx="76264" cy="65103"/>
            </a:xfrm>
            <a:prstGeom prst="rect">
              <a:avLst/>
            </a:prstGeom>
          </p:spPr>
        </p:pic>
        <p:pic>
          <p:nvPicPr>
            <p:cNvPr id="376" name="Рисунок 3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067220" y="3528741"/>
              <a:ext cx="76264" cy="65103"/>
            </a:xfrm>
            <a:prstGeom prst="rect">
              <a:avLst/>
            </a:prstGeom>
          </p:spPr>
        </p:pic>
        <p:pic>
          <p:nvPicPr>
            <p:cNvPr id="377" name="Рисунок 3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56953" y="3828258"/>
              <a:ext cx="76264" cy="65103"/>
            </a:xfrm>
            <a:prstGeom prst="rect">
              <a:avLst/>
            </a:prstGeom>
          </p:spPr>
        </p:pic>
        <p:pic>
          <p:nvPicPr>
            <p:cNvPr id="378" name="Рисунок 3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14879" y="3641530"/>
              <a:ext cx="76264" cy="65103"/>
            </a:xfrm>
            <a:prstGeom prst="rect">
              <a:avLst/>
            </a:prstGeom>
          </p:spPr>
        </p:pic>
        <p:pic>
          <p:nvPicPr>
            <p:cNvPr id="379" name="Рисунок 3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543567" y="3627804"/>
              <a:ext cx="76264" cy="65103"/>
            </a:xfrm>
            <a:prstGeom prst="rect">
              <a:avLst/>
            </a:prstGeom>
          </p:spPr>
        </p:pic>
        <p:pic>
          <p:nvPicPr>
            <p:cNvPr id="380" name="Рисунок 3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330534" y="3461435"/>
              <a:ext cx="76264" cy="65103"/>
            </a:xfrm>
            <a:prstGeom prst="rect">
              <a:avLst/>
            </a:prstGeom>
          </p:spPr>
        </p:pic>
        <p:grpSp>
          <p:nvGrpSpPr>
            <p:cNvPr id="381" name="Группа 380"/>
            <p:cNvGrpSpPr/>
            <p:nvPr/>
          </p:nvGrpSpPr>
          <p:grpSpPr>
            <a:xfrm>
              <a:off x="4638771" y="3221751"/>
              <a:ext cx="1314379" cy="1563378"/>
              <a:chOff x="8009256" y="2239695"/>
              <a:chExt cx="1314379" cy="1563378"/>
            </a:xfrm>
          </p:grpSpPr>
          <p:pic>
            <p:nvPicPr>
              <p:cNvPr id="384" name="Рисунок 3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95485" y="25543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5" name="Рисунок 3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26814" y="244560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6" name="Рисунок 3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6532" y="25032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7" name="Рисунок 3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72584" y="2624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8" name="Рисунок 3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73743" y="28509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89" name="Рисунок 3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87469" y="297963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0" name="Рисунок 3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53838" y="276659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1" name="Рисунок 3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65253" y="269125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2" name="Рисунок 3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51981" y="274917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3" name="Рисунок 3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65707" y="287786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4" name="Рисунок 3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50903" y="22396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5" name="Рисунок 3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09256" y="245195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6" name="Рисунок 3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07399" y="24345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7" name="Рисунок 3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21125" y="25632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8" name="Рисунок 3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10780" y="29702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399" name="Рисунок 3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124278" y="296067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0" name="Рисунок 3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42108" y="286156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1" name="Рисунок 4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01827" y="29192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2" name="Рисунок 4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87879" y="304023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3" name="Рисунок 4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89038" y="326689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4" name="Рисунок 40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02764" y="33955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5" name="Рисунок 4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69133" y="318255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6" name="Рисунок 40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80548" y="31072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7" name="Рисунок 40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67276" y="316513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8" name="Рисунок 4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81002" y="32938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09" name="Рисунок 4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247371" y="308078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0" name="Рисунок 4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17092" y="254666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1" name="Рисунок 4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30818" y="26753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2" name="Рисунок 4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09056" y="25735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3" name="Рисунок 4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99188" y="250311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4" name="Рисунок 4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41218" y="289672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5" name="Рисунок 4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54716" y="288711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6" name="Рисунок 4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54969" y="26081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7" name="Рисунок 4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0442" y="264543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8" name="Рисунок 4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08822" y="27631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19" name="Рисунок 4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72546" y="278799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0" name="Рисунок 4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32264" y="28456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1" name="Рисунок 4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18317" y="296666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2" name="Рисунок 4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19476" y="319332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3" name="Рисунок 4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133202" y="33220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4" name="Рисунок 4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99571" y="310898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5" name="Рисунок 4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50784" y="268623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6" name="Рисунок 4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10502" y="27439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7" name="Рисунок 4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210986" y="303363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8" name="Рисунок 4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397714" y="309156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29" name="Рисунок 4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11440" y="322025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0" name="Рисунок 4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77808" y="300721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1" name="Рисунок 4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64474" y="225894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2" name="Рисунок 4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31228" y="273595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3" name="Рисунок 4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32387" y="296261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4" name="Рисунок 4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46113" y="309130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5" name="Рисунок 4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12482" y="287826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6" name="Рисунок 4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3897" y="280292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7" name="Рисунок 4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10625" y="286084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8" name="Рисунок 4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24351" y="29895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39" name="Рисунок 4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64239" y="2448474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0" name="Рисунок 4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033226" y="2692576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1" name="Рисунок 4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68712" y="2740399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2" name="Рисунок 4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8431" y="279807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3" name="Рисунок 4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14483" y="291907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4" name="Рисунок 4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56512" y="331267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5" name="Рисунок 4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70011" y="330306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6" name="Рисунок 4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70264" y="302414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7" name="Рисунок 4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95737" y="306138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8" name="Рисунок 4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69629" y="293154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49" name="Рисунок 4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9024116" y="31790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0" name="Рисунок 4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487841" y="320394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1" name="Рисунок 4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47559" y="326162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2" name="Рисунок 4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33611" y="338262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3" name="Рисунок 4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34770" y="3609282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4" name="Рисунок 4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548496" y="3737970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5" name="Рисунок 4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14865" y="352493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6" name="Рисунок 4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766079" y="3102183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7" name="Рисунок 4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25797" y="3159858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8" name="Рисунок 4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626280" y="3449591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59" name="Рисунок 4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13008" y="3507517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0" name="Рисунок 4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826734" y="3636205"/>
                <a:ext cx="76264" cy="65103"/>
              </a:xfrm>
              <a:prstGeom prst="rect">
                <a:avLst/>
              </a:prstGeom>
            </p:spPr>
          </p:pic>
          <p:pic>
            <p:nvPicPr>
              <p:cNvPr id="461" name="Рисунок 4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1081">
                <a:off x="8993103" y="3423172"/>
                <a:ext cx="76264" cy="65103"/>
              </a:xfrm>
              <a:prstGeom prst="rect">
                <a:avLst/>
              </a:prstGeom>
            </p:spPr>
          </p:pic>
        </p:grpSp>
        <p:pic>
          <p:nvPicPr>
            <p:cNvPr id="382" name="Рисунок 3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437114" y="4028661"/>
              <a:ext cx="76264" cy="65103"/>
            </a:xfrm>
            <a:prstGeom prst="rect">
              <a:avLst/>
            </a:prstGeom>
          </p:spPr>
        </p:pic>
        <p:pic>
          <p:nvPicPr>
            <p:cNvPr id="383" name="Рисунок 3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1081">
              <a:off x="4990662" y="4362104"/>
              <a:ext cx="76264" cy="65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3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Твердые тела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227934"/>
            <a:ext cx="3682752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Кристаллическая решетка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52243"/>
            <a:ext cx="1676564" cy="13939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05086" y="987572"/>
            <a:ext cx="1677097" cy="2473798"/>
            <a:chOff x="805086" y="987572"/>
            <a:chExt cx="1677097" cy="2473798"/>
          </a:xfrm>
        </p:grpSpPr>
        <p:cxnSp>
          <p:nvCxnSpPr>
            <p:cNvPr id="6" name="Прямая соединительная линия 5"/>
            <p:cNvCxnSpPr>
              <a:endCxn id="8" idx="5"/>
            </p:cNvCxnSpPr>
            <p:nvPr/>
          </p:nvCxnSpPr>
          <p:spPr>
            <a:xfrm flipV="1">
              <a:off x="1737874" y="2419064"/>
              <a:ext cx="498704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8" idx="3"/>
            </p:cNvCxnSpPr>
            <p:nvPr/>
          </p:nvCxnSpPr>
          <p:spPr>
            <a:xfrm flipH="1" flipV="1">
              <a:off x="1050691" y="2419064"/>
              <a:ext cx="687183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>
            <a:off x="1175846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0800000">
            <a:off x="1510308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35696" y="1197707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0800000">
            <a:off x="117584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10308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0800000">
            <a:off x="183569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7584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0800000">
            <a:off x="1510308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3569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10800000">
            <a:off x="1185977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20439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0800000">
            <a:off x="1845827" y="219887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0800000">
            <a:off x="2128566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28566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0800000">
            <a:off x="899592" y="1527164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99592" y="186151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81" y="915566"/>
            <a:ext cx="3287867" cy="332822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0410" y="2355726"/>
                <a:ext cx="1324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≪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10" y="2355726"/>
                <a:ext cx="132427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92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7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3.7037E-6 L 0.00261 0.0034 L -1.38889E-6 -3.7037E-6 Z " pathEditMode="relative" rAng="0" ptsTypes="AAA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54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3.7037E-6 L 0.0026 -0.0037 L 0.00312 -0.00061 L 2.77778E-7 -3.7037E-6 Z " pathEditMode="relative" rAng="0" ptsTypes="AA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-3.7037E-6 L -0.00122 0.00062 L 2.77556E-17 -3.7037E-6 Z " pathEditMode="relative" rAng="0" ptsTypes="AAA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1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1.23457E-6 L 0.00313 -0.00309 L -1.38889E-6 -1.23457E-6 Z " pathEditMode="relative" rAng="0" ptsTypes="AAA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1.23457E-6 L -0.00208 -0.00031 L 2.77778E-7 -1.23457E-6 Z " pathEditMode="relative" rAng="0" ptsTypes="AAA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8.2716E-6 L 0.00312 -0.00061 L 1.66667E-6 8.2716E-6 Z " pathEditMode="relative" ptsTypes="AAA">
                                      <p:cBhvr>
                                        <p:cTn id="73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4.69136E-6 L 0.0033 0.00186 L -1.38889E-6 -4.69136E-6 Z " pathEditMode="relative" rAng="0" ptsTypes="AAA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93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4.69136E-6 L 0.00278 0.00309 L 2.77778E-7 -4.69136E-6 Z " pathEditMode="relative" rAng="0" ptsTypes="AAA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54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-4.69136E-6 L -0.00104 -0.00185 L 2.77556E-17 -4.69136E-6 Z " pathEditMode="relative" rAng="0" ptsTypes="AAA">
                                      <p:cBhvr>
                                        <p:cTn id="79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93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3.20988E-6 L 0.00261 -0.00494 L -3.05556E-6 3.20988E-6 Z " pathEditMode="relative" rAng="0" ptsTypes="AAA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20988E-6 L -0.00208 0.00123 L 5E-6 3.20988E-6 Z " pathEditMode="relative" rAng="0" ptsTypes="AAA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6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20988E-6 L -0.00226 -0.00309 L 4.72222E-6 3.20988E-6 Z " pathEditMode="relative" rAng="0" ptsTypes="AAA">
                                      <p:cBhvr>
                                        <p:cTn id="85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1.23457E-6 L -0.00243 -0.00031 L 1.94444E-6 -1.23457E-6 Z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1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8.2716E-6 L 0.00312 -0.00061 L 1.66667E-6 8.2716E-6 Z " pathEditMode="relative" ptsTypes="AAA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1.23457E-6 L 0.0007 0.00494 L -3.05556E-6 -1.23457E-6 Z " pathEditMode="relative" rAng="0" ptsTypes="AAA">
                                      <p:cBhvr>
                                        <p:cTn id="91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47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4.69136E-6 L 0.00104 -0.00617 L -3.05556E-6 -4.69136E-6 Z " pathEditMode="relative" rAng="0" ptsTypes="AAA">
                                      <p:cBhvr>
                                        <p:cTn id="93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Жидкости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939902"/>
            <a:ext cx="331236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Жидкости практически не сжимаются!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80" y="2831648"/>
            <a:ext cx="1068499" cy="184121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71600" y="915566"/>
            <a:ext cx="1493703" cy="2880320"/>
            <a:chOff x="805086" y="987572"/>
            <a:chExt cx="1677097" cy="3233960"/>
          </a:xfrm>
        </p:grpSpPr>
        <p:cxnSp>
          <p:nvCxnSpPr>
            <p:cNvPr id="6" name="Прямая соединительная линия 5"/>
            <p:cNvCxnSpPr>
              <a:endCxn id="8" idx="5"/>
            </p:cNvCxnSpPr>
            <p:nvPr/>
          </p:nvCxnSpPr>
          <p:spPr>
            <a:xfrm flipV="1">
              <a:off x="1643637" y="2419064"/>
              <a:ext cx="592940" cy="17534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8" idx="3"/>
            </p:cNvCxnSpPr>
            <p:nvPr/>
          </p:nvCxnSpPr>
          <p:spPr>
            <a:xfrm flipH="1" flipV="1">
              <a:off x="1050691" y="2419063"/>
              <a:ext cx="575977" cy="180246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>
            <a:off x="1213174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95329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05262" y="1098291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13174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95329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05262" y="154748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13174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95329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05262" y="199568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15566"/>
            <a:ext cx="3323068" cy="3053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0410" y="2355726"/>
                <a:ext cx="10988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 i="1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10" y="2355726"/>
                <a:ext cx="109882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1055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1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24000" decel="2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5 0.09259 " pathEditMode="relative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524 L -0.08958 0.001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09074 " pathEditMode="relative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24000" de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339 L 0.00174 0.079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23 L -0.00295 -0.0867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0754" y="4242787"/>
            <a:ext cx="332271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Газы легко сжимаются!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00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Газы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7774"/>
            <a:ext cx="2304256" cy="19289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022349" y="906041"/>
            <a:ext cx="1677097" cy="2473798"/>
            <a:chOff x="805086" y="987572"/>
            <a:chExt cx="1677097" cy="2473798"/>
          </a:xfrm>
        </p:grpSpPr>
        <p:cxnSp>
          <p:nvCxnSpPr>
            <p:cNvPr id="11" name="Прямая соединительная линия 10"/>
            <p:cNvCxnSpPr>
              <a:endCxn id="13" idx="5"/>
            </p:cNvCxnSpPr>
            <p:nvPr/>
          </p:nvCxnSpPr>
          <p:spPr>
            <a:xfrm flipV="1">
              <a:off x="1737874" y="2419064"/>
              <a:ext cx="498704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13" idx="3"/>
            </p:cNvCxnSpPr>
            <p:nvPr/>
          </p:nvCxnSpPr>
          <p:spPr>
            <a:xfrm flipH="1" flipV="1">
              <a:off x="1050691" y="2419064"/>
              <a:ext cx="687183" cy="104230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805086" y="987572"/>
              <a:ext cx="1677097" cy="167709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672974" y="973609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63374" y="166594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13143" y="1635176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21869" y="2090862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0410" y="2355726"/>
                <a:ext cx="1324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410" y="2355726"/>
                <a:ext cx="1324273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92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5174">
            <a:off x="5868145" y="554672"/>
            <a:ext cx="936104" cy="7770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6125">
            <a:off x="6823295" y="1791420"/>
            <a:ext cx="936104" cy="7770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1750">
            <a:off x="5491280" y="3537305"/>
            <a:ext cx="936104" cy="7770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25979">
            <a:off x="4515158" y="1862106"/>
            <a:ext cx="936104" cy="7770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5938">
            <a:off x="7772933" y="3307775"/>
            <a:ext cx="936104" cy="7770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0732">
            <a:off x="7880885" y="918469"/>
            <a:ext cx="936104" cy="7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0.09444 L 0.01979 0.17222 L -0.06563 0.05555 L -0.04896 0.17592 " pathEditMode="relative" ptsTypes="AAA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-0.06111 L 0.00729 -0.09445 L 0.07396 -0.08148 L 0.09167 0.03333 " pathEditMode="relative" ptsTypes="AAA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188 0.07963 L -0.07083 -0.02407 L -0.05521 -0.13703 " pathEditMode="relative" ptsTypes="AA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08 -0.01482 L 0.00208 -0.08889 L -0.03646 -0.0463 L -0.01146 -0.12037 " pathEditMode="relative" ptsTypes="AAA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7531E-6 L 0.06355 0.033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2099E-6 L 0.01632 -0.10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5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-0.05833 -0.047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3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5868 0.106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530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7531E-6 L -0.0408 0.033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1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8642E-6 L 0.0276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Твердые тела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15738"/>
            <a:ext cx="3287867" cy="332822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6" y="1170123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276</Words>
  <Application>Microsoft Office PowerPoint</Application>
  <PresentationFormat>Экран (16:9)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Силы взаимодействия молекул. Строение тел</vt:lpstr>
      <vt:lpstr>Частицы внутри тел постоянно взаимодействуют друг с другом!</vt:lpstr>
      <vt:lpstr>Презентация PowerPoint</vt:lpstr>
      <vt:lpstr>График зависимости силы взаимодействия между молекулами от расстояния</vt:lpstr>
      <vt:lpstr>Презентация PowerPoint</vt:lpstr>
      <vt:lpstr>Твердые тела</vt:lpstr>
      <vt:lpstr>Жидкости</vt:lpstr>
      <vt:lpstr>Газы</vt:lpstr>
      <vt:lpstr>Твердые тела</vt:lpstr>
      <vt:lpstr>Жидкости</vt:lpstr>
      <vt:lpstr>Газы</vt:lpstr>
      <vt:lpstr>Аморфные тела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Силы взаимодействия молекул. Строение тел</dc:title>
  <dc:creator>User</dc:creator>
  <cp:lastModifiedBy>User</cp:lastModifiedBy>
  <cp:revision>18</cp:revision>
  <dcterms:created xsi:type="dcterms:W3CDTF">2014-07-07T09:19:35Z</dcterms:created>
  <dcterms:modified xsi:type="dcterms:W3CDTF">2014-07-15T12:34:13Z</dcterms:modified>
</cp:coreProperties>
</file>