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C7E0"/>
    <a:srgbClr val="55C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8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1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5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3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2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0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9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4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5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1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2B90-5276-4BE7-945D-CC8407E3D6A3}" type="datetimeFigureOut">
              <a:rPr lang="ru-RU" smtClean="0"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CF505-1003-4D36-9B06-4BC5F9967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73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940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9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3.png"/><Relationship Id="rId3" Type="http://schemas.openxmlformats.org/officeDocument/2006/relationships/image" Target="../media/image930.png"/><Relationship Id="rId7" Type="http://schemas.openxmlformats.org/officeDocument/2006/relationships/image" Target="../media/image88.png"/><Relationship Id="rId12" Type="http://schemas.openxmlformats.org/officeDocument/2006/relationships/image" Target="../media/image10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5.png"/><Relationship Id="rId5" Type="http://schemas.openxmlformats.org/officeDocument/2006/relationships/image" Target="../media/image95.png"/><Relationship Id="rId10" Type="http://schemas.openxmlformats.org/officeDocument/2006/relationships/image" Target="../media/image104.png"/><Relationship Id="rId4" Type="http://schemas.openxmlformats.org/officeDocument/2006/relationships/image" Target="../media/image940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0.png"/><Relationship Id="rId3" Type="http://schemas.openxmlformats.org/officeDocument/2006/relationships/image" Target="../media/image96.png"/><Relationship Id="rId7" Type="http://schemas.openxmlformats.org/officeDocument/2006/relationships/image" Target="../media/image108.png"/><Relationship Id="rId12" Type="http://schemas.openxmlformats.org/officeDocument/2006/relationships/image" Target="../media/image93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73.png"/><Relationship Id="rId5" Type="http://schemas.openxmlformats.org/officeDocument/2006/relationships/image" Target="../media/image100.png"/><Relationship Id="rId10" Type="http://schemas.openxmlformats.org/officeDocument/2006/relationships/image" Target="../media/image3.png"/><Relationship Id="rId4" Type="http://schemas.openxmlformats.org/officeDocument/2006/relationships/image" Target="../media/image99.png"/><Relationship Id="rId9" Type="http://schemas.openxmlformats.org/officeDocument/2006/relationships/image" Target="../media/image109.png"/><Relationship Id="rId1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940.png"/><Relationship Id="rId3" Type="http://schemas.openxmlformats.org/officeDocument/2006/relationships/image" Target="../media/image96.png"/><Relationship Id="rId7" Type="http://schemas.openxmlformats.org/officeDocument/2006/relationships/image" Target="../media/image110.png"/><Relationship Id="rId12" Type="http://schemas.openxmlformats.org/officeDocument/2006/relationships/image" Target="../media/image93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73.png"/><Relationship Id="rId5" Type="http://schemas.openxmlformats.org/officeDocument/2006/relationships/image" Target="../media/image100.png"/><Relationship Id="rId10" Type="http://schemas.openxmlformats.org/officeDocument/2006/relationships/image" Target="../media/image3.png"/><Relationship Id="rId4" Type="http://schemas.openxmlformats.org/officeDocument/2006/relationships/image" Target="../media/image99.png"/><Relationship Id="rId9" Type="http://schemas.openxmlformats.org/officeDocument/2006/relationships/image" Target="../media/image112.png"/><Relationship Id="rId1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12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54.png"/><Relationship Id="rId2" Type="http://schemas.openxmlformats.org/officeDocument/2006/relationships/image" Target="../media/image3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3.png"/><Relationship Id="rId5" Type="http://schemas.openxmlformats.org/officeDocument/2006/relationships/image" Target="../media/image11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10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0.png"/><Relationship Id="rId7" Type="http://schemas.openxmlformats.org/officeDocument/2006/relationships/image" Target="../media/image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61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2.png"/><Relationship Id="rId17" Type="http://schemas.openxmlformats.org/officeDocument/2006/relationships/image" Target="../media/image8.png"/><Relationship Id="rId2" Type="http://schemas.openxmlformats.org/officeDocument/2006/relationships/image" Target="../media/image74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690.png"/><Relationship Id="rId5" Type="http://schemas.openxmlformats.org/officeDocument/2006/relationships/image" Target="../media/image77.png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3.png"/><Relationship Id="rId1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8.png"/><Relationship Id="rId3" Type="http://schemas.openxmlformats.org/officeDocument/2006/relationships/image" Target="../media/image75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92.png"/><Relationship Id="rId2" Type="http://schemas.openxmlformats.org/officeDocument/2006/relationships/image" Target="../media/image74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7.png"/><Relationship Id="rId5" Type="http://schemas.openxmlformats.org/officeDocument/2006/relationships/image" Target="../media/image78.png"/><Relationship Id="rId15" Type="http://schemas.openxmlformats.org/officeDocument/2006/relationships/image" Target="../media/image90.png"/><Relationship Id="rId10" Type="http://schemas.openxmlformats.org/officeDocument/2006/relationships/image" Target="../media/image87.png"/><Relationship Id="rId4" Type="http://schemas.openxmlformats.org/officeDocument/2006/relationships/image" Target="../media/image76.png"/><Relationship Id="rId9" Type="http://schemas.openxmlformats.org/officeDocument/2006/relationships/image" Target="../media/image86.png"/><Relationship Id="rId1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192" y="1779662"/>
            <a:ext cx="4822304" cy="154999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Основное уравнение МКТ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13587"/>
            <a:ext cx="3888432" cy="2916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 rot="19694352">
                <a:off x="1060371" y="1960124"/>
                <a:ext cx="1596783" cy="612732"/>
              </a:xfrm>
              <a:prstGeom prst="rect">
                <a:avLst/>
              </a:prstGeom>
              <a:gradFill>
                <a:gsLst>
                  <a:gs pos="0">
                    <a:srgbClr val="00B0F0">
                      <a:lumMod val="59000"/>
                      <a:lumOff val="41000"/>
                    </a:srgbClr>
                  </a:gs>
                  <a:gs pos="100000">
                    <a:srgbClr val="10C7E0">
                      <a:lumMod val="59000"/>
                      <a:lumOff val="41000"/>
                    </a:srgbClr>
                  </a:gs>
                  <a:gs pos="53000">
                    <a:schemeClr val="accent1">
                      <a:tint val="23500"/>
                      <a:satMod val="160000"/>
                      <a:alpha val="79000"/>
                    </a:schemeClr>
                  </a:gs>
                </a:gsLst>
                <a:lin ang="5400000" scaled="0"/>
              </a:gra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4352">
                <a:off x="1060371" y="1960124"/>
                <a:ext cx="1596783" cy="612732"/>
              </a:xfrm>
              <a:prstGeom prst="rect">
                <a:avLst/>
              </a:prstGeom>
              <a:blipFill rotWithShape="1">
                <a:blip r:embed="rId3"/>
                <a:stretch>
                  <a:fillRect r="-3261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47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645691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одном баллоне находится кислород под давлением 2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другом баллоне, находится водород под давлением 5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квадратичная скорость молекул водорода в 3 раза больше средней квадратичной скорости молекул кислорода. Определите соотношение концентраций водорода и кислорода.</a:t>
            </a:r>
          </a:p>
        </p:txBody>
      </p:sp>
      <p:sp>
        <p:nvSpPr>
          <p:cNvPr id="8" name="Прямоугольник 21"/>
          <p:cNvSpPr/>
          <p:nvPr/>
        </p:nvSpPr>
        <p:spPr>
          <a:xfrm>
            <a:off x="251520" y="1779662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p:cxnSp>
        <p:nvCxnSpPr>
          <p:cNvPr id="9" name="Straight Connector 22"/>
          <p:cNvCxnSpPr/>
          <p:nvPr/>
        </p:nvCxnSpPr>
        <p:spPr>
          <a:xfrm>
            <a:off x="1935323" y="2086968"/>
            <a:ext cx="0" cy="2706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42"/>
          <p:cNvCxnSpPr/>
          <p:nvPr/>
        </p:nvCxnSpPr>
        <p:spPr>
          <a:xfrm flipH="1">
            <a:off x="323529" y="4001592"/>
            <a:ext cx="16117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51520" y="2129384"/>
                <a:ext cx="167911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 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атм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29384"/>
                <a:ext cx="1679113" cy="430887"/>
              </a:xfrm>
              <a:prstGeom prst="rect">
                <a:avLst/>
              </a:prstGeom>
              <a:blipFill rotWithShape="1">
                <a:blip r:embed="rId2"/>
                <a:stretch>
                  <a:fillRect t="-8451" r="-4710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1520" y="2560271"/>
                <a:ext cx="162833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 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атм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60271"/>
                <a:ext cx="1628331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451" r="-7116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2966306"/>
                <a:ext cx="1225207" cy="891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𝑂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66306"/>
                <a:ext cx="1225207" cy="891270"/>
              </a:xfrm>
              <a:prstGeom prst="rect">
                <a:avLst/>
              </a:prstGeom>
              <a:blipFill rotWithShape="1">
                <a:blip r:embed="rId4"/>
                <a:stretch>
                  <a:fillRect r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251520" y="4147406"/>
            <a:ext cx="1093889" cy="815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44" y="4063993"/>
                <a:ext cx="959045" cy="729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63993"/>
                <a:ext cx="959045" cy="729687"/>
              </a:xfrm>
              <a:prstGeom prst="rect">
                <a:avLst/>
              </a:prstGeom>
              <a:blipFill rotWithShape="1">
                <a:blip r:embed="rId5"/>
                <a:stretch>
                  <a:fillRect r="-10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35112" y="195486"/>
                <a:ext cx="9380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атм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112" y="195486"/>
                <a:ext cx="938077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11039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2115" y="483518"/>
                <a:ext cx="9380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5 атм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15" y="483518"/>
                <a:ext cx="938077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451" r="-11765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52000" y="2129382"/>
                <a:ext cx="2242665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Па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129382"/>
                <a:ext cx="2242665" cy="434734"/>
              </a:xfrm>
              <a:prstGeom prst="rect">
                <a:avLst/>
              </a:prstGeom>
              <a:blipFill rotWithShape="1">
                <a:blip r:embed="rId8"/>
                <a:stretch>
                  <a:fillRect t="-6944" r="-4891" b="-26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52000" y="2550322"/>
                <a:ext cx="2254400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ru-RU" sz="2200" i="1">
                          <a:latin typeface="Cambria Math"/>
                          <a:ea typeface="Cambria Math"/>
                        </a:rPr>
                        <m:t> Па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550322"/>
                <a:ext cx="2254400" cy="434734"/>
              </a:xfrm>
              <a:prstGeom prst="rect">
                <a:avLst/>
              </a:prstGeom>
              <a:blipFill rotWithShape="1">
                <a:blip r:embed="rId9"/>
                <a:stretch>
                  <a:fillRect t="-6944" r="-4865" b="-26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2"/>
          <p:cNvCxnSpPr/>
          <p:nvPr/>
        </p:nvCxnSpPr>
        <p:spPr>
          <a:xfrm>
            <a:off x="2483768" y="2088000"/>
            <a:ext cx="0" cy="2706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42"/>
          <p:cNvCxnSpPr/>
          <p:nvPr/>
        </p:nvCxnSpPr>
        <p:spPr>
          <a:xfrm flipH="1">
            <a:off x="323530" y="4001592"/>
            <a:ext cx="21602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79446" y="2010645"/>
                <a:ext cx="2452594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446" y="2010645"/>
                <a:ext cx="2452594" cy="728341"/>
              </a:xfrm>
              <a:prstGeom prst="rect">
                <a:avLst/>
              </a:prstGeom>
              <a:blipFill rotWithShape="1">
                <a:blip r:embed="rId10"/>
                <a:stretch>
                  <a:fillRect r="-3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71831" y="2779513"/>
                <a:ext cx="2457275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831" y="2779513"/>
                <a:ext cx="2457275" cy="728341"/>
              </a:xfrm>
              <a:prstGeom prst="rect">
                <a:avLst/>
              </a:prstGeom>
              <a:blipFill rotWithShape="1">
                <a:blip r:embed="rId11"/>
                <a:stretch>
                  <a:fillRect r="-2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83768" y="3624696"/>
                <a:ext cx="2250103" cy="891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𝑂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624696"/>
                <a:ext cx="2250103" cy="891270"/>
              </a:xfrm>
              <a:prstGeom prst="rect">
                <a:avLst/>
              </a:prstGeom>
              <a:blipFill rotWithShape="1">
                <a:blip r:embed="rId12"/>
                <a:stretch>
                  <a:fillRect r="-4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6198930" y="1923678"/>
            <a:ext cx="893350" cy="2304256"/>
            <a:chOff x="6156176" y="1995686"/>
            <a:chExt cx="893350" cy="230425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148" r="49834" b="5017"/>
            <a:stretch/>
          </p:blipFill>
          <p:spPr>
            <a:xfrm>
              <a:off x="6156176" y="1995686"/>
              <a:ext cx="893350" cy="23042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301550" y="2916981"/>
                  <a:ext cx="6026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550" y="2916981"/>
                  <a:ext cx="602601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0667" r="-20202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Группа 36"/>
          <p:cNvGrpSpPr/>
          <p:nvPr/>
        </p:nvGrpSpPr>
        <p:grpSpPr>
          <a:xfrm>
            <a:off x="7740352" y="1923678"/>
            <a:ext cx="893351" cy="2304256"/>
            <a:chOff x="7927121" y="1995686"/>
            <a:chExt cx="893351" cy="23042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6" t="8148" r="-330" b="5017"/>
            <a:stretch/>
          </p:blipFill>
          <p:spPr>
            <a:xfrm>
              <a:off x="7927121" y="1995686"/>
              <a:ext cx="893351" cy="23042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8157405" y="2916981"/>
                  <a:ext cx="5910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7405" y="2916981"/>
                  <a:ext cx="591059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10667" r="-21649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Группа 3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26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62517 0.378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6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6914E-6 L -0.51562 0.406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2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14" grpId="0"/>
      <p:bldP spid="14" grpId="1"/>
      <p:bldP spid="15" grpId="0"/>
      <p:bldP spid="18" grpId="0"/>
      <p:bldP spid="24" grpId="0"/>
      <p:bldP spid="24" grpId="1"/>
      <p:bldP spid="24" grpId="2"/>
      <p:bldP spid="25" grpId="0"/>
      <p:bldP spid="25" grpId="1"/>
      <p:bldP spid="25" grpId="2"/>
      <p:bldP spid="26" grpId="0"/>
      <p:bldP spid="27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645691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одном баллоне находится кислород под давлением 2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другом баллоне, находится водород под давлением 5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квадратичная скорость молекул водорода в 3 раза больше средней квадратичной скорости молекул кислорода. Определите соотношение концентраций водорода и кислорода.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198930" y="1923678"/>
            <a:ext cx="893350" cy="2304256"/>
            <a:chOff x="6156176" y="1995686"/>
            <a:chExt cx="893350" cy="230425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148" r="49834" b="5017"/>
            <a:stretch/>
          </p:blipFill>
          <p:spPr>
            <a:xfrm>
              <a:off x="6156176" y="1995686"/>
              <a:ext cx="893350" cy="23042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301550" y="2916981"/>
                  <a:ext cx="6026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550" y="2916981"/>
                  <a:ext cx="602601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20202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па 2"/>
          <p:cNvGrpSpPr/>
          <p:nvPr/>
        </p:nvGrpSpPr>
        <p:grpSpPr>
          <a:xfrm>
            <a:off x="7740352" y="1923678"/>
            <a:ext cx="893351" cy="2304256"/>
            <a:chOff x="7927121" y="1995686"/>
            <a:chExt cx="893351" cy="230425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6" t="8148" r="-330" b="5017"/>
            <a:stretch/>
          </p:blipFill>
          <p:spPr>
            <a:xfrm>
              <a:off x="7927121" y="1995686"/>
              <a:ext cx="893351" cy="23042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157405" y="2916981"/>
                  <a:ext cx="5910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7405" y="2916981"/>
                  <a:ext cx="59105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21649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Прямоугольник 21"/>
          <p:cNvSpPr/>
          <p:nvPr/>
        </p:nvSpPr>
        <p:spPr>
          <a:xfrm>
            <a:off x="251520" y="1779662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2966306"/>
                <a:ext cx="1225207" cy="891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𝑂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66306"/>
                <a:ext cx="1225207" cy="891270"/>
              </a:xfrm>
              <a:prstGeom prst="rect">
                <a:avLst/>
              </a:prstGeom>
              <a:blipFill rotWithShape="1">
                <a:blip r:embed="rId5"/>
                <a:stretch>
                  <a:fillRect r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251520" y="4147406"/>
            <a:ext cx="1093889" cy="815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44" y="4063993"/>
                <a:ext cx="959045" cy="729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63993"/>
                <a:ext cx="959045" cy="729687"/>
              </a:xfrm>
              <a:prstGeom prst="rect">
                <a:avLst/>
              </a:prstGeom>
              <a:blipFill rotWithShape="1">
                <a:blip r:embed="rId6"/>
                <a:stretch>
                  <a:fillRect r="-10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Группа 49"/>
          <p:cNvGrpSpPr/>
          <p:nvPr/>
        </p:nvGrpSpPr>
        <p:grpSpPr>
          <a:xfrm>
            <a:off x="5856096" y="4218052"/>
            <a:ext cx="1452208" cy="539583"/>
            <a:chOff x="5856096" y="4290060"/>
            <a:chExt cx="1452208" cy="539583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6278746" y="4559851"/>
              <a:ext cx="62749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096" y="4290060"/>
              <a:ext cx="546084" cy="53958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220" y="4290060"/>
              <a:ext cx="546084" cy="5395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917381" y="4316602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23505" y="4316602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52000" y="2129382"/>
                <a:ext cx="2242665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Па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129382"/>
                <a:ext cx="2242665" cy="434734"/>
              </a:xfrm>
              <a:prstGeom prst="rect">
                <a:avLst/>
              </a:prstGeom>
              <a:blipFill rotWithShape="1">
                <a:blip r:embed="rId8"/>
                <a:stretch>
                  <a:fillRect t="-6944" r="-4891" b="-26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52000" y="2550322"/>
                <a:ext cx="2254400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ru-RU" sz="2200" i="1">
                          <a:latin typeface="Cambria Math"/>
                          <a:ea typeface="Cambria Math"/>
                        </a:rPr>
                        <m:t> Па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550322"/>
                <a:ext cx="2254400" cy="434734"/>
              </a:xfrm>
              <a:prstGeom prst="rect">
                <a:avLst/>
              </a:prstGeom>
              <a:blipFill rotWithShape="1">
                <a:blip r:embed="rId9"/>
                <a:stretch>
                  <a:fillRect t="-6944" r="-4865" b="-26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2"/>
          <p:cNvCxnSpPr/>
          <p:nvPr/>
        </p:nvCxnSpPr>
        <p:spPr>
          <a:xfrm>
            <a:off x="2483768" y="2088000"/>
            <a:ext cx="0" cy="2706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42"/>
          <p:cNvCxnSpPr/>
          <p:nvPr/>
        </p:nvCxnSpPr>
        <p:spPr>
          <a:xfrm flipH="1">
            <a:off x="323530" y="4001592"/>
            <a:ext cx="21602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83768" y="1851670"/>
                <a:ext cx="2266518" cy="891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𝑂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851670"/>
                <a:ext cx="2266518" cy="891270"/>
              </a:xfrm>
              <a:prstGeom prst="rect">
                <a:avLst/>
              </a:prstGeom>
              <a:blipFill rotWithShape="1">
                <a:blip r:embed="rId10"/>
                <a:stretch>
                  <a:fillRect r="-3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83768" y="2859782"/>
                <a:ext cx="154972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𝑀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59782"/>
                <a:ext cx="1549720" cy="430887"/>
              </a:xfrm>
              <a:prstGeom prst="rect">
                <a:avLst/>
              </a:prstGeom>
              <a:blipFill rotWithShape="1">
                <a:blip r:embed="rId11"/>
                <a:stretch>
                  <a:fillRect t="-8451" r="-6275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83768" y="3363208"/>
                <a:ext cx="2761269" cy="79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363208"/>
                <a:ext cx="2761269" cy="792718"/>
              </a:xfrm>
              <a:prstGeom prst="rect">
                <a:avLst/>
              </a:prstGeom>
              <a:blipFill rotWithShape="1">
                <a:blip r:embed="rId12"/>
                <a:stretch>
                  <a:fillRect r="-3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Группа 50"/>
          <p:cNvGrpSpPr/>
          <p:nvPr/>
        </p:nvGrpSpPr>
        <p:grpSpPr>
          <a:xfrm>
            <a:off x="7522208" y="4227934"/>
            <a:ext cx="1452208" cy="539583"/>
            <a:chOff x="7524328" y="4299942"/>
            <a:chExt cx="1452208" cy="539583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7946978" y="4569733"/>
              <a:ext cx="62749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299942"/>
              <a:ext cx="546084" cy="53958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452" y="4299942"/>
              <a:ext cx="546084" cy="53958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585613" y="432648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91737" y="432648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87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645691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одном баллоне находится кислород под давлением 2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другом баллоне, находится водород под давлением 5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квадратичная скорость молекул водорода в 3 раза больше средней квадратичной скорости молекул кислорода. Определите соотношение концентраций водорода и кислорода.</a:t>
            </a:r>
          </a:p>
        </p:txBody>
      </p:sp>
      <p:sp>
        <p:nvSpPr>
          <p:cNvPr id="8" name="Прямоугольник 21"/>
          <p:cNvSpPr/>
          <p:nvPr/>
        </p:nvSpPr>
        <p:spPr>
          <a:xfrm>
            <a:off x="251520" y="1779662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2966306"/>
                <a:ext cx="1225207" cy="891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𝑂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66306"/>
                <a:ext cx="1225207" cy="891270"/>
              </a:xfrm>
              <a:prstGeom prst="rect">
                <a:avLst/>
              </a:prstGeom>
              <a:blipFill rotWithShape="1">
                <a:blip r:embed="rId2"/>
                <a:stretch>
                  <a:fillRect r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251520" y="4147406"/>
            <a:ext cx="1093889" cy="815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44" y="4063993"/>
                <a:ext cx="959045" cy="729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63993"/>
                <a:ext cx="959045" cy="729687"/>
              </a:xfrm>
              <a:prstGeom prst="rect">
                <a:avLst/>
              </a:prstGeom>
              <a:blipFill rotWithShape="1">
                <a:blip r:embed="rId3"/>
                <a:stretch>
                  <a:fillRect r="-10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52000" y="2129382"/>
                <a:ext cx="2242665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Па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129382"/>
                <a:ext cx="2242665" cy="434734"/>
              </a:xfrm>
              <a:prstGeom prst="rect">
                <a:avLst/>
              </a:prstGeom>
              <a:blipFill rotWithShape="1">
                <a:blip r:embed="rId4"/>
                <a:stretch>
                  <a:fillRect t="-6944" r="-4891" b="-26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52000" y="2550322"/>
                <a:ext cx="2254400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ru-RU" sz="2200" i="1">
                          <a:latin typeface="Cambria Math"/>
                          <a:ea typeface="Cambria Math"/>
                        </a:rPr>
                        <m:t> Па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550322"/>
                <a:ext cx="2254400" cy="434734"/>
              </a:xfrm>
              <a:prstGeom prst="rect">
                <a:avLst/>
              </a:prstGeom>
              <a:blipFill rotWithShape="1">
                <a:blip r:embed="rId5"/>
                <a:stretch>
                  <a:fillRect t="-6944" r="-4865" b="-26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2"/>
          <p:cNvCxnSpPr/>
          <p:nvPr/>
        </p:nvCxnSpPr>
        <p:spPr>
          <a:xfrm>
            <a:off x="2483768" y="2088000"/>
            <a:ext cx="0" cy="2706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42"/>
          <p:cNvCxnSpPr/>
          <p:nvPr/>
        </p:nvCxnSpPr>
        <p:spPr>
          <a:xfrm flipH="1">
            <a:off x="323530" y="4001592"/>
            <a:ext cx="21602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83768" y="1851670"/>
                <a:ext cx="2106410" cy="891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𝑂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851670"/>
                <a:ext cx="2106410" cy="891270"/>
              </a:xfrm>
              <a:prstGeom prst="rect">
                <a:avLst/>
              </a:prstGeom>
              <a:blipFill rotWithShape="1">
                <a:blip r:embed="rId6"/>
                <a:stretch>
                  <a:fillRect r="-4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66237" y="3579862"/>
                <a:ext cx="2320572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=2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200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237" y="3579862"/>
                <a:ext cx="2320572" cy="669863"/>
              </a:xfrm>
              <a:prstGeom prst="rect">
                <a:avLst/>
              </a:prstGeom>
              <a:blipFill rotWithShape="1">
                <a:blip r:embed="rId7"/>
                <a:stretch>
                  <a:fillRect r="-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24859" r="49984" b="69354"/>
          <a:stretch/>
        </p:blipFill>
        <p:spPr>
          <a:xfrm>
            <a:off x="4391447" y="2861638"/>
            <a:ext cx="1404689" cy="664274"/>
          </a:xfrm>
          <a:prstGeom prst="rect">
            <a:avLst/>
          </a:prstGeom>
        </p:spPr>
      </p:pic>
      <p:pic>
        <p:nvPicPr>
          <p:cNvPr id="35" name="Рисунок 34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18946" r="84131" b="75198"/>
          <a:stretch/>
        </p:blipFill>
        <p:spPr>
          <a:xfrm>
            <a:off x="2591247" y="2862471"/>
            <a:ext cx="1404000" cy="66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66237" y="4278151"/>
                <a:ext cx="2465803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=32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2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237" y="4278151"/>
                <a:ext cx="2465803" cy="669863"/>
              </a:xfrm>
              <a:prstGeom prst="rect">
                <a:avLst/>
              </a:prstGeom>
              <a:blipFill rotWithShape="1">
                <a:blip r:embed="rId9"/>
                <a:stretch>
                  <a:fillRect r="-39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6198930" y="1923678"/>
            <a:ext cx="893350" cy="2304256"/>
            <a:chOff x="6156176" y="1995686"/>
            <a:chExt cx="893350" cy="230425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148" r="49834" b="5017"/>
            <a:stretch/>
          </p:blipFill>
          <p:spPr>
            <a:xfrm>
              <a:off x="6156176" y="1995686"/>
              <a:ext cx="893350" cy="23042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301550" y="2916981"/>
                  <a:ext cx="6026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550" y="2916981"/>
                  <a:ext cx="602601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0667" r="-20202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Группа 42"/>
          <p:cNvGrpSpPr/>
          <p:nvPr/>
        </p:nvGrpSpPr>
        <p:grpSpPr>
          <a:xfrm>
            <a:off x="7740352" y="1923678"/>
            <a:ext cx="893351" cy="2304256"/>
            <a:chOff x="7927121" y="1995686"/>
            <a:chExt cx="893351" cy="230425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6" t="8148" r="-330" b="5017"/>
            <a:stretch/>
          </p:blipFill>
          <p:spPr>
            <a:xfrm>
              <a:off x="7927121" y="1995686"/>
              <a:ext cx="893351" cy="23042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157405" y="2916981"/>
                  <a:ext cx="5910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7405" y="2916981"/>
                  <a:ext cx="591059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10667" r="-21649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Группа 52"/>
          <p:cNvGrpSpPr/>
          <p:nvPr/>
        </p:nvGrpSpPr>
        <p:grpSpPr>
          <a:xfrm>
            <a:off x="5856096" y="4218052"/>
            <a:ext cx="1452208" cy="539583"/>
            <a:chOff x="5856096" y="4290060"/>
            <a:chExt cx="1452208" cy="539583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6278746" y="4559851"/>
              <a:ext cx="62749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096" y="4290060"/>
              <a:ext cx="546084" cy="539583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220" y="4290060"/>
              <a:ext cx="546084" cy="539583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917381" y="4316602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23505" y="4316602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22208" y="4227934"/>
            <a:ext cx="1452208" cy="539583"/>
            <a:chOff x="7524328" y="4299942"/>
            <a:chExt cx="1452208" cy="539583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7946978" y="4569733"/>
              <a:ext cx="62749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299942"/>
              <a:ext cx="546084" cy="539583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452" y="4299942"/>
              <a:ext cx="546084" cy="539583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7585613" y="432648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491737" y="432648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1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645691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одном баллоне находится кислород под давлением 2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другом баллоне, находится водород под давлением 5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квадратичная скорость молекул водорода в 3 раза больше средней квадратичной скорости молекул кислорода. Определите соотношение концентраций водорода и кислорода.</a:t>
            </a:r>
          </a:p>
        </p:txBody>
      </p:sp>
      <p:sp>
        <p:nvSpPr>
          <p:cNvPr id="8" name="Прямоугольник 21"/>
          <p:cNvSpPr/>
          <p:nvPr/>
        </p:nvSpPr>
        <p:spPr>
          <a:xfrm>
            <a:off x="251520" y="1779662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2966306"/>
                <a:ext cx="1225207" cy="891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𝑂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66306"/>
                <a:ext cx="1225207" cy="891270"/>
              </a:xfrm>
              <a:prstGeom prst="rect">
                <a:avLst/>
              </a:prstGeom>
              <a:blipFill rotWithShape="1">
                <a:blip r:embed="rId2"/>
                <a:stretch>
                  <a:fillRect r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251520" y="4147406"/>
            <a:ext cx="1093889" cy="815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44" y="4063993"/>
                <a:ext cx="959045" cy="729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−?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63993"/>
                <a:ext cx="959045" cy="729687"/>
              </a:xfrm>
              <a:prstGeom prst="rect">
                <a:avLst/>
              </a:prstGeom>
              <a:blipFill rotWithShape="1">
                <a:blip r:embed="rId3"/>
                <a:stretch>
                  <a:fillRect r="-10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52000" y="2129382"/>
                <a:ext cx="2242665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Па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129382"/>
                <a:ext cx="2242665" cy="434734"/>
              </a:xfrm>
              <a:prstGeom prst="rect">
                <a:avLst/>
              </a:prstGeom>
              <a:blipFill rotWithShape="1">
                <a:blip r:embed="rId4"/>
                <a:stretch>
                  <a:fillRect t="-6944" r="-4891" b="-26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52000" y="2550322"/>
                <a:ext cx="2254400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ru-RU" sz="2200" i="1">
                          <a:latin typeface="Cambria Math"/>
                          <a:ea typeface="Cambria Math"/>
                        </a:rPr>
                        <m:t> Па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550322"/>
                <a:ext cx="2254400" cy="434734"/>
              </a:xfrm>
              <a:prstGeom prst="rect">
                <a:avLst/>
              </a:prstGeom>
              <a:blipFill rotWithShape="1">
                <a:blip r:embed="rId5"/>
                <a:stretch>
                  <a:fillRect t="-6944" r="-4865" b="-26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2"/>
          <p:cNvCxnSpPr/>
          <p:nvPr/>
        </p:nvCxnSpPr>
        <p:spPr>
          <a:xfrm>
            <a:off x="2483768" y="2088000"/>
            <a:ext cx="0" cy="2706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42"/>
          <p:cNvCxnSpPr/>
          <p:nvPr/>
        </p:nvCxnSpPr>
        <p:spPr>
          <a:xfrm flipH="1">
            <a:off x="323530" y="4001592"/>
            <a:ext cx="21602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83768" y="1851670"/>
                <a:ext cx="2106410" cy="891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𝑂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851670"/>
                <a:ext cx="2106410" cy="891270"/>
              </a:xfrm>
              <a:prstGeom prst="rect">
                <a:avLst/>
              </a:prstGeom>
              <a:blipFill rotWithShape="1">
                <a:blip r:embed="rId6"/>
                <a:stretch>
                  <a:fillRect r="-4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66237" y="2715766"/>
                <a:ext cx="1916743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=2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200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237" y="2715766"/>
                <a:ext cx="1916743" cy="669863"/>
              </a:xfrm>
              <a:prstGeom prst="rect">
                <a:avLst/>
              </a:prstGeom>
              <a:blipFill rotWithShape="1">
                <a:blip r:embed="rId7"/>
                <a:stretch>
                  <a:fillRect r="-5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83968" y="2715766"/>
                <a:ext cx="2060500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=32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2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715766"/>
                <a:ext cx="2060500" cy="669863"/>
              </a:xfrm>
              <a:prstGeom prst="rect">
                <a:avLst/>
              </a:prstGeom>
              <a:blipFill rotWithShape="1">
                <a:blip r:embed="rId8"/>
                <a:stretch>
                  <a:fillRect r="-4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65590" y="3435846"/>
                <a:ext cx="2962286" cy="792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×32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den>
                      </m:f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590" y="3435846"/>
                <a:ext cx="2962286" cy="792781"/>
              </a:xfrm>
              <a:prstGeom prst="rect">
                <a:avLst/>
              </a:prstGeom>
              <a:blipFill rotWithShape="1">
                <a:blip r:embed="rId9"/>
                <a:stretch>
                  <a:fillRect r="-2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Группа 3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6198930" y="1923678"/>
            <a:ext cx="893350" cy="2304256"/>
            <a:chOff x="6156176" y="1995686"/>
            <a:chExt cx="893350" cy="230425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148" r="49834" b="5017"/>
            <a:stretch/>
          </p:blipFill>
          <p:spPr>
            <a:xfrm>
              <a:off x="6156176" y="1995686"/>
              <a:ext cx="893350" cy="23042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301550" y="2916981"/>
                  <a:ext cx="6026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550" y="2916981"/>
                  <a:ext cx="602601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0667" r="-20202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7740352" y="1923678"/>
            <a:ext cx="893351" cy="2304256"/>
            <a:chOff x="7927121" y="1995686"/>
            <a:chExt cx="893351" cy="230425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6" t="8148" r="-330" b="5017"/>
            <a:stretch/>
          </p:blipFill>
          <p:spPr>
            <a:xfrm>
              <a:off x="7927121" y="1995686"/>
              <a:ext cx="893351" cy="23042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157405" y="2916981"/>
                  <a:ext cx="5910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7405" y="2916981"/>
                  <a:ext cx="591059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10667" r="-21649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Группа 53"/>
          <p:cNvGrpSpPr/>
          <p:nvPr/>
        </p:nvGrpSpPr>
        <p:grpSpPr>
          <a:xfrm>
            <a:off x="5856096" y="4218052"/>
            <a:ext cx="1452208" cy="539583"/>
            <a:chOff x="5856096" y="4290060"/>
            <a:chExt cx="1452208" cy="539583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6278746" y="4559851"/>
              <a:ext cx="62749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096" y="4290060"/>
              <a:ext cx="546084" cy="53958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220" y="4290060"/>
              <a:ext cx="546084" cy="53958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5917381" y="4316602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23505" y="4316602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522208" y="4227934"/>
            <a:ext cx="1452208" cy="539583"/>
            <a:chOff x="7524328" y="4299942"/>
            <a:chExt cx="1452208" cy="539583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7946978" y="4569733"/>
              <a:ext cx="62749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299942"/>
              <a:ext cx="546084" cy="53958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452" y="4299942"/>
              <a:ext cx="546084" cy="539583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585613" y="432648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91737" y="432648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5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20688"/>
                <a:ext cx="8229600" cy="343929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Основное уравнение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молекулярно-кинетической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теории: </a:t>
                </a:r>
              </a:p>
              <a:p>
                <a:pPr marL="0" indent="0">
                  <a:buNone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Давление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газа прямо пропорционально средней кинетической энергии его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молекул: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20688"/>
                <a:ext cx="8229600" cy="3439294"/>
              </a:xfrm>
              <a:blipFill rotWithShape="1">
                <a:blip r:embed="rId2"/>
                <a:stretch>
                  <a:fillRect l="-963" t="-1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44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424368"/>
            <a:ext cx="2880320" cy="4294764"/>
            <a:chOff x="539552" y="424368"/>
            <a:chExt cx="2880320" cy="429476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7" name="Овал 6"/>
          <p:cNvSpPr/>
          <p:nvPr/>
        </p:nvSpPr>
        <p:spPr>
          <a:xfrm>
            <a:off x="1475656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43608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04392" y="336383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39752" y="32918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37656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71800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93776" y="321982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91680" y="401191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25824" y="350785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4088210" y="1563638"/>
            <a:ext cx="2067966" cy="3083486"/>
            <a:chOff x="539552" y="424368"/>
            <a:chExt cx="2880320" cy="429476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19" name="Овал 18"/>
          <p:cNvSpPr/>
          <p:nvPr/>
        </p:nvSpPr>
        <p:spPr>
          <a:xfrm>
            <a:off x="4664274" y="415592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03490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664274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498282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68330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00378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96322" y="365187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880298" y="422793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384354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7020272" y="2542175"/>
            <a:ext cx="1343574" cy="2003366"/>
            <a:chOff x="539552" y="424368"/>
            <a:chExt cx="2880320" cy="429476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31" name="Овал 30"/>
          <p:cNvSpPr/>
          <p:nvPr/>
        </p:nvSpPr>
        <p:spPr>
          <a:xfrm>
            <a:off x="7380312" y="422793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236296" y="408391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380312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40352" y="422793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84368" y="422793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956376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812360" y="379588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524328" y="415592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740352" y="393990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2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04197 L 0.00782 -0.04197 L 0.03924 -0.04197 L 0.07865 -0.01389 L 0.06285 0 L 0.05504 0.04198 L 0.03924 0.04198 L 0.02362 0.05617 L 0.02362 0.07006 L 0.03924 0.08395 L 0.04723 0.08395 L 0.05504 0.11204 L 0.07084 0.11204 L 0.09445 0.09815 L 0.09445 0.08395 L 0.07865 0.08395 L 0.06285 0.07006 L 0.07084 0.05617 L 0.07865 0.04198 L 0.10226 0.04198 L 0.09445 0.0142 L 0.08664 0 L 0.07084 0.0142 L 0.04723 0.02809 L 0.03924 0.04198 L 0.02362 0.04198 L 0.02362 0.0142 L 0.02362 -0.01389 L 0.02362 -0.02778 L 0.01563 -0.02778 L 0.00782 0 L 0 0.02809 L -0.00798 0.04198 L -0.02361 0.04198 " pathEditMode="relative" ptsTypes="AAAAAAAAAAAAAAAAAAAAAAAAAAAAAAAAAAA">
                                      <p:cBhvr>
                                        <p:cTn id="96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.01389 L -0.04723 0.02778 L -0.06302 0.01389 L -0.06302 -0.02809 L -0.04723 0 L -0.0316 -0.0142 L -0.02361 -0.02809 L -0.00799 -0.02809 L 0.01562 -0.02809 L 0.02361 -0.0142 L 0.00781 0.01389 L 0 0.05586 L -0.02361 0.06975 L -0.04723 0.06975 L -0.05521 0.08395 L -0.07084 0.08395 L -0.07882 0.05586 L -0.06302 0.05586 L -0.03941 0.04197 L -0.0316 0.05586 L -0.0316 0.08395 L -0.00799 0.09784 L 0.01562 0.11204 L 0.03142 0.11204 L 0.04722 0.08395 L 0.05503 0.06975 L 0.06302 0.02778 L 0.04722 0.02778 L 0.01562 -0.02809 " pathEditMode="relative" ptsTypes="AAAAAAAAAAAAAAAAAAAAAAAAAAAAAA">
                                      <p:cBhvr>
                                        <p:cTn id="98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389 L 0 0.04197 L 0.02361 0.02778 L 0.02361 0.05586 L 0.01562 0.06975 L -0.00799 0.06975 L -0.02379 0.05586 L -0.02379 0.08395 L -0.03941 0.11204 L -0.0474 0.06975 L -0.0474 0.04197 L -0.07101 0.04197 L -0.07101 0.01389 L -0.05521 -0.02809 L -0.05521 0.02778 L -0.07101 0.05586 L -0.08664 0.06975 L -0.07882 0.08395 L -0.05521 0.09784 " pathEditMode="relative" ptsTypes="AAAAAAAAAAAAAAAAAAAA">
                                      <p:cBhvr>
                                        <p:cTn id="100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3 -0.0142 L 0.00782 -0.04198 L 0.00782 -0.07006 L -0.00798 -0.05617 L 0 -0.02809 L 0.00782 -0.02809 L 0.01563 -0.05617 L 0.01563 -0.08395 L 0.01563 -0.09815 L 0.03143 -0.12593 L 0.03924 -0.08395 L 0.04723 -0.04198 L 0.06285 -0.04198 L 0.07865 -0.04198 L 0.07865 0 L 0.10226 0 L 0.11025 0 L 0.07865 0.02809 L 0.05504 0.02809 L 0.03143 -0.02809 " pathEditMode="relative" ptsTypes="AAAAAAAAAAAAAAAAAAAAA">
                                      <p:cBhvr>
                                        <p:cTn id="10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 L 0.02361 0.01389 L 0 0.02809 L 0.03941 0.01389 L 0.05521 -0.0142 L 0.05521 -0.04198 L 0.03941 -0.05617 L 0.00781 -0.05617 L -0.00781 -0.08395 L -0.00781 -0.11204 L -0.0158 -0.14012 L -0.03142 -0.09815 L -0.03142 -0.05617 L -0.00781 -0.05617 L -0.0158 -0.04198 L -0.03941 -0.04198 L -0.05504 -0.02809 L -0.06302 -0.0142 L -0.06302 -0.05617 L -0.07865 -0.05617 L -0.04722 -0.07006 L -0.03941 -0.05617 L -0.03142 -0.04198 L -0.0158 -0.05617 " pathEditMode="relative" ptsTypes="AAAAAAAAAAAAAAAAAAAAAAAAA">
                                      <p:cBhvr>
                                        <p:cTn id="104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01419 L 0.02361 0.02778 L 0.02361 0.07007 L 0 0.05587 L 0 0.01389 L 0 -0.01419 L -0.0158 -0.01419 L -0.0158 -0.05617 L -0.02361 -0.08395 L -0.04722 -0.05617 L -0.07084 -0.02808 L -0.07882 0 L -0.07882 0.01389 L -0.0316 0.01389 L -0.0158 -0.01419 L 0 -0.04197 L 0.00781 -0.04197 L 0.0158 0 L 0.02361 0.04198 " pathEditMode="relative" ptsTypes="AAAAAAAAAAAAAAAAAAAA">
                                      <p:cBhvr>
                                        <p:cTn id="106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 L -0.02361 -0.04197 L -0.03941 -0.01389 L -0.07882 0.01389 L -0.08663 -0.04197 L -0.07083 -0.09784 L -0.06302 -0.09784 L -0.05521 -0.05586 L -0.10243 -0.02808 L -0.11024 0 L -0.11806 -0.07006 L -0.07083 -0.02808 L -0.07882 0.02809 L -0.09445 0.05618 L -0.10243 0.02809 L -0.07882 0.01389 L -0.04722 0.04198 L -0.0316 0.05618 L -0.0158 0.04198 L -0.0158 -0.04197 " pathEditMode="relative" ptsTypes="AAAAAAAAAAAAAAAAAAAAA">
                                      <p:cBhvr>
                                        <p:cTn id="108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618 L -0.02361 -0.05618 L -0.02361 -0.11204 L 0 -0.14013 L 0.0158 -0.19599 L 0.04722 -0.12624 L 0.04722 -0.08426 L 0.00799 -0.07007 L -0.01563 -0.05618 L 0.0158 -0.04229 L 0.05521 -0.04229 L 0.07101 -0.0142 L 0.04722 -0.0142 L 0.03941 -0.05618 L 0.07101 -0.07007 L 0.08663 -0.07007 L 0.07882 -0.11204 L 0.03941 -0.12624 L 0.02361 -0.09815 L 0.02361 -0.05618 L -0.01563 -0.07007 L -0.01563 -0.09815 L -0.01563 -0.12624 L 0 -0.12624 L 0.00799 -0.14013 " pathEditMode="relative" ptsTypes="AAAAAAAAAAAAAAAAAAAAAAAAAA">
                                      <p:cBhvr>
                                        <p:cTn id="110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4197 L 0.01579 -0.07006 L 0.02361 -0.09784 L 0.02361 -0.04197 L 0.02361 -0.01389 L 0.01579 0 L 0.03142 0 L 0.04722 -0.01389 L 0.07083 -0.01389 L 0.08663 0.02809 L 0.09444 0.04198 L 0.11024 0.04198 L 0.11805 0.02809 L 0.12604 0 L 0.12604 -0.04197 L 0.11024 -0.04197 L 0.09444 -0.02808 L 0.07083 -0.02808 L 0.08663 -0.05586 L 0.09444 -0.07006 L 0.07083 -0.09784 L 0.06302 -0.07006 L 0.06302 -0.02808 L 0.03142 -0.01389 L 0.01579 0 L 0.04722 0.02809 L 0.09444 0.05618 L 0.08663 0.01389 L 0.07864 -0.02808 L 0.01579 0.01389 " pathEditMode="relative" ptsTypes="AAAAAAAAAAAAAAAAAAAAAAAAAAAAAAA">
                                      <p:cBhvr>
                                        <p:cTn id="112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-0.01389 L 0.07882 0.01419 L 0.02362 0.09814 L -0.04722 0.08395 L -0.08663 0.07006 L -0.06302 0.12592 L -0.06302 0.16821 " pathEditMode="relative" ptsTypes="AAAAAAAA">
                                      <p:cBhvr>
                                        <p:cTn id="114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.02809 L 0.03941 0.07006 L 0.12605 0.12593 L 0.18125 0.11204 L 0.02379 0 " pathEditMode="relative" ptsTypes="AAAAAA">
                                      <p:cBhvr>
                                        <p:cTn id="11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22 0 L -0.04722 0.04198 L 0.00782 0.11173 L -0.03159 0.15402 L -0.10243 0.09784 " pathEditMode="relative" ptsTypes="AAAAAA">
                                      <p:cBhvr>
                                        <p:cTn id="11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4197 L 0.07864 -0.02808 L 0.12604 0.01389 L 0.18108 0 " pathEditMode="relative" ptsTypes="AAAAA">
                                      <p:cBhvr>
                                        <p:cTn id="120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8 0.04197 L 0 0.08426 L -0.03143 0.09814 L -0.09445 0.04197 L -0.08663 -0.06976 " pathEditMode="relative" ptsTypes="AAAAAA">
                                      <p:cBhvr>
                                        <p:cTn id="122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.05586 L 0.03142 0.08395 L -0.0316 0.06975 L -0.0474 0.11204 L 0.03142 0.12592 " pathEditMode="relative" ptsTypes="AAAAAA">
                                      <p:cBhvr>
                                        <p:cTn id="124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5618 L -0.02378 -0.05618 L -0.0474 -0.04229 L -0.0474 -0.11204 L 0.02361 -0.11204 " pathEditMode="relative" ptsTypes="AAAAAA">
                                      <p:cBhvr>
                                        <p:cTn id="12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-0.08426 L -0.07083 -0.08426 L -0.04722 -0.14013 L -0.02361 -0.16821 L 0.00781 -0.07007 L 0.03941 -0.05618 " pathEditMode="relative" ptsTypes="AAAAAAA">
                                      <p:cBhvr>
                                        <p:cTn id="12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1679 L -0.0316 -0.12593 L -0.04722 -0.07006 L 0 -0.07006 L 0.02361 -0.04198 " pathEditMode="relative" ptsTypes="AAAAAA">
                                      <p:cBhvr>
                                        <p:cTn id="130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 L 0.02361 0.01389 L 0.0158 0.01389 L 0.0158 0.02778 L 0 0.04198 L 0.00781 0.05587 L 0.0158 0.07007 L 0.07083 0.08395 L 0.07083 0.02778 L 0.04722 0.09784 L -0.00781 0.05587 L 0.0158 0.12593 L 0.07882 0.07007 L -0.00781 0.05587 L 0.03142 0 L 0.04722 0.09784 L -0.0158 0.05587 L 0.06302 0.02778 L 0.08663 0.09784 L 0.03941 0.11204 L -0.00781 0.02778 L 0.03142 -0.01419 L 0.03941 0.05587 L 0.0158 0.09784 L -0.02361 0.05587 L 0.07882 0.08395 " pathEditMode="relative" ptsTypes="AAAAAAAAAAAAAAAAAAAAAAAAAAA">
                                      <p:cBhvr>
                                        <p:cTn id="132" dur="7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101 0.02809 L 0.02361 0.04229 L -0.0474 0.07006 L 0.02361 0.08426 L -0.0158 -0.02778 L -0.0158 0.04229 L -0.07101 0.0142 L 0.02361 0.02809 L -0.02379 0.08426 L -0.0316 -0.01389 L -0.06302 0.07006 L 0.02361 0.02809 L 0.01562 0.08426 L -0.0474 0.02809 L -0.07101 0.04229 L -0.05521 0.05617 " pathEditMode="relative" ptsTypes="AAAAAAAAAAAAAAAAA">
                                      <p:cBhvr>
                                        <p:cTn id="134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4197 L -0.07882 -0.05617 L -0.0316 -0.11204 L -0.07083 -0.05617 L 0 -0.08426 L -0.06302 -0.0142 L 0.02361 -0.04197 L -0.07083 -0.0142 L -0.07882 -0.05617 L -0.00781 -0.0142 L -0.03941 0 L 0.0158 -0.0142 L -0.0316 -0.09815 L 0 -0.09815 L -0.03941 -0.05617 L -0.06302 -0.09815 L -0.0316 -0.08426 L -0.07083 -0.0142 " pathEditMode="relative" ptsTypes="AAAAAAAAAAAAAAAAAAA">
                                      <p:cBhvr>
                                        <p:cTn id="136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11204 L 0.02361 0 L -0.00781 -0.05617 L 0.07882 -0.04197 L 0.03142 -0.11204 L 0.02361 0 L 0.07882 -0.02809 L 0.0158 -0.05617 L 0.03142 -0.11204 L -0.00781 -0.07006 L 0.06302 -0.07006 L 0.02361 -0.0142 L -0.00781 -0.07006 L 0.00781 0 L 0.07882 -0.02809 L 0.03142 -0.05617 L 0.03142 0 L 0 -0.05617 L 0.03142 -0.05617 " pathEditMode="relative" ptsTypes="AAAAAAAAAAAAAAAAAAAA">
                                      <p:cBhvr>
                                        <p:cTn id="138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9784 L -0.03142 -0.07006 L 0.03941 -0.07006 L 0.03941 0 L -0.02361 0 L -0.00781 -0.05586 L 0.05521 0 L -0.03142 -0.05586 L 0 -0.08395 L -0.03941 -0.04197 L 0.0316 -0.02777 L -0.02361 -0.01389 L 0.05521 -0.02777 L -0.0158 -0.04197 L -0.03941 -0.05586 L -0.03142 0.0142 L 0.0316 -0.02777 " pathEditMode="relative" ptsTypes="AAAAAAAAAAAAAAAAAA">
                                      <p:cBhvr>
                                        <p:cTn id="140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04198 L -0.06302 0.01389 L 0.0316 0.02809 L -0.02361 0.07006 L -0.02361 -0.02809 L -0.06302 0.02809 L 0.0316 0.01389 L 0.0316 0.05586 L -0.03142 -0.0142 L 0.0158 0 L -0.03142 0.07006 L -0.05503 0 L -0.05503 -0.0142 L 0 0.04197 L -0.0158 0.05586 " pathEditMode="relative" ptsTypes="AAAAAAAAAAAAAAAA">
                                      <p:cBhvr>
                                        <p:cTn id="142" dur="7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04197 L -0.05503 -0.08426 L -0.05503 -0.05617 L -0.00781 -0.09815 L -0.0158 -0.0142 L 0.0316 -0.04197 L -0.06302 -0.05617 L -0.02361 0 L 0.0158 -0.07006 L -0.03142 -0.08426 L -0.0158 -0.09815 L 0.02361 0 L -0.03142 -0.04197 L -0.06302 -0.05617 L 0.00799 -0.04197 L 0.00799 -0.08426 L -0.04722 -0.08426 L -0.00781 -0.09815 L -0.0158 -0.02809 L -0.04722 -0.04197 L -0.03142 -0.0142 L -0.05503 -0.02809 L 0.0158 -0.04197 L -0.03142 -0.09815 " pathEditMode="relative" ptsTypes="AAAAAAAAAAAAAAAAAAAAAAAAA">
                                      <p:cBhvr>
                                        <p:cTn id="144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-0.08395 L 0.08663 0 L 0.03142 0.02809 L 0 -0.04197 L -0.0158 -0.02808 L 0.07083 0 L 0.03142 -0.07006 L 0 -0.04197 L 0.07864 -0.01388 L 0.03923 0 L 0.02361 -0.05617 L 0 0 Z " pathEditMode="relative" ptsTypes="AAAAAAAAAAAAA">
                                      <p:cBhvr>
                                        <p:cTn id="146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0.05586 L -0.04722 -0.04198 L -0.07864 -0.0142 L -0.04722 0 L -0.06302 0.02809 L -0.00781 0.04197 L -0.01562 -0.0142 L -0.02361 -0.04198 L -0.08663 0.01389 L -0.01562 0.02809 L -0.04722 0.07006 L -0.03941 -0.04198 L -0.06302 0.04197 L -0.07083 -0.0142 L -0.01562 0.02809 L 0.00799 0.07006 L -0.05503 0.01389 L -0.05503 0.07006 L -0.08663 0 L -0.06302 0.01389 " pathEditMode="relative" ptsTypes="AAAAAAAAAAAAAAAAAAAAA">
                                      <p:cBhvr>
                                        <p:cTn id="148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75595" y="1340756"/>
            <a:ext cx="3736365" cy="2599146"/>
            <a:chOff x="1406050" y="1300383"/>
            <a:chExt cx="4024001" cy="259914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406050" y="1300383"/>
              <a:ext cx="4024001" cy="2599146"/>
              <a:chOff x="5119999" y="1468097"/>
              <a:chExt cx="4024001" cy="2599146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765" r="68524"/>
              <a:stretch/>
            </p:blipFill>
            <p:spPr>
              <a:xfrm rot="5400000">
                <a:off x="5832427" y="755669"/>
                <a:ext cx="2599146" cy="4024001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1" t="94232" r="96079" b="1010"/>
              <a:stretch/>
            </p:blipFill>
            <p:spPr>
              <a:xfrm>
                <a:off x="5177118" y="1547757"/>
                <a:ext cx="266700" cy="24474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5" t="34168" r="76249" b="41056"/>
              <a:stretch/>
            </p:blipFill>
            <p:spPr>
              <a:xfrm rot="5400000">
                <a:off x="7357300" y="2850506"/>
                <a:ext cx="823723" cy="1274323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5" t="34168" r="76249" b="41056"/>
              <a:stretch/>
            </p:blipFill>
            <p:spPr>
              <a:xfrm rot="5400000">
                <a:off x="7362485" y="1423617"/>
                <a:ext cx="1021943" cy="1274323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5" t="34168" r="76249" b="41056"/>
              <a:stretch/>
            </p:blipFill>
            <p:spPr>
              <a:xfrm rot="5400000">
                <a:off x="5982668" y="1395314"/>
                <a:ext cx="1021943" cy="1274323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5" t="34168" r="76249" b="41056"/>
              <a:stretch/>
            </p:blipFill>
            <p:spPr>
              <a:xfrm rot="5400000">
                <a:off x="4926577" y="2086051"/>
                <a:ext cx="1857314" cy="1274323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5" t="34168" r="76249" b="41056"/>
              <a:stretch/>
            </p:blipFill>
            <p:spPr>
              <a:xfrm rot="5400000">
                <a:off x="6615347" y="2445560"/>
                <a:ext cx="1021943" cy="1274323"/>
              </a:xfrm>
              <a:prstGeom prst="rect">
                <a:avLst/>
              </a:prstGeom>
            </p:spPr>
          </p:pic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447200" y="1353790"/>
              <a:ext cx="33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/>
          <p:nvPr/>
        </p:nvCxnSpPr>
        <p:spPr>
          <a:xfrm flipV="1">
            <a:off x="500520" y="1027947"/>
            <a:ext cx="0" cy="2839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5595" y="3898599"/>
            <a:ext cx="39523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84415" r="74804" b="8091"/>
          <a:stretch/>
        </p:blipFill>
        <p:spPr>
          <a:xfrm rot="5400000">
            <a:off x="1108634" y="2879556"/>
            <a:ext cx="399440" cy="38547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39952" y="386789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867894"/>
                <a:ext cx="426399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3000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4827" y="797114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7" y="797114"/>
                <a:ext cx="430374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30000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/>
          <p:cNvCxnSpPr/>
          <p:nvPr/>
        </p:nvCxnSpPr>
        <p:spPr>
          <a:xfrm>
            <a:off x="1308354" y="3072295"/>
            <a:ext cx="237071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1306752" y="1995686"/>
            <a:ext cx="23724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3679072" y="2575406"/>
            <a:ext cx="0" cy="500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679072" y="1995686"/>
            <a:ext cx="0" cy="500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1308354" y="2575406"/>
            <a:ext cx="237071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Дуга 59"/>
          <p:cNvSpPr/>
          <p:nvPr/>
        </p:nvSpPr>
        <p:spPr>
          <a:xfrm rot="12895424">
            <a:off x="2832921" y="2487955"/>
            <a:ext cx="327176" cy="327176"/>
          </a:xfrm>
          <a:prstGeom prst="arc">
            <a:avLst>
              <a:gd name="adj1" fmla="val 17621254"/>
              <a:gd name="adj2" fmla="val 20884241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14223460">
            <a:off x="2834456" y="2332498"/>
            <a:ext cx="327176" cy="327176"/>
          </a:xfrm>
          <a:prstGeom prst="arc">
            <a:avLst>
              <a:gd name="adj1" fmla="val 17063657"/>
              <a:gd name="adj2" fmla="val 2048289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69128" y="2542133"/>
                <a:ext cx="5302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128" y="2542133"/>
                <a:ext cx="530273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8451" r="-20690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 стрелкой 35"/>
          <p:cNvCxnSpPr/>
          <p:nvPr/>
        </p:nvCxnSpPr>
        <p:spPr>
          <a:xfrm flipV="1">
            <a:off x="1308354" y="2571750"/>
            <a:ext cx="2370718" cy="50054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1308354" y="2034675"/>
            <a:ext cx="2372400" cy="500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47613" y="1995686"/>
                <a:ext cx="4109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13" y="1995686"/>
                <a:ext cx="410945" cy="430887"/>
              </a:xfrm>
              <a:prstGeom prst="rect">
                <a:avLst/>
              </a:prstGeom>
              <a:blipFill rotWithShape="1">
                <a:blip r:embed="rId9"/>
                <a:stretch>
                  <a:fillRect t="-8451" r="-26866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114794" y="3062864"/>
                <a:ext cx="65761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94" y="3062864"/>
                <a:ext cx="657616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8451" r="-1574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114794" y="2546237"/>
                <a:ext cx="665118" cy="457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94" y="2546237"/>
                <a:ext cx="665118" cy="457561"/>
              </a:xfrm>
              <a:prstGeom prst="rect">
                <a:avLst/>
              </a:prstGeom>
              <a:blipFill rotWithShape="1">
                <a:blip r:embed="rId11"/>
                <a:stretch>
                  <a:fillRect t="-6667" r="-16514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180998" y="1999430"/>
                <a:ext cx="532710" cy="457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998" y="1999430"/>
                <a:ext cx="532710" cy="457561"/>
              </a:xfrm>
              <a:prstGeom prst="rect">
                <a:avLst/>
              </a:prstGeom>
              <a:blipFill rotWithShape="1">
                <a:blip r:embed="rId12"/>
                <a:stretch>
                  <a:fillRect t="-6667" r="-20690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180998" y="1482803"/>
                <a:ext cx="5252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998" y="1482803"/>
                <a:ext cx="525208" cy="430887"/>
              </a:xfrm>
              <a:prstGeom prst="rect">
                <a:avLst/>
              </a:prstGeom>
              <a:blipFill rotWithShape="1">
                <a:blip r:embed="rId13"/>
                <a:stretch>
                  <a:fillRect t="-8451" r="-20930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427984" y="432000"/>
                <a:ext cx="1316001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32000"/>
                <a:ext cx="1316001" cy="490840"/>
              </a:xfrm>
              <a:prstGeom prst="rect">
                <a:avLst/>
              </a:prstGeom>
              <a:blipFill rotWithShape="1">
                <a:blip r:embed="rId14"/>
                <a:stretch>
                  <a:fillRect t="-8750" r="-9722" b="-2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796136" y="432000"/>
                <a:ext cx="1135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32000"/>
                <a:ext cx="1135824" cy="461665"/>
              </a:xfrm>
              <a:prstGeom prst="rect">
                <a:avLst/>
              </a:prstGeom>
              <a:blipFill rotWithShape="1">
                <a:blip r:embed="rId15"/>
                <a:stretch>
                  <a:fillRect t="-10526" r="-1021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940691" y="432000"/>
                <a:ext cx="16289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691" y="432000"/>
                <a:ext cx="1628907" cy="461665"/>
              </a:xfrm>
              <a:prstGeom prst="rect">
                <a:avLst/>
              </a:prstGeom>
              <a:blipFill rotWithShape="1">
                <a:blip r:embed="rId16"/>
                <a:stretch>
                  <a:fillRect t="-10526" r="-711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427984" y="960801"/>
                <a:ext cx="4682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960801"/>
                <a:ext cx="4682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t="-10667" r="-2214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355976" y="1569549"/>
                <a:ext cx="333001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с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м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569549"/>
                <a:ext cx="3330014" cy="786177"/>
              </a:xfrm>
              <a:prstGeom prst="rect">
                <a:avLst/>
              </a:prstGeom>
              <a:blipFill rotWithShape="1">
                <a:blip r:embed="rId18"/>
                <a:stretch>
                  <a:fillRect r="-1648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 стрелкой 76"/>
          <p:cNvCxnSpPr/>
          <p:nvPr/>
        </p:nvCxnSpPr>
        <p:spPr>
          <a:xfrm>
            <a:off x="3655915" y="2571750"/>
            <a:ext cx="84407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139952" y="2595871"/>
                <a:ext cx="544508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м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595871"/>
                <a:ext cx="544508" cy="506421"/>
              </a:xfrm>
              <a:prstGeom prst="rect">
                <a:avLst/>
              </a:prstGeom>
              <a:blipFill rotWithShape="1">
                <a:blip r:embed="rId19"/>
                <a:stretch>
                  <a:fillRect t="-1205" r="-23596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Группа 8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17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66667E-6 L 0.23646 -0.10925 L 0.00313 -0.2074 " pathEditMode="relative" ptsTypes="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427984" y="432000"/>
                <a:ext cx="1316001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32000"/>
                <a:ext cx="1316001" cy="490840"/>
              </a:xfrm>
              <a:prstGeom prst="rect">
                <a:avLst/>
              </a:prstGeom>
              <a:blipFill rotWithShape="1">
                <a:blip r:embed="rId2"/>
                <a:stretch>
                  <a:fillRect t="-8750" r="-9722" b="-2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796136" y="432000"/>
                <a:ext cx="1135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32000"/>
                <a:ext cx="1135824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1021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940691" y="432000"/>
                <a:ext cx="16289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691" y="432000"/>
                <a:ext cx="1628907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711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427984" y="960801"/>
                <a:ext cx="4682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960801"/>
                <a:ext cx="4682179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2214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355976" y="1569549"/>
                <a:ext cx="333001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с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м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569549"/>
                <a:ext cx="3330014" cy="786177"/>
              </a:xfrm>
              <a:prstGeom prst="rect">
                <a:avLst/>
              </a:prstGeom>
              <a:blipFill rotWithShape="1">
                <a:blip r:embed="rId6"/>
                <a:stretch>
                  <a:fillRect r="-1648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248760" y="-20538"/>
            <a:ext cx="3720472" cy="2824147"/>
            <a:chOff x="114827" y="797114"/>
            <a:chExt cx="4569633" cy="346873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75595" y="1340756"/>
              <a:ext cx="3736365" cy="2599146"/>
              <a:chOff x="1406050" y="1300383"/>
              <a:chExt cx="4024001" cy="259914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406050" y="1300383"/>
                <a:ext cx="4024001" cy="2599146"/>
                <a:chOff x="5119999" y="1468097"/>
                <a:chExt cx="4024001" cy="2599146"/>
              </a:xfrm>
            </p:grpSpPr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765" r="68524"/>
                <a:stretch/>
              </p:blipFill>
              <p:spPr>
                <a:xfrm rot="5400000">
                  <a:off x="5832427" y="755669"/>
                  <a:ext cx="2599146" cy="4024001"/>
                </a:xfrm>
                <a:prstGeom prst="rect">
                  <a:avLst/>
                </a:prstGeom>
              </p:spPr>
            </p:pic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1" t="94232" r="96079" b="1010"/>
                <a:stretch/>
              </p:blipFill>
              <p:spPr>
                <a:xfrm>
                  <a:off x="5177118" y="1547757"/>
                  <a:ext cx="266700" cy="244749"/>
                </a:xfrm>
                <a:prstGeom prst="rect">
                  <a:avLst/>
                </a:prstGeom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775" t="34168" r="76249" b="41056"/>
                <a:stretch/>
              </p:blipFill>
              <p:spPr>
                <a:xfrm rot="5400000">
                  <a:off x="7357300" y="2850506"/>
                  <a:ext cx="823723" cy="1274323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775" t="34168" r="76249" b="41056"/>
                <a:stretch/>
              </p:blipFill>
              <p:spPr>
                <a:xfrm rot="5400000">
                  <a:off x="7362485" y="1423617"/>
                  <a:ext cx="1021943" cy="1274323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775" t="34168" r="76249" b="41056"/>
                <a:stretch/>
              </p:blipFill>
              <p:spPr>
                <a:xfrm rot="5400000">
                  <a:off x="5982668" y="1395314"/>
                  <a:ext cx="1021943" cy="1274323"/>
                </a:xfrm>
                <a:prstGeom prst="rect">
                  <a:avLst/>
                </a:prstGeom>
              </p:spPr>
            </p:pic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775" t="34168" r="76249" b="41056"/>
                <a:stretch/>
              </p:blipFill>
              <p:spPr>
                <a:xfrm rot="5400000">
                  <a:off x="4926577" y="2086051"/>
                  <a:ext cx="1857314" cy="1274323"/>
                </a:xfrm>
                <a:prstGeom prst="rect">
                  <a:avLst/>
                </a:prstGeom>
              </p:spPr>
            </p:pic>
            <p:pic>
              <p:nvPicPr>
                <p:cNvPr id="15" name="Рисунок 14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775" t="34168" r="76249" b="41056"/>
                <a:stretch/>
              </p:blipFill>
              <p:spPr>
                <a:xfrm rot="5400000">
                  <a:off x="6615347" y="2445560"/>
                  <a:ext cx="1021943" cy="1274323"/>
                </a:xfrm>
                <a:prstGeom prst="rect">
                  <a:avLst/>
                </a:prstGeom>
              </p:spPr>
            </p:pic>
          </p:grp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1447200" y="1353790"/>
                <a:ext cx="33840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 стрелкой 25"/>
            <p:cNvCxnSpPr/>
            <p:nvPr/>
          </p:nvCxnSpPr>
          <p:spPr>
            <a:xfrm flipV="1">
              <a:off x="500520" y="1027947"/>
              <a:ext cx="0" cy="28399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75595" y="3898599"/>
              <a:ext cx="395238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8" t="84415" r="74804" b="8091"/>
            <a:stretch/>
          </p:blipFill>
          <p:spPr>
            <a:xfrm rot="5400000">
              <a:off x="1152000" y="1836000"/>
              <a:ext cx="399440" cy="385476"/>
            </a:xfrm>
            <a:prstGeom prst="ellipse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139952" y="3804180"/>
                  <a:ext cx="4264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3804180"/>
                  <a:ext cx="426400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2903" r="-49123" b="-5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14827" y="797114"/>
                  <a:ext cx="4303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27" y="797114"/>
                  <a:ext cx="430374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5263" t="-13115" r="-49123" b="-606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Прямая со стрелкой 49"/>
            <p:cNvCxnSpPr/>
            <p:nvPr/>
          </p:nvCxnSpPr>
          <p:spPr>
            <a:xfrm>
              <a:off x="1308354" y="3072295"/>
              <a:ext cx="2370718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H="1">
              <a:off x="1306752" y="1995686"/>
              <a:ext cx="237240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3679072" y="2575406"/>
              <a:ext cx="0" cy="5004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3679072" y="1995686"/>
              <a:ext cx="0" cy="5004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1308354" y="2575406"/>
              <a:ext cx="2370719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Дуга 59"/>
            <p:cNvSpPr/>
            <p:nvPr/>
          </p:nvSpPr>
          <p:spPr>
            <a:xfrm rot="12895424">
              <a:off x="2832921" y="2487955"/>
              <a:ext cx="327176" cy="327176"/>
            </a:xfrm>
            <a:prstGeom prst="arc">
              <a:avLst>
                <a:gd name="adj1" fmla="val 17621254"/>
                <a:gd name="adj2" fmla="val 20884241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4223460">
              <a:off x="2834456" y="2332498"/>
              <a:ext cx="327176" cy="327176"/>
            </a:xfrm>
            <a:prstGeom prst="arc">
              <a:avLst>
                <a:gd name="adj1" fmla="val 17063657"/>
                <a:gd name="adj2" fmla="val 2048289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347612" y="2496085"/>
                  <a:ext cx="530273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612" y="2496085"/>
                  <a:ext cx="530273" cy="43088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0526" r="-40845" b="-578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Прямая со стрелкой 35"/>
            <p:cNvCxnSpPr/>
            <p:nvPr/>
          </p:nvCxnSpPr>
          <p:spPr>
            <a:xfrm flipV="1">
              <a:off x="1308354" y="2571750"/>
              <a:ext cx="2370718" cy="50054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 flipV="1">
              <a:off x="1308354" y="2034675"/>
              <a:ext cx="2372400" cy="5004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347612" y="2089371"/>
                  <a:ext cx="410944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612" y="2089371"/>
                  <a:ext cx="410944" cy="43088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10345" r="-45455" b="-551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961316" y="3062863"/>
                  <a:ext cx="65761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1316" y="3062863"/>
                  <a:ext cx="657616" cy="43088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10345" r="-35227" b="-551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961316" y="2520258"/>
                  <a:ext cx="665118" cy="457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1316" y="2520258"/>
                  <a:ext cx="665118" cy="45756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35955" b="-4918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961316" y="1917158"/>
                  <a:ext cx="532711" cy="457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1316" y="1917158"/>
                  <a:ext cx="532711" cy="45756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197" r="-39437" b="-4918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961316" y="1482802"/>
                  <a:ext cx="525208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1316" y="1482802"/>
                  <a:ext cx="525208" cy="430886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10345" r="-40000" b="-551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Прямая со стрелкой 76"/>
            <p:cNvCxnSpPr/>
            <p:nvPr/>
          </p:nvCxnSpPr>
          <p:spPr>
            <a:xfrm>
              <a:off x="3655915" y="2571750"/>
              <a:ext cx="844077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Прямоугольник 77"/>
                <p:cNvSpPr/>
                <p:nvPr/>
              </p:nvSpPr>
              <p:spPr>
                <a:xfrm>
                  <a:off x="4139952" y="2595871"/>
                  <a:ext cx="544508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400" b="0" i="1" smtClean="0">
                                <a:latin typeface="Cambria Math"/>
                              </a:rPr>
                              <m:t>м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78" name="Прямоугольник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595871"/>
                  <a:ext cx="544508" cy="50642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1471" r="-42466" b="-5441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Группа 39"/>
          <p:cNvGrpSpPr/>
          <p:nvPr/>
        </p:nvGrpSpPr>
        <p:grpSpPr>
          <a:xfrm>
            <a:off x="542488" y="2853535"/>
            <a:ext cx="3042048" cy="2022471"/>
            <a:chOff x="2559999" y="1411970"/>
            <a:chExt cx="4024001" cy="259914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65" r="68524"/>
            <a:stretch/>
          </p:blipFill>
          <p:spPr>
            <a:xfrm rot="5400000">
              <a:off x="3272427" y="699542"/>
              <a:ext cx="2599146" cy="40240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" t="94232" r="96079" b="1010"/>
            <a:stretch/>
          </p:blipFill>
          <p:spPr>
            <a:xfrm>
              <a:off x="2617118" y="1491630"/>
              <a:ext cx="266700" cy="244749"/>
            </a:xfrm>
            <a:prstGeom prst="rect">
              <a:avLst/>
            </a:prstGeom>
          </p:spPr>
        </p:pic>
      </p:grpSp>
      <p:cxnSp>
        <p:nvCxnSpPr>
          <p:cNvPr id="43" name="Прямая со стрелкой 42"/>
          <p:cNvCxnSpPr/>
          <p:nvPr/>
        </p:nvCxnSpPr>
        <p:spPr>
          <a:xfrm flipV="1">
            <a:off x="565205" y="2615671"/>
            <a:ext cx="0" cy="2230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40280" y="4846388"/>
            <a:ext cx="32201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1880" y="474404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744045"/>
                <a:ext cx="426399" cy="461665"/>
              </a:xfrm>
              <a:prstGeom prst="rect">
                <a:avLst/>
              </a:prstGeom>
              <a:blipFill rotWithShape="1">
                <a:blip r:embed="rId23"/>
                <a:stretch>
                  <a:fillRect t="-10526" r="-2857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9512" y="2470125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70125"/>
                <a:ext cx="430374" cy="461665"/>
              </a:xfrm>
              <a:prstGeom prst="rect">
                <a:avLst/>
              </a:prstGeom>
              <a:blipFill rotWithShape="1">
                <a:blip r:embed="rId24"/>
                <a:stretch>
                  <a:fillRect t="-10526" r="-2957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72093" y="2823231"/>
                <a:ext cx="4132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— число молекул в сосуде.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093" y="2823231"/>
                <a:ext cx="4132157" cy="461665"/>
              </a:xfrm>
              <a:prstGeom prst="rect">
                <a:avLst/>
              </a:prstGeom>
              <a:blipFill rotWithShape="1">
                <a:blip r:embed="rId25"/>
                <a:stretch>
                  <a:fillRect l="-443" t="-11842" r="-310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29464" y="3284896"/>
                <a:ext cx="2017027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𝑛𝑉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464" y="3284896"/>
                <a:ext cx="2017027" cy="781368"/>
              </a:xfrm>
              <a:prstGeom prst="rect">
                <a:avLst/>
              </a:prstGeom>
              <a:blipFill rotWithShape="1">
                <a:blip r:embed="rId26"/>
                <a:stretch>
                  <a:fillRect r="-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2318089" y="3507854"/>
            <a:ext cx="373659" cy="72008"/>
          </a:xfrm>
          <a:prstGeom prst="straightConnector1">
            <a:avLst/>
          </a:prstGeom>
          <a:ln>
            <a:solidFill>
              <a:srgbClr val="55C84C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1864936" y="3795886"/>
            <a:ext cx="0" cy="363165"/>
          </a:xfrm>
          <a:prstGeom prst="straightConnector1">
            <a:avLst/>
          </a:prstGeom>
          <a:ln>
            <a:solidFill>
              <a:srgbClr val="55C84C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 flipV="1">
            <a:off x="2540896" y="4227934"/>
            <a:ext cx="276957" cy="335236"/>
          </a:xfrm>
          <a:prstGeom prst="straightConnector1">
            <a:avLst/>
          </a:prstGeom>
          <a:ln>
            <a:solidFill>
              <a:srgbClr val="55C84C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853826" y="3203921"/>
            <a:ext cx="186829" cy="303933"/>
          </a:xfrm>
          <a:prstGeom prst="straightConnector1">
            <a:avLst/>
          </a:prstGeom>
          <a:ln>
            <a:solidFill>
              <a:srgbClr val="55C84C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1219193" y="3051954"/>
            <a:ext cx="249134" cy="294966"/>
          </a:xfrm>
          <a:prstGeom prst="straightConnector1">
            <a:avLst/>
          </a:prstGeom>
          <a:ln>
            <a:solidFill>
              <a:srgbClr val="55C84C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686478" y="3346920"/>
            <a:ext cx="100810" cy="384109"/>
          </a:xfrm>
          <a:prstGeom prst="straightConnector1">
            <a:avLst/>
          </a:prstGeom>
          <a:ln>
            <a:solidFill>
              <a:srgbClr val="55C84C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978801" y="4147099"/>
            <a:ext cx="364959" cy="169631"/>
          </a:xfrm>
          <a:prstGeom prst="straightConnector1">
            <a:avLst/>
          </a:prstGeom>
          <a:ln>
            <a:solidFill>
              <a:srgbClr val="55C84C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184965" y="3864770"/>
            <a:ext cx="967077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27984" y="4083918"/>
                <a:ext cx="13739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83918"/>
                <a:ext cx="1373902" cy="461665"/>
              </a:xfrm>
              <a:prstGeom prst="rect">
                <a:avLst/>
              </a:prstGeom>
              <a:blipFill rotWithShape="1">
                <a:blip r:embed="rId27"/>
                <a:stretch>
                  <a:fillRect t="-10526" r="-885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465091" y="3838277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91" y="3838277"/>
                <a:ext cx="361125" cy="461665"/>
              </a:xfrm>
              <a:prstGeom prst="rect">
                <a:avLst/>
              </a:prstGeom>
              <a:blipFill rotWithShape="1">
                <a:blip r:embed="rId28"/>
                <a:stretch>
                  <a:fillRect t="-10667" r="-33333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749442" y="4083917"/>
                <a:ext cx="11349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𝑆𝑙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42" y="4083917"/>
                <a:ext cx="1134926" cy="461665"/>
              </a:xfrm>
              <a:prstGeom prst="rect">
                <a:avLst/>
              </a:prstGeom>
              <a:blipFill rotWithShape="1">
                <a:blip r:embed="rId29"/>
                <a:stretch>
                  <a:fillRect t="-10526" r="-1182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140760" y="3835431"/>
                <a:ext cx="42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760" y="3835431"/>
                <a:ext cx="423128" cy="461665"/>
              </a:xfrm>
              <a:prstGeom prst="rect">
                <a:avLst/>
              </a:prstGeom>
              <a:blipFill rotWithShape="1">
                <a:blip r:embed="rId30"/>
                <a:stretch>
                  <a:fillRect t="-10526" r="-3000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732240" y="3302550"/>
                <a:ext cx="191520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𝑛𝑆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302550"/>
                <a:ext cx="1915204" cy="783804"/>
              </a:xfrm>
              <a:prstGeom prst="rect">
                <a:avLst/>
              </a:prstGeom>
              <a:blipFill rotWithShape="1">
                <a:blip r:embed="rId31"/>
                <a:stretch>
                  <a:fillRect r="-6667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Группа 8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32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6" grpId="0"/>
      <p:bldP spid="49" grpId="0"/>
      <p:bldP spid="80" grpId="0"/>
      <p:bldP spid="81" grpId="0"/>
      <p:bldP spid="82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475595" y="1340756"/>
            <a:ext cx="3736365" cy="2599146"/>
            <a:chOff x="1406050" y="1300383"/>
            <a:chExt cx="4024001" cy="2599146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406050" y="1300383"/>
              <a:ext cx="4024001" cy="2599146"/>
              <a:chOff x="5119999" y="1468097"/>
              <a:chExt cx="4024001" cy="2599146"/>
            </a:xfrm>
          </p:grpSpPr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765" r="68524"/>
              <a:stretch/>
            </p:blipFill>
            <p:spPr>
              <a:xfrm rot="5400000">
                <a:off x="5832427" y="755669"/>
                <a:ext cx="2599146" cy="4024001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1" t="94232" r="96079" b="1010"/>
              <a:stretch/>
            </p:blipFill>
            <p:spPr>
              <a:xfrm>
                <a:off x="5177118" y="1547757"/>
                <a:ext cx="266700" cy="244749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5" t="34168" r="76249" b="41056"/>
              <a:stretch/>
            </p:blipFill>
            <p:spPr>
              <a:xfrm rot="5400000">
                <a:off x="7357300" y="2850506"/>
                <a:ext cx="823723" cy="1274323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5" t="34168" r="76249" b="41056"/>
              <a:stretch/>
            </p:blipFill>
            <p:spPr>
              <a:xfrm rot="5400000">
                <a:off x="7362485" y="1423617"/>
                <a:ext cx="1021943" cy="1274323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5" t="34168" r="76249" b="41056"/>
              <a:stretch/>
            </p:blipFill>
            <p:spPr>
              <a:xfrm rot="5400000">
                <a:off x="5982668" y="1395314"/>
                <a:ext cx="1021943" cy="1274323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5" t="34168" r="76249" b="41056"/>
              <a:stretch/>
            </p:blipFill>
            <p:spPr>
              <a:xfrm rot="5400000">
                <a:off x="4926577" y="2086051"/>
                <a:ext cx="1857314" cy="1274323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5" t="34168" r="76249" b="41056"/>
              <a:stretch/>
            </p:blipFill>
            <p:spPr>
              <a:xfrm rot="5400000">
                <a:off x="6615347" y="2445560"/>
                <a:ext cx="1021943" cy="1274323"/>
              </a:xfrm>
              <a:prstGeom prst="rect">
                <a:avLst/>
              </a:prstGeom>
            </p:spPr>
          </p:pic>
        </p:grp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447200" y="1353790"/>
              <a:ext cx="33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flipV="1">
            <a:off x="500520" y="1027947"/>
            <a:ext cx="0" cy="2839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75595" y="3898599"/>
            <a:ext cx="39523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84415" r="74804" b="8091"/>
          <a:stretch/>
        </p:blipFill>
        <p:spPr>
          <a:xfrm rot="5400000">
            <a:off x="1885139" y="3130376"/>
            <a:ext cx="399440" cy="38547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39952" y="386789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867894"/>
                <a:ext cx="426399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3000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4827" y="797114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7" y="797114"/>
                <a:ext cx="430374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667" r="-30000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84415" r="74804" b="8091"/>
          <a:stretch/>
        </p:blipFill>
        <p:spPr>
          <a:xfrm rot="5400000">
            <a:off x="1396666" y="2258048"/>
            <a:ext cx="399440" cy="385476"/>
          </a:xfrm>
          <a:prstGeom prst="ellipse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84415" r="74804" b="8091"/>
          <a:stretch/>
        </p:blipFill>
        <p:spPr>
          <a:xfrm rot="5400000">
            <a:off x="1011190" y="3073894"/>
            <a:ext cx="399440" cy="385476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84415" r="74804" b="8091"/>
          <a:stretch/>
        </p:blipFill>
        <p:spPr>
          <a:xfrm rot="5400000">
            <a:off x="818452" y="1692803"/>
            <a:ext cx="399440" cy="385476"/>
          </a:xfrm>
          <a:prstGeom prst="ellipse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84415" r="74804" b="8091"/>
          <a:stretch/>
        </p:blipFill>
        <p:spPr>
          <a:xfrm rot="5400000">
            <a:off x="2569103" y="1559331"/>
            <a:ext cx="399440" cy="385476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84415" r="74804" b="8091"/>
          <a:stretch/>
        </p:blipFill>
        <p:spPr>
          <a:xfrm rot="5400000">
            <a:off x="2336796" y="2247870"/>
            <a:ext cx="399440" cy="385476"/>
          </a:xfrm>
          <a:prstGeom prst="ellipse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84415" r="74804" b="8091"/>
          <a:stretch/>
        </p:blipFill>
        <p:spPr>
          <a:xfrm rot="5400000">
            <a:off x="2735675" y="3167588"/>
            <a:ext cx="399440" cy="38547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31272" y="345413"/>
                <a:ext cx="181581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м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72" y="345413"/>
                <a:ext cx="1815817" cy="786177"/>
              </a:xfrm>
              <a:prstGeom prst="rect">
                <a:avLst/>
              </a:prstGeom>
              <a:blipFill rotWithShape="1">
                <a:blip r:embed="rId9"/>
                <a:stretch>
                  <a:fillRect r="-6711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035528" y="347786"/>
                <a:ext cx="191520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𝑛𝑆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528" y="347786"/>
                <a:ext cx="1915204" cy="783804"/>
              </a:xfrm>
              <a:prstGeom prst="rect">
                <a:avLst/>
              </a:prstGeom>
              <a:blipFill rotWithShape="1">
                <a:blip r:embed="rId10"/>
                <a:stretch>
                  <a:fillRect r="-7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16017" y="1203598"/>
                <a:ext cx="402546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м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𝑛𝑆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7" y="1203598"/>
                <a:ext cx="4025461" cy="786177"/>
              </a:xfrm>
              <a:prstGeom prst="rect">
                <a:avLst/>
              </a:prstGeom>
              <a:blipFill rotWithShape="1">
                <a:blip r:embed="rId11"/>
                <a:stretch>
                  <a:fillRect r="-2727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84415" r="74804" b="8091"/>
          <a:stretch/>
        </p:blipFill>
        <p:spPr>
          <a:xfrm rot="5400000">
            <a:off x="1766925" y="1651223"/>
            <a:ext cx="399440" cy="38547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31272" y="2571750"/>
                <a:ext cx="4072333" cy="833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72" y="2571750"/>
                <a:ext cx="4072333" cy="833626"/>
              </a:xfrm>
              <a:prstGeom prst="rect">
                <a:avLst/>
              </a:prstGeom>
              <a:blipFill rotWithShape="1">
                <a:blip r:embed="rId12"/>
                <a:stretch>
                  <a:fillRect r="-2695" b="-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16016" y="2023017"/>
                <a:ext cx="20483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023017"/>
                <a:ext cx="2048318" cy="461665"/>
              </a:xfrm>
              <a:prstGeom prst="rect">
                <a:avLst/>
              </a:prstGeom>
              <a:blipFill rotWithShape="1">
                <a:blip r:embed="rId13"/>
                <a:stretch>
                  <a:fillRect t="-10526" r="-565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31272" y="3446148"/>
                <a:ext cx="1877437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72" y="3446148"/>
                <a:ext cx="1877437" cy="489365"/>
              </a:xfrm>
              <a:prstGeom prst="rect">
                <a:avLst/>
              </a:prstGeom>
              <a:blipFill rotWithShape="1">
                <a:blip r:embed="rId14"/>
                <a:stretch>
                  <a:fillRect t="-3704" r="-6494" b="-27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46198" y="3297741"/>
                <a:ext cx="164551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198" y="3297741"/>
                <a:ext cx="1645514" cy="786177"/>
              </a:xfrm>
              <a:prstGeom prst="rect">
                <a:avLst/>
              </a:prstGeom>
              <a:blipFill rotWithShape="1">
                <a:blip r:embed="rId15"/>
                <a:stretch>
                  <a:fillRect r="-7037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027416" y="4010201"/>
                <a:ext cx="198291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416" y="4010201"/>
                <a:ext cx="1982915" cy="786177"/>
              </a:xfrm>
              <a:prstGeom prst="rect">
                <a:avLst/>
              </a:prstGeom>
              <a:blipFill rotWithShape="1">
                <a:blip r:embed="rId16"/>
                <a:stretch>
                  <a:fillRect r="-5846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4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3457E-7 L 0.05833 -0.10926 L 0.00104 -0.20556 " pathEditMode="relative" ptsTypes="AAA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31 L 0.1007 0.02932 L 0.00695 0.11821 " pathEditMode="relative" ptsTypes="AAA">
                                      <p:cBhvr>
                                        <p:cTn id="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9877E-6 L -0.16511 0.0895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44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3457E-6 L -0.03021 0.03518 L 0.06563 0.21667 " pathEditMode="relative" ptsTypes="AAA">
                                      <p:cBhvr>
                                        <p:cTn id="1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45679E-6 L 0.10763 -0.2049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-102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L 0.14375 0.06111 L 0.12813 0.07592 L -0.00295 -0.10525 " pathEditMode="relative" rAng="0" ptsTypes="AAAA">
                                      <p:cBhvr>
                                        <p:cTn id="1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4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679E-6 L -0.09965 0.0657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32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0104 0.21173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105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Основное уравнение МКТ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71600" y="1100360"/>
                <a:ext cx="1944216" cy="89532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100360"/>
                <a:ext cx="1944216" cy="895325"/>
              </a:xfrm>
              <a:prstGeom prst="rect">
                <a:avLst/>
              </a:prstGeom>
              <a:blipFill rotWithShape="1">
                <a:blip r:embed="rId2"/>
                <a:stretch>
                  <a:fillRect r="-464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228184" y="1100359"/>
                <a:ext cx="1944216" cy="89532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100359"/>
                <a:ext cx="1944216" cy="895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79912" y="1132491"/>
                <a:ext cx="1554913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132491"/>
                <a:ext cx="1554913" cy="831061"/>
              </a:xfrm>
              <a:prstGeom prst="rect">
                <a:avLst/>
              </a:prstGeom>
              <a:blipFill rotWithShape="1">
                <a:blip r:embed="rId4"/>
                <a:stretch>
                  <a:fillRect r="-7843"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2483768" y="1792520"/>
            <a:ext cx="2067966" cy="3083486"/>
            <a:chOff x="539552" y="424368"/>
            <a:chExt cx="2880320" cy="429476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19" name="Овал 18"/>
          <p:cNvSpPr/>
          <p:nvPr/>
        </p:nvSpPr>
        <p:spPr>
          <a:xfrm>
            <a:off x="3059832" y="438480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899048" y="416878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59832" y="380874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893840" y="395276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63888" y="431280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95936" y="416878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491880" y="388075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75856" y="445681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779912" y="416878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5415830" y="2771057"/>
            <a:ext cx="1343574" cy="2003366"/>
            <a:chOff x="539552" y="424368"/>
            <a:chExt cx="2880320" cy="429476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31" name="Овал 30"/>
          <p:cNvSpPr/>
          <p:nvPr/>
        </p:nvSpPr>
        <p:spPr>
          <a:xfrm>
            <a:off x="5775870" y="445681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631854" y="431280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775870" y="395276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135910" y="445681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279926" y="445681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351934" y="416878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207918" y="402476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19886" y="438480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35910" y="416878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25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04197 L 0.00782 -0.04197 L 0.03924 -0.04197 L 0.07865 -0.01389 L 0.06285 0 L 0.05504 0.04198 L 0.03924 0.04198 L 0.02362 0.05617 L 0.02362 0.07006 L 0.03924 0.08395 L 0.04723 0.08395 L 0.05504 0.11204 L 0.07084 0.11204 L 0.09445 0.09815 L 0.09445 0.08395 L 0.07865 0.08395 L 0.06285 0.07006 L 0.07084 0.05617 L 0.07865 0.04198 L 0.10226 0.04198 L 0.09445 0.0142 L 0.08664 0 L 0.07084 0.0142 L 0.04723 0.02809 L 0.03924 0.04198 L 0.02362 0.04198 L 0.02362 0.0142 L 0.02362 -0.01389 L 0.02362 -0.02778 L 0.01563 -0.02778 L 0.00782 0 L 0 0.02809 L -0.00798 0.04198 L -0.02361 0.04198 " pathEditMode="relative" ptsTypes="AAAAAAAAAAAAAAAAAAAAAAAAAAAAAAAAAAA">
                                      <p:cBhvr>
                                        <p:cTn id="76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.01389 L -0.04723 0.02778 L -0.06302 0.01389 L -0.06302 -0.02809 L -0.04723 0 L -0.0316 -0.0142 L -0.02361 -0.02809 L -0.00799 -0.02809 L 0.01562 -0.02809 L 0.02361 -0.0142 L 0.00781 0.01389 L 0 0.05586 L -0.02361 0.06975 L -0.04723 0.06975 L -0.05521 0.08395 L -0.07084 0.08395 L -0.07882 0.05586 L -0.06302 0.05586 L -0.03941 0.04197 L -0.0316 0.05586 L -0.0316 0.08395 L -0.00799 0.09784 L 0.01562 0.11204 L 0.03142 0.11204 L 0.04722 0.08395 L 0.05503 0.06975 L 0.06302 0.02778 L 0.04722 0.02778 L 0.01562 -0.02809 " pathEditMode="relative" ptsTypes="AAAAAAAAAAAAAAAAAAAAAAAAAAAAAA">
                                      <p:cBhvr>
                                        <p:cTn id="78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389 L 0 0.04197 L 0.02361 0.02778 L 0.02361 0.05586 L 0.01562 0.06975 L -0.00799 0.06975 L -0.02379 0.05586 L -0.02379 0.08395 L -0.03941 0.11204 L -0.0474 0.06975 L -0.0474 0.04197 L -0.07101 0.04197 L -0.07101 0.01389 L -0.05521 -0.02809 L -0.05521 0.02778 L -0.07101 0.05586 L -0.08664 0.06975 L -0.07882 0.08395 L -0.05521 0.09784 " pathEditMode="relative" ptsTypes="AAAAAAAAAAAAAAAAAAAA">
                                      <p:cBhvr>
                                        <p:cTn id="80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3 -0.0142 L 0.00782 -0.04198 L 0.00782 -0.07006 L -0.00798 -0.05617 L 0 -0.02809 L 0.00782 -0.02809 L 0.01563 -0.05617 L 0.01563 -0.08395 L 0.01563 -0.09815 L 0.03143 -0.12593 L 0.03924 -0.08395 L 0.04723 -0.04198 L 0.06285 -0.04198 L 0.07865 -0.04198 L 0.07865 0 L 0.10226 0 L 0.11025 0 L 0.07865 0.02809 L 0.05504 0.02809 L 0.03143 -0.02809 " pathEditMode="relative" ptsTypes="AAAAAAAAAAAAAAAAAAAAA">
                                      <p:cBhvr>
                                        <p:cTn id="8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 L 0.02361 0.01389 L 0 0.02809 L 0.03941 0.01389 L 0.05521 -0.0142 L 0.05521 -0.04198 L 0.03941 -0.05617 L 0.00781 -0.05617 L -0.00781 -0.08395 L -0.00781 -0.11204 L -0.0158 -0.14012 L -0.03142 -0.09815 L -0.03142 -0.05617 L -0.00781 -0.05617 L -0.0158 -0.04198 L -0.03941 -0.04198 L -0.05504 -0.02809 L -0.06302 -0.0142 L -0.06302 -0.05617 L -0.07865 -0.05617 L -0.04722 -0.07006 L -0.03941 -0.05617 L -0.03142 -0.04198 L -0.0158 -0.05617 " pathEditMode="relative" ptsTypes="AAAAAAAAAAAAAAAAAAAAAAAAA">
                                      <p:cBhvr>
                                        <p:cTn id="84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01419 L 0.02361 0.02778 L 0.02361 0.07007 L 0 0.05587 L 0 0.01389 L 0 -0.01419 L -0.0158 -0.01419 L -0.0158 -0.05617 L -0.02361 -0.08395 L -0.04722 -0.05617 L -0.07084 -0.02808 L -0.07882 0 L -0.07882 0.01389 L -0.0316 0.01389 L -0.0158 -0.01419 L 0 -0.04197 L 0.00781 -0.04197 L 0.0158 0 L 0.02361 0.04198 " pathEditMode="relative" ptsTypes="AAAAAAAAAAAAAAAAAAAA">
                                      <p:cBhvr>
                                        <p:cTn id="86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 L -0.02361 -0.04197 L -0.03941 -0.01389 L -0.07882 0.01389 L -0.08663 -0.04197 L -0.07083 -0.09784 L -0.06302 -0.09784 L -0.05521 -0.05586 L -0.10243 -0.02808 L -0.11024 0 L -0.11806 -0.07006 L -0.07083 -0.02808 L -0.07882 0.02809 L -0.09445 0.05618 L -0.10243 0.02809 L -0.07882 0.01389 L -0.04722 0.04198 L -0.0316 0.05618 L -0.0158 0.04198 L -0.0158 -0.04197 " pathEditMode="relative" ptsTypes="AAAAAAAAAAAAAAAAAAAAA">
                                      <p:cBhvr>
                                        <p:cTn id="88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618 L -0.02361 -0.05618 L -0.02361 -0.11204 L 0 -0.14013 L 0.0158 -0.19599 L 0.04722 -0.12624 L 0.04722 -0.08426 L 0.00799 -0.07007 L -0.01563 -0.05618 L 0.0158 -0.04229 L 0.05521 -0.04229 L 0.07101 -0.0142 L 0.04722 -0.0142 L 0.03941 -0.05618 L 0.07101 -0.07007 L 0.08663 -0.07007 L 0.07882 -0.11204 L 0.03941 -0.12624 L 0.02361 -0.09815 L 0.02361 -0.05618 L -0.01563 -0.07007 L -0.01563 -0.09815 L -0.01563 -0.12624 L 0 -0.12624 L 0.00799 -0.14013 " pathEditMode="relative" ptsTypes="AAAAAAAAAAAAAAAAAAAAAAAAAA">
                                      <p:cBhvr>
                                        <p:cTn id="90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4197 L 0.01579 -0.07006 L 0.02361 -0.09784 L 0.02361 -0.04197 L 0.02361 -0.01389 L 0.01579 0 L 0.03142 0 L 0.04722 -0.01389 L 0.07083 -0.01389 L 0.08663 0.02809 L 0.09444 0.04198 L 0.11024 0.04198 L 0.11805 0.02809 L 0.12604 0 L 0.12604 -0.04197 L 0.11024 -0.04197 L 0.09444 -0.02808 L 0.07083 -0.02808 L 0.08663 -0.05586 L 0.09444 -0.07006 L 0.07083 -0.09784 L 0.06302 -0.07006 L 0.06302 -0.02808 L 0.03142 -0.01389 L 0.01579 0 L 0.04722 0.02809 L 0.09444 0.05618 L 0.08663 0.01389 L 0.07864 -0.02808 L 0.01579 0.01389 " pathEditMode="relative" ptsTypes="AAAAAAAAAAAAAAAAAAAAAAAAAAAAAAA">
                                      <p:cBhvr>
                                        <p:cTn id="92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 L 0.02361 0.01389 L 0.0158 0.01389 L 0.0158 0.02778 L 0 0.04198 L 0.00781 0.05587 L 0.0158 0.07007 L 0.07083 0.08395 L 0.07083 0.02778 L 0.04722 0.09784 L -0.00781 0.05587 L 0.0158 0.12593 L 0.07882 0.07007 L -0.00781 0.05587 L 0.03142 0 L 0.04722 0.09784 L -0.0158 0.05587 L 0.06302 0.02778 L 0.08663 0.09784 L 0.03941 0.11204 L -0.00781 0.02778 L 0.03142 -0.01419 L 0.03941 0.05587 L 0.0158 0.09784 L -0.02361 0.05587 L 0.07882 0.08395 " pathEditMode="relative" ptsTypes="AAAAAAAAAAAAAAAAAAAAAAAAAAA">
                                      <p:cBhvr>
                                        <p:cTn id="94" dur="7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101 0.02809 L 0.02361 0.04229 L -0.0474 0.07006 L 0.02361 0.08426 L -0.0158 -0.02778 L -0.0158 0.04229 L -0.07101 0.0142 L 0.02361 0.02809 L -0.02379 0.08426 L -0.0316 -0.01389 L -0.06302 0.07006 L 0.02361 0.02809 L 0.01562 0.08426 L -0.0474 0.02809 L -0.07101 0.04229 L -0.05521 0.05617 " pathEditMode="relative" ptsTypes="AAAAAAAAAAAAAAAAA">
                                      <p:cBhvr>
                                        <p:cTn id="96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4197 L -0.07882 -0.05617 L -0.0316 -0.11204 L -0.07083 -0.05617 L 0 -0.08426 L -0.06302 -0.0142 L 0.02361 -0.04197 L -0.07083 -0.0142 L -0.07882 -0.05617 L -0.00781 -0.0142 L -0.03941 0 L 0.0158 -0.0142 L -0.0316 -0.09815 L 0 -0.09815 L -0.03941 -0.05617 L -0.06302 -0.09815 L -0.0316 -0.08426 L -0.07083 -0.0142 " pathEditMode="relative" ptsTypes="AAAAAAAAAAAAAAAAAAA">
                                      <p:cBhvr>
                                        <p:cTn id="98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11204 L 0.02361 0 L -0.00781 -0.05617 L 0.07882 -0.04197 L 0.03142 -0.11204 L 0.02361 0 L 0.07882 -0.02809 L 0.0158 -0.05617 L 0.03142 -0.11204 L -0.00781 -0.07006 L 0.06302 -0.07006 L 0.02361 -0.0142 L -0.00781 -0.07006 L 0.00781 0 L 0.07882 -0.02809 L 0.03142 -0.05617 L 0.03142 0 L 0 -0.05617 L 0.03142 -0.05617 " pathEditMode="relative" ptsTypes="AAAAAAAAAAAAAAAAAAAA">
                                      <p:cBhvr>
                                        <p:cTn id="100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9784 L -0.03142 -0.07006 L 0.03941 -0.07006 L 0.03941 0 L -0.02361 0 L -0.00781 -0.05586 L 0.05521 0 L -0.03142 -0.05586 L 0 -0.08395 L -0.03941 -0.04197 L 0.0316 -0.02777 L -0.02361 -0.01389 L 0.05521 -0.02777 L -0.0158 -0.04197 L -0.03941 -0.05586 L -0.03142 0.0142 L 0.0316 -0.02777 " pathEditMode="relative" ptsTypes="AAAAAAAAAAAAAAAAAA">
                                      <p:cBhvr>
                                        <p:cTn id="102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04198 L -0.06302 0.01389 L 0.0316 0.02809 L -0.02361 0.07006 L -0.02361 -0.02809 L -0.06302 0.02809 L 0.0316 0.01389 L 0.0316 0.05586 L -0.03142 -0.0142 L 0.0158 0 L -0.03142 0.07006 L -0.05503 0 L -0.05503 -0.0142 L 0 0.04197 L -0.0158 0.05586 " pathEditMode="relative" ptsTypes="AAAAAAAAAAAAAAAA">
                                      <p:cBhvr>
                                        <p:cTn id="104" dur="7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04197 L -0.05503 -0.08426 L -0.05503 -0.05617 L -0.00781 -0.09815 L -0.0158 -0.0142 L 0.0316 -0.04197 L -0.06302 -0.05617 L -0.02361 0 L 0.0158 -0.07006 L -0.03142 -0.08426 L -0.0158 -0.09815 L 0.02361 0 L -0.03142 -0.04197 L -0.06302 -0.05617 L 0.00799 -0.04197 L 0.00799 -0.08426 L -0.04722 -0.08426 L -0.00781 -0.09815 L -0.0158 -0.02809 L -0.04722 -0.04197 L -0.03142 -0.0142 L -0.05503 -0.02809 L 0.0158 -0.04197 L -0.03142 -0.09815 " pathEditMode="relative" ptsTypes="AAAAAAAAAAAAAAAAAAAAAAAAA">
                                      <p:cBhvr>
                                        <p:cTn id="106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-0.08395 L 0.08663 0 L 0.03142 0.02809 L 0 -0.04197 L -0.0158 -0.02808 L 0.07083 0 L 0.03142 -0.07006 L 0 -0.04197 L 0.07864 -0.01388 L 0.03923 0 L 0.02361 -0.05617 L 0 0 Z " pathEditMode="relative" ptsTypes="AAAAAAAAAAAAA">
                                      <p:cBhvr>
                                        <p:cTn id="108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0.05586 L -0.04722 -0.04198 L -0.07864 -0.0142 L -0.04722 0 L -0.06302 0.02809 L -0.00781 0.04197 L -0.01562 -0.0142 L -0.02361 -0.04198 L -0.08663 0.01389 L -0.01562 0.02809 L -0.04722 0.07006 L -0.03941 -0.04198 L -0.06302 0.04197 L -0.07083 -0.0142 L -0.01562 0.02809 L 0.00799 0.07006 L -0.05503 0.01389 L -0.05503 0.07006 L -0.08663 0 L -0.06302 0.01389 " pathEditMode="relative" ptsTypes="AAAAAAAAAAAAAAAAAAAAA">
                                      <p:cBhvr>
                                        <p:cTn id="110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Некий газ, находящийся в баллоне при нормальном давлении, имеет плотность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кг/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м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Найдите среднюю скорость молекул данного газа.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741" r="-1037"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21"/>
          <p:cNvSpPr/>
          <p:nvPr/>
        </p:nvSpPr>
        <p:spPr>
          <a:xfrm>
            <a:off x="251520" y="1068739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1935323" y="1376045"/>
            <a:ext cx="0" cy="1410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9" y="2355726"/>
            <a:ext cx="16117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503" y="2355726"/>
                <a:ext cx="8710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 ?</m:t>
                    </m:r>
                  </m:oMath>
                </a14:m>
                <a:r>
                  <a:rPr lang="ru-RU" sz="22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2355726"/>
                <a:ext cx="871008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9859" r="-1549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9362" y="1458976"/>
                <a:ext cx="17319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2 кг/</m:t>
                      </m:r>
                      <m:sSup>
                        <m:sSup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458976"/>
                <a:ext cx="1731949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r="-5986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20333" y="555526"/>
                <a:ext cx="12030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2 кг/</m:t>
                      </m:r>
                      <m:sSup>
                        <m:sSup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33" y="555526"/>
                <a:ext cx="1203086" cy="430887"/>
              </a:xfrm>
              <a:prstGeom prst="rect">
                <a:avLst/>
              </a:prstGeom>
              <a:blipFill rotWithShape="1">
                <a:blip r:embed="rId5"/>
                <a:stretch>
                  <a:fillRect t="-8451" r="-8629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8452" y="1059582"/>
                <a:ext cx="6821676" cy="434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Нормальное давление —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/>
                        <a:cs typeface="Times New Roman" pitchFamily="18" charset="0"/>
                      </a:rPr>
                      <m:t>1 атм=101325 Па</m:t>
                    </m:r>
                    <m:r>
                      <a:rPr lang="ru-RU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sSup>
                      <m:sSupPr>
                        <m:ctrlPr>
                          <a:rPr lang="ru-RU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ru-RU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a:rPr lang="ru-RU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Па</m:t>
                    </m:r>
                  </m:oMath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452" y="1059582"/>
                <a:ext cx="6821676" cy="434734"/>
              </a:xfrm>
              <a:prstGeom prst="rect">
                <a:avLst/>
              </a:prstGeom>
              <a:blipFill rotWithShape="1">
                <a:blip r:embed="rId6"/>
                <a:stretch>
                  <a:fillRect l="-1162" t="-7042" r="-1251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99362" y="1888657"/>
                <a:ext cx="1635961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5</m:t>
                          </m:r>
                        </m:sup>
                      </m:sSup>
                      <m:r>
                        <a:rPr lang="ru-RU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Па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888657"/>
                <a:ext cx="1635961" cy="434734"/>
              </a:xfrm>
              <a:prstGeom prst="rect">
                <a:avLst/>
              </a:prstGeom>
              <a:blipFill rotWithShape="1">
                <a:blip r:embed="rId7"/>
                <a:stretch>
                  <a:fillRect t="-7042" r="-7090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1419622"/>
                <a:ext cx="1834669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419622"/>
                <a:ext cx="1834669" cy="728341"/>
              </a:xfrm>
              <a:prstGeom prst="rect">
                <a:avLst/>
              </a:prstGeom>
              <a:blipFill rotWithShape="1">
                <a:blip r:embed="rId8"/>
                <a:stretch>
                  <a:fillRect r="-56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42185" y="1438082"/>
                <a:ext cx="99584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85" y="1438082"/>
                <a:ext cx="995849" cy="726161"/>
              </a:xfrm>
              <a:prstGeom prst="rect">
                <a:avLst/>
              </a:prstGeom>
              <a:blipFill rotWithShape="1">
                <a:blip r:embed="rId9"/>
                <a:stretch>
                  <a:fillRect r="-10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51720" y="2186573"/>
                <a:ext cx="4119782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𝜌</m:t>
                      </m:r>
                      <m:acc>
                        <m:accPr>
                          <m:chr m:val="̅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186573"/>
                <a:ext cx="4119782" cy="728341"/>
              </a:xfrm>
              <a:prstGeom prst="rect">
                <a:avLst/>
              </a:prstGeom>
              <a:blipFill rotWithShape="1">
                <a:blip r:embed="rId10"/>
                <a:stretch>
                  <a:fillRect r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51720" y="3025019"/>
                <a:ext cx="2867452" cy="785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𝜌</m:t>
                      </m:r>
                      <m:acc>
                        <m:accPr>
                          <m:chr m:val="̅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025019"/>
                <a:ext cx="2867452" cy="785664"/>
              </a:xfrm>
              <a:prstGeom prst="rect">
                <a:avLst/>
              </a:prstGeom>
              <a:blipFill rotWithShape="1">
                <a:blip r:embed="rId11"/>
                <a:stretch>
                  <a:fillRect r="-3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51720" y="3713698"/>
                <a:ext cx="4183196" cy="113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22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2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≈387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713698"/>
                <a:ext cx="4183196" cy="1137171"/>
              </a:xfrm>
              <a:prstGeom prst="rect">
                <a:avLst/>
              </a:prstGeom>
              <a:blipFill rotWithShape="1">
                <a:blip r:embed="rId12"/>
                <a:stretch>
                  <a:fillRect r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 r="54427" b="5017"/>
          <a:stretch/>
        </p:blipFill>
        <p:spPr>
          <a:xfrm>
            <a:off x="7164288" y="1707654"/>
            <a:ext cx="1055018" cy="2995406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23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3827E-6 L -0.11545 0.199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0" grpId="1"/>
      <p:bldP spid="10" grpId="2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205978"/>
                <a:ext cx="8435280" cy="121364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Азот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плотность которого равна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кг/</m:t>
                    </m:r>
                    <m:sSup>
                      <m:sSup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м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при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данном давлении, поместили в колбу. Определите давление азота на стенки колбы, если средняя кинетическая энергия его молекул составляет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𝟑𝟓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𝟐𝟐</m:t>
                        </m:r>
                      </m:sup>
                    </m:sSup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Дж</m:t>
                    </m:r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205978"/>
                <a:ext cx="8435280" cy="1213644"/>
              </a:xfrm>
              <a:blipFill rotWithShape="1">
                <a:blip r:embed="rId2"/>
                <a:stretch>
                  <a:fillRect l="-723" b="-1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21"/>
          <p:cNvSpPr/>
          <p:nvPr/>
        </p:nvSpPr>
        <p:spPr>
          <a:xfrm>
            <a:off x="251520" y="1347614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p:cxnSp>
        <p:nvCxnSpPr>
          <p:cNvPr id="6" name="Straight Connector 22"/>
          <p:cNvCxnSpPr/>
          <p:nvPr/>
        </p:nvCxnSpPr>
        <p:spPr>
          <a:xfrm>
            <a:off x="2699792" y="1654920"/>
            <a:ext cx="0" cy="17809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>
          <a:xfrm flipH="1">
            <a:off x="323530" y="2931790"/>
            <a:ext cx="23762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4503" y="2931790"/>
                <a:ext cx="8279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− ?</m:t>
                    </m:r>
                  </m:oMath>
                </a14:m>
                <a:r>
                  <a:rPr lang="ru-RU" sz="22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2931790"/>
                <a:ext cx="827919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9362" y="1737851"/>
                <a:ext cx="194514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1,3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кг/</m:t>
                      </m:r>
                      <m:sSup>
                        <m:sSup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737851"/>
                <a:ext cx="1945148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r="-564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5936" y="267494"/>
                <a:ext cx="14162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,3 кг/</m:t>
                      </m:r>
                      <m:sSup>
                        <m:sSup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67494"/>
                <a:ext cx="1416285" cy="430887"/>
              </a:xfrm>
              <a:prstGeom prst="rect">
                <a:avLst/>
              </a:prstGeom>
              <a:blipFill rotWithShape="1">
                <a:blip r:embed="rId5"/>
                <a:stretch>
                  <a:fillRect t="-8451" r="-7328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9362" y="2167532"/>
                <a:ext cx="24748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35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−22</m:t>
                          </m:r>
                        </m:sup>
                      </m:sSup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Дж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2167532"/>
                <a:ext cx="2474844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369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38565" y="877614"/>
                <a:ext cx="2281907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35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−22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Дж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565" y="877614"/>
                <a:ext cx="2281907" cy="470000"/>
              </a:xfrm>
              <a:prstGeom prst="rect">
                <a:avLst/>
              </a:prstGeom>
              <a:blipFill rotWithShape="1">
                <a:blip r:embed="rId7"/>
                <a:stretch>
                  <a:fillRect t="-10390" r="-3743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3530" y="2499742"/>
                <a:ext cx="5625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0" y="2499742"/>
                <a:ext cx="562526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8451" r="-2065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122180" y="1443272"/>
                <a:ext cx="1449820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80" y="1443272"/>
                <a:ext cx="1449820" cy="728341"/>
              </a:xfrm>
              <a:prstGeom prst="rect">
                <a:avLst/>
              </a:prstGeom>
              <a:blipFill rotWithShape="1">
                <a:blip r:embed="rId10"/>
                <a:stretch>
                  <a:fillRect r="-4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72000" y="1463219"/>
                <a:ext cx="99584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63219"/>
                <a:ext cx="995849" cy="726161"/>
              </a:xfrm>
              <a:prstGeom prst="rect">
                <a:avLst/>
              </a:prstGeom>
              <a:blipFill rotWithShape="1">
                <a:blip r:embed="rId11"/>
                <a:stretch>
                  <a:fillRect r="-10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22180" y="2350470"/>
                <a:ext cx="3254352" cy="783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𝑉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80" y="2350470"/>
                <a:ext cx="3254352" cy="783484"/>
              </a:xfrm>
              <a:prstGeom prst="rect">
                <a:avLst/>
              </a:prstGeom>
              <a:blipFill rotWithShape="1">
                <a:blip r:embed="rId12"/>
                <a:stretch>
                  <a:fillRect r="-29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21200" y="3173153"/>
                <a:ext cx="125053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𝑀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00" y="3173153"/>
                <a:ext cx="1250535" cy="430887"/>
              </a:xfrm>
              <a:prstGeom prst="rect">
                <a:avLst/>
              </a:prstGeom>
              <a:blipFill rotWithShape="1">
                <a:blip r:embed="rId13"/>
                <a:stretch>
                  <a:fillRect t="-8571" r="-8780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72000" y="3161833"/>
                <a:ext cx="13009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𝑁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𝜈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61833"/>
                <a:ext cx="1300997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8571" r="-798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21200" y="3628724"/>
                <a:ext cx="2264402" cy="725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00" y="3628724"/>
                <a:ext cx="2264402" cy="725263"/>
              </a:xfrm>
              <a:prstGeom prst="rect">
                <a:avLst/>
              </a:prstGeom>
              <a:blipFill rotWithShape="1">
                <a:blip r:embed="rId15"/>
                <a:stretch>
                  <a:fillRect r="-4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/>
          <p:cNvGrpSpPr/>
          <p:nvPr/>
        </p:nvGrpSpPr>
        <p:grpSpPr>
          <a:xfrm>
            <a:off x="7092280" y="1563638"/>
            <a:ext cx="1343574" cy="2003366"/>
            <a:chOff x="539552" y="424368"/>
            <a:chExt cx="2880320" cy="4294764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7452320" y="3249397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308304" y="3105381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452320" y="2745341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812360" y="3249397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956376" y="3249397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028384" y="2961365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884368" y="2817349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596336" y="3177389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812360" y="2961365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 L 0.02361 0.01389 L 0.0158 0.01389 L 0.0158 0.02778 L 0 0.04198 L 0.00781 0.05587 L 0.0158 0.07007 L 0.07083 0.08395 L 0.07083 0.02778 L 0.04722 0.09784 L -0.00781 0.05587 L 0.0158 0.12593 L 0.07882 0.07007 L -0.00781 0.05587 L 0.03142 0 L 0.04722 0.09784 L -0.0158 0.05587 L 0.06302 0.02778 L 0.08663 0.09784 L 0.03941 0.11204 L -0.00781 0.02778 L 0.03142 -0.01419 L 0.03941 0.05587 L 0.0158 0.09784 L -0.02361 0.05587 L 0.07882 0.08395 " pathEditMode="relative" ptsTypes="AAAAAAAAAAAAAAAAAAAAAAAAAAA">
                                      <p:cBhvr>
                                        <p:cTn id="36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101 0.02809 L 0.02361 0.04229 L -0.0474 0.07006 L 0.02361 0.08426 L -0.0158 -0.02778 L -0.0158 0.04229 L -0.07101 0.0142 L 0.02361 0.02809 L -0.02379 0.08426 L -0.0316 -0.01389 L -0.06302 0.07006 L 0.02361 0.02809 L 0.01562 0.08426 L -0.0474 0.02809 L -0.07101 0.04229 L -0.05521 0.05617 " pathEditMode="relative" ptsTypes="AAAAAAAAAAAAAAAAA">
                                      <p:cBhvr>
                                        <p:cTn id="38" dur="7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4197 L -0.07882 -0.05617 L -0.0316 -0.11204 L -0.07083 -0.05617 L 0 -0.08426 L -0.06302 -0.0142 L 0.02361 -0.04197 L -0.07083 -0.0142 L -0.07882 -0.05617 L -0.00781 -0.0142 L -0.03941 0 L 0.0158 -0.0142 L -0.0316 -0.09815 L 0 -0.09815 L -0.03941 -0.05617 L -0.06302 -0.09815 L -0.0316 -0.08426 L -0.07083 -0.0142 " pathEditMode="relative" ptsTypes="AAAAAAAAAAAAAAAAAAA">
                                      <p:cBhvr>
                                        <p:cTn id="40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11204 L 0.02361 0 L -0.00781 -0.05617 L 0.07882 -0.04197 L 0.03142 -0.11204 L 0.02361 0 L 0.07882 -0.02809 L 0.0158 -0.05617 L 0.03142 -0.11204 L -0.00781 -0.07006 L 0.06302 -0.07006 L 0.02361 -0.0142 L -0.00781 -0.07006 L 0.00781 0 L 0.07882 -0.02809 L 0.03142 -0.05617 L 0.03142 0 L 0 -0.05617 L 0.03142 -0.05617 " pathEditMode="relative" ptsTypes="AAAAAAAAAAAAAAAAAAAA">
                                      <p:cBhvr>
                                        <p:cTn id="42" dur="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9784 L -0.03142 -0.07006 L 0.03941 -0.07006 L 0.03941 0 L -0.02361 0 L -0.00781 -0.05586 L 0.05521 0 L -0.03142 -0.05586 L 0 -0.08395 L -0.03941 -0.04197 L 0.0316 -0.02777 L -0.02361 -0.01389 L 0.05521 -0.02777 L -0.0158 -0.04197 L -0.03941 -0.05586 L -0.03142 0.0142 L 0.0316 -0.02777 " pathEditMode="relative" ptsTypes="AAAAAAAAAAAAAAAAAA">
                                      <p:cBhvr>
                                        <p:cTn id="4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04198 L -0.06302 0.01389 L 0.0316 0.02809 L -0.02361 0.07006 L -0.02361 -0.02809 L -0.06302 0.02809 L 0.0316 0.01389 L 0.0316 0.05586 L -0.03142 -0.0142 L 0.0158 0 L -0.03142 0.07006 L -0.05503 0 L -0.05503 -0.0142 L 0 0.04197 L -0.0158 0.05586 " pathEditMode="relative" ptsTypes="AAAAAAAAAAAAAAAA">
                                      <p:cBhvr>
                                        <p:cTn id="46" dur="7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04197 L -0.05503 -0.08426 L -0.05503 -0.05617 L -0.00781 -0.09815 L -0.0158 -0.0142 L 0.0316 -0.04197 L -0.06302 -0.05617 L -0.02361 0 L 0.0158 -0.07006 L -0.03142 -0.08426 L -0.0158 -0.09815 L 0.02361 0 L -0.03142 -0.04197 L -0.06302 -0.05617 L 0.00799 -0.04197 L 0.00799 -0.08426 L -0.04722 -0.08426 L -0.00781 -0.09815 L -0.0158 -0.02809 L -0.04722 -0.04197 L -0.03142 -0.0142 L -0.05503 -0.02809 L 0.0158 -0.04197 L -0.03142 -0.09815 " pathEditMode="relative" ptsTypes="AAAAAAAAAAAAAAAAAAAAAAAAA">
                                      <p:cBhvr>
                                        <p:cTn id="48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-0.08395 L 0.08663 0 L 0.03142 0.02809 L 0 -0.04197 L -0.0158 -0.02808 L 0.07083 0 L 0.03142 -0.07006 L 0 -0.04197 L 0.07864 -0.01388 L 0.03923 0 L 0.02361 -0.05617 L 0 0 Z " pathEditMode="relative" ptsTypes="AAAAAAAAAAAAA">
                                      <p:cBhvr>
                                        <p:cTn id="50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0.05586 L -0.04722 -0.04198 L -0.07864 -0.0142 L -0.04722 0 L -0.06302 0.02809 L -0.00781 0.04197 L -0.01562 -0.0142 L -0.02361 -0.04198 L -0.08663 0.01389 L -0.01562 0.02809 L -0.04722 0.07006 L -0.03941 -0.04198 L -0.06302 0.04197 L -0.07083 -0.0142 L -0.01562 0.02809 L 0.00799 0.07006 L -0.05503 0.01389 L -0.05503 0.07006 L -0.08663 0 L -0.06302 0.01389 " pathEditMode="relative" ptsTypes="AAAAAAAAAAAAAAAAAAAAA">
                                      <p:cBhvr>
                                        <p:cTn id="52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83951E-6 L -0.36875 0.280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1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7531E-6 L -0.66268 0.2416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42" y="1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0" grpId="1"/>
      <p:bldP spid="10" grpId="2"/>
      <p:bldP spid="11" grpId="0"/>
      <p:bldP spid="12" grpId="0"/>
      <p:bldP spid="12" grpId="1"/>
      <p:bldP spid="12" grpId="2"/>
      <p:bldP spid="16" grpId="0"/>
      <p:bldP spid="33" grpId="0"/>
      <p:bldP spid="34" grpId="0"/>
      <p:bldP spid="35" grpId="0"/>
      <p:bldP spid="36" grpId="0"/>
      <p:bldP spid="37" grpId="0"/>
      <p:bldP spid="38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205978"/>
                <a:ext cx="8435280" cy="121364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Азот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плотность которого равна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кг/</m:t>
                    </m:r>
                    <m:sSup>
                      <m:sSup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м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при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данном давлении, поместили в колбу. Определите давление азота на стенки колбы, если средняя кинетическая энергия его молекул составляет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𝟑𝟓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𝟐𝟐</m:t>
                        </m:r>
                      </m:sup>
                    </m:sSup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Дж</m:t>
                    </m:r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205978"/>
                <a:ext cx="8435280" cy="1213644"/>
              </a:xfrm>
              <a:blipFill rotWithShape="1">
                <a:blip r:embed="rId2"/>
                <a:stretch>
                  <a:fillRect l="-723" b="-1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21"/>
          <p:cNvSpPr/>
          <p:nvPr/>
        </p:nvSpPr>
        <p:spPr>
          <a:xfrm>
            <a:off x="251520" y="1347614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p:cxnSp>
        <p:nvCxnSpPr>
          <p:cNvPr id="6" name="Straight Connector 22"/>
          <p:cNvCxnSpPr/>
          <p:nvPr/>
        </p:nvCxnSpPr>
        <p:spPr>
          <a:xfrm>
            <a:off x="2699792" y="1654920"/>
            <a:ext cx="0" cy="17809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>
          <a:xfrm flipH="1">
            <a:off x="323530" y="2931790"/>
            <a:ext cx="23762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4503" y="2931790"/>
                <a:ext cx="8279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− ?</m:t>
                    </m:r>
                  </m:oMath>
                </a14:m>
                <a:r>
                  <a:rPr lang="ru-RU" sz="22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2931790"/>
                <a:ext cx="827919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9362" y="1737851"/>
                <a:ext cx="194514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1,3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кг/</m:t>
                      </m:r>
                      <m:sSup>
                        <m:sSup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1737851"/>
                <a:ext cx="1945148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r="-564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9362" y="2167532"/>
                <a:ext cx="24748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35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−22</m:t>
                          </m:r>
                        </m:sup>
                      </m:sSup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Дж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2" y="2167532"/>
                <a:ext cx="2474844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369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3530" y="2499742"/>
                <a:ext cx="5625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0" y="2499742"/>
                <a:ext cx="562526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2065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122180" y="1443272"/>
                <a:ext cx="1449820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80" y="1443272"/>
                <a:ext cx="1449820" cy="728341"/>
              </a:xfrm>
              <a:prstGeom prst="rect">
                <a:avLst/>
              </a:prstGeom>
              <a:blipFill rotWithShape="1">
                <a:blip r:embed="rId8"/>
                <a:stretch>
                  <a:fillRect r="-4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65984" y="2261927"/>
                <a:ext cx="2370714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=14 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2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84" y="2261927"/>
                <a:ext cx="2370714" cy="669863"/>
              </a:xfrm>
              <a:prstGeom prst="rect">
                <a:avLst/>
              </a:prstGeom>
              <a:blipFill rotWithShape="1">
                <a:blip r:embed="rId9"/>
                <a:stretch>
                  <a:fillRect r="-4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04465" y="1446350"/>
                <a:ext cx="1263679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465" y="1446350"/>
                <a:ext cx="1263679" cy="723981"/>
              </a:xfrm>
              <a:prstGeom prst="rect">
                <a:avLst/>
              </a:prstGeom>
              <a:blipFill rotWithShape="1">
                <a:blip r:embed="rId10"/>
                <a:stretch>
                  <a:fillRect r="-8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/>
          <p:cNvGrpSpPr/>
          <p:nvPr/>
        </p:nvGrpSpPr>
        <p:grpSpPr>
          <a:xfrm>
            <a:off x="7092280" y="1563638"/>
            <a:ext cx="1343574" cy="2003366"/>
            <a:chOff x="539552" y="424368"/>
            <a:chExt cx="2880320" cy="4294764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7452320" y="3249397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308304" y="3105381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452320" y="2745341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812360" y="3249397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956376" y="3249397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028384" y="2961365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884368" y="2817349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596336" y="3177389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812360" y="2961365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978244" y="3939902"/>
            <a:ext cx="1770220" cy="539583"/>
            <a:chOff x="6978244" y="3939902"/>
            <a:chExt cx="1770220" cy="539583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7400894" y="4209693"/>
              <a:ext cx="936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244" y="3939902"/>
              <a:ext cx="546084" cy="539583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380" y="3939902"/>
              <a:ext cx="546084" cy="53958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044805" y="397550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84582" y="397550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8" t="24773" r="56800" b="69401"/>
          <a:stretch/>
        </p:blipFill>
        <p:spPr>
          <a:xfrm>
            <a:off x="3100192" y="2294590"/>
            <a:ext cx="1322445" cy="63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987824" y="2985934"/>
                <a:ext cx="3688126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=2</m:t>
                      </m:r>
                      <m:r>
                        <a:rPr lang="en-US" sz="22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=28 </m:t>
                      </m:r>
                      <m:f>
                        <m:f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200" b="0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985934"/>
                <a:ext cx="3688126" cy="669863"/>
              </a:xfrm>
              <a:prstGeom prst="rect">
                <a:avLst/>
              </a:prstGeom>
              <a:blipFill rotWithShape="1">
                <a:blip r:embed="rId15"/>
                <a:stretch>
                  <a:fillRect r="-2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406891" y="3795886"/>
                <a:ext cx="6495111" cy="807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6,02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×1,3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0,028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×35×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−22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≈65,2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кПа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1" y="3795886"/>
                <a:ext cx="6495111" cy="807465"/>
              </a:xfrm>
              <a:prstGeom prst="rect">
                <a:avLst/>
              </a:prstGeom>
              <a:blipFill rotWithShape="1">
                <a:blip r:embed="rId16"/>
                <a:stretch>
                  <a:fillRect r="-7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35896" y="1448629"/>
                <a:ext cx="1811586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448629"/>
                <a:ext cx="1811586" cy="728341"/>
              </a:xfrm>
              <a:prstGeom prst="rect">
                <a:avLst/>
              </a:prstGeom>
              <a:blipFill rotWithShape="1">
                <a:blip r:embed="rId17"/>
                <a:stretch>
                  <a:fillRect r="-5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5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63" grpId="0"/>
      <p:bldP spid="6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1856</Words>
  <Application>Microsoft Office PowerPoint</Application>
  <PresentationFormat>Экран (16:9)</PresentationFormat>
  <Paragraphs>162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Основное уравнение МКТ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Основное уравнение МКТ</vt:lpstr>
      <vt:lpstr>Некий газ, находящийся в баллоне при нормальном давлении, имеет плотность 2 кг/м^3. Найдите среднюю скорость молекул данного газа.</vt:lpstr>
      <vt:lpstr>Азот, плотность которого равна 1,3 кг/м^3 при данном давлении, поместили в колбу. Определите давление азота на стенки колбы, если средняя кинетическая энергия его молекул составляет 35×〖10〗^(-22)  Дж.</vt:lpstr>
      <vt:lpstr>Азот, плотность которого равна 1,3 кг/м^3 при данном давлении, поместили в колбу. Определите давление азота на стенки колбы, если средняя кинетическая энергия его молекул составляет 35×〖10〗^(-22)  Дж.</vt:lpstr>
      <vt:lpstr>В одном баллоне находится кислород под давлением 2 атм, а в другом баллоне, находится водород под давлением 5 атм. Средняя квадратичная скорость молекул водорода в 3 раза больше средней квадратичной скорости молекул кислорода. Определите соотношение концентраций водорода и кислорода.</vt:lpstr>
      <vt:lpstr>В одном баллоне находится кислород под давлением 2 атм, а в другом баллоне, находится водород под давлением 5 атм. Средняя квадратичная скорость молекул водорода в 3 раза больше средней квадратичной скорости молекул кислорода. Определите соотношение концентраций водорода и кислорода.</vt:lpstr>
      <vt:lpstr>В одном баллоне находится кислород под давлением 2 атм, а в другом баллоне, находится водород под давлением 5 атм. Средняя квадратичная скорость молекул водорода в 3 раза больше средней квадратичной скорости молекул кислорода. Определите соотношение концентраций водорода и кислорода.</vt:lpstr>
      <vt:lpstr>В одном баллоне находится кислород под давлением 2 атм, а в другом баллоне, находится водород под давлением 5 атм. Средняя квадратичная скорость молекул водорода в 3 раза больше средней квадратичной скорости молекул кислорода. Определите соотношение концентраций водорода и кислорода.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Основное уравнение МКТ</dc:title>
  <dc:creator>User</dc:creator>
  <cp:lastModifiedBy>User</cp:lastModifiedBy>
  <cp:revision>42</cp:revision>
  <dcterms:created xsi:type="dcterms:W3CDTF">2014-07-09T06:46:52Z</dcterms:created>
  <dcterms:modified xsi:type="dcterms:W3CDTF">2014-07-17T13:02:43Z</dcterms:modified>
</cp:coreProperties>
</file>