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4" r:id="rId7"/>
    <p:sldId id="260" r:id="rId8"/>
    <p:sldId id="262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020" y="-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620F8-36D8-46C0-9F2F-EC68B8305BF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FFC78-603E-4CB1-836F-67241D74D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2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FC78-603E-4CB1-836F-67241D74D6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0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6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3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2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0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7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6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0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8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6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1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2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C11E-175C-4473-B3EF-073CF75D1618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3C94-A437-47EE-8C82-DBAAFFEA6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8.jp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.jp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2.png"/><Relationship Id="rId5" Type="http://schemas.openxmlformats.org/officeDocument/2006/relationships/image" Target="../media/image68.png"/><Relationship Id="rId10" Type="http://schemas.openxmlformats.org/officeDocument/2006/relationships/image" Target="../media/image92.png"/><Relationship Id="rId4" Type="http://schemas.openxmlformats.org/officeDocument/2006/relationships/image" Target="../media/image67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6.png"/><Relationship Id="rId18" Type="http://schemas.microsoft.com/office/2007/relationships/hdphoto" Target="../media/hdphoto12.wdp"/><Relationship Id="rId3" Type="http://schemas.openxmlformats.org/officeDocument/2006/relationships/image" Target="../media/image93.png"/><Relationship Id="rId21" Type="http://schemas.openxmlformats.org/officeDocument/2006/relationships/image" Target="../media/image91.png"/><Relationship Id="rId7" Type="http://schemas.openxmlformats.org/officeDocument/2006/relationships/image" Target="../media/image70.png"/><Relationship Id="rId12" Type="http://schemas.microsoft.com/office/2007/relationships/hdphoto" Target="../media/hdphoto9.wdp"/><Relationship Id="rId17" Type="http://schemas.openxmlformats.org/officeDocument/2006/relationships/image" Target="../media/image88.png"/><Relationship Id="rId2" Type="http://schemas.openxmlformats.org/officeDocument/2006/relationships/image" Target="../media/image60.pn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5.png"/><Relationship Id="rId5" Type="http://schemas.openxmlformats.org/officeDocument/2006/relationships/image" Target="../media/image67.png"/><Relationship Id="rId15" Type="http://schemas.openxmlformats.org/officeDocument/2006/relationships/image" Target="../media/image87.png"/><Relationship Id="rId10" Type="http://schemas.microsoft.com/office/2007/relationships/hdphoto" Target="../media/hdphoto8.wdp"/><Relationship Id="rId19" Type="http://schemas.openxmlformats.org/officeDocument/2006/relationships/image" Target="../media/image89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Relationship Id="rId14" Type="http://schemas.microsoft.com/office/2007/relationships/hdphoto" Target="../media/hdphoto10.wdp"/><Relationship Id="rId2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3.png"/><Relationship Id="rId7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2.png"/><Relationship Id="rId5" Type="http://schemas.openxmlformats.org/officeDocument/2006/relationships/image" Target="../media/image67.png"/><Relationship Id="rId10" Type="http://schemas.openxmlformats.org/officeDocument/2006/relationships/image" Target="../media/image101.png"/><Relationship Id="rId4" Type="http://schemas.openxmlformats.org/officeDocument/2006/relationships/image" Target="../media/image61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1669827"/>
            <a:ext cx="4032448" cy="183802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Температура и тепловое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равновесие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4306"/>
            <a:ext cx="3446249" cy="357488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70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Тепловое равновесие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Объект 2"/>
          <p:cNvSpPr txBox="1">
            <a:spLocks/>
          </p:cNvSpPr>
          <p:nvPr/>
        </p:nvSpPr>
        <p:spPr>
          <a:xfrm>
            <a:off x="457200" y="2456639"/>
            <a:ext cx="8229600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неизменных внешних условиях в любом макроскопическом теле или группе макроскопических тел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самопроизвольно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устанавливается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равновесие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равновесие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состояние тела или группы тел, при котором макроскопические параметры остаются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постоянными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неограниченно долго. </a:t>
            </a:r>
          </a:p>
        </p:txBody>
      </p:sp>
    </p:spTree>
    <p:extLst>
      <p:ext uri="{BB962C8B-B14F-4D97-AF65-F5344CB8AC3E}">
        <p14:creationId xmlns:p14="http://schemas.microsoft.com/office/powerpoint/2010/main" val="38628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61040" cy="51435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612576" y="2219947"/>
            <a:ext cx="10585176" cy="3520155"/>
          </a:xfrm>
          <a:prstGeom prst="rect">
            <a:avLst/>
          </a:prstGeom>
          <a:scene3d>
            <a:camera prst="perspectiveRelaxed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2" b="90000" l="10000" r="90000">
                        <a14:foregroundMark x1="82000" y1="44530" x2="82000" y2="44530"/>
                        <a14:foregroundMark x1="81667" y1="42735" x2="81667" y2="42735"/>
                        <a14:foregroundMark x1="79571" y1="43333" x2="79571" y2="43333"/>
                        <a14:foregroundMark x1="66381" y1="10256" x2="65952" y2="10256"/>
                        <a14:foregroundMark x1="67476" y1="11197" x2="67476" y2="11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8" t="7289" b="41379"/>
          <a:stretch/>
        </p:blipFill>
        <p:spPr>
          <a:xfrm flipH="1">
            <a:off x="-1091040" y="861009"/>
            <a:ext cx="3502800" cy="24955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3168" r="5087" b="6195"/>
          <a:stretch/>
        </p:blipFill>
        <p:spPr>
          <a:xfrm>
            <a:off x="3707904" y="267494"/>
            <a:ext cx="1656185" cy="18737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69042" y="432047"/>
            <a:ext cx="1631143" cy="170765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b="50000"/>
          <a:stretch/>
        </p:blipFill>
        <p:spPr>
          <a:xfrm>
            <a:off x="7353763" y="485972"/>
            <a:ext cx="1344520" cy="1293689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08075" y="1729140"/>
            <a:ext cx="16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Д. И. Менделеев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07904" y="267494"/>
            <a:ext cx="1656185" cy="1873744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3" t="18263" r="17574" b="20434"/>
          <a:stretch/>
        </p:blipFill>
        <p:spPr>
          <a:xfrm>
            <a:off x="1253747" y="1904394"/>
            <a:ext cx="5550501" cy="2904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91830"/>
            <a:ext cx="1934281" cy="158417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r="58129" b="33333"/>
          <a:stretch/>
        </p:blipFill>
        <p:spPr>
          <a:xfrm>
            <a:off x="-280988" y="232716"/>
            <a:ext cx="714375" cy="18002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55990"/>
            <a:ext cx="1152128" cy="780146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>
            <a:off x="5216982" y="2214639"/>
            <a:ext cx="479544" cy="2528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4" t="58577" r="37462" b="4955"/>
          <a:stretch/>
        </p:blipFill>
        <p:spPr>
          <a:xfrm rot="9630520">
            <a:off x="5244257" y="1515730"/>
            <a:ext cx="468291" cy="1885473"/>
          </a:xfrm>
          <a:prstGeom prst="ellipse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29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66" y="267494"/>
            <a:ext cx="4745774" cy="4587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6957"/>
            <a:ext cx="3672408" cy="489654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45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Тепловое равновесие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Объект 2"/>
          <p:cNvSpPr txBox="1">
            <a:spLocks/>
          </p:cNvSpPr>
          <p:nvPr/>
        </p:nvSpPr>
        <p:spPr>
          <a:xfrm>
            <a:off x="457200" y="2456639"/>
            <a:ext cx="8229600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неизменных внешних условиях в любом макроскопическом теле или группе макроскопических тел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самопроизвольно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устанавливается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равновесие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равновесие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состояние тела или группы тел, при котором макроскопические параметры остаются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постоянными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неограниченно долго.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7200" y="4046191"/>
            <a:ext cx="843528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Температура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это характеристика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теплового равновесия тел.</a:t>
            </a: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Измерение температуры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615431" y="1275606"/>
            <a:ext cx="3816424" cy="3222770"/>
            <a:chOff x="266761" y="2380416"/>
            <a:chExt cx="1934866" cy="1633893"/>
          </a:xfrm>
        </p:grpSpPr>
        <p:sp>
          <p:nvSpPr>
            <p:cNvPr id="5" name="Трапеция 24"/>
            <p:cNvSpPr/>
            <p:nvPr/>
          </p:nvSpPr>
          <p:spPr>
            <a:xfrm>
              <a:off x="266761" y="3291830"/>
              <a:ext cx="968425" cy="722479"/>
            </a:xfrm>
            <a:custGeom>
              <a:avLst/>
              <a:gdLst>
                <a:gd name="connsiteX0" fmla="*/ 0 w 1080120"/>
                <a:gd name="connsiteY0" fmla="*/ 936104 h 936104"/>
                <a:gd name="connsiteX1" fmla="*/ 342886 w 1080120"/>
                <a:gd name="connsiteY1" fmla="*/ 0 h 936104"/>
                <a:gd name="connsiteX2" fmla="*/ 737234 w 1080120"/>
                <a:gd name="connsiteY2" fmla="*/ 0 h 936104"/>
                <a:gd name="connsiteX3" fmla="*/ 1080120 w 1080120"/>
                <a:gd name="connsiteY3" fmla="*/ 936104 h 936104"/>
                <a:gd name="connsiteX4" fmla="*/ 0 w 1080120"/>
                <a:gd name="connsiteY4" fmla="*/ 936104 h 936104"/>
                <a:gd name="connsiteX0" fmla="*/ 0 w 1107349"/>
                <a:gd name="connsiteY0" fmla="*/ 936104 h 936104"/>
                <a:gd name="connsiteX1" fmla="*/ 342886 w 1107349"/>
                <a:gd name="connsiteY1" fmla="*/ 0 h 936104"/>
                <a:gd name="connsiteX2" fmla="*/ 1107349 w 1107349"/>
                <a:gd name="connsiteY2" fmla="*/ 0 h 936104"/>
                <a:gd name="connsiteX3" fmla="*/ 1080120 w 1107349"/>
                <a:gd name="connsiteY3" fmla="*/ 936104 h 936104"/>
                <a:gd name="connsiteX4" fmla="*/ 0 w 1107349"/>
                <a:gd name="connsiteY4" fmla="*/ 936104 h 936104"/>
                <a:gd name="connsiteX0" fmla="*/ 0 w 1085577"/>
                <a:gd name="connsiteY0" fmla="*/ 936104 h 936104"/>
                <a:gd name="connsiteX1" fmla="*/ 342886 w 1085577"/>
                <a:gd name="connsiteY1" fmla="*/ 0 h 936104"/>
                <a:gd name="connsiteX2" fmla="*/ 1085577 w 1085577"/>
                <a:gd name="connsiteY2" fmla="*/ 0 h 936104"/>
                <a:gd name="connsiteX3" fmla="*/ 1080120 w 1085577"/>
                <a:gd name="connsiteY3" fmla="*/ 936104 h 936104"/>
                <a:gd name="connsiteX4" fmla="*/ 0 w 1085577"/>
                <a:gd name="connsiteY4" fmla="*/ 936104 h 936104"/>
                <a:gd name="connsiteX0" fmla="*/ 0 w 1135533"/>
                <a:gd name="connsiteY0" fmla="*/ 933019 h 936104"/>
                <a:gd name="connsiteX1" fmla="*/ 392842 w 1135533"/>
                <a:gd name="connsiteY1" fmla="*/ 0 h 936104"/>
                <a:gd name="connsiteX2" fmla="*/ 1135533 w 1135533"/>
                <a:gd name="connsiteY2" fmla="*/ 0 h 936104"/>
                <a:gd name="connsiteX3" fmla="*/ 1130076 w 1135533"/>
                <a:gd name="connsiteY3" fmla="*/ 936104 h 936104"/>
                <a:gd name="connsiteX4" fmla="*/ 0 w 1135533"/>
                <a:gd name="connsiteY4" fmla="*/ 933019 h 936104"/>
                <a:gd name="connsiteX0" fmla="*/ 0 w 1144900"/>
                <a:gd name="connsiteY0" fmla="*/ 920678 h 936104"/>
                <a:gd name="connsiteX1" fmla="*/ 402209 w 1144900"/>
                <a:gd name="connsiteY1" fmla="*/ 0 h 936104"/>
                <a:gd name="connsiteX2" fmla="*/ 1144900 w 1144900"/>
                <a:gd name="connsiteY2" fmla="*/ 0 h 936104"/>
                <a:gd name="connsiteX3" fmla="*/ 1139443 w 1144900"/>
                <a:gd name="connsiteY3" fmla="*/ 936104 h 936104"/>
                <a:gd name="connsiteX4" fmla="*/ 0 w 1144900"/>
                <a:gd name="connsiteY4" fmla="*/ 920678 h 936104"/>
                <a:gd name="connsiteX0" fmla="*/ 0 w 1160511"/>
                <a:gd name="connsiteY0" fmla="*/ 920678 h 936104"/>
                <a:gd name="connsiteX1" fmla="*/ 417820 w 1160511"/>
                <a:gd name="connsiteY1" fmla="*/ 0 h 936104"/>
                <a:gd name="connsiteX2" fmla="*/ 1160511 w 1160511"/>
                <a:gd name="connsiteY2" fmla="*/ 0 h 936104"/>
                <a:gd name="connsiteX3" fmla="*/ 1155054 w 1160511"/>
                <a:gd name="connsiteY3" fmla="*/ 936104 h 936104"/>
                <a:gd name="connsiteX4" fmla="*/ 0 w 1160511"/>
                <a:gd name="connsiteY4" fmla="*/ 920678 h 936104"/>
                <a:gd name="connsiteX0" fmla="*/ 0 w 1269791"/>
                <a:gd name="connsiteY0" fmla="*/ 923763 h 936104"/>
                <a:gd name="connsiteX1" fmla="*/ 527100 w 1269791"/>
                <a:gd name="connsiteY1" fmla="*/ 0 h 936104"/>
                <a:gd name="connsiteX2" fmla="*/ 1269791 w 1269791"/>
                <a:gd name="connsiteY2" fmla="*/ 0 h 936104"/>
                <a:gd name="connsiteX3" fmla="*/ 1264334 w 1269791"/>
                <a:gd name="connsiteY3" fmla="*/ 936104 h 936104"/>
                <a:gd name="connsiteX4" fmla="*/ 0 w 1269791"/>
                <a:gd name="connsiteY4" fmla="*/ 923763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791" h="936104">
                  <a:moveTo>
                    <a:pt x="0" y="923763"/>
                  </a:moveTo>
                  <a:lnTo>
                    <a:pt x="527100" y="0"/>
                  </a:lnTo>
                  <a:lnTo>
                    <a:pt x="1269791" y="0"/>
                  </a:lnTo>
                  <a:lnTo>
                    <a:pt x="1264334" y="936104"/>
                  </a:lnTo>
                  <a:lnTo>
                    <a:pt x="0" y="923763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Трапеция 24"/>
            <p:cNvSpPr/>
            <p:nvPr/>
          </p:nvSpPr>
          <p:spPr>
            <a:xfrm flipH="1">
              <a:off x="1227839" y="3294011"/>
              <a:ext cx="973788" cy="720097"/>
            </a:xfrm>
            <a:custGeom>
              <a:avLst/>
              <a:gdLst>
                <a:gd name="connsiteX0" fmla="*/ 0 w 1080120"/>
                <a:gd name="connsiteY0" fmla="*/ 936104 h 936104"/>
                <a:gd name="connsiteX1" fmla="*/ 342886 w 1080120"/>
                <a:gd name="connsiteY1" fmla="*/ 0 h 936104"/>
                <a:gd name="connsiteX2" fmla="*/ 737234 w 1080120"/>
                <a:gd name="connsiteY2" fmla="*/ 0 h 936104"/>
                <a:gd name="connsiteX3" fmla="*/ 1080120 w 1080120"/>
                <a:gd name="connsiteY3" fmla="*/ 936104 h 936104"/>
                <a:gd name="connsiteX4" fmla="*/ 0 w 1080120"/>
                <a:gd name="connsiteY4" fmla="*/ 936104 h 936104"/>
                <a:gd name="connsiteX0" fmla="*/ 0 w 1107349"/>
                <a:gd name="connsiteY0" fmla="*/ 936104 h 936104"/>
                <a:gd name="connsiteX1" fmla="*/ 342886 w 1107349"/>
                <a:gd name="connsiteY1" fmla="*/ 0 h 936104"/>
                <a:gd name="connsiteX2" fmla="*/ 1107349 w 1107349"/>
                <a:gd name="connsiteY2" fmla="*/ 0 h 936104"/>
                <a:gd name="connsiteX3" fmla="*/ 1080120 w 1107349"/>
                <a:gd name="connsiteY3" fmla="*/ 936104 h 936104"/>
                <a:gd name="connsiteX4" fmla="*/ 0 w 1107349"/>
                <a:gd name="connsiteY4" fmla="*/ 936104 h 936104"/>
                <a:gd name="connsiteX0" fmla="*/ 0 w 1085577"/>
                <a:gd name="connsiteY0" fmla="*/ 936104 h 936104"/>
                <a:gd name="connsiteX1" fmla="*/ 342886 w 1085577"/>
                <a:gd name="connsiteY1" fmla="*/ 0 h 936104"/>
                <a:gd name="connsiteX2" fmla="*/ 1085577 w 1085577"/>
                <a:gd name="connsiteY2" fmla="*/ 0 h 936104"/>
                <a:gd name="connsiteX3" fmla="*/ 1080120 w 1085577"/>
                <a:gd name="connsiteY3" fmla="*/ 936104 h 936104"/>
                <a:gd name="connsiteX4" fmla="*/ 0 w 1085577"/>
                <a:gd name="connsiteY4" fmla="*/ 936104 h 936104"/>
                <a:gd name="connsiteX0" fmla="*/ 0 w 1135533"/>
                <a:gd name="connsiteY0" fmla="*/ 933019 h 936104"/>
                <a:gd name="connsiteX1" fmla="*/ 392842 w 1135533"/>
                <a:gd name="connsiteY1" fmla="*/ 0 h 936104"/>
                <a:gd name="connsiteX2" fmla="*/ 1135533 w 1135533"/>
                <a:gd name="connsiteY2" fmla="*/ 0 h 936104"/>
                <a:gd name="connsiteX3" fmla="*/ 1130076 w 1135533"/>
                <a:gd name="connsiteY3" fmla="*/ 936104 h 936104"/>
                <a:gd name="connsiteX4" fmla="*/ 0 w 1135533"/>
                <a:gd name="connsiteY4" fmla="*/ 933019 h 936104"/>
                <a:gd name="connsiteX0" fmla="*/ 0 w 1144900"/>
                <a:gd name="connsiteY0" fmla="*/ 920678 h 936104"/>
                <a:gd name="connsiteX1" fmla="*/ 402209 w 1144900"/>
                <a:gd name="connsiteY1" fmla="*/ 0 h 936104"/>
                <a:gd name="connsiteX2" fmla="*/ 1144900 w 1144900"/>
                <a:gd name="connsiteY2" fmla="*/ 0 h 936104"/>
                <a:gd name="connsiteX3" fmla="*/ 1139443 w 1144900"/>
                <a:gd name="connsiteY3" fmla="*/ 936104 h 936104"/>
                <a:gd name="connsiteX4" fmla="*/ 0 w 1144900"/>
                <a:gd name="connsiteY4" fmla="*/ 920678 h 936104"/>
                <a:gd name="connsiteX0" fmla="*/ 0 w 1160511"/>
                <a:gd name="connsiteY0" fmla="*/ 920678 h 936104"/>
                <a:gd name="connsiteX1" fmla="*/ 417820 w 1160511"/>
                <a:gd name="connsiteY1" fmla="*/ 0 h 936104"/>
                <a:gd name="connsiteX2" fmla="*/ 1160511 w 1160511"/>
                <a:gd name="connsiteY2" fmla="*/ 0 h 936104"/>
                <a:gd name="connsiteX3" fmla="*/ 1155054 w 1160511"/>
                <a:gd name="connsiteY3" fmla="*/ 936104 h 936104"/>
                <a:gd name="connsiteX4" fmla="*/ 0 w 1160511"/>
                <a:gd name="connsiteY4" fmla="*/ 920678 h 936104"/>
                <a:gd name="connsiteX0" fmla="*/ 0 w 1269791"/>
                <a:gd name="connsiteY0" fmla="*/ 923763 h 936104"/>
                <a:gd name="connsiteX1" fmla="*/ 527100 w 1269791"/>
                <a:gd name="connsiteY1" fmla="*/ 0 h 936104"/>
                <a:gd name="connsiteX2" fmla="*/ 1269791 w 1269791"/>
                <a:gd name="connsiteY2" fmla="*/ 0 h 936104"/>
                <a:gd name="connsiteX3" fmla="*/ 1264334 w 1269791"/>
                <a:gd name="connsiteY3" fmla="*/ 936104 h 936104"/>
                <a:gd name="connsiteX4" fmla="*/ 0 w 1269791"/>
                <a:gd name="connsiteY4" fmla="*/ 923763 h 936104"/>
                <a:gd name="connsiteX0" fmla="*/ 0 w 1276823"/>
                <a:gd name="connsiteY0" fmla="*/ 923763 h 933018"/>
                <a:gd name="connsiteX1" fmla="*/ 527100 w 1276823"/>
                <a:gd name="connsiteY1" fmla="*/ 0 h 933018"/>
                <a:gd name="connsiteX2" fmla="*/ 1269791 w 1276823"/>
                <a:gd name="connsiteY2" fmla="*/ 0 h 933018"/>
                <a:gd name="connsiteX3" fmla="*/ 1276823 w 1276823"/>
                <a:gd name="connsiteY3" fmla="*/ 933018 h 933018"/>
                <a:gd name="connsiteX4" fmla="*/ 0 w 1276823"/>
                <a:gd name="connsiteY4" fmla="*/ 923763 h 93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6823" h="933018">
                  <a:moveTo>
                    <a:pt x="0" y="923763"/>
                  </a:moveTo>
                  <a:lnTo>
                    <a:pt x="527100" y="0"/>
                  </a:lnTo>
                  <a:lnTo>
                    <a:pt x="1269791" y="0"/>
                  </a:lnTo>
                  <a:lnTo>
                    <a:pt x="1276823" y="933018"/>
                  </a:lnTo>
                  <a:lnTo>
                    <a:pt x="0" y="923763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25"/>
            <p:cNvSpPr/>
            <p:nvPr/>
          </p:nvSpPr>
          <p:spPr>
            <a:xfrm>
              <a:off x="665564" y="2380416"/>
              <a:ext cx="1135276" cy="913595"/>
            </a:xfrm>
            <a:custGeom>
              <a:avLst/>
              <a:gdLst>
                <a:gd name="connsiteX0" fmla="*/ 0 w 1172582"/>
                <a:gd name="connsiteY0" fmla="*/ 900101 h 900101"/>
                <a:gd name="connsiteX1" fmla="*/ 586291 w 1172582"/>
                <a:gd name="connsiteY1" fmla="*/ 0 h 900101"/>
                <a:gd name="connsiteX2" fmla="*/ 1172582 w 1172582"/>
                <a:gd name="connsiteY2" fmla="*/ 900101 h 900101"/>
                <a:gd name="connsiteX3" fmla="*/ 0 w 1172582"/>
                <a:gd name="connsiteY3" fmla="*/ 900101 h 900101"/>
                <a:gd name="connsiteX0" fmla="*/ 0 w 1146388"/>
                <a:gd name="connsiteY0" fmla="*/ 897720 h 900101"/>
                <a:gd name="connsiteX1" fmla="*/ 560097 w 1146388"/>
                <a:gd name="connsiteY1" fmla="*/ 0 h 900101"/>
                <a:gd name="connsiteX2" fmla="*/ 1146388 w 1146388"/>
                <a:gd name="connsiteY2" fmla="*/ 900101 h 900101"/>
                <a:gd name="connsiteX3" fmla="*/ 0 w 1146388"/>
                <a:gd name="connsiteY3" fmla="*/ 897720 h 900101"/>
                <a:gd name="connsiteX0" fmla="*/ 0 w 1122576"/>
                <a:gd name="connsiteY0" fmla="*/ 897720 h 900101"/>
                <a:gd name="connsiteX1" fmla="*/ 560097 w 1122576"/>
                <a:gd name="connsiteY1" fmla="*/ 0 h 900101"/>
                <a:gd name="connsiteX2" fmla="*/ 1122576 w 1122576"/>
                <a:gd name="connsiteY2" fmla="*/ 900101 h 900101"/>
                <a:gd name="connsiteX3" fmla="*/ 0 w 1122576"/>
                <a:gd name="connsiteY3" fmla="*/ 897720 h 900101"/>
                <a:gd name="connsiteX0" fmla="*/ 0 w 1132101"/>
                <a:gd name="connsiteY0" fmla="*/ 913595 h 913595"/>
                <a:gd name="connsiteX1" fmla="*/ 569622 w 1132101"/>
                <a:gd name="connsiteY1" fmla="*/ 0 h 913595"/>
                <a:gd name="connsiteX2" fmla="*/ 1132101 w 1132101"/>
                <a:gd name="connsiteY2" fmla="*/ 900101 h 913595"/>
                <a:gd name="connsiteX3" fmla="*/ 0 w 1132101"/>
                <a:gd name="connsiteY3" fmla="*/ 913595 h 913595"/>
                <a:gd name="connsiteX0" fmla="*/ 0 w 1135276"/>
                <a:gd name="connsiteY0" fmla="*/ 913595 h 913595"/>
                <a:gd name="connsiteX1" fmla="*/ 569622 w 1135276"/>
                <a:gd name="connsiteY1" fmla="*/ 0 h 913595"/>
                <a:gd name="connsiteX2" fmla="*/ 1135276 w 1135276"/>
                <a:gd name="connsiteY2" fmla="*/ 912801 h 913595"/>
                <a:gd name="connsiteX3" fmla="*/ 0 w 1135276"/>
                <a:gd name="connsiteY3" fmla="*/ 913595 h 913595"/>
                <a:gd name="connsiteX0" fmla="*/ 0 w 1135276"/>
                <a:gd name="connsiteY0" fmla="*/ 913595 h 913595"/>
                <a:gd name="connsiteX1" fmla="*/ 563272 w 1135276"/>
                <a:gd name="connsiteY1" fmla="*/ 0 h 913595"/>
                <a:gd name="connsiteX2" fmla="*/ 1135276 w 1135276"/>
                <a:gd name="connsiteY2" fmla="*/ 912801 h 913595"/>
                <a:gd name="connsiteX3" fmla="*/ 0 w 1135276"/>
                <a:gd name="connsiteY3" fmla="*/ 913595 h 91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5276" h="913595">
                  <a:moveTo>
                    <a:pt x="0" y="913595"/>
                  </a:moveTo>
                  <a:lnTo>
                    <a:pt x="563272" y="0"/>
                  </a:lnTo>
                  <a:lnTo>
                    <a:pt x="1135276" y="912801"/>
                  </a:lnTo>
                  <a:lnTo>
                    <a:pt x="0" y="913595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76176" y="2781992"/>
                  <a:ext cx="335579" cy="3900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ru-RU" sz="4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176" y="2781992"/>
                  <a:ext cx="335579" cy="39009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15873" r="-45872" b="-3730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96873" y="3450599"/>
                  <a:ext cx="342796" cy="3900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/>
                          </a:rPr>
                          <m:t>𝑃</m:t>
                        </m:r>
                      </m:oMath>
                    </m:oMathPara>
                  </a14:m>
                  <a:endParaRPr lang="ru-RU" sz="4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873" y="3450599"/>
                  <a:ext cx="342796" cy="39009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5873" r="-45946" b="-3730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423305" y="3450599"/>
                  <a:ext cx="346502" cy="3900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ru-RU" sz="4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3305" y="3450599"/>
                  <a:ext cx="346502" cy="39009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5873" r="-45536" b="-3730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7" y="2650339"/>
            <a:ext cx="7878384" cy="8971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5" y="2305379"/>
            <a:ext cx="8079123" cy="14184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62981" y="1923678"/>
            <a:ext cx="277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Ртутный термометр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98" y="2652597"/>
            <a:ext cx="5975130" cy="927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43808" y="2499742"/>
                <a:ext cx="5245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b="0" i="1" smtClean="0">
                          <a:latin typeface="Cambria Math"/>
                        </a:rPr>
                        <m:t>0,4 </m:t>
                      </m:r>
                      <m:r>
                        <a:rPr lang="ru-RU" sz="1000" b="0" i="1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499742"/>
                <a:ext cx="524503" cy="246221"/>
              </a:xfrm>
              <a:prstGeom prst="rect">
                <a:avLst/>
              </a:prstGeom>
              <a:blipFill rotWithShape="1">
                <a:blip r:embed="rId8"/>
                <a:stretch>
                  <a:fillRect r="-1163" b="-1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Измерение температуры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678037"/>
            <a:ext cx="277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Ртутный термометр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3795886"/>
            <a:ext cx="308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Спиртовой термометр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851920" y="1908870"/>
            <a:ext cx="1065774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851920" y="4026719"/>
            <a:ext cx="1065774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9" name="Группа 11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2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8184" y="192745"/>
            <a:ext cx="3432248" cy="34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8184" y="2310595"/>
            <a:ext cx="3432248" cy="343224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39083" r="48885" b="40873"/>
          <a:stretch/>
        </p:blipFill>
        <p:spPr>
          <a:xfrm rot="5400000">
            <a:off x="6097277" y="3636000"/>
            <a:ext cx="72000" cy="81829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39083" r="48885" b="40873"/>
          <a:stretch/>
        </p:blipFill>
        <p:spPr>
          <a:xfrm rot="5400000">
            <a:off x="6213317" y="1515600"/>
            <a:ext cx="72000" cy="81829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39083" r="48885" b="40873"/>
          <a:stretch/>
        </p:blipFill>
        <p:spPr>
          <a:xfrm rot="5400000">
            <a:off x="6098400" y="3636000"/>
            <a:ext cx="72000" cy="81829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39083" r="48885" b="40873"/>
          <a:stretch/>
        </p:blipFill>
        <p:spPr>
          <a:xfrm rot="5400000">
            <a:off x="6213600" y="1515600"/>
            <a:ext cx="72000" cy="818298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5454485" y="1914129"/>
            <a:ext cx="381000" cy="49562"/>
          </a:xfrm>
          <a:custGeom>
            <a:avLst/>
            <a:gdLst>
              <a:gd name="connsiteX0" fmla="*/ 381000 w 381000"/>
              <a:gd name="connsiteY0" fmla="*/ 19446 h 49562"/>
              <a:gd name="connsiteX1" fmla="*/ 209550 w 381000"/>
              <a:gd name="connsiteY1" fmla="*/ 396 h 49562"/>
              <a:gd name="connsiteX2" fmla="*/ 142875 w 381000"/>
              <a:gd name="connsiteY2" fmla="*/ 9921 h 49562"/>
              <a:gd name="connsiteX3" fmla="*/ 76200 w 381000"/>
              <a:gd name="connsiteY3" fmla="*/ 48021 h 49562"/>
              <a:gd name="connsiteX4" fmla="*/ 0 w 381000"/>
              <a:gd name="connsiteY4" fmla="*/ 38496 h 4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49562">
                <a:moveTo>
                  <a:pt x="381000" y="19446"/>
                </a:moveTo>
                <a:cubicBezTo>
                  <a:pt x="315118" y="10714"/>
                  <a:pt x="249237" y="1983"/>
                  <a:pt x="209550" y="396"/>
                </a:cubicBezTo>
                <a:cubicBezTo>
                  <a:pt x="169863" y="-1191"/>
                  <a:pt x="165100" y="1983"/>
                  <a:pt x="142875" y="9921"/>
                </a:cubicBezTo>
                <a:cubicBezTo>
                  <a:pt x="120650" y="17858"/>
                  <a:pt x="100012" y="43259"/>
                  <a:pt x="76200" y="48021"/>
                </a:cubicBezTo>
                <a:cubicBezTo>
                  <a:pt x="52388" y="52783"/>
                  <a:pt x="26194" y="45639"/>
                  <a:pt x="0" y="38496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479737" y="1911202"/>
            <a:ext cx="334926" cy="24507"/>
          </a:xfrm>
          <a:custGeom>
            <a:avLst/>
            <a:gdLst>
              <a:gd name="connsiteX0" fmla="*/ 334926 w 334926"/>
              <a:gd name="connsiteY0" fmla="*/ 0 h 24507"/>
              <a:gd name="connsiteX1" fmla="*/ 175438 w 334926"/>
              <a:gd name="connsiteY1" fmla="*/ 23924 h 24507"/>
              <a:gd name="connsiteX2" fmla="*/ 50505 w 334926"/>
              <a:gd name="connsiteY2" fmla="*/ 15949 h 24507"/>
              <a:gd name="connsiteX3" fmla="*/ 0 w 334926"/>
              <a:gd name="connsiteY3" fmla="*/ 2658 h 2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26" h="24507">
                <a:moveTo>
                  <a:pt x="334926" y="0"/>
                </a:moveTo>
                <a:cubicBezTo>
                  <a:pt x="278883" y="10633"/>
                  <a:pt x="222841" y="21266"/>
                  <a:pt x="175438" y="23924"/>
                </a:cubicBezTo>
                <a:cubicBezTo>
                  <a:pt x="128035" y="26582"/>
                  <a:pt x="79745" y="19493"/>
                  <a:pt x="50505" y="15949"/>
                </a:cubicBezTo>
                <a:cubicBezTo>
                  <a:pt x="21265" y="12405"/>
                  <a:pt x="10632" y="7531"/>
                  <a:pt x="0" y="2658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450498" y="1887033"/>
            <a:ext cx="396063" cy="61383"/>
          </a:xfrm>
          <a:custGeom>
            <a:avLst/>
            <a:gdLst>
              <a:gd name="connsiteX0" fmla="*/ 396063 w 396063"/>
              <a:gd name="connsiteY0" fmla="*/ 61383 h 61383"/>
              <a:gd name="connsiteX1" fmla="*/ 209993 w 396063"/>
              <a:gd name="connsiteY1" fmla="*/ 37460 h 61383"/>
              <a:gd name="connsiteX2" fmla="*/ 63795 w 396063"/>
              <a:gd name="connsiteY2" fmla="*/ 246 h 61383"/>
              <a:gd name="connsiteX3" fmla="*/ 0 w 396063"/>
              <a:gd name="connsiteY3" fmla="*/ 24169 h 61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63" h="61383">
                <a:moveTo>
                  <a:pt x="396063" y="61383"/>
                </a:moveTo>
                <a:cubicBezTo>
                  <a:pt x="330717" y="54516"/>
                  <a:pt x="265371" y="47650"/>
                  <a:pt x="209993" y="37460"/>
                </a:cubicBezTo>
                <a:cubicBezTo>
                  <a:pt x="154615" y="27270"/>
                  <a:pt x="98794" y="2461"/>
                  <a:pt x="63795" y="246"/>
                </a:cubicBezTo>
                <a:cubicBezTo>
                  <a:pt x="28796" y="-1969"/>
                  <a:pt x="14398" y="11100"/>
                  <a:pt x="0" y="24169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55576" y="563392"/>
            <a:ext cx="7560840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Недостатки термометров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3712644">
            <a:off x="2217083" y="1219673"/>
            <a:ext cx="684076" cy="176480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7880000">
            <a:off x="6240588" y="1217686"/>
            <a:ext cx="684076" cy="176935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2851916"/>
            <a:ext cx="2899561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Произвольность выбора рабочего вещества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2859782"/>
            <a:ext cx="2592287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Произвольность выбора точки отсчета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11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Температурная шкала Ньютона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60191"/>
            <a:ext cx="2736304" cy="651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человеческого тела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51920" y="3864447"/>
            <a:ext cx="2736304" cy="65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замерзания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09618" y="1514474"/>
            <a:ext cx="504826" cy="3202683"/>
            <a:chOff x="7524328" y="1226442"/>
            <a:chExt cx="504826" cy="320268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" t="26021" r="72637" b="32983"/>
            <a:stretch/>
          </p:blipFill>
          <p:spPr>
            <a:xfrm rot="16200000">
              <a:off x="6912645" y="3312617"/>
              <a:ext cx="1728191" cy="504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6" t="26021" r="16210" b="32983"/>
            <a:stretch/>
          </p:blipFill>
          <p:spPr>
            <a:xfrm rot="16200000">
              <a:off x="7039495" y="1711275"/>
              <a:ext cx="1474491" cy="5048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12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0619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3000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53485" y="2804300"/>
                <a:ext cx="2134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ru-RU" sz="2400" i="1">
                          <a:latin typeface="Cambria Math"/>
                          <a:ea typeface="Cambria Math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  <a:ea typeface="Cambria Math"/>
                        </a:rPr>
                        <m:t>N</m:t>
                      </m:r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=3,03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485" y="2804300"/>
                <a:ext cx="2134943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r="-571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/>
          <p:nvPr/>
        </p:nvCxnSpPr>
        <p:spPr>
          <a:xfrm>
            <a:off x="6012160" y="1851670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12306" y="4121644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5566"/>
            <a:ext cx="2470886" cy="32991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7584" y="415592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Исаак Ньютон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1642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1727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1910" y="9579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1701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3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Температурная шкала Реомюра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60191"/>
            <a:ext cx="2736304" cy="651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кипения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51920" y="3864447"/>
            <a:ext cx="2736304" cy="65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замерзания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09618" y="1514474"/>
            <a:ext cx="504826" cy="3202683"/>
            <a:chOff x="7524328" y="1226442"/>
            <a:chExt cx="504826" cy="320268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" t="26021" r="72637" b="32983"/>
            <a:stretch/>
          </p:blipFill>
          <p:spPr>
            <a:xfrm rot="16200000">
              <a:off x="6912645" y="3312617"/>
              <a:ext cx="1728191" cy="504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6" t="26021" r="16210" b="32983"/>
            <a:stretch/>
          </p:blipFill>
          <p:spPr>
            <a:xfrm rot="16200000">
              <a:off x="7039495" y="1711275"/>
              <a:ext cx="1474491" cy="5048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/>
                        </a:rPr>
                        <m:t>8</m:t>
                      </m:r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0619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3000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53485" y="2804300"/>
                <a:ext cx="1945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0,8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ru-RU" sz="2400" i="1">
                          <a:latin typeface="Cambria Math"/>
                          <a:ea typeface="Cambria Math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  <a:ea typeface="Cambria Math"/>
                        </a:rPr>
                        <m:t>R</m:t>
                      </m:r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=1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485" y="2804300"/>
                <a:ext cx="1945789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r="-627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/>
          <p:nvPr/>
        </p:nvCxnSpPr>
        <p:spPr>
          <a:xfrm>
            <a:off x="6012160" y="1851670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12306" y="4121644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Объект 3"/>
          <p:cNvPicPr preferRelativeResize="0"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00" y="914400"/>
            <a:ext cx="2469600" cy="329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7584" y="415592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Рене Реомюр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1683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1757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1910" y="9579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1730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31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Температурная шкала Фаренгейта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09618" y="1514474"/>
            <a:ext cx="504826" cy="3202683"/>
            <a:chOff x="7524328" y="1226442"/>
            <a:chExt cx="504826" cy="320268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" t="26021" r="72637" b="32983"/>
            <a:stretch/>
          </p:blipFill>
          <p:spPr>
            <a:xfrm rot="16200000">
              <a:off x="6912645" y="3312617"/>
              <a:ext cx="1728191" cy="504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6" t="26021" r="16210" b="32983"/>
            <a:stretch/>
          </p:blipFill>
          <p:spPr>
            <a:xfrm rot="16200000">
              <a:off x="7039495" y="1711275"/>
              <a:ext cx="1474491" cy="5048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96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904" y="1628775"/>
                <a:ext cx="593432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0619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103" y="3890812"/>
                <a:ext cx="423514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3000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/>
          <p:nvPr/>
        </p:nvCxnSpPr>
        <p:spPr>
          <a:xfrm>
            <a:off x="6012160" y="1851670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12306" y="4121644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Объект 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914400"/>
            <a:ext cx="2469600" cy="329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5848" y="4181495"/>
            <a:ext cx="3025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Габриель Фаренгейт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1686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1736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1910" y="9579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1724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3851920" y="1560191"/>
            <a:ext cx="2736304" cy="651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человеческого тела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3851920" y="3579862"/>
            <a:ext cx="273630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замерзания раствора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53485" y="2571750"/>
                <a:ext cx="2306465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℉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℃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+32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485" y="2571750"/>
                <a:ext cx="2306465" cy="786177"/>
              </a:xfrm>
              <a:prstGeom prst="rect">
                <a:avLst/>
              </a:prstGeom>
              <a:blipFill rotWithShape="1">
                <a:blip r:embed="rId6"/>
                <a:stretch>
                  <a:fillRect r="-5291" b="-7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40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 build="p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39752" y="262186"/>
            <a:ext cx="4464496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</a:rPr>
              <a:t>Параметры тела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3712644">
            <a:off x="3025047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7880000">
            <a:off x="5435049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32879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04893"/>
            <a:ext cx="768098" cy="758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13390" y="3419292"/>
                <a:ext cx="53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𝒎</m:t>
                      </m:r>
                    </m:oMath>
                  </m:oMathPara>
                </a14:m>
                <a:endParaRPr lang="ru-RU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390" y="3419292"/>
                <a:ext cx="53893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386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02892" y="3453537"/>
                <a:ext cx="429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892" y="3453537"/>
                <a:ext cx="429348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20000" r="-34286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00446" y="4126309"/>
                <a:ext cx="1268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446" y="4126309"/>
                <a:ext cx="1268168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9737" r="-2884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90650" y="3867894"/>
                <a:ext cx="1554913" cy="831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650" y="3867894"/>
                <a:ext cx="1554913" cy="831061"/>
              </a:xfrm>
              <a:prstGeom prst="rect">
                <a:avLst/>
              </a:prstGeom>
              <a:blipFill rotWithShape="1">
                <a:blip r:embed="rId6"/>
                <a:stretch>
                  <a:fillRect r="-7451" b="-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Группа 1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4" y="3207005"/>
            <a:ext cx="1838607" cy="1838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68690" y="2931790"/>
                <a:ext cx="13664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𝑇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690" y="2931790"/>
                <a:ext cx="1366464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r="-9375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Температурная шкала Цельсия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60191"/>
            <a:ext cx="2736304" cy="651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кипения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51920" y="3864447"/>
            <a:ext cx="2736304" cy="65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Температура замерзания 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09618" y="1514474"/>
            <a:ext cx="504826" cy="3202683"/>
            <a:chOff x="7524328" y="1226442"/>
            <a:chExt cx="504826" cy="320268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" t="26021" r="72637" b="32983"/>
            <a:stretch/>
          </p:blipFill>
          <p:spPr>
            <a:xfrm rot="16200000">
              <a:off x="6912645" y="3312617"/>
              <a:ext cx="1728191" cy="504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6" t="26021" r="16210" b="32983"/>
            <a:stretch/>
          </p:blipFill>
          <p:spPr>
            <a:xfrm rot="16200000">
              <a:off x="7039495" y="1711275"/>
              <a:ext cx="1474491" cy="5048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04248" y="1628775"/>
                <a:ext cx="7633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100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1628775"/>
                <a:ext cx="763349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1680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01995" y="389081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995" y="3890812"/>
                <a:ext cx="423514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30435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/>
          <p:nvPr/>
        </p:nvCxnSpPr>
        <p:spPr>
          <a:xfrm>
            <a:off x="5868144" y="1851670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868290" y="4121644"/>
            <a:ext cx="1054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Объект 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914400"/>
            <a:ext cx="2469600" cy="329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8660" y="4170799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Андреас Цельсий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1701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1744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1910" y="9579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1742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вал 3"/>
              <p:cNvSpPr/>
              <p:nvPr/>
            </p:nvSpPr>
            <p:spPr>
              <a:xfrm>
                <a:off x="971600" y="1923678"/>
                <a:ext cx="1440160" cy="144016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40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Овал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923678"/>
                <a:ext cx="1440160" cy="1440160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вал 4"/>
              <p:cNvSpPr/>
              <p:nvPr/>
            </p:nvSpPr>
            <p:spPr>
              <a:xfrm>
                <a:off x="3851920" y="1919486"/>
                <a:ext cx="1440160" cy="144016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  <a:cs typeface="Times New Roman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4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Овал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919486"/>
                <a:ext cx="1440160" cy="1440160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вал 5"/>
              <p:cNvSpPr/>
              <p:nvPr/>
            </p:nvSpPr>
            <p:spPr>
              <a:xfrm>
                <a:off x="6732240" y="1919486"/>
                <a:ext cx="1440160" cy="144016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/>
                              <a:cs typeface="Times New Roman" pitchFamily="18" charset="0"/>
                            </a:rPr>
                            <m:t>𝐻</m:t>
                          </m:r>
                          <m:r>
                            <a:rPr lang="en-US" sz="4000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ru-RU" sz="4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6" name="Овал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1919486"/>
                <a:ext cx="1440160" cy="144016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r>
                        <a:rPr lang="ru-RU" sz="3200" b="0" i="1" baseline="0" smtClean="0">
                          <a:latin typeface="Cambria Math"/>
                        </a:rPr>
                        <m:t>=30</m:t>
                      </m:r>
                      <m:r>
                        <a:rPr lang="en-US" sz="3200" b="0" i="1" baseline="0" smtClean="0">
                          <a:latin typeface="Cambria Math"/>
                        </a:rPr>
                        <m:t> </m:t>
                      </m:r>
                      <m:r>
                        <a:rPr lang="ru-RU" sz="3200" b="0" i="1" baseline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3200" i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2500" r="-9538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baseline="0" smtClean="0">
                          <a:latin typeface="Cambria Math"/>
                        </a:rPr>
                        <m:t>𝑇</m:t>
                      </m:r>
                      <m:r>
                        <a:rPr lang="ru-RU" sz="3200" b="0" i="1" baseline="0" smtClean="0">
                          <a:latin typeface="Cambria Math"/>
                        </a:rPr>
                        <m:t>=25</m:t>
                      </m:r>
                      <m:r>
                        <a:rPr lang="en-US" sz="3200" b="0" i="1" baseline="0" smtClean="0">
                          <a:latin typeface="Cambria Math"/>
                        </a:rPr>
                        <m:t> </m:t>
                      </m:r>
                      <m:r>
                        <a:rPr lang="ru-RU" sz="3200" b="0" i="1" baseline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3200" i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12500" r="-9538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baseline="0" smtClean="0">
                          <a:latin typeface="Cambria Math"/>
                        </a:rPr>
                        <m:t>𝑇</m:t>
                      </m:r>
                      <m:r>
                        <a:rPr lang="ru-RU" sz="3200" b="0" i="1" baseline="0" smtClean="0">
                          <a:latin typeface="Cambria Math"/>
                        </a:rPr>
                        <m:t>=22</m:t>
                      </m:r>
                      <m:r>
                        <a:rPr lang="en-US" sz="3200" b="0" i="1" baseline="0" smtClean="0">
                          <a:latin typeface="Cambria Math"/>
                        </a:rPr>
                        <m:t> </m:t>
                      </m:r>
                      <m:r>
                        <a:rPr lang="ru-RU" sz="3200" b="0" i="1" baseline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3200" i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blipFill rotWithShape="1">
                <a:blip r:embed="rId7"/>
                <a:stretch>
                  <a:fillRect t="-12500" r="-9538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baseline="0" smtClean="0">
                          <a:latin typeface="Cambria Math"/>
                        </a:rPr>
                        <m:t>𝑇</m:t>
                      </m:r>
                      <m:r>
                        <a:rPr lang="ru-RU" sz="3200" b="0" i="1" baseline="0" smtClean="0">
                          <a:latin typeface="Cambria Math"/>
                        </a:rPr>
                        <m:t>=18</m:t>
                      </m:r>
                      <m:r>
                        <a:rPr lang="en-US" sz="3200" b="0" i="1" baseline="0" smtClean="0">
                          <a:latin typeface="Cambria Math"/>
                        </a:rPr>
                        <m:t> </m:t>
                      </m:r>
                      <m:r>
                        <a:rPr lang="ru-RU" sz="3200" b="0" i="1" baseline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3200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blipFill rotWithShape="1">
                <a:blip r:embed="rId8"/>
                <a:stretch>
                  <a:fillRect t="-12500" r="-9538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baseline="0" smtClean="0">
                          <a:latin typeface="Cambria Math"/>
                        </a:rPr>
                        <m:t>𝑇</m:t>
                      </m:r>
                      <m:r>
                        <a:rPr lang="ru-RU" sz="3200" b="0" i="1" baseline="0" smtClean="0">
                          <a:latin typeface="Cambria Math"/>
                        </a:rPr>
                        <m:t>=15</m:t>
                      </m:r>
                      <m:r>
                        <a:rPr lang="en-US" sz="3200" b="0" i="1" baseline="0" smtClean="0">
                          <a:latin typeface="Cambria Math"/>
                        </a:rPr>
                        <m:t> </m:t>
                      </m:r>
                      <m:r>
                        <a:rPr lang="ru-RU" sz="3200" b="0" i="1" baseline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ru-RU" sz="3200" i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518"/>
                <a:ext cx="1981440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12500" r="-9538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3532" y="4083918"/>
                <a:ext cx="34783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𝑉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𝑐𝑜𝑛𝑠𝑡</m:t>
                      </m:r>
                      <m:r>
                        <a:rPr lang="en-US" sz="3200" b="0" i="1" smtClean="0">
                          <a:latin typeface="Cambria Math"/>
                        </a:rPr>
                        <m:t>⇒</m:t>
                      </m:r>
                      <m:r>
                        <a:rPr lang="en-US" sz="3200" b="0" i="1" smtClean="0">
                          <a:latin typeface="Cambria Math"/>
                        </a:rPr>
                        <m:t>𝑃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32" y="4083918"/>
                <a:ext cx="3478388" cy="584775"/>
              </a:xfrm>
              <a:prstGeom prst="rect">
                <a:avLst/>
              </a:prstGeom>
              <a:blipFill rotWithShape="1">
                <a:blip r:embed="rId10"/>
                <a:stretch>
                  <a:fillRect t="-12500" r="-5254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98068" y="4083917"/>
                <a:ext cx="34783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𝑃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𝑐𝑜𝑛𝑠𝑡</m:t>
                      </m:r>
                      <m:r>
                        <a:rPr lang="en-US" sz="3200" b="0" i="1" smtClean="0">
                          <a:latin typeface="Cambria Math"/>
                        </a:rPr>
                        <m:t>⇒</m:t>
                      </m:r>
                      <m:r>
                        <a:rPr lang="en-US" sz="3200" b="0" i="1" smtClean="0">
                          <a:latin typeface="Cambria Math"/>
                        </a:rPr>
                        <m:t>𝑉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068" y="4083917"/>
                <a:ext cx="3478388" cy="584775"/>
              </a:xfrm>
              <a:prstGeom prst="rect">
                <a:avLst/>
              </a:prstGeom>
              <a:blipFill rotWithShape="1">
                <a:blip r:embed="rId11"/>
                <a:stretch>
                  <a:fillRect t="-12500" r="-5263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Группа 1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1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4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4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5556" y="563392"/>
            <a:ext cx="7992888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Способы создания газового термометра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3712644">
            <a:off x="2217083" y="1219673"/>
            <a:ext cx="684076" cy="176480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7880000">
            <a:off x="6240588" y="1217686"/>
            <a:ext cx="684076" cy="176935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1916"/>
            <a:ext cx="2899561" cy="15200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Рабочий газ находится в фиксированном объёме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2859782"/>
            <a:ext cx="2592287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Рабочий газ находится под постоянным давлением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0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олилиния 35"/>
          <p:cNvSpPr/>
          <p:nvPr/>
        </p:nvSpPr>
        <p:spPr>
          <a:xfrm>
            <a:off x="2347956" y="1170311"/>
            <a:ext cx="4786269" cy="2265535"/>
          </a:xfrm>
          <a:custGeom>
            <a:avLst/>
            <a:gdLst>
              <a:gd name="connsiteX0" fmla="*/ 0 w 4733925"/>
              <a:gd name="connsiteY0" fmla="*/ 712838 h 2265535"/>
              <a:gd name="connsiteX1" fmla="*/ 190500 w 4733925"/>
              <a:gd name="connsiteY1" fmla="*/ 589013 h 2265535"/>
              <a:gd name="connsiteX2" fmla="*/ 590550 w 4733925"/>
              <a:gd name="connsiteY2" fmla="*/ 703313 h 2265535"/>
              <a:gd name="connsiteX3" fmla="*/ 1428750 w 4733925"/>
              <a:gd name="connsiteY3" fmla="*/ 1951088 h 2265535"/>
              <a:gd name="connsiteX4" fmla="*/ 2047875 w 4733925"/>
              <a:gd name="connsiteY4" fmla="*/ 2265413 h 2265535"/>
              <a:gd name="connsiteX5" fmla="*/ 2905125 w 4733925"/>
              <a:gd name="connsiteY5" fmla="*/ 1932038 h 2265535"/>
              <a:gd name="connsiteX6" fmla="*/ 4019550 w 4733925"/>
              <a:gd name="connsiteY6" fmla="*/ 141338 h 2265535"/>
              <a:gd name="connsiteX7" fmla="*/ 4733925 w 4733925"/>
              <a:gd name="connsiteY7" fmla="*/ 246113 h 226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3925" h="2265535">
                <a:moveTo>
                  <a:pt x="0" y="712838"/>
                </a:moveTo>
                <a:cubicBezTo>
                  <a:pt x="46037" y="651719"/>
                  <a:pt x="92075" y="590600"/>
                  <a:pt x="190500" y="589013"/>
                </a:cubicBezTo>
                <a:cubicBezTo>
                  <a:pt x="288925" y="587425"/>
                  <a:pt x="384175" y="476301"/>
                  <a:pt x="590550" y="703313"/>
                </a:cubicBezTo>
                <a:cubicBezTo>
                  <a:pt x="796925" y="930325"/>
                  <a:pt x="1185863" y="1690738"/>
                  <a:pt x="1428750" y="1951088"/>
                </a:cubicBezTo>
                <a:cubicBezTo>
                  <a:pt x="1671638" y="2211438"/>
                  <a:pt x="1801813" y="2268588"/>
                  <a:pt x="2047875" y="2265413"/>
                </a:cubicBezTo>
                <a:cubicBezTo>
                  <a:pt x="2293937" y="2262238"/>
                  <a:pt x="2576513" y="2286050"/>
                  <a:pt x="2905125" y="1932038"/>
                </a:cubicBezTo>
                <a:cubicBezTo>
                  <a:pt x="3233737" y="1578026"/>
                  <a:pt x="3714750" y="422325"/>
                  <a:pt x="4019550" y="141338"/>
                </a:cubicBezTo>
                <a:cubicBezTo>
                  <a:pt x="4324350" y="-139649"/>
                  <a:pt x="4529137" y="53232"/>
                  <a:pt x="4733925" y="246113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Схема работы газового термометра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403648" y="1851670"/>
            <a:ext cx="1888616" cy="2933303"/>
            <a:chOff x="1403648" y="1851670"/>
            <a:chExt cx="1888616" cy="29333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995686"/>
              <a:ext cx="1888616" cy="278928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80" r="58278"/>
            <a:stretch/>
          </p:blipFill>
          <p:spPr>
            <a:xfrm>
              <a:off x="1963907" y="1851670"/>
              <a:ext cx="768098" cy="21621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0" t="12076" r="7086" b="1979"/>
            <a:stretch/>
          </p:blipFill>
          <p:spPr>
            <a:xfrm>
              <a:off x="1573306" y="2353756"/>
              <a:ext cx="1602395" cy="239725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3" r="58278"/>
            <a:stretch/>
          </p:blipFill>
          <p:spPr>
            <a:xfrm>
              <a:off x="1963907" y="3246313"/>
              <a:ext cx="768098" cy="757880"/>
            </a:xfrm>
            <a:prstGeom prst="rect">
              <a:avLst/>
            </a:prstGeom>
          </p:spPr>
        </p:pic>
        <p:pic>
          <p:nvPicPr>
            <p:cNvPr id="12" name="Рисунок 11"/>
            <p:cNvPicPr preferRelativeResize="0"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2" t="32534" r="33368" b="58236"/>
            <a:stretch/>
          </p:blipFill>
          <p:spPr>
            <a:xfrm>
              <a:off x="2053222" y="3246313"/>
              <a:ext cx="635727" cy="26280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2" t="32534" r="33368" b="58236"/>
            <a:stretch/>
          </p:blipFill>
          <p:spPr>
            <a:xfrm>
              <a:off x="2066864" y="3383324"/>
              <a:ext cx="608562" cy="444294"/>
            </a:xfrm>
            <a:prstGeom prst="chord">
              <a:avLst>
                <a:gd name="adj1" fmla="val 20333465"/>
                <a:gd name="adj2" fmla="val 12056404"/>
              </a:avLst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81" r="58278" b="51428"/>
            <a:stretch/>
          </p:blipFill>
          <p:spPr>
            <a:xfrm>
              <a:off x="1963907" y="2253786"/>
              <a:ext cx="768098" cy="31796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9" t="39857" r="55497" b="58236"/>
            <a:stretch/>
          </p:blipFill>
          <p:spPr>
            <a:xfrm rot="5088666">
              <a:off x="2049263" y="3513600"/>
              <a:ext cx="75600" cy="50130"/>
            </a:xfrm>
            <a:prstGeom prst="rtTriangle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9" t="39857" r="55497" b="58236"/>
            <a:stretch/>
          </p:blipFill>
          <p:spPr>
            <a:xfrm rot="10624751">
              <a:off x="2629565" y="3501401"/>
              <a:ext cx="45719" cy="61285"/>
            </a:xfrm>
            <a:prstGeom prst="rtTriangle">
              <a:avLst/>
            </a:prstGeom>
            <a:scene3d>
              <a:camera prst="orthographicFront">
                <a:rot lat="0" lon="0" rev="20999999"/>
              </a:camera>
              <a:lightRig rig="threePt" dir="t"/>
            </a:scene3d>
          </p:spPr>
        </p:pic>
      </p:grp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6372200" y="4125607"/>
            <a:ext cx="1522512" cy="507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Манометр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292176" y="1347614"/>
            <a:ext cx="1969820" cy="3314066"/>
            <a:chOff x="5360847" y="1075458"/>
            <a:chExt cx="2340260" cy="3937301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8747098">
              <a:off x="7450837" y="2114865"/>
              <a:ext cx="250270" cy="289789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-8760000">
              <a:off x="5360847" y="2106102"/>
              <a:ext cx="250270" cy="2897894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10800000">
              <a:off x="6217049" y="1491630"/>
              <a:ext cx="250270" cy="2897894"/>
            </a:xfrm>
            <a:prstGeom prst="rect">
              <a:avLst/>
            </a:prstGeom>
            <a:scene3d>
              <a:camera prst="perspectiveRight"/>
              <a:lightRig rig="threePt" dir="t"/>
            </a:scene3d>
          </p:spPr>
        </p:pic>
        <p:grpSp>
          <p:nvGrpSpPr>
            <p:cNvPr id="20" name="Группа 19"/>
            <p:cNvGrpSpPr/>
            <p:nvPr/>
          </p:nvGrpSpPr>
          <p:grpSpPr>
            <a:xfrm>
              <a:off x="5525837" y="1075458"/>
              <a:ext cx="1812176" cy="1804616"/>
              <a:chOff x="5745883" y="1128143"/>
              <a:chExt cx="2931740" cy="291951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36"/>
              <a:stretch/>
            </p:blipFill>
            <p:spPr>
              <a:xfrm>
                <a:off x="5745883" y="1128143"/>
                <a:ext cx="2931740" cy="291951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96" t="89806" r="18314" b="7421"/>
              <a:stretch/>
            </p:blipFill>
            <p:spPr>
              <a:xfrm>
                <a:off x="6554241" y="3463021"/>
                <a:ext cx="1062980" cy="225005"/>
              </a:xfrm>
              <a:prstGeom prst="ellipse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512334" y="3114128"/>
                <a:ext cx="1151962" cy="647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МПа</a:t>
                </a: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19636" y="885949"/>
                <a:ext cx="545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636" y="885949"/>
                <a:ext cx="545855" cy="461665"/>
              </a:xfrm>
              <a:prstGeom prst="rect">
                <a:avLst/>
              </a:prstGeom>
              <a:blipFill rotWithShape="1">
                <a:blip r:embed="rId8"/>
                <a:stretch>
                  <a:fillRect t="-10526" r="-22472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970458" y="885949"/>
                <a:ext cx="553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58" y="885949"/>
                <a:ext cx="553870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r="-23077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01606" y="1995686"/>
                <a:ext cx="1940788" cy="846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606" y="1995686"/>
                <a:ext cx="1940788" cy="846514"/>
              </a:xfrm>
              <a:prstGeom prst="rect">
                <a:avLst/>
              </a:prstGeom>
              <a:blipFill rotWithShape="1">
                <a:blip r:embed="rId10"/>
                <a:stretch>
                  <a:fillRect r="-59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Группа 4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303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9" grpId="0" build="p"/>
      <p:bldP spid="38" grpId="0"/>
      <p:bldP spid="39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1607047"/>
            <a:ext cx="1149033" cy="3003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Схема работы газового термометра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5088666">
            <a:off x="1743643" y="3513600"/>
            <a:ext cx="75600" cy="50130"/>
          </a:xfrm>
          <a:prstGeom prst="rtTriangl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10624751">
            <a:off x="2323945" y="3501401"/>
            <a:ext cx="45719" cy="61285"/>
          </a:xfrm>
          <a:prstGeom prst="rtTriangle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93446" y="4011910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6" y="4011910"/>
                <a:ext cx="423514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30435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Полилиния 43"/>
          <p:cNvSpPr/>
          <p:nvPr/>
        </p:nvSpPr>
        <p:spPr>
          <a:xfrm>
            <a:off x="2347956" y="1170311"/>
            <a:ext cx="4786269" cy="2265535"/>
          </a:xfrm>
          <a:custGeom>
            <a:avLst/>
            <a:gdLst>
              <a:gd name="connsiteX0" fmla="*/ 0 w 4733925"/>
              <a:gd name="connsiteY0" fmla="*/ 712838 h 2265535"/>
              <a:gd name="connsiteX1" fmla="*/ 190500 w 4733925"/>
              <a:gd name="connsiteY1" fmla="*/ 589013 h 2265535"/>
              <a:gd name="connsiteX2" fmla="*/ 590550 w 4733925"/>
              <a:gd name="connsiteY2" fmla="*/ 703313 h 2265535"/>
              <a:gd name="connsiteX3" fmla="*/ 1428750 w 4733925"/>
              <a:gd name="connsiteY3" fmla="*/ 1951088 h 2265535"/>
              <a:gd name="connsiteX4" fmla="*/ 2047875 w 4733925"/>
              <a:gd name="connsiteY4" fmla="*/ 2265413 h 2265535"/>
              <a:gd name="connsiteX5" fmla="*/ 2905125 w 4733925"/>
              <a:gd name="connsiteY5" fmla="*/ 1932038 h 2265535"/>
              <a:gd name="connsiteX6" fmla="*/ 4019550 w 4733925"/>
              <a:gd name="connsiteY6" fmla="*/ 141338 h 2265535"/>
              <a:gd name="connsiteX7" fmla="*/ 4733925 w 4733925"/>
              <a:gd name="connsiteY7" fmla="*/ 246113 h 226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3925" h="2265535">
                <a:moveTo>
                  <a:pt x="0" y="712838"/>
                </a:moveTo>
                <a:cubicBezTo>
                  <a:pt x="46037" y="651719"/>
                  <a:pt x="92075" y="590600"/>
                  <a:pt x="190500" y="589013"/>
                </a:cubicBezTo>
                <a:cubicBezTo>
                  <a:pt x="288925" y="587425"/>
                  <a:pt x="384175" y="476301"/>
                  <a:pt x="590550" y="703313"/>
                </a:cubicBezTo>
                <a:cubicBezTo>
                  <a:pt x="796925" y="930325"/>
                  <a:pt x="1185863" y="1690738"/>
                  <a:pt x="1428750" y="1951088"/>
                </a:cubicBezTo>
                <a:cubicBezTo>
                  <a:pt x="1671638" y="2211438"/>
                  <a:pt x="1801813" y="2268588"/>
                  <a:pt x="2047875" y="2265413"/>
                </a:cubicBezTo>
                <a:cubicBezTo>
                  <a:pt x="2293937" y="2262238"/>
                  <a:pt x="2576513" y="2286050"/>
                  <a:pt x="2905125" y="1932038"/>
                </a:cubicBezTo>
                <a:cubicBezTo>
                  <a:pt x="3233737" y="1578026"/>
                  <a:pt x="3714750" y="422325"/>
                  <a:pt x="4019550" y="141338"/>
                </a:cubicBezTo>
                <a:cubicBezTo>
                  <a:pt x="4324350" y="-139649"/>
                  <a:pt x="4529137" y="53232"/>
                  <a:pt x="4733925" y="246113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95686"/>
            <a:ext cx="1888616" cy="27892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0" r="58278"/>
          <a:stretch/>
        </p:blipFill>
        <p:spPr>
          <a:xfrm>
            <a:off x="1963907" y="1851670"/>
            <a:ext cx="768098" cy="216217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2076" r="7086" b="1979"/>
          <a:stretch/>
        </p:blipFill>
        <p:spPr>
          <a:xfrm>
            <a:off x="1573306" y="2353756"/>
            <a:ext cx="1602395" cy="239725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3" r="58278"/>
          <a:stretch/>
        </p:blipFill>
        <p:spPr>
          <a:xfrm>
            <a:off x="1963907" y="3246313"/>
            <a:ext cx="768098" cy="757880"/>
          </a:xfrm>
          <a:prstGeom prst="rect">
            <a:avLst/>
          </a:prstGeom>
        </p:spPr>
      </p:pic>
      <p:pic>
        <p:nvPicPr>
          <p:cNvPr id="50" name="Рисунок 49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32534" r="33368" b="58236"/>
          <a:stretch/>
        </p:blipFill>
        <p:spPr>
          <a:xfrm>
            <a:off x="2053222" y="3246313"/>
            <a:ext cx="635727" cy="262800"/>
          </a:xfrm>
          <a:prstGeom prst="roundRect">
            <a:avLst>
              <a:gd name="adj" fmla="val 0"/>
            </a:avLst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32534" r="33368" b="58236"/>
          <a:stretch/>
        </p:blipFill>
        <p:spPr>
          <a:xfrm>
            <a:off x="2066864" y="3383324"/>
            <a:ext cx="608562" cy="444294"/>
          </a:xfrm>
          <a:prstGeom prst="chord">
            <a:avLst>
              <a:gd name="adj1" fmla="val 20333465"/>
              <a:gd name="adj2" fmla="val 12056404"/>
            </a:avLst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1" r="58278" b="51428"/>
          <a:stretch/>
        </p:blipFill>
        <p:spPr>
          <a:xfrm>
            <a:off x="1963907" y="2253786"/>
            <a:ext cx="768098" cy="31796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5088666">
            <a:off x="2049263" y="3513600"/>
            <a:ext cx="75600" cy="50130"/>
          </a:xfrm>
          <a:prstGeom prst="rtTriangle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10624751">
            <a:off x="2629565" y="3501401"/>
            <a:ext cx="45719" cy="61285"/>
          </a:xfrm>
          <a:prstGeom prst="rtTriangle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sp>
        <p:nvSpPr>
          <p:cNvPr id="55" name="Объект 2"/>
          <p:cNvSpPr>
            <a:spLocks noGrp="1"/>
          </p:cNvSpPr>
          <p:nvPr>
            <p:ph idx="1"/>
          </p:nvPr>
        </p:nvSpPr>
        <p:spPr>
          <a:xfrm>
            <a:off x="6372200" y="4125607"/>
            <a:ext cx="1522512" cy="507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Манометр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6292176" y="1347614"/>
            <a:ext cx="1969820" cy="3314066"/>
            <a:chOff x="5360847" y="1075458"/>
            <a:chExt cx="2340260" cy="3937301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8747098">
              <a:off x="7450837" y="2114865"/>
              <a:ext cx="250270" cy="2897894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-8760000">
              <a:off x="5360847" y="2106102"/>
              <a:ext cx="250270" cy="2897894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10800000">
              <a:off x="6217049" y="1491630"/>
              <a:ext cx="250270" cy="2897894"/>
            </a:xfrm>
            <a:prstGeom prst="rect">
              <a:avLst/>
            </a:prstGeom>
            <a:scene3d>
              <a:camera prst="perspectiveRight"/>
              <a:lightRig rig="threePt" dir="t"/>
            </a:scene3d>
          </p:spPr>
        </p:pic>
        <p:grpSp>
          <p:nvGrpSpPr>
            <p:cNvPr id="60" name="Группа 59"/>
            <p:cNvGrpSpPr/>
            <p:nvPr/>
          </p:nvGrpSpPr>
          <p:grpSpPr>
            <a:xfrm>
              <a:off x="5525837" y="1075458"/>
              <a:ext cx="1812176" cy="1804616"/>
              <a:chOff x="5745883" y="1128143"/>
              <a:chExt cx="2931740" cy="2919510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36"/>
              <a:stretch/>
            </p:blipFill>
            <p:spPr>
              <a:xfrm>
                <a:off x="5745883" y="1128143"/>
                <a:ext cx="2931740" cy="2919510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96" t="89806" r="18314" b="7421"/>
              <a:stretch/>
            </p:blipFill>
            <p:spPr>
              <a:xfrm>
                <a:off x="6554241" y="3463021"/>
                <a:ext cx="1062980" cy="225005"/>
              </a:xfrm>
              <a:prstGeom prst="ellipse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6512334" y="3114128"/>
                <a:ext cx="1151962" cy="647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МПа</a:t>
                </a: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20075822" flipV="1">
            <a:off x="1823794" y="4237215"/>
            <a:ext cx="222211" cy="115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52" t="8502" r="16387" b="67026"/>
          <a:stretch/>
        </p:blipFill>
        <p:spPr>
          <a:xfrm rot="16851814" flipV="1">
            <a:off x="2390904" y="4177418"/>
            <a:ext cx="200627" cy="1304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7129179" flipV="1">
            <a:off x="2667365" y="4214443"/>
            <a:ext cx="160448" cy="9441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5685524" flipV="1">
            <a:off x="2149056" y="4368863"/>
            <a:ext cx="185028" cy="12990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8883051" flipV="1">
            <a:off x="1685066" y="4032763"/>
            <a:ext cx="225682" cy="1584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0199610" flipV="1">
            <a:off x="2820663" y="4059226"/>
            <a:ext cx="172906" cy="121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970458" y="885949"/>
                <a:ext cx="553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58" y="885949"/>
                <a:ext cx="553870" cy="461665"/>
              </a:xfrm>
              <a:prstGeom prst="rect">
                <a:avLst/>
              </a:prstGeom>
              <a:blipFill rotWithShape="1">
                <a:blip r:embed="rId21"/>
                <a:stretch>
                  <a:fillRect t="-10526" r="-23077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52" t="8502" r="16387" b="67026"/>
          <a:stretch/>
        </p:blipFill>
        <p:spPr>
          <a:xfrm rot="16851814" flipV="1">
            <a:off x="2187915" y="4135519"/>
            <a:ext cx="200627" cy="13046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5685524" flipV="1">
            <a:off x="1946067" y="4326964"/>
            <a:ext cx="185028" cy="12990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0199610" flipV="1">
            <a:off x="2533030" y="4328124"/>
            <a:ext cx="172906" cy="12139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52" t="8502" r="16387" b="67026"/>
          <a:stretch/>
        </p:blipFill>
        <p:spPr>
          <a:xfrm rot="16851814" flipV="1">
            <a:off x="2576502" y="4064516"/>
            <a:ext cx="200627" cy="13046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5685524" flipV="1">
            <a:off x="2346636" y="4444880"/>
            <a:ext cx="185028" cy="12990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5685524" flipV="1">
            <a:off x="2798574" y="4263210"/>
            <a:ext cx="185028" cy="12990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0199610" flipV="1">
            <a:off x="2853040" y="3881993"/>
            <a:ext cx="172906" cy="121397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8502" r="16387" b="59920"/>
          <a:stretch/>
        </p:blipFill>
        <p:spPr>
          <a:xfrm rot="10199610" flipV="1">
            <a:off x="1988944" y="4026009"/>
            <a:ext cx="172906" cy="121397"/>
          </a:xfrm>
          <a:prstGeom prst="rect">
            <a:avLst/>
          </a:prstGeom>
        </p:spPr>
      </p:pic>
      <p:cxnSp>
        <p:nvCxnSpPr>
          <p:cNvPr id="77" name="Прямая соединительная линия 76"/>
          <p:cNvCxnSpPr/>
          <p:nvPr/>
        </p:nvCxnSpPr>
        <p:spPr>
          <a:xfrm flipH="1">
            <a:off x="988968" y="4242743"/>
            <a:ext cx="483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3" name="Группа 8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00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1607047"/>
            <a:ext cx="1149033" cy="3003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Схема работы газового термометра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5088666">
            <a:off x="1743643" y="3513600"/>
            <a:ext cx="75600" cy="50130"/>
          </a:xfrm>
          <a:prstGeom prst="rtTriangl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10624751">
            <a:off x="2323945" y="3501401"/>
            <a:ext cx="45719" cy="61285"/>
          </a:xfrm>
          <a:prstGeom prst="rtTriangle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93446" y="4011910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6" y="4011910"/>
                <a:ext cx="423514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30435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Полилиния 43"/>
          <p:cNvSpPr/>
          <p:nvPr/>
        </p:nvSpPr>
        <p:spPr>
          <a:xfrm>
            <a:off x="2347956" y="1170311"/>
            <a:ext cx="4786269" cy="2265535"/>
          </a:xfrm>
          <a:custGeom>
            <a:avLst/>
            <a:gdLst>
              <a:gd name="connsiteX0" fmla="*/ 0 w 4733925"/>
              <a:gd name="connsiteY0" fmla="*/ 712838 h 2265535"/>
              <a:gd name="connsiteX1" fmla="*/ 190500 w 4733925"/>
              <a:gd name="connsiteY1" fmla="*/ 589013 h 2265535"/>
              <a:gd name="connsiteX2" fmla="*/ 590550 w 4733925"/>
              <a:gd name="connsiteY2" fmla="*/ 703313 h 2265535"/>
              <a:gd name="connsiteX3" fmla="*/ 1428750 w 4733925"/>
              <a:gd name="connsiteY3" fmla="*/ 1951088 h 2265535"/>
              <a:gd name="connsiteX4" fmla="*/ 2047875 w 4733925"/>
              <a:gd name="connsiteY4" fmla="*/ 2265413 h 2265535"/>
              <a:gd name="connsiteX5" fmla="*/ 2905125 w 4733925"/>
              <a:gd name="connsiteY5" fmla="*/ 1932038 h 2265535"/>
              <a:gd name="connsiteX6" fmla="*/ 4019550 w 4733925"/>
              <a:gd name="connsiteY6" fmla="*/ 141338 h 2265535"/>
              <a:gd name="connsiteX7" fmla="*/ 4733925 w 4733925"/>
              <a:gd name="connsiteY7" fmla="*/ 246113 h 226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3925" h="2265535">
                <a:moveTo>
                  <a:pt x="0" y="712838"/>
                </a:moveTo>
                <a:cubicBezTo>
                  <a:pt x="46037" y="651719"/>
                  <a:pt x="92075" y="590600"/>
                  <a:pt x="190500" y="589013"/>
                </a:cubicBezTo>
                <a:cubicBezTo>
                  <a:pt x="288925" y="587425"/>
                  <a:pt x="384175" y="476301"/>
                  <a:pt x="590550" y="703313"/>
                </a:cubicBezTo>
                <a:cubicBezTo>
                  <a:pt x="796925" y="930325"/>
                  <a:pt x="1185863" y="1690738"/>
                  <a:pt x="1428750" y="1951088"/>
                </a:cubicBezTo>
                <a:cubicBezTo>
                  <a:pt x="1671638" y="2211438"/>
                  <a:pt x="1801813" y="2268588"/>
                  <a:pt x="2047875" y="2265413"/>
                </a:cubicBezTo>
                <a:cubicBezTo>
                  <a:pt x="2293937" y="2262238"/>
                  <a:pt x="2576513" y="2286050"/>
                  <a:pt x="2905125" y="1932038"/>
                </a:cubicBezTo>
                <a:cubicBezTo>
                  <a:pt x="3233737" y="1578026"/>
                  <a:pt x="3714750" y="422325"/>
                  <a:pt x="4019550" y="141338"/>
                </a:cubicBezTo>
                <a:cubicBezTo>
                  <a:pt x="4324350" y="-139649"/>
                  <a:pt x="4529137" y="53232"/>
                  <a:pt x="4733925" y="246113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95686"/>
            <a:ext cx="1888616" cy="27892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0" r="58278"/>
          <a:stretch/>
        </p:blipFill>
        <p:spPr>
          <a:xfrm>
            <a:off x="1963907" y="1851670"/>
            <a:ext cx="768098" cy="216217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2076" r="7086" b="1979"/>
          <a:stretch/>
        </p:blipFill>
        <p:spPr>
          <a:xfrm>
            <a:off x="1573306" y="2353756"/>
            <a:ext cx="1602395" cy="239725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3" r="58278"/>
          <a:stretch/>
        </p:blipFill>
        <p:spPr>
          <a:xfrm>
            <a:off x="1963907" y="3246313"/>
            <a:ext cx="768098" cy="757880"/>
          </a:xfrm>
          <a:prstGeom prst="rect">
            <a:avLst/>
          </a:prstGeom>
        </p:spPr>
      </p:pic>
      <p:pic>
        <p:nvPicPr>
          <p:cNvPr id="50" name="Рисунок 49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32534" r="33368" b="58236"/>
          <a:stretch/>
        </p:blipFill>
        <p:spPr>
          <a:xfrm>
            <a:off x="2053222" y="3246313"/>
            <a:ext cx="635727" cy="262800"/>
          </a:xfrm>
          <a:prstGeom prst="roundRect">
            <a:avLst>
              <a:gd name="adj" fmla="val 0"/>
            </a:avLst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32534" r="33368" b="58236"/>
          <a:stretch/>
        </p:blipFill>
        <p:spPr>
          <a:xfrm>
            <a:off x="2066864" y="3383324"/>
            <a:ext cx="608562" cy="444294"/>
          </a:xfrm>
          <a:prstGeom prst="chord">
            <a:avLst>
              <a:gd name="adj1" fmla="val 20333465"/>
              <a:gd name="adj2" fmla="val 12056404"/>
            </a:avLst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1" r="58278" b="51428"/>
          <a:stretch/>
        </p:blipFill>
        <p:spPr>
          <a:xfrm>
            <a:off x="1963907" y="2253786"/>
            <a:ext cx="768098" cy="31796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5088666">
            <a:off x="2049263" y="3513600"/>
            <a:ext cx="75600" cy="50130"/>
          </a:xfrm>
          <a:prstGeom prst="rtTriangle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857" r="55497" b="58236"/>
          <a:stretch/>
        </p:blipFill>
        <p:spPr>
          <a:xfrm rot="10624751">
            <a:off x="2629565" y="3501401"/>
            <a:ext cx="45719" cy="61285"/>
          </a:xfrm>
          <a:prstGeom prst="rtTriangle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sp>
        <p:nvSpPr>
          <p:cNvPr id="55" name="Объект 2"/>
          <p:cNvSpPr>
            <a:spLocks noGrp="1"/>
          </p:cNvSpPr>
          <p:nvPr>
            <p:ph idx="1"/>
          </p:nvPr>
        </p:nvSpPr>
        <p:spPr>
          <a:xfrm>
            <a:off x="6372200" y="4125607"/>
            <a:ext cx="1522512" cy="507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Манометр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6292176" y="1347614"/>
            <a:ext cx="1969820" cy="3314066"/>
            <a:chOff x="5360847" y="1075458"/>
            <a:chExt cx="2340260" cy="3937301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8747098">
              <a:off x="7450837" y="2114865"/>
              <a:ext cx="250270" cy="2897894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-8760000">
              <a:off x="5360847" y="2106102"/>
              <a:ext cx="250270" cy="2897894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7" r="27260" b="17953"/>
            <a:stretch/>
          </p:blipFill>
          <p:spPr>
            <a:xfrm rot="10800000">
              <a:off x="6217049" y="1491630"/>
              <a:ext cx="250270" cy="2897894"/>
            </a:xfrm>
            <a:prstGeom prst="rect">
              <a:avLst/>
            </a:prstGeom>
            <a:scene3d>
              <a:camera prst="perspectiveRight"/>
              <a:lightRig rig="threePt" dir="t"/>
            </a:scene3d>
          </p:spPr>
        </p:pic>
        <p:grpSp>
          <p:nvGrpSpPr>
            <p:cNvPr id="60" name="Группа 59"/>
            <p:cNvGrpSpPr/>
            <p:nvPr/>
          </p:nvGrpSpPr>
          <p:grpSpPr>
            <a:xfrm>
              <a:off x="5525837" y="1075458"/>
              <a:ext cx="1812176" cy="1804616"/>
              <a:chOff x="5745883" y="1128143"/>
              <a:chExt cx="2931740" cy="2919510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36"/>
              <a:stretch/>
            </p:blipFill>
            <p:spPr>
              <a:xfrm>
                <a:off x="5745883" y="1128143"/>
                <a:ext cx="2931740" cy="2919510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96" t="89806" r="18314" b="7421"/>
              <a:stretch/>
            </p:blipFill>
            <p:spPr>
              <a:xfrm>
                <a:off x="6554241" y="3463021"/>
                <a:ext cx="1062980" cy="225005"/>
              </a:xfrm>
              <a:prstGeom prst="ellipse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6512334" y="3114128"/>
                <a:ext cx="1151962" cy="647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МПа</a:t>
                </a: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970458" y="885949"/>
                <a:ext cx="8064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100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58" y="885949"/>
                <a:ext cx="806439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r="-15038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323528" y="1692503"/>
                <a:ext cx="7633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10</m:t>
                      </m:r>
                      <m:r>
                        <a:rPr lang="ru-RU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92503"/>
                <a:ext cx="763351" cy="461665"/>
              </a:xfrm>
              <a:prstGeom prst="rect">
                <a:avLst/>
              </a:prstGeom>
              <a:blipFill rotWithShape="1">
                <a:blip r:embed="rId10"/>
                <a:stretch>
                  <a:fillRect t="-10667" r="-16800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Прямая соединительная линия 76"/>
          <p:cNvCxnSpPr/>
          <p:nvPr/>
        </p:nvCxnSpPr>
        <p:spPr>
          <a:xfrm flipH="1">
            <a:off x="988968" y="4242743"/>
            <a:ext cx="483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988968" y="1927453"/>
            <a:ext cx="483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2843808" y="3674660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704035" y="3625253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2926603" y="3819849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907704" y="3674660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636337" y="3740669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2811187" y="4242742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1848491" y="3474335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2751753" y="3451471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2637874" y="4246074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2426060" y="4247016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2183090" y="4301919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867094" y="4242742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2036218" y="4311545"/>
            <a:ext cx="115416" cy="115416"/>
          </a:xfrm>
          <a:prstGeom prst="ellipse">
            <a:avLst/>
          </a:prstGeom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2195736" y="4079389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2483768" y="4079389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1987106" y="4076442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2759318" y="4079389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1783150" y="4011910"/>
            <a:ext cx="115416" cy="115416"/>
          </a:xfrm>
          <a:prstGeom prst="ellipse">
            <a:avLst/>
          </a:prstGeom>
          <a:ln>
            <a:noFill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3" name="Группа 9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9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252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" grpId="0"/>
      <p:bldP spid="3" grpId="0" animBg="1"/>
      <p:bldP spid="45" grpId="0" animBg="1"/>
      <p:bldP spid="64" grpId="0" animBg="1"/>
      <p:bldP spid="66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Основные выводы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754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Тепловое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равновесие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состояние тела или группы тел, при котором макроскопические параметры остаются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постоянными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неограниченно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долго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Температура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это  характеристика теплового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равновесия системы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тела системы, находящейся 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тепловом равновесии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имеют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одинаковую температуру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повседневной жизни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измерения температуры пользуются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шкалой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Цельсия.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89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Недостатками жидкостных термометров являются произвольный выбор рабочего вещества и произвольный выбор точки отсчета.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Разряженные газы расширяются практически одинаково, при одинаковом изменении температуры.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газового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термометра основан на том, что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постоянном объёме, давление газа прямо пропорционально температуре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Основные выводы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22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536" y="205979"/>
            <a:ext cx="2170584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Воздух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15566"/>
            <a:ext cx="8784976" cy="651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Воздух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это смесь газов (преимущественно азота и кислорода).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2502" r="11302" b="74765"/>
          <a:stretch/>
        </p:blipFill>
        <p:spPr>
          <a:xfrm>
            <a:off x="-146357" y="1419622"/>
            <a:ext cx="9436713" cy="3456384"/>
          </a:xfrm>
          <a:prstGeom prst="ellipse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3686889" y="2878022"/>
            <a:ext cx="927139" cy="539583"/>
            <a:chOff x="3686889" y="2878022"/>
            <a:chExt cx="927139" cy="53958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016330" y="3519270"/>
            <a:ext cx="927139" cy="539583"/>
            <a:chOff x="3686889" y="2878022"/>
            <a:chExt cx="927139" cy="539583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546904" y="2022952"/>
            <a:ext cx="927139" cy="539583"/>
            <a:chOff x="3686889" y="2878022"/>
            <a:chExt cx="927139" cy="53958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3075806"/>
            <a:ext cx="927139" cy="539583"/>
            <a:chOff x="3686889" y="2878022"/>
            <a:chExt cx="927139" cy="539583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962103" y="4058853"/>
            <a:ext cx="927139" cy="539583"/>
            <a:chOff x="3686889" y="2878022"/>
            <a:chExt cx="927139" cy="539583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475314" y="3697101"/>
            <a:ext cx="927139" cy="539583"/>
            <a:chOff x="3686889" y="2878022"/>
            <a:chExt cx="927139" cy="539583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907704" y="3476952"/>
            <a:ext cx="927139" cy="539583"/>
            <a:chOff x="3686889" y="2878022"/>
            <a:chExt cx="927139" cy="53958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131111" y="1831534"/>
            <a:ext cx="927139" cy="539583"/>
            <a:chOff x="3686889" y="2878022"/>
            <a:chExt cx="927139" cy="539583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524328" y="2955605"/>
            <a:ext cx="927139" cy="539583"/>
            <a:chOff x="3686889" y="2878022"/>
            <a:chExt cx="927139" cy="539583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929230" y="2301958"/>
            <a:ext cx="927139" cy="539583"/>
            <a:chOff x="3686889" y="2878022"/>
            <a:chExt cx="927139" cy="539583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619672" y="2211710"/>
            <a:ext cx="927139" cy="539583"/>
            <a:chOff x="3686889" y="2878022"/>
            <a:chExt cx="927139" cy="539583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9" y="2878022"/>
              <a:ext cx="546084" cy="539583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878022"/>
              <a:ext cx="546084" cy="539583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3753450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50146" y="291362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2528629" y="4136771"/>
            <a:ext cx="927139" cy="539583"/>
            <a:chOff x="893536" y="4236684"/>
            <a:chExt cx="927139" cy="539583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6" y="4236684"/>
              <a:ext cx="546084" cy="539583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91" y="4236684"/>
              <a:ext cx="546084" cy="539583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960097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331640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5476136" y="2895221"/>
            <a:ext cx="927139" cy="539583"/>
            <a:chOff x="893536" y="4236684"/>
            <a:chExt cx="927139" cy="539583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6" y="4236684"/>
              <a:ext cx="546084" cy="539583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91" y="4236684"/>
              <a:ext cx="546084" cy="539583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960097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31640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2474275" y="2608231"/>
            <a:ext cx="927139" cy="539583"/>
            <a:chOff x="893536" y="4236684"/>
            <a:chExt cx="927139" cy="539583"/>
          </a:xfrm>
        </p:grpSpPr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6" y="4236684"/>
              <a:ext cx="546084" cy="539583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91" y="4236684"/>
              <a:ext cx="546084" cy="539583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960097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331640" y="4272284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/>
              <p:cNvSpPr txBox="1"/>
              <p:nvPr/>
            </p:nvSpPr>
            <p:spPr>
              <a:xfrm>
                <a:off x="4765911" y="2726836"/>
                <a:ext cx="609782" cy="46166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cs typeface="Times New Roman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911" y="2726836"/>
                <a:ext cx="609782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22000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/>
              <p:cNvSpPr txBox="1"/>
              <p:nvPr/>
            </p:nvSpPr>
            <p:spPr>
              <a:xfrm>
                <a:off x="2189903" y="1651186"/>
                <a:ext cx="783420" cy="46166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903" y="1651186"/>
                <a:ext cx="783420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r="-17054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/>
              <p:cNvSpPr txBox="1"/>
              <p:nvPr/>
            </p:nvSpPr>
            <p:spPr>
              <a:xfrm>
                <a:off x="6990174" y="2433673"/>
                <a:ext cx="646652" cy="46166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174" y="2433673"/>
                <a:ext cx="646652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0526" r="-20755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/>
              <p:cNvSpPr txBox="1"/>
              <p:nvPr/>
            </p:nvSpPr>
            <p:spPr>
              <a:xfrm>
                <a:off x="3131840" y="3435846"/>
                <a:ext cx="645048" cy="46166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435846"/>
                <a:ext cx="645048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10667" r="-19811" b="-3066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/>
              <p:cNvSpPr txBox="1"/>
              <p:nvPr/>
            </p:nvSpPr>
            <p:spPr>
              <a:xfrm>
                <a:off x="5452203" y="4136771"/>
                <a:ext cx="794961" cy="46166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𝐶𝐻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203" y="4136771"/>
                <a:ext cx="794961" cy="461665"/>
              </a:xfrm>
              <a:prstGeom prst="rect">
                <a:avLst/>
              </a:prstGeom>
              <a:blipFill rotWithShape="1">
                <a:blip r:embed="rId8"/>
                <a:stretch>
                  <a:fillRect t="-10667" r="-16794" b="-3066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Группа 107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0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0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Температура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43558"/>
            <a:ext cx="8363272" cy="939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Температура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 отличие от остальных макропараметров, описывает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внутреннее состояние тела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713638"/>
            <a:ext cx="3256081" cy="3147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75" y="1995686"/>
            <a:ext cx="2737193" cy="272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26421"/>
            <a:ext cx="2759804" cy="226028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089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68" y="765080"/>
            <a:ext cx="3130964" cy="3606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59582"/>
            <a:ext cx="4537638" cy="302433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816186" y="1317476"/>
            <a:ext cx="396977" cy="2021847"/>
            <a:chOff x="7546873" y="771550"/>
            <a:chExt cx="396977" cy="202184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" t="772" r="75388" b="970"/>
            <a:stretch/>
          </p:blipFill>
          <p:spPr>
            <a:xfrm>
              <a:off x="7546873" y="771550"/>
              <a:ext cx="396977" cy="2021847"/>
            </a:xfrm>
            <a:prstGeom prst="rect">
              <a:avLst/>
            </a:prstGeom>
          </p:spPr>
        </p:pic>
        <p:pic>
          <p:nvPicPr>
            <p:cNvPr id="9" name="Рисунок 8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8" t="20877" r="47816" b="43663"/>
            <a:stretch/>
          </p:blipFill>
          <p:spPr>
            <a:xfrm>
              <a:off x="7788858" y="1327120"/>
              <a:ext cx="77467" cy="833355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5220072" y="267494"/>
            <a:ext cx="3672408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1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524594"/>
            <a:ext cx="5328592" cy="6138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30934"/>
          <a:stretch/>
        </p:blipFill>
        <p:spPr>
          <a:xfrm>
            <a:off x="4355976" y="-205733"/>
            <a:ext cx="5224314" cy="5607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01" y="2283718"/>
            <a:ext cx="1509274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-13478" r="-1" b="-5"/>
          <a:stretch/>
        </p:blipFill>
        <p:spPr>
          <a:xfrm rot="19837227" flipV="1">
            <a:off x="5895183" y="2984225"/>
            <a:ext cx="159788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4" t="42226" r="65567" b="48604"/>
          <a:stretch/>
        </p:blipFill>
        <p:spPr>
          <a:xfrm>
            <a:off x="5863389" y="2955600"/>
            <a:ext cx="45719" cy="145257"/>
          </a:xfrm>
          <a:prstGeom prst="rect">
            <a:avLst/>
          </a:prstGeom>
          <a:effectLst>
            <a:softEdge rad="63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19003"/>
            <a:ext cx="864096" cy="175699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032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61040" cy="51435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612576" y="2219947"/>
            <a:ext cx="10585176" cy="3520155"/>
          </a:xfrm>
          <a:prstGeom prst="rect">
            <a:avLst/>
          </a:prstGeom>
          <a:scene3d>
            <a:camera prst="perspectiveRelaxed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2" b="90000" l="10000" r="90000">
                        <a14:foregroundMark x1="82000" y1="44530" x2="82000" y2="44530"/>
                        <a14:foregroundMark x1="81667" y1="42735" x2="81667" y2="42735"/>
                        <a14:foregroundMark x1="79571" y1="43333" x2="79571" y2="43333"/>
                        <a14:foregroundMark x1="66381" y1="10256" x2="65952" y2="10256"/>
                        <a14:foregroundMark x1="67476" y1="11197" x2="67476" y2="11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8" t="7289" b="41379"/>
          <a:stretch/>
        </p:blipFill>
        <p:spPr>
          <a:xfrm flipH="1">
            <a:off x="-1091040" y="861009"/>
            <a:ext cx="3502800" cy="24955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3168" r="5087" b="6195"/>
          <a:stretch/>
        </p:blipFill>
        <p:spPr>
          <a:xfrm>
            <a:off x="3707904" y="267494"/>
            <a:ext cx="1656185" cy="18737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69042" y="432047"/>
            <a:ext cx="1631143" cy="170765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b="50000"/>
          <a:stretch/>
        </p:blipFill>
        <p:spPr>
          <a:xfrm>
            <a:off x="7353763" y="485972"/>
            <a:ext cx="1344520" cy="1293689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08075" y="1729140"/>
            <a:ext cx="16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Д. И. Менделеев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07904" y="267494"/>
            <a:ext cx="1656185" cy="1873744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3" t="18263" r="17574" b="20434"/>
          <a:stretch/>
        </p:blipFill>
        <p:spPr>
          <a:xfrm>
            <a:off x="1253747" y="1904394"/>
            <a:ext cx="5550501" cy="29043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09" y="2055990"/>
            <a:ext cx="1152128" cy="780146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91830"/>
            <a:ext cx="1934281" cy="158417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6721849" y="4155926"/>
            <a:ext cx="307349" cy="115834"/>
            <a:chOff x="7619718" y="3481051"/>
            <a:chExt cx="438522" cy="16527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7044" b="23263" l="53408" r="82893">
                          <a14:foregroundMark x1="77330" y1="20759" x2="77330" y2="20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11" t="18497" r="17094" b="76648"/>
            <a:stretch/>
          </p:blipFill>
          <p:spPr>
            <a:xfrm rot="452618">
              <a:off x="7823223" y="3481051"/>
              <a:ext cx="235017" cy="16527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044" b="23263" l="53408" r="82893">
                          <a14:foregroundMark x1="77330" y1="20759" x2="77330" y2="20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4" t="19048" r="33667" b="76648"/>
            <a:stretch/>
          </p:blipFill>
          <p:spPr>
            <a:xfrm rot="452618">
              <a:off x="7619718" y="3481051"/>
              <a:ext cx="271050" cy="146515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62" y="2515338"/>
            <a:ext cx="187375" cy="272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9207" y="3431620"/>
            <a:ext cx="1333764" cy="5678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9742"/>
            <a:ext cx="187375" cy="272435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6719814" y="4154400"/>
            <a:ext cx="307349" cy="115834"/>
            <a:chOff x="7619718" y="3481051"/>
            <a:chExt cx="438522" cy="16527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7044" b="23263" l="53408" r="82893">
                          <a14:foregroundMark x1="77330" y1="20759" x2="77330" y2="20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11" t="18497" r="17094" b="76648"/>
            <a:stretch/>
          </p:blipFill>
          <p:spPr>
            <a:xfrm rot="452618">
              <a:off x="7823223" y="3481051"/>
              <a:ext cx="235017" cy="165271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044" b="23263" l="53408" r="82893">
                          <a14:foregroundMark x1="77330" y1="20759" x2="77330" y2="20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4" t="19048" r="33667" b="76648"/>
            <a:stretch/>
          </p:blipFill>
          <p:spPr>
            <a:xfrm rot="452618">
              <a:off x="7619718" y="3481051"/>
              <a:ext cx="271050" cy="146515"/>
            </a:xfrm>
            <a:prstGeom prst="rect">
              <a:avLst/>
            </a:prstGeom>
          </p:spPr>
        </p:pic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9742"/>
            <a:ext cx="187375" cy="2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5.55556E-7 -2.09877E-6 L 5.55556E-7 0.180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8" presetClass="exit" presetSubtype="3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16667E-6 -9.87654E-7 L 4.16667E-6 0.1805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8" presetClass="exit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4.16667E-6 -9.87654E-7 L 4.16667E-6 0.1805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1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xit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2396 -0.04814 L -0.00729 -0.01111 L -0.02396 -0.03703 L -0.01354 -0.00555 " pathEditMode="relative" ptsTypes="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xit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Тепловое равновесие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равновесие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состояние тела или группы тел, при котором макроскопические параметры остаются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постоянными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неограниченно долго. </a:t>
            </a:r>
          </a:p>
        </p:txBody>
      </p:sp>
    </p:spTree>
    <p:extLst>
      <p:ext uri="{BB962C8B-B14F-4D97-AF65-F5344CB8AC3E}">
        <p14:creationId xmlns:p14="http://schemas.microsoft.com/office/powerpoint/2010/main" val="21679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61040" cy="51435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612576" y="2219947"/>
            <a:ext cx="10585176" cy="3520155"/>
          </a:xfrm>
          <a:prstGeom prst="rect">
            <a:avLst/>
          </a:prstGeom>
          <a:scene3d>
            <a:camera prst="perspectiveRelaxed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2" b="90000" l="10000" r="90000">
                        <a14:foregroundMark x1="82000" y1="44530" x2="82000" y2="44530"/>
                        <a14:foregroundMark x1="81667" y1="42735" x2="81667" y2="42735"/>
                        <a14:foregroundMark x1="79571" y1="43333" x2="79571" y2="43333"/>
                        <a14:foregroundMark x1="66381" y1="10256" x2="65952" y2="10256"/>
                        <a14:foregroundMark x1="67476" y1="11197" x2="67476" y2="11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8" t="7289" b="41379"/>
          <a:stretch/>
        </p:blipFill>
        <p:spPr>
          <a:xfrm flipH="1">
            <a:off x="-1091040" y="861009"/>
            <a:ext cx="3502800" cy="24955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3168" r="5087" b="6195"/>
          <a:stretch/>
        </p:blipFill>
        <p:spPr>
          <a:xfrm>
            <a:off x="3707904" y="267494"/>
            <a:ext cx="1656185" cy="18737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69042" y="432047"/>
            <a:ext cx="1631143" cy="170765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b="50000"/>
          <a:stretch/>
        </p:blipFill>
        <p:spPr>
          <a:xfrm>
            <a:off x="7353763" y="485972"/>
            <a:ext cx="1344520" cy="1293689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08075" y="1729140"/>
            <a:ext cx="16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Д. И. Менделеев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07904" y="267494"/>
            <a:ext cx="1656185" cy="1873744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3" t="18263" r="17574" b="20434"/>
          <a:stretch/>
        </p:blipFill>
        <p:spPr>
          <a:xfrm>
            <a:off x="1253747" y="1904394"/>
            <a:ext cx="5550501" cy="2904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91830"/>
            <a:ext cx="1934281" cy="158417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r="58129" b="33333"/>
          <a:stretch/>
        </p:blipFill>
        <p:spPr>
          <a:xfrm>
            <a:off x="-280988" y="232716"/>
            <a:ext cx="714375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806055"/>
                <a:ext cx="307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806055"/>
                <a:ext cx="3073918" cy="461665"/>
              </a:xfrm>
              <a:prstGeom prst="rect">
                <a:avLst/>
              </a:prstGeom>
              <a:blipFill rotWithShape="1">
                <a:blip r:embed="rId12"/>
                <a:stretch>
                  <a:fillRect t="-10526" r="-3770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7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575</Words>
  <Application>Microsoft Office PowerPoint</Application>
  <PresentationFormat>Экран (16:9)</PresentationFormat>
  <Paragraphs>146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Температура и тепловое равновесие</vt:lpstr>
      <vt:lpstr>Презентация PowerPoint</vt:lpstr>
      <vt:lpstr>Воздух</vt:lpstr>
      <vt:lpstr>Температура</vt:lpstr>
      <vt:lpstr>Презентация PowerPoint</vt:lpstr>
      <vt:lpstr>Презентация PowerPoint</vt:lpstr>
      <vt:lpstr>Презентация PowerPoint</vt:lpstr>
      <vt:lpstr>Тепловое равновесие</vt:lpstr>
      <vt:lpstr>Презентация PowerPoint</vt:lpstr>
      <vt:lpstr>Тепловое равновесие</vt:lpstr>
      <vt:lpstr>Презентация PowerPoint</vt:lpstr>
      <vt:lpstr>Презентация PowerPoint</vt:lpstr>
      <vt:lpstr>Тепловое равновесие</vt:lpstr>
      <vt:lpstr>Измерение температуры</vt:lpstr>
      <vt:lpstr>Измерение температуры</vt:lpstr>
      <vt:lpstr>Презентация PowerPoint</vt:lpstr>
      <vt:lpstr>Температурная шкала Ньютона</vt:lpstr>
      <vt:lpstr>Температурная шкала Реомюра</vt:lpstr>
      <vt:lpstr>Температурная шкала Фаренгейта</vt:lpstr>
      <vt:lpstr>Температурная шкала Цельсия</vt:lpstr>
      <vt:lpstr>Презентация PowerPoint</vt:lpstr>
      <vt:lpstr>Презентация PowerPoint</vt:lpstr>
      <vt:lpstr>Схема работы газового термометра</vt:lpstr>
      <vt:lpstr>Схема работы газового термометра</vt:lpstr>
      <vt:lpstr>Схема работы газового термометра</vt:lpstr>
      <vt:lpstr>Основные выводы</vt:lpstr>
      <vt:lpstr>Основные выводы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Температура и тепловое равновесие</dc:title>
  <dc:creator>User</dc:creator>
  <cp:lastModifiedBy>User</cp:lastModifiedBy>
  <cp:revision>74</cp:revision>
  <dcterms:created xsi:type="dcterms:W3CDTF">2014-07-10T10:30:20Z</dcterms:created>
  <dcterms:modified xsi:type="dcterms:W3CDTF">2015-03-04T05:54:18Z</dcterms:modified>
</cp:coreProperties>
</file>