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2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9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8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3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5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3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8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5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7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5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D20E-581F-45FB-B094-4176B12E6794}" type="datetimeFigureOut">
              <a:rPr lang="ru-RU" smtClean="0"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AEE1-78DC-4449-A12B-5C21125DB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3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2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195486"/>
            <a:ext cx="8280920" cy="90192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Измерение скоростей молекул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30361"/>
            <a:ext cx="5328592" cy="336051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1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молекулы атмосферного воздуха двигаются быстрее: молекулы азота или молекулы кислорода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19470" y="1203598"/>
                <a:ext cx="1672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470" y="1203598"/>
                <a:ext cx="167244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72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747298" y="1203598"/>
            <a:ext cx="161679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99592" y="1067290"/>
                <a:ext cx="1698607" cy="85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067290"/>
                <a:ext cx="1698607" cy="856388"/>
              </a:xfrm>
              <a:prstGeom prst="rect">
                <a:avLst/>
              </a:prstGeom>
              <a:blipFill rotWithShape="1">
                <a:blip r:embed="rId3"/>
                <a:stretch>
                  <a:fillRect r="-7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012160" y="1067289"/>
                <a:ext cx="1723869" cy="856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067289"/>
                <a:ext cx="1723869" cy="856325"/>
              </a:xfrm>
              <a:prstGeom prst="rect">
                <a:avLst/>
              </a:prstGeom>
              <a:blipFill rotWithShape="1">
                <a:blip r:embed="rId4"/>
                <a:stretch>
                  <a:fillRect r="-7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853866" y="2067693"/>
                <a:ext cx="1403654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66" y="2067693"/>
                <a:ext cx="1403654" cy="844205"/>
              </a:xfrm>
              <a:prstGeom prst="rect">
                <a:avLst/>
              </a:prstGeom>
              <a:blipFill rotWithShape="1">
                <a:blip r:embed="rId5"/>
                <a:stretch>
                  <a:fillRect r="-9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99592" y="2038747"/>
                <a:ext cx="2013885" cy="85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38747"/>
                <a:ext cx="2013885" cy="856388"/>
              </a:xfrm>
              <a:prstGeom prst="rect">
                <a:avLst/>
              </a:prstGeom>
              <a:blipFill rotWithShape="1">
                <a:blip r:embed="rId6"/>
                <a:stretch>
                  <a:fillRect r="-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12160" y="2038746"/>
                <a:ext cx="2026517" cy="85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038746"/>
                <a:ext cx="2026517" cy="856388"/>
              </a:xfrm>
              <a:prstGeom prst="rect">
                <a:avLst/>
              </a:prstGeom>
              <a:blipFill rotWithShape="1">
                <a:blip r:embed="rId7"/>
                <a:stretch>
                  <a:fillRect r="-5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24773" r="56800" b="69401"/>
          <a:stretch/>
        </p:blipFill>
        <p:spPr>
          <a:xfrm>
            <a:off x="6325956" y="3158686"/>
            <a:ext cx="1398923" cy="637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24859" r="49984" b="69354"/>
          <a:stretch/>
        </p:blipFill>
        <p:spPr>
          <a:xfrm>
            <a:off x="1046550" y="3103312"/>
            <a:ext cx="1404689" cy="664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4009613"/>
                <a:ext cx="2674450" cy="7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=32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09613"/>
                <a:ext cx="2674450" cy="722377"/>
              </a:xfrm>
              <a:prstGeom prst="rect">
                <a:avLst/>
              </a:prstGeom>
              <a:blipFill rotWithShape="1">
                <a:blip r:embed="rId9"/>
                <a:stretch>
                  <a:fillRect r="-4338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160" y="4009613"/>
                <a:ext cx="2680093" cy="7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=28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г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моль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009613"/>
                <a:ext cx="2680093" cy="722377"/>
              </a:xfrm>
              <a:prstGeom prst="rect">
                <a:avLst/>
              </a:prstGeom>
              <a:blipFill rotWithShape="1">
                <a:blip r:embed="rId10"/>
                <a:stretch>
                  <a:fillRect r="-4318"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65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  <p:bldP spid="11" grpId="0"/>
      <p:bldP spid="12" grpId="0"/>
      <p:bldP spid="13" grpId="0"/>
      <p:bldP spid="14" grpId="0"/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9582"/>
                <a:ext cx="8537170" cy="366371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Опыт, проведенный Штерном с целью измерения скорости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молекул экспериментальным путем,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явился одним из первых практических доказательств состоятельности МКТ.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Результаты опыта совпали с теоретическими расчетами и подтвердили связь между температурой и средней кинетической энергией молекул: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9582"/>
                <a:ext cx="8537170" cy="3663719"/>
              </a:xfrm>
              <a:blipFill rotWithShape="1">
                <a:blip r:embed="rId2"/>
                <a:stretch>
                  <a:fillRect l="-928" t="-1331" r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9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012160" y="375303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75303"/>
                <a:ext cx="1544782" cy="783804"/>
              </a:xfrm>
              <a:prstGeom prst="rect">
                <a:avLst/>
              </a:prstGeom>
              <a:blipFill rotWithShape="1">
                <a:blip r:embed="rId2"/>
                <a:stretch>
                  <a:fillRect r="-7874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940152" y="375303"/>
            <a:ext cx="1616790" cy="8189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452">
            <a:off x="-302130" y="-286156"/>
            <a:ext cx="5199018" cy="5199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3085" y="1281517"/>
                <a:ext cx="157825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85" y="1281517"/>
                <a:ext cx="1578253" cy="786177"/>
              </a:xfrm>
              <a:prstGeom prst="rect">
                <a:avLst/>
              </a:prstGeom>
              <a:blipFill rotWithShape="1">
                <a:blip r:embed="rId4"/>
                <a:stretch>
                  <a:fillRect r="-7336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55776" y="1281517"/>
                <a:ext cx="1406026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𝑃𝑉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281517"/>
                <a:ext cx="1406026" cy="781368"/>
              </a:xfrm>
              <a:prstGeom prst="rect">
                <a:avLst/>
              </a:prstGeom>
              <a:blipFill rotWithShape="1">
                <a:blip r:embed="rId5"/>
                <a:stretch>
                  <a:fillRect r="-8658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1560" y="2643758"/>
                <a:ext cx="154478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43758"/>
                <a:ext cx="1544782" cy="786177"/>
              </a:xfrm>
              <a:prstGeom prst="rect">
                <a:avLst/>
              </a:prstGeom>
              <a:blipFill rotWithShape="1">
                <a:blip r:embed="rId6"/>
                <a:stretch>
                  <a:fillRect r="-7874" b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297379" y="2643758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79" y="2643758"/>
                <a:ext cx="1544782" cy="783804"/>
              </a:xfrm>
              <a:prstGeom prst="rect">
                <a:avLst/>
              </a:prstGeom>
              <a:blipFill rotWithShape="1">
                <a:blip r:embed="rId7"/>
                <a:stretch>
                  <a:fillRect r="-7905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011984" y="1419621"/>
                <a:ext cx="1692258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ru-RU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84" y="1419621"/>
                <a:ext cx="1692258" cy="859851"/>
              </a:xfrm>
              <a:prstGeom prst="rect">
                <a:avLst/>
              </a:prstGeom>
              <a:blipFill rotWithShape="1">
                <a:blip r:embed="rId8"/>
                <a:stretch>
                  <a:fillRect r="-7194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011984" y="2499742"/>
                <a:ext cx="2314031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ru-RU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84" y="2499742"/>
                <a:ext cx="2314031" cy="859851"/>
              </a:xfrm>
              <a:prstGeom prst="rect">
                <a:avLst/>
              </a:prstGeom>
              <a:blipFill rotWithShape="1">
                <a:blip r:embed="rId9"/>
                <a:stretch>
                  <a:fillRect r="-5000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011984" y="3454699"/>
                <a:ext cx="1510477" cy="856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84" y="3454699"/>
                <a:ext cx="1510477" cy="856325"/>
              </a:xfrm>
              <a:prstGeom prst="rect">
                <a:avLst/>
              </a:prstGeom>
              <a:blipFill rotWithShape="1">
                <a:blip r:embed="rId10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66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1203598"/>
            <a:ext cx="2067966" cy="3083486"/>
            <a:chOff x="539552" y="424368"/>
            <a:chExt cx="2880320" cy="429476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7" name="Овал 6"/>
          <p:cNvSpPr/>
          <p:nvPr/>
        </p:nvSpPr>
        <p:spPr>
          <a:xfrm>
            <a:off x="899592" y="379588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808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9592" y="321982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33600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3648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35696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31640" y="3291830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15616" y="386789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19672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255590" y="2182135"/>
            <a:ext cx="1343574" cy="2003366"/>
            <a:chOff x="539552" y="424368"/>
            <a:chExt cx="2880320" cy="429476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4368"/>
              <a:ext cx="2880320" cy="429476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8" r="27331" b="92797"/>
            <a:stretch/>
          </p:blipFill>
          <p:spPr>
            <a:xfrm>
              <a:off x="1618432" y="699542"/>
              <a:ext cx="690007" cy="186447"/>
            </a:xfrm>
            <a:prstGeom prst="ellipse">
              <a:avLst/>
            </a:prstGeom>
          </p:spPr>
        </p:pic>
      </p:grpSp>
      <p:sp>
        <p:nvSpPr>
          <p:cNvPr id="19" name="Овал 18"/>
          <p:cNvSpPr/>
          <p:nvPr/>
        </p:nvSpPr>
        <p:spPr>
          <a:xfrm>
            <a:off x="3615630" y="386789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471614" y="372387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15630" y="3363838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75670" y="386789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19686" y="3867894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91694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47678" y="343584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759646" y="3795886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75670" y="3579862"/>
            <a:ext cx="72008" cy="720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51720" y="2110085"/>
                <a:ext cx="1359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=0 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10085"/>
                <a:ext cx="135941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896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25097" y="1717825"/>
                <a:ext cx="602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97" y="1717825"/>
                <a:ext cx="602601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2020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44524" y="843856"/>
                <a:ext cx="596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24" y="843856"/>
                <a:ext cx="596702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2142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3856" y="4270324"/>
                <a:ext cx="2067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18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00 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56" y="4270324"/>
                <a:ext cx="2067041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667" r="-5605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9083" y="4270325"/>
                <a:ext cx="1897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500 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м/с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83" y="4270325"/>
                <a:ext cx="1897122" cy="461665"/>
              </a:xfrm>
              <a:prstGeom prst="rect">
                <a:avLst/>
              </a:prstGeom>
              <a:blipFill rotWithShape="1">
                <a:blip r:embed="rId11"/>
                <a:stretch>
                  <a:fillRect t="-10667" r="-6109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976186" y="411510"/>
                <a:ext cx="1510477" cy="856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86" y="411510"/>
                <a:ext cx="1510477" cy="856325"/>
              </a:xfrm>
              <a:prstGeom prst="rect">
                <a:avLst/>
              </a:prstGeom>
              <a:blipFill rotWithShape="1">
                <a:blip r:embed="rId12"/>
                <a:stretch>
                  <a:fillRect r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Рисунок 36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97" y="902965"/>
            <a:ext cx="3337200" cy="33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04197 L 0.00782 -0.04197 L 0.03924 -0.04197 L 0.07865 -0.01389 L 0.06285 0 L 0.05504 0.04198 L 0.03924 0.04198 L 0.02362 0.05617 L 0.02362 0.07006 L 0.03924 0.08395 L 0.04723 0.08395 L 0.05504 0.11204 L 0.07084 0.11204 L 0.09445 0.09815 L 0.09445 0.08395 L 0.07865 0.08395 L 0.06285 0.07006 L 0.07084 0.05617 L 0.07865 0.04198 L 0.10226 0.04198 L 0.09445 0.0142 L 0.08664 0 L 0.07084 0.0142 L 0.04723 0.02809 L 0.03924 0.04198 L 0.02362 0.04198 L 0.02362 0.0142 L 0.02362 -0.01389 L 0.02362 -0.02778 L 0.01563 -0.02778 L 0.00782 0 L 0 0.02809 L -0.00798 0.04198 L -0.02361 0.04198 " pathEditMode="relative" ptsTypes="AAAAAAAAAAAAAAAAAAAAAAAAAAAAAAAAAAA">
                                      <p:cBhvr>
                                        <p:cTn id="4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.01389 L -0.04723 0.02778 L -0.06302 0.01389 L -0.06302 -0.02809 L -0.04723 0 L -0.0316 -0.0142 L -0.02361 -0.02809 L -0.00799 -0.02809 L 0.01562 -0.02809 L 0.02361 -0.0142 L 0.00781 0.01389 L 0 0.05586 L -0.02361 0.06975 L -0.04723 0.06975 L -0.05521 0.08395 L -0.07084 0.08395 L -0.07882 0.05586 L -0.06302 0.05586 L -0.03941 0.04197 L -0.0316 0.05586 L -0.0316 0.08395 L -0.00799 0.09784 L 0.01562 0.11204 L 0.03142 0.11204 L 0.04722 0.08395 L 0.05503 0.06975 L 0.06302 0.02778 L 0.04722 0.02778 L 0.01562 -0.02809 " pathEditMode="relative" ptsTypes="AAAAAAAAAAAAAAAAAAAAAAAAAAAAAA">
                                      <p:cBhvr>
                                        <p:cTn id="49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389 L 0 0.04197 L 0.02361 0.02778 L 0.02361 0.05586 L 0.01562 0.06975 L -0.00799 0.06975 L -0.02379 0.05586 L -0.02379 0.08395 L -0.03941 0.11204 L -0.0474 0.06975 L -0.0474 0.04197 L -0.07101 0.04197 L -0.07101 0.01389 L -0.05521 -0.02809 L -0.05521 0.02778 L -0.07101 0.05586 L -0.08664 0.06975 L -0.07882 0.08395 L -0.05521 0.09784 " pathEditMode="relative" ptsTypes="AAAAAAAAAAAAAAAAAAAA">
                                      <p:cBhvr>
                                        <p:cTn id="5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3 -0.0142 L 0.00782 -0.04198 L 0.00782 -0.07006 L -0.00798 -0.05617 L 0 -0.02809 L 0.00782 -0.02809 L 0.01563 -0.05617 L 0.01563 -0.08395 L 0.01563 -0.09815 L 0.03143 -0.12593 L 0.03924 -0.08395 L 0.04723 -0.04198 L 0.06285 -0.04198 L 0.07865 -0.04198 L 0.07865 0 L 0.10226 0 L 0.11025 0 L 0.07865 0.02809 L 0.05504 0.02809 L 0.03143 -0.02809 " pathEditMode="relative" ptsTypes="AAAAAAAAAAAAAAAAAAAAA">
                                      <p:cBhvr>
                                        <p:cTn id="53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0 L 0.02361 0.01389 L 0 0.02809 L 0.03941 0.01389 L 0.05521 -0.0142 L 0.05521 -0.04198 L 0.03941 -0.05617 L 0.00781 -0.05617 L -0.00781 -0.08395 L -0.00781 -0.11204 L -0.0158 -0.14012 L -0.03142 -0.09815 L -0.03142 -0.05617 L -0.00781 -0.05617 L -0.0158 -0.04198 L -0.03941 -0.04198 L -0.05504 -0.02809 L -0.06302 -0.0142 L -0.06302 -0.05617 L -0.07865 -0.05617 L -0.04722 -0.07006 L -0.03941 -0.05617 L -0.03142 -0.04198 L -0.0158 -0.05617 " pathEditMode="relative" ptsTypes="AAAAAAAAAAAAAAAAAAAAAAAAA">
                                      <p:cBhvr>
                                        <p:cTn id="5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01419 L 0.02361 0.02778 L 0.02361 0.07007 L 0 0.05587 L 0 0.01389 L 0 -0.01419 L -0.0158 -0.01419 L -0.0158 -0.05617 L -0.02361 -0.08395 L -0.04722 -0.05617 L -0.07084 -0.02808 L -0.07882 0 L -0.07882 0.01389 L -0.0316 0.01389 L -0.0158 -0.01419 L 0 -0.04197 L 0.00781 -0.04197 L 0.0158 0 L 0.02361 0.04198 " pathEditMode="relative" ptsTypes="AAAAAAAAAAAAAAAAAAAA">
                                      <p:cBhvr>
                                        <p:cTn id="57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 L -0.02361 -0.04197 L -0.03941 -0.01389 L -0.07882 0.01389 L -0.08663 -0.04197 L -0.07083 -0.09784 L -0.06302 -0.09784 L -0.05521 -0.05586 L -0.10243 -0.02808 L -0.11024 0 L -0.11806 -0.07006 L -0.07083 -0.02808 L -0.07882 0.02809 L -0.09445 0.05618 L -0.10243 0.02809 L -0.07882 0.01389 L -0.04722 0.04198 L -0.0316 0.05618 L -0.0158 0.04198 L -0.0158 -0.04197 " pathEditMode="relative" ptsTypes="AAAAAAAAAAAAAAAAAAAAA">
                                      <p:cBhvr>
                                        <p:cTn id="5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618 L -0.02361 -0.05618 L -0.02361 -0.11204 L 0 -0.14013 L 0.0158 -0.19599 L 0.04722 -0.12624 L 0.04722 -0.08426 L 0.00799 -0.07007 L -0.01563 -0.05618 L 0.0158 -0.04229 L 0.05521 -0.04229 L 0.07101 -0.0142 L 0.04722 -0.0142 L 0.03941 -0.05618 L 0.07101 -0.07007 L 0.08663 -0.07007 L 0.07882 -0.11204 L 0.03941 -0.12624 L 0.02361 -0.09815 L 0.02361 -0.05618 L -0.01563 -0.07007 L -0.01563 -0.09815 L -0.01563 -0.12624 L 0 -0.12624 L 0.00799 -0.14013 " pathEditMode="relative" ptsTypes="AAAAAAAAAAAAAAAAAAAAAAAAAA">
                                      <p:cBhvr>
                                        <p:cTn id="61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4197 L 0.01579 -0.07006 L 0.02361 -0.09784 L 0.02361 -0.04197 L 0.02361 -0.01389 L 0.01579 0 L 0.03142 0 L 0.04722 -0.01389 L 0.07083 -0.01389 L 0.08663 0.02809 L 0.09444 0.04198 L 0.11024 0.04198 L 0.11805 0.02809 L 0.12604 0 L 0.12604 -0.04197 L 0.11024 -0.04197 L 0.09444 -0.02808 L 0.07083 -0.02808 L 0.08663 -0.05586 L 0.09444 -0.07006 L 0.07083 -0.09784 L 0.06302 -0.07006 L 0.06302 -0.02808 L 0.03142 -0.01389 L 0.01579 0 L 0.04722 0.02809 L 0.09444 0.05618 L 0.08663 0.01389 L 0.07864 -0.02808 L 0.01579 0.01389 " pathEditMode="relative" ptsTypes="AAAAAAAAAAAAAAAAAAAAAAAAAAAAAAA">
                                      <p:cBhvr>
                                        <p:cTn id="63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0 L 0.02361 0.01389 L 0.0158 0.01389 L 0.0158 0.02778 L 0 0.04198 L 0.00781 0.05587 L 0.0158 0.07007 L 0.07083 0.08395 L 0.07083 0.02778 L 0.04722 0.09784 L -0.00781 0.05587 L 0.0158 0.12593 L 0.07882 0.07007 L -0.00781 0.05587 L 0.03142 0 L 0.04722 0.09784 L -0.0158 0.05587 L 0.06302 0.02778 L 0.08663 0.09784 L 0.03941 0.11204 L -0.00781 0.02778 L 0.03142 -0.01419 L 0.03941 0.05587 L 0.0158 0.09784 L -0.02361 0.05587 L 0.07882 0.08395 " pathEditMode="relative" ptsTypes="AAAAAAAAAAAAAAAAAAAAAAAAAAA">
                                      <p:cBhvr>
                                        <p:cTn id="10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101 0.02809 L 0.02361 0.04229 L -0.0474 0.07006 L 0.02361 0.08426 L -0.0158 -0.02778 L -0.0158 0.04229 L -0.07101 0.0142 L 0.02361 0.02809 L -0.02379 0.08426 L -0.0316 -0.01389 L -0.06302 0.07006 L 0.02361 0.02809 L 0.01562 0.08426 L -0.0474 0.02809 L -0.07101 0.04229 L -0.05521 0.05617 " pathEditMode="relative" ptsTypes="AAAAAAAAAAAAAAAAA">
                                      <p:cBhvr>
                                        <p:cTn id="103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61 -0.04197 L -0.07882 -0.05617 L -0.0316 -0.11204 L -0.07083 -0.05617 L 0 -0.08426 L -0.06302 -0.0142 L 0.02361 -0.04197 L -0.07083 -0.0142 L -0.07882 -0.05617 L -0.00781 -0.0142 L -0.03941 0 L 0.0158 -0.0142 L -0.0316 -0.09815 L 0 -0.09815 L -0.03941 -0.05617 L -0.06302 -0.09815 L -0.0316 -0.08426 L -0.07083 -0.0142 " pathEditMode="relative" ptsTypes="AAAAAAAAAAAAAAAAAAA">
                                      <p:cBhvr>
                                        <p:cTn id="10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8 -0.11204 L 0.02361 0 L -0.00781 -0.05617 L 0.07882 -0.04197 L 0.03142 -0.11204 L 0.02361 0 L 0.07882 -0.02809 L 0.0158 -0.05617 L 0.03142 -0.11204 L -0.00781 -0.07006 L 0.06302 -0.07006 L 0.02361 -0.0142 L -0.00781 -0.07006 L 0.00781 0 L 0.07882 -0.02809 L 0.03142 -0.05617 L 0.03142 0 L 0 -0.05617 L 0.03142 -0.05617 " pathEditMode="relative" ptsTypes="AAAAAAAAAAAAAAAAAAAA">
                                      <p:cBhvr>
                                        <p:cTn id="107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09784 L -0.03142 -0.07006 L 0.03941 -0.07006 L 0.03941 0 L -0.02361 0 L -0.00781 -0.05586 L 0.05521 0 L -0.03142 -0.05586 L 0 -0.08395 L -0.03941 -0.04197 L 0.0316 -0.02777 L -0.02361 -0.01389 L 0.05521 -0.02777 L -0.0158 -0.04197 L -0.03941 -0.05586 L -0.03142 0.0142 L 0.0316 -0.02777 " pathEditMode="relative" ptsTypes="AAAAAAAAAAAAAAAAAA">
                                      <p:cBhvr>
                                        <p:cTn id="109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04198 L -0.06302 0.01389 L 0.0316 0.02809 L -0.02361 0.07006 L -0.02361 -0.02809 L -0.06302 0.02809 L 0.0316 0.01389 L 0.0316 0.05586 L -0.03142 -0.0142 L 0.0158 0 L -0.03142 0.07006 L -0.05503 0 L -0.05503 -0.0142 L 0 0.04197 L -0.0158 0.05586 " pathEditMode="relative" ptsTypes="AAAAAAAAAAAAAAAA">
                                      <p:cBhvr>
                                        <p:cTn id="11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6 -0.04197 L -0.05503 -0.08426 L -0.05503 -0.05617 L -0.00781 -0.09815 L -0.0158 -0.0142 L 0.0316 -0.04197 L -0.06302 -0.05617 L -0.02361 0 L 0.0158 -0.07006 L -0.03142 -0.08426 L -0.0158 -0.09815 L 0.02361 0 L -0.03142 -0.04197 L -0.06302 -0.05617 L 0.00799 -0.04197 L 0.00799 -0.08426 L -0.04722 -0.08426 L -0.00781 -0.09815 L -0.0158 -0.02809 L -0.04722 -0.04197 L -0.03142 -0.0142 L -0.05503 -0.02809 L 0.0158 -0.04197 L -0.03142 -0.09815 " pathEditMode="relative" ptsTypes="AAAAAAAAAAAAAAAAAAAAAAAAA">
                                      <p:cBhvr>
                                        <p:cTn id="113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-0.08395 L 0.08663 0 L 0.03142 0.02809 L 0 -0.04197 L -0.0158 -0.02808 L 0.07083 0 L 0.03142 -0.07006 L 0 -0.04197 L 0.07864 -0.01388 L 0.03923 0 L 0.02361 -0.05617 L 0 0 Z " pathEditMode="relative" ptsTypes="AAAAAAAAAAAAA">
                                      <p:cBhvr>
                                        <p:cTn id="115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99 0.05586 L -0.04722 -0.04198 L -0.07864 -0.0142 L -0.04722 0 L -0.06302 0.02809 L -0.00781 0.04197 L -0.01562 -0.0142 L -0.02361 -0.04198 L -0.08663 0.01389 L -0.01562 0.02809 L -0.04722 0.07006 L -0.03941 -0.04198 L -0.06302 0.04197 L -0.07083 -0.0142 L -0.01562 0.02809 L 0.00799 0.07006 L -0.05503 0.01389 L -0.05503 0.07006 L -0.08663 0 L -0.06302 0.01389 " pathEditMode="relative" ptsTypes="AAAAAAAAAAAAAAAAAAAAA">
                                      <p:cBhvr>
                                        <p:cTn id="117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017254" y="2679762"/>
            <a:ext cx="682538" cy="3368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694509" y="3016653"/>
            <a:ext cx="869379" cy="591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63888" y="3075806"/>
            <a:ext cx="152400" cy="3471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16288" y="3422991"/>
            <a:ext cx="81558" cy="3623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707904" y="3785359"/>
            <a:ext cx="89942" cy="3335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275856" y="4118943"/>
            <a:ext cx="432048" cy="1521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059832" y="3867894"/>
            <a:ext cx="216024" cy="4034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27784" y="3867894"/>
            <a:ext cx="432048" cy="4320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3795886"/>
            <a:ext cx="432048" cy="5040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763688" y="3795886"/>
            <a:ext cx="432048" cy="3230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971600" y="4011910"/>
            <a:ext cx="792088" cy="1070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83568" y="3363838"/>
            <a:ext cx="288032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83568" y="3363838"/>
            <a:ext cx="792088" cy="72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55576" y="2679762"/>
            <a:ext cx="720080" cy="756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8209" y="1851670"/>
            <a:ext cx="72008" cy="8280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7584" y="1851670"/>
            <a:ext cx="360040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187624" y="1203598"/>
            <a:ext cx="144016" cy="8640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1331640" y="1203599"/>
            <a:ext cx="792088" cy="720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123728" y="1203598"/>
            <a:ext cx="1296144" cy="720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419872" y="555526"/>
            <a:ext cx="432048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851920" y="555526"/>
            <a:ext cx="432048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347864" y="915566"/>
            <a:ext cx="936104" cy="1350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27784" y="1563638"/>
            <a:ext cx="720080" cy="7020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83768" y="735546"/>
            <a:ext cx="144016" cy="8280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907704" y="735546"/>
            <a:ext cx="576064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907704" y="879563"/>
            <a:ext cx="0" cy="8280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1907704" y="1707655"/>
            <a:ext cx="720080" cy="43204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619672" y="2139702"/>
            <a:ext cx="1008112" cy="144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691680" y="2355726"/>
            <a:ext cx="648072" cy="64807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24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2 L 0.07952 0.06944 L 0.16806 0.08086 L 0.19097 0.15494 L 0.19514 0.2179 L 0.1816 0.28086 L 0.14097 0.30679 L 0.11597 0.22531 L 0.09306 0.27901 L 0.06702 0.31605 L 0.0191 0.21975 L -0.02361 0.27901 L -0.11111 0.25864 L -0.14028 0.14012 L -0.05382 0.15494 L -0.13611 -0.00247 L -0.12986 -0.15432 L -0.09236 -0.12099 L -0.07361 -0.2784 L 0.01077 -0.26729 L 0.15243 -0.28951 L 0.20556 -0.41358 L 0.24722 -0.34692 L 0.19931 -0.21173 L 0.14306 -0.0858 L 0.06285 -0.21945 L 0.04722 -0.37655 L -0.00903 -0.34877 L -0.00903 -0.19136 L 0.06389 -0.10803 L -0.0434 -0.07655 " pathEditMode="relative" ptsTypes="AAAAAAAAAAAAAAAAAAAAAAAAAAAAAAA">
                                      <p:cBhvr>
                                        <p:cTn id="6" dur="1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9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9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Штерна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565" y="3938153"/>
            <a:ext cx="2098576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Отто Штерн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1888 — 1969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09" y="987574"/>
            <a:ext cx="2088232" cy="295057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419872" y="1131590"/>
            <a:ext cx="547260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Отто Штерн известен, как физик-экспериментатор. В 1920ом году провел опыт, который был одним из первых практических подтверждений справедливости МКТ.</a:t>
            </a:r>
          </a:p>
          <a:p>
            <a:pPr marL="0" indent="0">
              <a:buFont typeface="Arial" pitchFamily="34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Лауреат Нобелевской премии (1943).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06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Цилиндр 16"/>
          <p:cNvSpPr/>
          <p:nvPr/>
        </p:nvSpPr>
        <p:spPr>
          <a:xfrm rot="16200000">
            <a:off x="6025252" y="1432713"/>
            <a:ext cx="1341969" cy="223224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Цилиндр 15"/>
          <p:cNvSpPr/>
          <p:nvPr/>
        </p:nvSpPr>
        <p:spPr>
          <a:xfrm rot="16200000">
            <a:off x="5493644" y="740878"/>
            <a:ext cx="2046211" cy="3672409"/>
          </a:xfrm>
          <a:prstGeom prst="can">
            <a:avLst/>
          </a:prstGeom>
          <a:gradFill>
            <a:gsLst>
              <a:gs pos="47000">
                <a:schemeClr val="accent1">
                  <a:tint val="50000"/>
                  <a:satMod val="300000"/>
                  <a:alpha val="32000"/>
                </a:schemeClr>
              </a:gs>
              <a:gs pos="0">
                <a:schemeClr val="accent1">
                  <a:tint val="37000"/>
                  <a:satMod val="300000"/>
                  <a:alpha val="35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39552" y="1347614"/>
            <a:ext cx="2880320" cy="2880320"/>
            <a:chOff x="539552" y="1347614"/>
            <a:chExt cx="2880320" cy="2880320"/>
          </a:xfrm>
        </p:grpSpPr>
        <p:sp>
          <p:nvSpPr>
            <p:cNvPr id="5" name="Овал 4"/>
            <p:cNvSpPr/>
            <p:nvPr/>
          </p:nvSpPr>
          <p:spPr>
            <a:xfrm>
              <a:off x="539552" y="1347614"/>
              <a:ext cx="2880320" cy="2880320"/>
            </a:xfrm>
            <a:prstGeom prst="ellipse">
              <a:avLst/>
            </a:prstGeom>
            <a:noFill/>
            <a:ln w="762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ирог 6"/>
            <p:cNvSpPr/>
            <p:nvPr/>
          </p:nvSpPr>
          <p:spPr>
            <a:xfrm>
              <a:off x="1295636" y="2103698"/>
              <a:ext cx="1368152" cy="1368152"/>
            </a:xfrm>
            <a:prstGeom prst="pie">
              <a:avLst>
                <a:gd name="adj1" fmla="val 19257238"/>
                <a:gd name="adj2" fmla="val 17750785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3126183">
              <a:off x="2046067" y="1724972"/>
              <a:ext cx="562723" cy="1219871"/>
            </a:xfrm>
            <a:prstGeom prst="triangle">
              <a:avLst>
                <a:gd name="adj" fmla="val 4649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4355976" y="2571750"/>
            <a:ext cx="43204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952709" y="2760771"/>
            <a:ext cx="54006" cy="540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868144" y="2571750"/>
            <a:ext cx="194421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glow rad="1905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7596336" y="243196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96336" y="264375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452320" y="243196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55372" y="264617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311356" y="243438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11356" y="264375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161236" y="2429545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61236" y="264133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017220" y="2429545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020272" y="264375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876256" y="243196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876256" y="264133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729721" y="243524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729721" y="264703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585705" y="243524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588757" y="264945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444741" y="243766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444741" y="264703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297140" y="243052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297140" y="264231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153124" y="243052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156176" y="264473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012160" y="243293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012160" y="264231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865445" y="2563076"/>
            <a:ext cx="194421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7557074" y="264133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557074" y="285313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413058" y="264133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416110" y="285555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272094" y="264375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272094" y="285313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121974" y="263892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121974" y="285071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977958" y="263892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981010" y="285313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836994" y="264133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836994" y="285071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690459" y="264461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690459" y="285641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546443" y="264461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549495" y="285883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405479" y="264703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405479" y="285641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57878" y="2639895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257878" y="285168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113862" y="2639895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116914" y="285410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972898" y="264231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972898" y="285168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7563480" y="218174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563480" y="239354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19464" y="218174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422516" y="239596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278500" y="2184166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7278500" y="239354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7128380" y="217932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128380" y="239112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984364" y="217932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6987416" y="239354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843400" y="218174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843400" y="239112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6696865" y="218502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696865" y="239682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552849" y="218502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555901" y="239924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411885" y="2187446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6411885" y="239682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6264284" y="218030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6264284" y="239209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6120268" y="218030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6123320" y="2394516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979304" y="218272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979304" y="239209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2363419" y="305865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2239405" y="282040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2184060" y="298664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2054772" y="239924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2054772" y="3047059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1624946" y="262052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1904652" y="304222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1904652" y="3254015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1760636" y="304222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2151815" y="252707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1619672" y="304464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1718873" y="3187706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1473137" y="3047920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1583605" y="312866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1825554" y="261729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2112052" y="264945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2112052" y="3130658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2255420" y="258452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1760636" y="235502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1560028" y="2513786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1888318" y="2288904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2374951" y="292069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1930608" y="2527072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2115811" y="285023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1983958" y="2599861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1718873" y="2850313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1550812" y="2752326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1440281" y="3009497"/>
            <a:ext cx="72008" cy="720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>
            <a:off x="2761422" y="1613238"/>
            <a:ext cx="167312" cy="13987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2812351" y="555526"/>
            <a:ext cx="34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Нет воздуха в цилиндрах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39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7" dur="7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64147E-6 L 1.38889E-6 -0.0916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9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1.64147E-6 L -3.61111E-6 -0.07775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1.26504E-6 L -2.22222E-6 -0.0783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09472E-6 L 1.38889E-6 0.0771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5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4.54798E-6 L -8.33333E-7 0.0768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2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3.09472E-6 L -2.22222E-6 0.06294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4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3.09472E-6 L 8.33333E-7 -0.07744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8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4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-3.09472E-6 L -4.16667E-6 -0.07744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8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64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-1.64147E-6 L -2.77778E-6 -0.07775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88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1.88214E-7 L 8.33333E-7 0.06356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8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3.09472E-6 L -1.38889E-6 0.07713 " pathEditMode="relative" rAng="0" ptsTypes="AA">
                                      <p:cBhvr>
                                        <p:cTn id="2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57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2" presetClass="pat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1.88214E-7 L -2.77778E-6 0.07775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8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4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5.55556E-7 1.26504E-6 L -5.55556E-7 -0.0783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19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64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1.94444E-6 1.26504E-6 L -1.94444E-6 -0.09226 " pathEditMode="relative" rAng="0" ptsTypes="AA">
                                      <p:cBhvr>
                                        <p:cTn id="2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28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64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5.55556E-7 4.17155E-6 L -5.55556E-7 -0.07899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9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42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5.55556E-7 -3.99877E-6 L -5.55556E-7 0.07652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26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42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8.33333E-7 -2.54551E-6 L 8.33333E-7 0.06202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42" presetClass="pat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5.55556E-7 -3.99877E-6 L -5.55556E-7 0.07652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26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4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6 -3.09472E-6 L -4.72222E-6 -0.09133 " pathEditMode="relative" rAng="0" ptsTypes="AA">
                                      <p:cBhvr>
                                        <p:cTn id="2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6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64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88889E-6 -3.09472E-6 L 3.88889E-6 -0.09133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6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64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66667E-6 -1.88214E-7 L 1.66667E-6 -0.09195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97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2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66667E-6 1.64147E-6 L 1.66667E-6 0.06325 " pathEditMode="relative" rAng="0" ptsTypes="AA">
                                      <p:cBhvr>
                                        <p:cTn id="3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7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42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3.09472E-6 L -3.33333E-6 0.09102 " pathEditMode="relative" rAng="0" ptsTypes="AA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36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42" presetClass="pat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72222E-6 1.64147E-6 L -4.72222E-6 0.07744 " pathEditMode="relative" rAng="0" ptsTypes="AA">
                                      <p:cBhvr>
                                        <p:cTn id="3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57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06572E-7 L 0.07448 -0.15551 " pathEditMode="relative" rAng="0" ptsTypes="AA">
                                      <p:cBhvr>
                                        <p:cTn id="39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777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616E-6 L 0.0717 -0.16599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-8300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12897E-6 L 0.0684 -0.16322 " pathEditMode="relative" rAng="0" ptsTypes="AA">
                                      <p:cBhvr>
                                        <p:cTn id="39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8176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4551E-6 L 0.08402 -0.17587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8794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616E-6 L 0.0882 -0.16599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8300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358E-6 L 0.09011 -0.18019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9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000"/>
                            </p:stCondLst>
                            <p:childTnLst>
                              <p:par>
                                <p:cTn id="4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2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8" grpId="0" animBg="1"/>
      <p:bldP spid="139" grpId="0" animBg="1"/>
      <p:bldP spid="140" grpId="0" animBg="1"/>
      <p:bldP spid="141" grpId="0" animBg="1"/>
      <p:bldP spid="141" grpId="1" animBg="1"/>
      <p:bldP spid="141" grpId="2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7" grpId="1" animBg="1"/>
      <p:bldP spid="147" grpId="2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3" grpId="1" animBg="1"/>
      <p:bldP spid="153" grpId="2" animBg="1"/>
      <p:bldP spid="154" grpId="0" animBg="1"/>
      <p:bldP spid="155" grpId="0" animBg="1"/>
      <p:bldP spid="155" grpId="1" animBg="1"/>
      <p:bldP spid="155" grpId="2" animBg="1"/>
      <p:bldP spid="156" grpId="0" animBg="1"/>
      <p:bldP spid="157" grpId="0" animBg="1"/>
      <p:bldP spid="158" grpId="0" animBg="1"/>
      <p:bldP spid="159" grpId="0" animBg="1"/>
      <p:bldP spid="160" grpId="0" animBg="1"/>
      <p:bldP spid="160" grpId="1" animBg="1"/>
      <p:bldP spid="160" grpId="2" animBg="1"/>
      <p:bldP spid="161" grpId="0" animBg="1"/>
      <p:bldP spid="162" grpId="0" animBg="1"/>
      <p:bldP spid="162" grpId="1" animBg="1"/>
      <p:bldP spid="162" grpId="2" animBg="1"/>
      <p:bldP spid="163" grpId="0" animBg="1"/>
      <p:bldP spid="164" grpId="0" animBg="1"/>
      <p:bldP spid="165" grpId="0" animBg="1"/>
      <p:bldP spid="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1347614"/>
            <a:ext cx="2880320" cy="2880320"/>
            <a:chOff x="539552" y="1347614"/>
            <a:chExt cx="2880320" cy="2880320"/>
          </a:xfrm>
        </p:grpSpPr>
        <p:sp>
          <p:nvSpPr>
            <p:cNvPr id="5" name="Овал 4"/>
            <p:cNvSpPr/>
            <p:nvPr/>
          </p:nvSpPr>
          <p:spPr>
            <a:xfrm>
              <a:off x="539552" y="1347614"/>
              <a:ext cx="2880320" cy="2880320"/>
            </a:xfrm>
            <a:prstGeom prst="ellipse">
              <a:avLst/>
            </a:prstGeom>
            <a:noFill/>
            <a:ln w="762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ирог 5"/>
            <p:cNvSpPr/>
            <p:nvPr/>
          </p:nvSpPr>
          <p:spPr>
            <a:xfrm>
              <a:off x="1295636" y="2103698"/>
              <a:ext cx="1368152" cy="1368152"/>
            </a:xfrm>
            <a:prstGeom prst="pie">
              <a:avLst>
                <a:gd name="adj1" fmla="val 19257238"/>
                <a:gd name="adj2" fmla="val 17750785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3126183">
              <a:off x="2046067" y="1724972"/>
              <a:ext cx="562723" cy="1219871"/>
            </a:xfrm>
            <a:prstGeom prst="triangle">
              <a:avLst>
                <a:gd name="adj" fmla="val 4649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Овал 7"/>
          <p:cNvSpPr/>
          <p:nvPr/>
        </p:nvSpPr>
        <p:spPr>
          <a:xfrm>
            <a:off x="1952709" y="2760771"/>
            <a:ext cx="54006" cy="540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3081285" y="1860550"/>
            <a:ext cx="50555" cy="63128"/>
            <a:chOff x="2956804" y="1769758"/>
            <a:chExt cx="122311" cy="152730"/>
          </a:xfrm>
        </p:grpSpPr>
        <p:sp>
          <p:nvSpPr>
            <p:cNvPr id="39" name="Овал 38"/>
            <p:cNvSpPr/>
            <p:nvPr/>
          </p:nvSpPr>
          <p:spPr>
            <a:xfrm rot="2528589">
              <a:off x="2973050" y="1800640"/>
              <a:ext cx="90672" cy="720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2956804" y="1769758"/>
              <a:ext cx="46846" cy="4679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3045147" y="1866584"/>
              <a:ext cx="33968" cy="5590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единительная линия 48"/>
          <p:cNvCxnSpPr>
            <a:stCxn id="8" idx="1"/>
          </p:cNvCxnSpPr>
          <p:nvPr/>
        </p:nvCxnSpPr>
        <p:spPr>
          <a:xfrm flipH="1" flipV="1">
            <a:off x="1461121" y="2334907"/>
            <a:ext cx="499497" cy="4337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8" idx="4"/>
            <a:endCxn id="5" idx="3"/>
          </p:cNvCxnSpPr>
          <p:nvPr/>
        </p:nvCxnSpPr>
        <p:spPr>
          <a:xfrm flipH="1">
            <a:off x="961365" y="2814777"/>
            <a:ext cx="1018347" cy="9913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27584" y="3219822"/>
                <a:ext cx="458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19822"/>
                <a:ext cx="45820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r="-2666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05038" y="2211710"/>
                <a:ext cx="406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038" y="2211710"/>
                <a:ext cx="4062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r="-3134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>
            <a:off x="2744528" y="1592276"/>
            <a:ext cx="113129" cy="9457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7" idx="0"/>
            <a:endCxn id="39" idx="3"/>
          </p:cNvCxnSpPr>
          <p:nvPr/>
        </p:nvCxnSpPr>
        <p:spPr>
          <a:xfrm flipV="1">
            <a:off x="1960878" y="1887107"/>
            <a:ext cx="1128976" cy="9357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7" idx="0"/>
          </p:cNvCxnSpPr>
          <p:nvPr/>
        </p:nvCxnSpPr>
        <p:spPr>
          <a:xfrm flipV="1">
            <a:off x="1960878" y="1592276"/>
            <a:ext cx="840214" cy="12305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2249612" y="1568787"/>
            <a:ext cx="894118" cy="894118"/>
            <a:chOff x="2249612" y="1568787"/>
            <a:chExt cx="894118" cy="894118"/>
          </a:xfrm>
        </p:grpSpPr>
        <p:sp>
          <p:nvSpPr>
            <p:cNvPr id="15" name="Дуга 14"/>
            <p:cNvSpPr/>
            <p:nvPr/>
          </p:nvSpPr>
          <p:spPr>
            <a:xfrm rot="20822271">
              <a:off x="2249612" y="1568787"/>
              <a:ext cx="894118" cy="894118"/>
            </a:xfrm>
            <a:prstGeom prst="arc">
              <a:avLst>
                <a:gd name="adj1" fmla="val 18043168"/>
                <a:gd name="adj2" fmla="val 21086848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>
              <a:stCxn id="15" idx="0"/>
            </p:cNvCxnSpPr>
            <p:nvPr/>
          </p:nvCxnSpPr>
          <p:spPr>
            <a:xfrm flipH="1" flipV="1">
              <a:off x="2801093" y="1576978"/>
              <a:ext cx="31924" cy="131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15" idx="2"/>
            </p:cNvCxnSpPr>
            <p:nvPr/>
          </p:nvCxnSpPr>
          <p:spPr>
            <a:xfrm>
              <a:off x="3112581" y="1851892"/>
              <a:ext cx="19259" cy="279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15816" y="1346145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346145"/>
                <a:ext cx="44127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739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0112" y="411510"/>
                <a:ext cx="1552797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11510"/>
                <a:ext cx="1552797" cy="783741"/>
              </a:xfrm>
              <a:prstGeom prst="rect">
                <a:avLst/>
              </a:prstGeom>
              <a:blipFill rotWithShape="1">
                <a:blip r:embed="rId5"/>
                <a:stretch>
                  <a:fillRect r="-7843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580112" y="1450139"/>
                <a:ext cx="12699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450139"/>
                <a:ext cx="1269963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956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V="1">
            <a:off x="3425602" y="2211710"/>
            <a:ext cx="0" cy="587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425602" y="2331700"/>
                <a:ext cx="552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602" y="2331700"/>
                <a:ext cx="55278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219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80112" y="2211710"/>
                <a:ext cx="1695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𝑅𝑛𝑡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11710"/>
                <a:ext cx="1695336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719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80112" y="2848784"/>
                <a:ext cx="1512914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𝑅𝑛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48784"/>
                <a:ext cx="1512914" cy="793615"/>
              </a:xfrm>
              <a:prstGeom prst="rect">
                <a:avLst/>
              </a:prstGeom>
              <a:blipFill rotWithShape="1">
                <a:blip r:embed="rId9"/>
                <a:stretch>
                  <a:fillRect r="-8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80112" y="3790920"/>
                <a:ext cx="2606419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𝑅𝑛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790920"/>
                <a:ext cx="2606419" cy="795795"/>
              </a:xfrm>
              <a:prstGeom prst="rect">
                <a:avLst/>
              </a:prstGeom>
              <a:blipFill rotWithShape="1">
                <a:blip r:embed="rId10"/>
                <a:stretch>
                  <a:fillRect r="-4439" b="-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Группа 5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4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36" grpId="0"/>
      <p:bldP spid="24" grpId="0"/>
      <p:bldP spid="40" grpId="0"/>
      <p:bldP spid="29" grpId="0"/>
      <p:bldP spid="46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89648" y="843558"/>
                <a:ext cx="4474840" cy="3888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Результаты опыта Штерна подтвердили теоретические расчеты, что говорит о справедливости уравнения, связывающего среднюю кинетическую энергию молекул и температуру:</a:t>
                </a:r>
              </a:p>
              <a:p>
                <a:pPr marL="0" indent="0">
                  <a:buNone/>
                </a:pP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9648" y="843558"/>
                <a:ext cx="4474840" cy="3888432"/>
              </a:xfrm>
              <a:blipFill rotWithShape="1">
                <a:blip r:embed="rId2"/>
                <a:stretch>
                  <a:fillRect l="-2041" t="-1254" r="-1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Опыт Штерна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31565" y="3938153"/>
            <a:ext cx="20985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Отто Штерн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1888 — 1969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09" y="987574"/>
            <a:ext cx="2088232" cy="295057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3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молекулы атмосферного воздуха двигаются быстрее: молекулы азота или молекулы кислорода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819306" y="1059582"/>
                <a:ext cx="15447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306" y="1059582"/>
                <a:ext cx="1544782" cy="783804"/>
              </a:xfrm>
              <a:prstGeom prst="rect">
                <a:avLst/>
              </a:prstGeom>
              <a:blipFill rotWithShape="1">
                <a:blip r:embed="rId2"/>
                <a:stretch>
                  <a:fillRect r="-7905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747298" y="1059582"/>
            <a:ext cx="1616790" cy="8189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99592" y="1131590"/>
                <a:ext cx="170732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31590"/>
                <a:ext cx="1707327" cy="783804"/>
              </a:xfrm>
              <a:prstGeom prst="rect">
                <a:avLst/>
              </a:prstGeom>
              <a:blipFill rotWithShape="1">
                <a:blip r:embed="rId3"/>
                <a:stretch>
                  <a:fillRect r="-6786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012160" y="1131590"/>
                <a:ext cx="17199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к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31590"/>
                <a:ext cx="1719958" cy="783804"/>
              </a:xfrm>
              <a:prstGeom prst="rect">
                <a:avLst/>
              </a:prstGeom>
              <a:blipFill rotWithShape="1">
                <a:blip r:embed="rId4"/>
                <a:stretch>
                  <a:fillRect r="-7092" b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99592" y="2292002"/>
                <a:ext cx="2279214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ru-RU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2002"/>
                <a:ext cx="2279214" cy="859851"/>
              </a:xfrm>
              <a:prstGeom prst="rect">
                <a:avLst/>
              </a:prstGeom>
              <a:blipFill rotWithShape="1">
                <a:blip r:embed="rId5"/>
                <a:stretch>
                  <a:fillRect r="-5094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012160" y="2292002"/>
                <a:ext cx="2304477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𝑘𝑇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92002"/>
                <a:ext cx="2304477" cy="859851"/>
              </a:xfrm>
              <a:prstGeom prst="rect">
                <a:avLst/>
              </a:prstGeom>
              <a:blipFill rotWithShape="1">
                <a:blip r:embed="rId6"/>
                <a:stretch>
                  <a:fillRect r="-5026" b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99592" y="3579862"/>
                <a:ext cx="1698607" cy="85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79862"/>
                <a:ext cx="1698607" cy="856388"/>
              </a:xfrm>
              <a:prstGeom prst="rect">
                <a:avLst/>
              </a:prstGeom>
              <a:blipFill rotWithShape="1">
                <a:blip r:embed="rId7"/>
                <a:stretch>
                  <a:fillRect r="-7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012160" y="3579861"/>
                <a:ext cx="1723869" cy="856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𝑘𝑇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579861"/>
                <a:ext cx="1723869" cy="856325"/>
              </a:xfrm>
              <a:prstGeom prst="rect">
                <a:avLst/>
              </a:prstGeom>
              <a:blipFill rotWithShape="1">
                <a:blip r:embed="rId8"/>
                <a:stretch>
                  <a:fillRect r="-7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6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575</Words>
  <Application>Microsoft Office PowerPoint</Application>
  <PresentationFormat>Экран (16:9)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Измерение скоростей молекул газа</vt:lpstr>
      <vt:lpstr>Презентация PowerPoint</vt:lpstr>
      <vt:lpstr>Презентация PowerPoint</vt:lpstr>
      <vt:lpstr>Презентация PowerPoint</vt:lpstr>
      <vt:lpstr>Опыт Штерна</vt:lpstr>
      <vt:lpstr>Презентация PowerPoint</vt:lpstr>
      <vt:lpstr>Презентация PowerPoint</vt:lpstr>
      <vt:lpstr>Опыт Штерна</vt:lpstr>
      <vt:lpstr>Какие молекулы атмосферного воздуха двигаются быстрее: молекулы азота или молекулы кислорода?</vt:lpstr>
      <vt:lpstr>Какие молекулы атмосферного воздуха двигаются быстрее: молекулы азота или молекулы кислорода?</vt:lpstr>
      <vt:lpstr>Основные выводы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скоростей молекул газа</dc:title>
  <dc:creator>User</dc:creator>
  <cp:lastModifiedBy>User</cp:lastModifiedBy>
  <cp:revision>29</cp:revision>
  <dcterms:created xsi:type="dcterms:W3CDTF">2014-07-14T11:48:03Z</dcterms:created>
  <dcterms:modified xsi:type="dcterms:W3CDTF">2014-07-21T12:31:54Z</dcterms:modified>
</cp:coreProperties>
</file>