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60" r:id="rId12"/>
    <p:sldId id="267" r:id="rId13"/>
    <p:sldId id="269" r:id="rId14"/>
    <p:sldId id="26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11DA8-5D60-4171-95E9-6B79F94531AF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96B29-D145-489E-AFFE-E38899AD0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96B29-D145-489E-AFFE-E38899AD0C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5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9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2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8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9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4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4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6007-0A4B-4F1D-9E68-0D3033B1938B}" type="datetimeFigureOut">
              <a:rPr lang="ru-RU" smtClean="0"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30C3-144D-42D2-BBD8-1B77E5CA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.png"/><Relationship Id="rId7" Type="http://schemas.openxmlformats.org/officeDocument/2006/relationships/image" Target="../media/image9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0" Type="http://schemas.openxmlformats.org/officeDocument/2006/relationships/image" Target="../media/image120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5489" y="791754"/>
            <a:ext cx="3383766" cy="3558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0216" y="1563638"/>
            <a:ext cx="4606280" cy="20540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Что такое электродинамика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9" y="791754"/>
            <a:ext cx="3383766" cy="3652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5874" y="4299942"/>
            <a:ext cx="1863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Башня Тесла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24236" r="77450" b="37867"/>
          <a:stretch/>
        </p:blipFill>
        <p:spPr>
          <a:xfrm>
            <a:off x="755576" y="1137170"/>
            <a:ext cx="1893138" cy="2514700"/>
          </a:xfr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3277" r="18107" b="3414"/>
          <a:stretch/>
        </p:blipFill>
        <p:spPr>
          <a:xfrm>
            <a:off x="6494824" y="1135470"/>
            <a:ext cx="1893600" cy="2516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9326" y="3756977"/>
            <a:ext cx="2204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Роберт Симмер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1707</a:t>
            </a:r>
            <a:r>
              <a:rPr lang="ru-RU" sz="2400" dirty="0">
                <a:latin typeface="Times New Roman" pitchFamily="18" charset="0"/>
              </a:rPr>
              <a:t>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1763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8571" y="3744495"/>
            <a:ext cx="1926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Шарль Дюфе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1698</a:t>
            </a:r>
            <a:r>
              <a:rPr lang="ru-RU" sz="2400" dirty="0">
                <a:latin typeface="Times New Roman" pitchFamily="18" charset="0"/>
              </a:rPr>
              <a:t>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1739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1203598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Предложили дуалистическую теорию, согласно которой существовало два вида электричества.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История изучения электричества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4" y="3939902"/>
            <a:ext cx="2170584" cy="7235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</a:rPr>
              <a:t>Андре Ампер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</a:rPr>
              <a:t>1775 — 1836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7574"/>
            <a:ext cx="2286000" cy="2886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1129843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«Так как мне пришлось бы постоянно говорить о двух противоположных направлениях, по которым текут оба электричества, то, во избежание излишних повторений, после слов «направление электрического тока», я буду всякий раз подразумевать направление положительного электричества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История изучения электричества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31734" y="1491905"/>
            <a:ext cx="344394" cy="309553"/>
            <a:chOff x="1619672" y="2355726"/>
            <a:chExt cx="1008112" cy="1008112"/>
          </a:xfrm>
        </p:grpSpPr>
        <p:sp>
          <p:nvSpPr>
            <p:cNvPr id="5" name="Овал 4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Минус 5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931734" y="1494282"/>
            <a:ext cx="344394" cy="309553"/>
            <a:chOff x="1619672" y="2355726"/>
            <a:chExt cx="1008112" cy="1008112"/>
          </a:xfrm>
        </p:grpSpPr>
        <p:sp>
          <p:nvSpPr>
            <p:cNvPr id="8" name="Овал 7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Минус 8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51531" y="1486386"/>
            <a:ext cx="344394" cy="309553"/>
            <a:chOff x="1619672" y="2355726"/>
            <a:chExt cx="1008112" cy="1008112"/>
          </a:xfrm>
        </p:grpSpPr>
        <p:sp>
          <p:nvSpPr>
            <p:cNvPr id="11" name="Овал 10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Минус 11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951531" y="1425546"/>
            <a:ext cx="344394" cy="309553"/>
            <a:chOff x="1619672" y="2355726"/>
            <a:chExt cx="1008112" cy="1008112"/>
          </a:xfrm>
        </p:grpSpPr>
        <p:sp>
          <p:nvSpPr>
            <p:cNvPr id="14" name="Овал 13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51531" y="1484267"/>
            <a:ext cx="344394" cy="309553"/>
            <a:chOff x="1619672" y="2355726"/>
            <a:chExt cx="1008112" cy="1008112"/>
          </a:xfrm>
        </p:grpSpPr>
        <p:sp>
          <p:nvSpPr>
            <p:cNvPr id="17" name="Овал 16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 сохранения заряда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275606"/>
                <a:ext cx="1512168" cy="72352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𝑞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275606"/>
                <a:ext cx="1512168" cy="723527"/>
              </a:xfrm>
              <a:blipFill rotWithShape="1">
                <a:blip r:embed="rId2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1619672" y="3003798"/>
            <a:ext cx="1008112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19672" y="1131590"/>
            <a:ext cx="1008112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843808" y="3219822"/>
                <a:ext cx="1512168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19822"/>
                <a:ext cx="1512168" cy="723527"/>
              </a:xfrm>
              <a:prstGeom prst="rect">
                <a:avLst/>
              </a:prstGeom>
              <a:blipFill rotWithShape="1">
                <a:blip r:embed="rId3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2627784" y="2139702"/>
                <a:ext cx="187220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39702"/>
                <a:ext cx="1872208" cy="792088"/>
              </a:xfrm>
              <a:prstGeom prst="rect">
                <a:avLst/>
              </a:prstGeom>
              <a:blipFill rotWithShape="1">
                <a:blip r:embed="rId4"/>
                <a:stretch>
                  <a:fillRect t="-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2843808" y="3219820"/>
                <a:ext cx="1728192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19820"/>
                <a:ext cx="1728192" cy="723527"/>
              </a:xfrm>
              <a:prstGeom prst="rect">
                <a:avLst/>
              </a:prstGeom>
              <a:blipFill rotWithShape="1">
                <a:blip r:embed="rId5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Объект 2"/>
              <p:cNvSpPr txBox="1">
                <a:spLocks/>
              </p:cNvSpPr>
              <p:nvPr/>
            </p:nvSpPr>
            <p:spPr>
              <a:xfrm>
                <a:off x="2843808" y="1279398"/>
                <a:ext cx="1872208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79398"/>
                <a:ext cx="1872208" cy="723527"/>
              </a:xfrm>
              <a:prstGeom prst="rect">
                <a:avLst/>
              </a:prstGeom>
              <a:blipFill rotWithShape="1">
                <a:blip r:embed="rId6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2843808" y="1275606"/>
                <a:ext cx="1800200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75606"/>
                <a:ext cx="1800200" cy="723527"/>
              </a:xfrm>
              <a:prstGeom prst="rect">
                <a:avLst/>
              </a:prstGeom>
              <a:blipFill rotWithShape="1">
                <a:blip r:embed="rId7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ъект 2"/>
              <p:cNvSpPr txBox="1">
                <a:spLocks/>
              </p:cNvSpPr>
              <p:nvPr/>
            </p:nvSpPr>
            <p:spPr>
              <a:xfrm>
                <a:off x="2843808" y="1272159"/>
                <a:ext cx="1728192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72159"/>
                <a:ext cx="1728192" cy="723527"/>
              </a:xfrm>
              <a:prstGeom prst="rect">
                <a:avLst/>
              </a:prstGeom>
              <a:blipFill rotWithShape="1">
                <a:blip r:embed="rId8"/>
                <a:stretch>
                  <a:fillRect t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бъект 2"/>
              <p:cNvSpPr txBox="1">
                <a:spLocks/>
              </p:cNvSpPr>
              <p:nvPr/>
            </p:nvSpPr>
            <p:spPr>
              <a:xfrm>
                <a:off x="2843808" y="1272159"/>
                <a:ext cx="1698250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3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272159"/>
                <a:ext cx="1698250" cy="723527"/>
              </a:xfrm>
              <a:prstGeom prst="rect">
                <a:avLst/>
              </a:prstGeom>
              <a:blipFill rotWithShape="1">
                <a:blip r:embed="rId9"/>
                <a:stretch>
                  <a:fillRect t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бъект 2"/>
              <p:cNvSpPr txBox="1">
                <a:spLocks/>
              </p:cNvSpPr>
              <p:nvPr/>
            </p:nvSpPr>
            <p:spPr>
              <a:xfrm>
                <a:off x="2852192" y="3219819"/>
                <a:ext cx="1791816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31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192" y="3219819"/>
                <a:ext cx="1791816" cy="723527"/>
              </a:xfrm>
              <a:prstGeom prst="rect">
                <a:avLst/>
              </a:prstGeom>
              <a:blipFill rotWithShape="1">
                <a:blip r:embed="rId10"/>
                <a:stretch>
                  <a:fillRect t="-7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бъект 2"/>
              <p:cNvSpPr txBox="1">
                <a:spLocks/>
              </p:cNvSpPr>
              <p:nvPr/>
            </p:nvSpPr>
            <p:spPr>
              <a:xfrm>
                <a:off x="2843808" y="3216375"/>
                <a:ext cx="1698250" cy="723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3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16375"/>
                <a:ext cx="1698250" cy="723527"/>
              </a:xfrm>
              <a:prstGeom prst="rect">
                <a:avLst/>
              </a:prstGeom>
              <a:blipFill rotWithShape="1">
                <a:blip r:embed="rId11"/>
                <a:stretch>
                  <a:fillRect t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Объект 2"/>
              <p:cNvSpPr txBox="1">
                <a:spLocks/>
              </p:cNvSpPr>
              <p:nvPr/>
            </p:nvSpPr>
            <p:spPr>
              <a:xfrm>
                <a:off x="2843808" y="3219822"/>
                <a:ext cx="1775616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𝑞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3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19822"/>
                <a:ext cx="1775616" cy="792088"/>
              </a:xfrm>
              <a:prstGeom prst="rect">
                <a:avLst/>
              </a:prstGeom>
              <a:blipFill rotWithShape="1">
                <a:blip r:embed="rId12"/>
                <a:stretch>
                  <a:fillRect t="-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1621291" y="3003910"/>
            <a:ext cx="1008000" cy="1008000"/>
            <a:chOff x="1619672" y="2355726"/>
            <a:chExt cx="1008112" cy="1008112"/>
          </a:xfrm>
        </p:grpSpPr>
        <p:sp>
          <p:nvSpPr>
            <p:cNvPr id="35" name="Овал 34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619672" y="1129922"/>
            <a:ext cx="1008000" cy="1008000"/>
            <a:chOff x="1619672" y="1131590"/>
            <a:chExt cx="1008112" cy="1008112"/>
          </a:xfrm>
        </p:grpSpPr>
        <p:sp>
          <p:nvSpPr>
            <p:cNvPr id="38" name="Овал 37"/>
            <p:cNvSpPr/>
            <p:nvPr/>
          </p:nvSpPr>
          <p:spPr>
            <a:xfrm>
              <a:off x="1619672" y="1131590"/>
              <a:ext cx="1008112" cy="10081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люс 38"/>
            <p:cNvSpPr/>
            <p:nvPr/>
          </p:nvSpPr>
          <p:spPr>
            <a:xfrm>
              <a:off x="1889702" y="1389044"/>
              <a:ext cx="468052" cy="493204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920" y="4248193"/>
                <a:ext cx="4257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20" y="4248193"/>
                <a:ext cx="4257063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0465" r="-343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Группа 4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7740352" y="1129921"/>
            <a:ext cx="1008000" cy="1008000"/>
            <a:chOff x="1619672" y="2355726"/>
            <a:chExt cx="1008112" cy="1008112"/>
          </a:xfrm>
        </p:grpSpPr>
        <p:sp>
          <p:nvSpPr>
            <p:cNvPr id="49" name="Овал 48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Минус 49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090558" y="1145058"/>
            <a:ext cx="1008000" cy="1008000"/>
            <a:chOff x="1619672" y="1131590"/>
            <a:chExt cx="1008112" cy="1008112"/>
          </a:xfrm>
        </p:grpSpPr>
        <p:sp>
          <p:nvSpPr>
            <p:cNvPr id="52" name="Овал 51"/>
            <p:cNvSpPr/>
            <p:nvPr/>
          </p:nvSpPr>
          <p:spPr>
            <a:xfrm>
              <a:off x="1619672" y="1131590"/>
              <a:ext cx="1008112" cy="10081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люс 52"/>
            <p:cNvSpPr/>
            <p:nvPr/>
          </p:nvSpPr>
          <p:spPr>
            <a:xfrm>
              <a:off x="1889702" y="1389044"/>
              <a:ext cx="468052" cy="493204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868256" y="3578138"/>
            <a:ext cx="1008000" cy="1008000"/>
            <a:chOff x="1619672" y="2355726"/>
            <a:chExt cx="1008112" cy="1008112"/>
          </a:xfrm>
        </p:grpSpPr>
        <p:sp>
          <p:nvSpPr>
            <p:cNvPr id="55" name="Овал 54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868256" y="2358228"/>
            <a:ext cx="1008000" cy="1008000"/>
            <a:chOff x="1619672" y="1131590"/>
            <a:chExt cx="1008112" cy="1008112"/>
          </a:xfrm>
        </p:grpSpPr>
        <p:sp>
          <p:nvSpPr>
            <p:cNvPr id="58" name="Овал 57"/>
            <p:cNvSpPr/>
            <p:nvPr/>
          </p:nvSpPr>
          <p:spPr>
            <a:xfrm>
              <a:off x="1619672" y="1131590"/>
              <a:ext cx="1008112" cy="10081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люс 58"/>
            <p:cNvSpPr/>
            <p:nvPr/>
          </p:nvSpPr>
          <p:spPr>
            <a:xfrm>
              <a:off x="1889702" y="1389044"/>
              <a:ext cx="468052" cy="493204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948000" y="3578138"/>
            <a:ext cx="1008000" cy="1008000"/>
            <a:chOff x="1619672" y="2355726"/>
            <a:chExt cx="1008112" cy="1008112"/>
          </a:xfrm>
        </p:grpSpPr>
        <p:sp>
          <p:nvSpPr>
            <p:cNvPr id="61" name="Овал 60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Минус 61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948376" y="2358227"/>
            <a:ext cx="1008000" cy="1008000"/>
            <a:chOff x="1619672" y="1131590"/>
            <a:chExt cx="1008112" cy="1008112"/>
          </a:xfrm>
        </p:grpSpPr>
        <p:sp>
          <p:nvSpPr>
            <p:cNvPr id="64" name="Овал 63"/>
            <p:cNvSpPr/>
            <p:nvPr/>
          </p:nvSpPr>
          <p:spPr>
            <a:xfrm>
              <a:off x="1619672" y="1131590"/>
              <a:ext cx="1008112" cy="10081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Плюс 64"/>
            <p:cNvSpPr/>
            <p:nvPr/>
          </p:nvSpPr>
          <p:spPr>
            <a:xfrm>
              <a:off x="1889702" y="1389044"/>
              <a:ext cx="468052" cy="493204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088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2114E-6 L 0.09288 -1.52114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0043E-6 L -0.08663 -4.60043E-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3419E-6 L 0.10243 -1.23419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3419E-6 L -0.07882 -1.23419E-6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8096E-6 L -0.07882 -3.68096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8096E-6 L 0.10243 -3.68096E-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0666E-7 L 1.94444E-6 0.3634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0666E-7 L 1.94444E-6 0.36347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0666E-7 L 1.94444E-6 0.36347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0666E-7 L 1.94444E-6 0.36347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0666E-7 L 1.94444E-6 0.36347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7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 build="p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1" grpId="1"/>
      <p:bldP spid="32" grpId="0"/>
      <p:bldP spid="32" grpId="1"/>
      <p:bldP spid="33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Закон сохранения заряда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067917"/>
            <a:ext cx="4248150" cy="2232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851941" y="2970057"/>
            <a:ext cx="360040" cy="369332"/>
            <a:chOff x="2488399" y="2940174"/>
            <a:chExt cx="360040" cy="369332"/>
          </a:xfrm>
        </p:grpSpPr>
        <p:sp>
          <p:nvSpPr>
            <p:cNvPr id="7" name="Овал 6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6775" y="294017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n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04049" y="3406863"/>
            <a:ext cx="360040" cy="375594"/>
            <a:chOff x="467544" y="3056723"/>
            <a:chExt cx="360040" cy="375594"/>
          </a:xfrm>
        </p:grpSpPr>
        <p:sp>
          <p:nvSpPr>
            <p:cNvPr id="10" name="Овал 9"/>
            <p:cNvSpPr/>
            <p:nvPr/>
          </p:nvSpPr>
          <p:spPr>
            <a:xfrm>
              <a:off x="467544" y="3072277"/>
              <a:ext cx="360040" cy="360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920" y="305672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p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20093" y="3602437"/>
            <a:ext cx="360040" cy="369332"/>
            <a:chOff x="2488399" y="2940174"/>
            <a:chExt cx="360040" cy="369332"/>
          </a:xfrm>
        </p:grpSpPr>
        <p:sp>
          <p:nvSpPr>
            <p:cNvPr id="13" name="Овал 12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6775" y="294017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n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94323" y="3165117"/>
            <a:ext cx="360043" cy="452300"/>
            <a:chOff x="2471457" y="2920476"/>
            <a:chExt cx="376982" cy="473581"/>
          </a:xfrm>
        </p:grpSpPr>
        <p:sp>
          <p:nvSpPr>
            <p:cNvPr id="16" name="Овал 15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71457" y="2920476"/>
                  <a:ext cx="364361" cy="473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7" y="2920476"/>
                  <a:ext cx="364361" cy="47358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228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Группа 17"/>
          <p:cNvGrpSpPr/>
          <p:nvPr/>
        </p:nvGrpSpPr>
        <p:grpSpPr>
          <a:xfrm>
            <a:off x="4995957" y="2488179"/>
            <a:ext cx="360043" cy="369332"/>
            <a:chOff x="2471457" y="2920476"/>
            <a:chExt cx="376982" cy="386710"/>
          </a:xfrm>
        </p:grpSpPr>
        <p:sp>
          <p:nvSpPr>
            <p:cNvPr id="19" name="Овал 18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71457" y="2920476"/>
                  <a:ext cx="364361" cy="386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7" y="2920476"/>
                  <a:ext cx="364361" cy="3867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Группа 20"/>
          <p:cNvGrpSpPr/>
          <p:nvPr/>
        </p:nvGrpSpPr>
        <p:grpSpPr>
          <a:xfrm>
            <a:off x="5004049" y="2960765"/>
            <a:ext cx="360043" cy="369332"/>
            <a:chOff x="2471457" y="2920476"/>
            <a:chExt cx="376982" cy="386709"/>
          </a:xfrm>
        </p:grpSpPr>
        <p:sp>
          <p:nvSpPr>
            <p:cNvPr id="22" name="Овал 21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71457" y="2920476"/>
                  <a:ext cx="364361" cy="386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7" y="2920476"/>
                  <a:ext cx="364361" cy="38670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Группа 23"/>
          <p:cNvGrpSpPr/>
          <p:nvPr/>
        </p:nvGrpSpPr>
        <p:grpSpPr>
          <a:xfrm>
            <a:off x="6219931" y="2763498"/>
            <a:ext cx="360043" cy="369332"/>
            <a:chOff x="2471457" y="2920476"/>
            <a:chExt cx="376982" cy="386709"/>
          </a:xfrm>
        </p:grpSpPr>
        <p:sp>
          <p:nvSpPr>
            <p:cNvPr id="25" name="Овал 24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71457" y="2920476"/>
                  <a:ext cx="364361" cy="386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7" y="2920476"/>
                  <a:ext cx="364361" cy="38670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Пятно 2 26"/>
          <p:cNvSpPr/>
          <p:nvPr/>
        </p:nvSpPr>
        <p:spPr>
          <a:xfrm>
            <a:off x="7186260" y="2726730"/>
            <a:ext cx="914400" cy="91440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но 2 27"/>
          <p:cNvSpPr/>
          <p:nvPr/>
        </p:nvSpPr>
        <p:spPr>
          <a:xfrm>
            <a:off x="7186260" y="2030979"/>
            <a:ext cx="914400" cy="91440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228202" y="3852340"/>
            <a:ext cx="360040" cy="375594"/>
            <a:chOff x="467544" y="3056723"/>
            <a:chExt cx="360040" cy="375594"/>
          </a:xfrm>
        </p:grpSpPr>
        <p:sp>
          <p:nvSpPr>
            <p:cNvPr id="30" name="Овал 29"/>
            <p:cNvSpPr/>
            <p:nvPr/>
          </p:nvSpPr>
          <p:spPr>
            <a:xfrm>
              <a:off x="467544" y="3072277"/>
              <a:ext cx="360040" cy="36004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5920" y="305672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p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220110" y="2067694"/>
            <a:ext cx="360043" cy="369332"/>
            <a:chOff x="2471457" y="2920476"/>
            <a:chExt cx="376982" cy="386710"/>
          </a:xfrm>
        </p:grpSpPr>
        <p:sp>
          <p:nvSpPr>
            <p:cNvPr id="33" name="Овал 32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471457" y="2920476"/>
                  <a:ext cx="364361" cy="386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7" y="2920476"/>
                  <a:ext cx="364361" cy="3867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/>
          <p:cNvGrpSpPr/>
          <p:nvPr/>
        </p:nvGrpSpPr>
        <p:grpSpPr>
          <a:xfrm>
            <a:off x="7228202" y="2972328"/>
            <a:ext cx="360043" cy="369332"/>
            <a:chOff x="2471457" y="2920476"/>
            <a:chExt cx="376982" cy="386709"/>
          </a:xfrm>
        </p:grpSpPr>
        <p:sp>
          <p:nvSpPr>
            <p:cNvPr id="36" name="Овал 35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471457" y="2920476"/>
                  <a:ext cx="364361" cy="386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57" y="2920476"/>
                  <a:ext cx="364361" cy="38670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Прямая со стрелкой 37"/>
          <p:cNvCxnSpPr/>
          <p:nvPr/>
        </p:nvCxnSpPr>
        <p:spPr>
          <a:xfrm flipV="1">
            <a:off x="5558323" y="2321153"/>
            <a:ext cx="1699440" cy="759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58323" y="3320418"/>
            <a:ext cx="1661787" cy="709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572021" y="3183930"/>
            <a:ext cx="16994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5283989" y="2999264"/>
            <a:ext cx="360040" cy="369332"/>
            <a:chOff x="2488399" y="2940174"/>
            <a:chExt cx="360040" cy="369332"/>
          </a:xfrm>
        </p:grpSpPr>
        <p:sp>
          <p:nvSpPr>
            <p:cNvPr id="42" name="Овал 41"/>
            <p:cNvSpPr/>
            <p:nvPr/>
          </p:nvSpPr>
          <p:spPr>
            <a:xfrm>
              <a:off x="2488399" y="2940174"/>
              <a:ext cx="360040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16775" y="294017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n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58323" y="1698585"/>
                <a:ext cx="1699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около 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−18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 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23" y="1698585"/>
                <a:ext cx="169944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394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>
            <a:stCxn id="44" idx="3"/>
          </p:cNvCxnSpPr>
          <p:nvPr/>
        </p:nvCxnSpPr>
        <p:spPr>
          <a:xfrm>
            <a:off x="7257763" y="1883251"/>
            <a:ext cx="1266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4" idx="1"/>
          </p:cNvCxnSpPr>
          <p:nvPr/>
        </p:nvCxnSpPr>
        <p:spPr>
          <a:xfrm flipH="1">
            <a:off x="4283968" y="1883251"/>
            <a:ext cx="12743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124177" y="-128443"/>
            <a:ext cx="4662580" cy="5602576"/>
          </a:xfrm>
          <a:prstGeom prst="rect">
            <a:avLst/>
          </a:prstGeom>
        </p:spPr>
      </p:pic>
      <p:sp>
        <p:nvSpPr>
          <p:cNvPr id="48" name="Объект 2"/>
          <p:cNvSpPr>
            <a:spLocks noGrp="1"/>
          </p:cNvSpPr>
          <p:nvPr>
            <p:ph idx="1"/>
          </p:nvPr>
        </p:nvSpPr>
        <p:spPr>
          <a:xfrm>
            <a:off x="611559" y="1419622"/>
            <a:ext cx="3312369" cy="2733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Электрически заряженные частицы рождаются или исчезают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только парами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зарядами равными по модулю, но противоположными по знаку.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5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11337 0.033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27969 -0.06728 " pathEditMode="relative" rAng="0" ptsTypes="AA">
                                      <p:cBhvr>
                                        <p:cTn id="36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33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9753E-6 L 0.27083 0.00895 " pathEditMode="relative" rAng="0" ptsTypes="AA">
                                      <p:cBhvr>
                                        <p:cTn id="38" dur="4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4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66667E-6 -3.45679E-6 L 0.14948 0.013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6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6 -4.19753E-6 L 0.12223 -0.008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4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5E-6 4.69136E-6 L 0.13282 -0.15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75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7" grpId="1" animBg="1"/>
      <p:bldP spid="28" grpId="0" animBg="1"/>
      <p:bldP spid="28" grpId="1" animBg="1"/>
      <p:bldP spid="44" grpId="0"/>
      <p:bldP spid="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7574"/>
                <a:ext cx="8229600" cy="380880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Существуют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два рода зарядов: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положительные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отрицательные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Одноименные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заряды отталкиваются, а разноименные заряды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притягиваются.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Закон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сохранения электрического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заряда: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 изолированной системе алгебраическая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сумма зарядов всех частиц остается величиной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постоянной: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ru-RU" sz="1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7574"/>
                <a:ext cx="8229600" cy="3808804"/>
              </a:xfrm>
              <a:blipFill rotWithShape="1">
                <a:blip r:embed="rId2"/>
                <a:stretch>
                  <a:fillRect l="-963" t="-1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56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Электродинамика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61419" y="-93233"/>
            <a:ext cx="4373463" cy="5255172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45233" y="1563638"/>
            <a:ext cx="3034680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Электродинамика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наука о свойствах и закономерностях поведения электромагнитного поля.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75606"/>
            <a:ext cx="3857231" cy="30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1680000">
            <a:off x="5357085" y="1374715"/>
            <a:ext cx="1072800" cy="544404"/>
          </a:xfrm>
          <a:prstGeom prst="rightArrow">
            <a:avLst/>
          </a:prstGeom>
          <a:gradFill flip="none" rotWithShape="1">
            <a:gsLst>
              <a:gs pos="0">
                <a:srgbClr val="7030A0">
                  <a:alpha val="82000"/>
                </a:srgbClr>
              </a:gs>
              <a:gs pos="50000">
                <a:schemeClr val="tx2">
                  <a:lumMod val="60000"/>
                  <a:lumOff val="40000"/>
                  <a:alpha val="66000"/>
                </a:schemeClr>
              </a:gs>
              <a:gs pos="100000">
                <a:srgbClr val="7030A0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289198"/>
            <a:ext cx="273630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9096582">
            <a:off x="2661163" y="1372252"/>
            <a:ext cx="1073298" cy="544404"/>
          </a:xfrm>
          <a:prstGeom prst="rightArrow">
            <a:avLst/>
          </a:prstGeom>
          <a:gradFill flip="none" rotWithShape="1">
            <a:gsLst>
              <a:gs pos="0">
                <a:srgbClr val="7030A0">
                  <a:alpha val="82000"/>
                </a:srgbClr>
              </a:gs>
              <a:gs pos="50000">
                <a:schemeClr val="tx2">
                  <a:lumMod val="60000"/>
                  <a:lumOff val="40000"/>
                  <a:alpha val="66000"/>
                </a:schemeClr>
              </a:gs>
              <a:gs pos="100000">
                <a:srgbClr val="7030A0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089398"/>
            <a:ext cx="2808312" cy="914400"/>
          </a:xfrm>
          <a:prstGeom prst="round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Гравитационные силы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38985" y="2089398"/>
            <a:ext cx="2808312" cy="914400"/>
          </a:xfrm>
          <a:prstGeom prst="round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Электромагнитные силы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4095646">
            <a:off x="4060696" y="2306328"/>
            <a:ext cx="2479046" cy="544404"/>
          </a:xfrm>
          <a:prstGeom prst="rightArrow">
            <a:avLst/>
          </a:prstGeom>
          <a:gradFill flip="none" rotWithShape="1">
            <a:gsLst>
              <a:gs pos="0">
                <a:srgbClr val="7030A0">
                  <a:alpha val="82000"/>
                </a:srgbClr>
              </a:gs>
              <a:gs pos="50000">
                <a:schemeClr val="tx2">
                  <a:lumMod val="60000"/>
                  <a:lumOff val="40000"/>
                  <a:alpha val="66000"/>
                </a:schemeClr>
              </a:gs>
              <a:gs pos="100000">
                <a:srgbClr val="7030A0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6720000">
            <a:off x="2608361" y="2306216"/>
            <a:ext cx="2481192" cy="544404"/>
          </a:xfrm>
          <a:prstGeom prst="rightArrow">
            <a:avLst/>
          </a:prstGeom>
          <a:gradFill flip="none" rotWithShape="1">
            <a:gsLst>
              <a:gs pos="0">
                <a:srgbClr val="7030A0">
                  <a:alpha val="82000"/>
                </a:srgbClr>
              </a:gs>
              <a:gs pos="50000">
                <a:schemeClr val="tx2">
                  <a:lumMod val="60000"/>
                  <a:lumOff val="40000"/>
                  <a:alpha val="66000"/>
                </a:schemeClr>
              </a:gs>
              <a:gs pos="100000">
                <a:srgbClr val="7030A0">
                  <a:alpha val="8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3795886"/>
            <a:ext cx="2808312" cy="914400"/>
          </a:xfrm>
          <a:prstGeom prst="round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Сильное взаимодействие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3795886"/>
            <a:ext cx="2808312" cy="914400"/>
          </a:xfrm>
          <a:prstGeom prst="round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45000">
                <a:schemeClr val="accent4">
                  <a:lumMod val="60000"/>
                  <a:lumOff val="4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Слабое взаимодействие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94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-2782164"/>
            <a:ext cx="14223517" cy="7925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0"/>
          <a:stretch/>
        </p:blipFill>
        <p:spPr>
          <a:xfrm>
            <a:off x="5508104" y="389584"/>
            <a:ext cx="3626358" cy="3899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86901"/>
          <a:stretch/>
        </p:blipFill>
        <p:spPr>
          <a:xfrm>
            <a:off x="4936713" y="4105275"/>
            <a:ext cx="4243799" cy="103822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0"/>
          <a:stretch/>
        </p:blipFill>
        <p:spPr>
          <a:xfrm>
            <a:off x="0" y="1599264"/>
            <a:ext cx="2088232" cy="26663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97" y="1929884"/>
            <a:ext cx="237695" cy="409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r="24911" b="67374"/>
          <a:stretch/>
        </p:blipFill>
        <p:spPr>
          <a:xfrm>
            <a:off x="490397" y="-16228"/>
            <a:ext cx="637407" cy="653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901" r="65845"/>
          <a:stretch/>
        </p:blipFill>
        <p:spPr>
          <a:xfrm>
            <a:off x="-1692697" y="4105275"/>
            <a:ext cx="4857997" cy="10382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72" y="3500113"/>
            <a:ext cx="485124" cy="11242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46551"/>
            <a:ext cx="6452542" cy="422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0078"/>
            <a:ext cx="658078" cy="5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1" y="411510"/>
            <a:ext cx="1420797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371"/>
            <a:ext cx="1224136" cy="1038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18041"/>
            <a:ext cx="991371" cy="65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9947"/>
            <a:ext cx="3236983" cy="2520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96043"/>
            <a:ext cx="3657607" cy="274320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94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370" y="1059582"/>
            <a:ext cx="3750146" cy="3112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11919"/>
            <a:ext cx="2808312" cy="280831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0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148064" y="843558"/>
            <a:ext cx="3519634" cy="3445397"/>
            <a:chOff x="5148064" y="843558"/>
            <a:chExt cx="3519634" cy="3445397"/>
          </a:xfrm>
        </p:grpSpPr>
        <p:sp>
          <p:nvSpPr>
            <p:cNvPr id="5" name="Овал 4"/>
            <p:cNvSpPr/>
            <p:nvPr/>
          </p:nvSpPr>
          <p:spPr>
            <a:xfrm>
              <a:off x="5439387" y="1131590"/>
              <a:ext cx="2877029" cy="28770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Минус 5"/>
            <p:cNvSpPr>
              <a:spLocks noChangeAspect="1"/>
            </p:cNvSpPr>
            <p:nvPr/>
          </p:nvSpPr>
          <p:spPr>
            <a:xfrm>
              <a:off x="5148064" y="2352515"/>
              <a:ext cx="457200" cy="457200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инус 6"/>
            <p:cNvSpPr>
              <a:spLocks noChangeAspect="1"/>
            </p:cNvSpPr>
            <p:nvPr/>
          </p:nvSpPr>
          <p:spPr>
            <a:xfrm>
              <a:off x="6678424" y="3831755"/>
              <a:ext cx="457200" cy="457200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220072" y="2571750"/>
              <a:ext cx="1537320" cy="1682125"/>
              <a:chOff x="5220072" y="2571750"/>
              <a:chExt cx="1537320" cy="1682125"/>
            </a:xfrm>
          </p:grpSpPr>
          <p:sp>
            <p:nvSpPr>
              <p:cNvPr id="38" name="Минус 37"/>
              <p:cNvSpPr>
                <a:spLocks noChangeAspect="1"/>
              </p:cNvSpPr>
              <p:nvPr/>
            </p:nvSpPr>
            <p:spPr>
              <a:xfrm>
                <a:off x="5220072" y="25717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Минус 38"/>
              <p:cNvSpPr>
                <a:spLocks noChangeAspect="1"/>
              </p:cNvSpPr>
              <p:nvPr/>
            </p:nvSpPr>
            <p:spPr>
              <a:xfrm>
                <a:off x="5314900" y="277782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Минус 39"/>
              <p:cNvSpPr>
                <a:spLocks noChangeAspect="1"/>
              </p:cNvSpPr>
              <p:nvPr/>
            </p:nvSpPr>
            <p:spPr>
              <a:xfrm>
                <a:off x="5786586" y="3551419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Минус 40"/>
              <p:cNvSpPr>
                <a:spLocks noChangeAspect="1"/>
              </p:cNvSpPr>
              <p:nvPr/>
            </p:nvSpPr>
            <p:spPr>
              <a:xfrm>
                <a:off x="5381228" y="29815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Минус 41"/>
              <p:cNvSpPr>
                <a:spLocks noChangeAspect="1"/>
              </p:cNvSpPr>
              <p:nvPr/>
            </p:nvSpPr>
            <p:spPr>
              <a:xfrm>
                <a:off x="5590381" y="336664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Минус 42"/>
              <p:cNvSpPr>
                <a:spLocks noChangeAspect="1"/>
              </p:cNvSpPr>
              <p:nvPr/>
            </p:nvSpPr>
            <p:spPr>
              <a:xfrm>
                <a:off x="5491336" y="3182626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Минус 43"/>
              <p:cNvSpPr>
                <a:spLocks noChangeAspect="1"/>
              </p:cNvSpPr>
              <p:nvPr/>
            </p:nvSpPr>
            <p:spPr>
              <a:xfrm>
                <a:off x="5997038" y="369772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Минус 44"/>
              <p:cNvSpPr>
                <a:spLocks noChangeAspect="1"/>
              </p:cNvSpPr>
              <p:nvPr/>
            </p:nvSpPr>
            <p:spPr>
              <a:xfrm>
                <a:off x="6300192" y="3796675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 rot="10800000">
              <a:off x="7067128" y="916578"/>
              <a:ext cx="1537320" cy="1682125"/>
              <a:chOff x="5220072" y="2571750"/>
              <a:chExt cx="1537320" cy="1682125"/>
            </a:xfrm>
          </p:grpSpPr>
          <p:sp>
            <p:nvSpPr>
              <p:cNvPr id="30" name="Минус 29"/>
              <p:cNvSpPr>
                <a:spLocks noChangeAspect="1"/>
              </p:cNvSpPr>
              <p:nvPr/>
            </p:nvSpPr>
            <p:spPr>
              <a:xfrm>
                <a:off x="5220072" y="25717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Минус 30"/>
              <p:cNvSpPr>
                <a:spLocks noChangeAspect="1"/>
              </p:cNvSpPr>
              <p:nvPr/>
            </p:nvSpPr>
            <p:spPr>
              <a:xfrm>
                <a:off x="5314900" y="277782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Минус 31"/>
              <p:cNvSpPr>
                <a:spLocks noChangeAspect="1"/>
              </p:cNvSpPr>
              <p:nvPr/>
            </p:nvSpPr>
            <p:spPr>
              <a:xfrm>
                <a:off x="5786586" y="3551419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Минус 32"/>
              <p:cNvSpPr>
                <a:spLocks noChangeAspect="1"/>
              </p:cNvSpPr>
              <p:nvPr/>
            </p:nvSpPr>
            <p:spPr>
              <a:xfrm>
                <a:off x="5381228" y="29815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Минус 33"/>
              <p:cNvSpPr>
                <a:spLocks noChangeAspect="1"/>
              </p:cNvSpPr>
              <p:nvPr/>
            </p:nvSpPr>
            <p:spPr>
              <a:xfrm>
                <a:off x="5590381" y="336664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Минус 34"/>
              <p:cNvSpPr>
                <a:spLocks noChangeAspect="1"/>
              </p:cNvSpPr>
              <p:nvPr/>
            </p:nvSpPr>
            <p:spPr>
              <a:xfrm>
                <a:off x="5491336" y="3182626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Минус 35"/>
              <p:cNvSpPr>
                <a:spLocks noChangeAspect="1"/>
              </p:cNvSpPr>
              <p:nvPr/>
            </p:nvSpPr>
            <p:spPr>
              <a:xfrm>
                <a:off x="5997038" y="369772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Минус 36"/>
              <p:cNvSpPr>
                <a:spLocks noChangeAspect="1"/>
              </p:cNvSpPr>
              <p:nvPr/>
            </p:nvSpPr>
            <p:spPr>
              <a:xfrm>
                <a:off x="6300192" y="3796675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Минус 9"/>
            <p:cNvSpPr>
              <a:spLocks noChangeAspect="1"/>
            </p:cNvSpPr>
            <p:nvPr/>
          </p:nvSpPr>
          <p:spPr>
            <a:xfrm>
              <a:off x="6688321" y="843558"/>
              <a:ext cx="457200" cy="457200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>
              <a:spLocks noChangeAspect="1"/>
            </p:cNvSpPr>
            <p:nvPr/>
          </p:nvSpPr>
          <p:spPr>
            <a:xfrm>
              <a:off x="8210498" y="2339534"/>
              <a:ext cx="457200" cy="457200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 flipH="1">
              <a:off x="7058882" y="2571750"/>
              <a:ext cx="1537200" cy="1682125"/>
              <a:chOff x="5220072" y="2571750"/>
              <a:chExt cx="1537320" cy="1682125"/>
            </a:xfrm>
          </p:grpSpPr>
          <p:sp>
            <p:nvSpPr>
              <p:cNvPr id="22" name="Минус 21"/>
              <p:cNvSpPr>
                <a:spLocks noChangeAspect="1"/>
              </p:cNvSpPr>
              <p:nvPr/>
            </p:nvSpPr>
            <p:spPr>
              <a:xfrm>
                <a:off x="5220072" y="25717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Минус 22"/>
              <p:cNvSpPr>
                <a:spLocks noChangeAspect="1"/>
              </p:cNvSpPr>
              <p:nvPr/>
            </p:nvSpPr>
            <p:spPr>
              <a:xfrm>
                <a:off x="5314900" y="277782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Минус 23"/>
              <p:cNvSpPr>
                <a:spLocks noChangeAspect="1"/>
              </p:cNvSpPr>
              <p:nvPr/>
            </p:nvSpPr>
            <p:spPr>
              <a:xfrm>
                <a:off x="5786586" y="3551419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Минус 24"/>
              <p:cNvSpPr>
                <a:spLocks noChangeAspect="1"/>
              </p:cNvSpPr>
              <p:nvPr/>
            </p:nvSpPr>
            <p:spPr>
              <a:xfrm>
                <a:off x="5381228" y="29815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Минус 25"/>
              <p:cNvSpPr>
                <a:spLocks noChangeAspect="1"/>
              </p:cNvSpPr>
              <p:nvPr/>
            </p:nvSpPr>
            <p:spPr>
              <a:xfrm>
                <a:off x="5590381" y="336664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Минус 26"/>
              <p:cNvSpPr>
                <a:spLocks noChangeAspect="1"/>
              </p:cNvSpPr>
              <p:nvPr/>
            </p:nvSpPr>
            <p:spPr>
              <a:xfrm>
                <a:off x="5491336" y="3182626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Минус 27"/>
              <p:cNvSpPr>
                <a:spLocks noChangeAspect="1"/>
              </p:cNvSpPr>
              <p:nvPr/>
            </p:nvSpPr>
            <p:spPr>
              <a:xfrm>
                <a:off x="5997038" y="369772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Минус 28"/>
              <p:cNvSpPr>
                <a:spLocks noChangeAspect="1"/>
              </p:cNvSpPr>
              <p:nvPr/>
            </p:nvSpPr>
            <p:spPr>
              <a:xfrm>
                <a:off x="6300192" y="3796675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 rot="10800000" flipH="1">
              <a:off x="5220072" y="915567"/>
              <a:ext cx="1537200" cy="1682125"/>
              <a:chOff x="5220072" y="2571750"/>
              <a:chExt cx="1537320" cy="1682125"/>
            </a:xfrm>
          </p:grpSpPr>
          <p:sp>
            <p:nvSpPr>
              <p:cNvPr id="14" name="Минус 13"/>
              <p:cNvSpPr>
                <a:spLocks noChangeAspect="1"/>
              </p:cNvSpPr>
              <p:nvPr/>
            </p:nvSpPr>
            <p:spPr>
              <a:xfrm>
                <a:off x="5220072" y="25717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Минус 14"/>
              <p:cNvSpPr>
                <a:spLocks noChangeAspect="1"/>
              </p:cNvSpPr>
              <p:nvPr/>
            </p:nvSpPr>
            <p:spPr>
              <a:xfrm>
                <a:off x="5314900" y="277782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Минус 15"/>
              <p:cNvSpPr>
                <a:spLocks noChangeAspect="1"/>
              </p:cNvSpPr>
              <p:nvPr/>
            </p:nvSpPr>
            <p:spPr>
              <a:xfrm>
                <a:off x="5786586" y="3551419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Минус 16"/>
              <p:cNvSpPr>
                <a:spLocks noChangeAspect="1"/>
              </p:cNvSpPr>
              <p:nvPr/>
            </p:nvSpPr>
            <p:spPr>
              <a:xfrm>
                <a:off x="5381228" y="298155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Минус 17"/>
              <p:cNvSpPr>
                <a:spLocks noChangeAspect="1"/>
              </p:cNvSpPr>
              <p:nvPr/>
            </p:nvSpPr>
            <p:spPr>
              <a:xfrm>
                <a:off x="5590381" y="3366644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Минус 18"/>
              <p:cNvSpPr>
                <a:spLocks noChangeAspect="1"/>
              </p:cNvSpPr>
              <p:nvPr/>
            </p:nvSpPr>
            <p:spPr>
              <a:xfrm>
                <a:off x="5491336" y="3182626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Минус 19"/>
              <p:cNvSpPr>
                <a:spLocks noChangeAspect="1"/>
              </p:cNvSpPr>
              <p:nvPr/>
            </p:nvSpPr>
            <p:spPr>
              <a:xfrm>
                <a:off x="5997038" y="3697720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Минус 20"/>
              <p:cNvSpPr>
                <a:spLocks noChangeAspect="1"/>
              </p:cNvSpPr>
              <p:nvPr/>
            </p:nvSpPr>
            <p:spPr>
              <a:xfrm>
                <a:off x="6300192" y="3796675"/>
                <a:ext cx="457200" cy="457200"/>
              </a:xfrm>
              <a:prstGeom prst="mathMinu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611561" y="746939"/>
            <a:ext cx="3456383" cy="3613583"/>
            <a:chOff x="611561" y="746939"/>
            <a:chExt cx="3456383" cy="3613583"/>
          </a:xfrm>
        </p:grpSpPr>
        <p:sp>
          <p:nvSpPr>
            <p:cNvPr id="47" name="Овал 46"/>
            <p:cNvSpPr/>
            <p:nvPr/>
          </p:nvSpPr>
          <p:spPr>
            <a:xfrm>
              <a:off x="891237" y="1131590"/>
              <a:ext cx="2877029" cy="287702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люс 47"/>
            <p:cNvSpPr/>
            <p:nvPr/>
          </p:nvSpPr>
          <p:spPr>
            <a:xfrm>
              <a:off x="3083820" y="1202227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люс 48"/>
            <p:cNvSpPr/>
            <p:nvPr/>
          </p:nvSpPr>
          <p:spPr>
            <a:xfrm>
              <a:off x="2460528" y="843558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люс 49"/>
            <p:cNvSpPr/>
            <p:nvPr/>
          </p:nvSpPr>
          <p:spPr>
            <a:xfrm>
              <a:off x="2754009" y="962644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3378154" y="1520539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люс 51"/>
            <p:cNvSpPr/>
            <p:nvPr/>
          </p:nvSpPr>
          <p:spPr>
            <a:xfrm>
              <a:off x="3539108" y="1888502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люс 52"/>
            <p:cNvSpPr/>
            <p:nvPr/>
          </p:nvSpPr>
          <p:spPr>
            <a:xfrm>
              <a:off x="3557206" y="2668746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люс 53"/>
            <p:cNvSpPr/>
            <p:nvPr/>
          </p:nvSpPr>
          <p:spPr>
            <a:xfrm>
              <a:off x="3612656" y="2287717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люс 54"/>
            <p:cNvSpPr/>
            <p:nvPr/>
          </p:nvSpPr>
          <p:spPr>
            <a:xfrm>
              <a:off x="3385012" y="3038773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люс 55"/>
            <p:cNvSpPr/>
            <p:nvPr/>
          </p:nvSpPr>
          <p:spPr>
            <a:xfrm>
              <a:off x="3083820" y="3341387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люс 56"/>
            <p:cNvSpPr/>
            <p:nvPr/>
          </p:nvSpPr>
          <p:spPr>
            <a:xfrm>
              <a:off x="2765144" y="3596200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люс 57"/>
            <p:cNvSpPr/>
            <p:nvPr/>
          </p:nvSpPr>
          <p:spPr>
            <a:xfrm>
              <a:off x="2460528" y="3796675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люс 58"/>
            <p:cNvSpPr/>
            <p:nvPr/>
          </p:nvSpPr>
          <p:spPr>
            <a:xfrm rot="10800000">
              <a:off x="1140397" y="3438006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люс 59"/>
            <p:cNvSpPr/>
            <p:nvPr/>
          </p:nvSpPr>
          <p:spPr>
            <a:xfrm rot="10800000">
              <a:off x="1763688" y="3796675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люс 60"/>
            <p:cNvSpPr/>
            <p:nvPr/>
          </p:nvSpPr>
          <p:spPr>
            <a:xfrm rot="10800000">
              <a:off x="1470208" y="3677589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люс 61"/>
            <p:cNvSpPr/>
            <p:nvPr/>
          </p:nvSpPr>
          <p:spPr>
            <a:xfrm rot="10800000">
              <a:off x="846063" y="3119694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люс 62"/>
            <p:cNvSpPr/>
            <p:nvPr/>
          </p:nvSpPr>
          <p:spPr>
            <a:xfrm rot="10800000">
              <a:off x="685109" y="2751731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люс 63"/>
            <p:cNvSpPr/>
            <p:nvPr/>
          </p:nvSpPr>
          <p:spPr>
            <a:xfrm rot="10800000">
              <a:off x="667011" y="1971487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люс 64"/>
            <p:cNvSpPr/>
            <p:nvPr/>
          </p:nvSpPr>
          <p:spPr>
            <a:xfrm rot="10800000">
              <a:off x="611561" y="2352516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люс 65"/>
            <p:cNvSpPr/>
            <p:nvPr/>
          </p:nvSpPr>
          <p:spPr>
            <a:xfrm rot="10800000">
              <a:off x="839205" y="1601460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люс 66"/>
            <p:cNvSpPr/>
            <p:nvPr/>
          </p:nvSpPr>
          <p:spPr>
            <a:xfrm rot="10800000">
              <a:off x="1140397" y="1298846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люс 67"/>
            <p:cNvSpPr/>
            <p:nvPr/>
          </p:nvSpPr>
          <p:spPr>
            <a:xfrm rot="10800000">
              <a:off x="1459073" y="1044033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люс 68"/>
            <p:cNvSpPr/>
            <p:nvPr/>
          </p:nvSpPr>
          <p:spPr>
            <a:xfrm rot="10800000">
              <a:off x="1763688" y="843558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люс 69"/>
            <p:cNvSpPr/>
            <p:nvPr/>
          </p:nvSpPr>
          <p:spPr>
            <a:xfrm>
              <a:off x="2114346" y="3905234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люс 70"/>
            <p:cNvSpPr/>
            <p:nvPr/>
          </p:nvSpPr>
          <p:spPr>
            <a:xfrm>
              <a:off x="2126567" y="746939"/>
              <a:ext cx="455288" cy="45528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178887" y="1422913"/>
            <a:ext cx="344394" cy="309553"/>
            <a:chOff x="1619672" y="2355726"/>
            <a:chExt cx="1008112" cy="1008112"/>
          </a:xfrm>
        </p:grpSpPr>
        <p:sp>
          <p:nvSpPr>
            <p:cNvPr id="73" name="Овал 72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Минус 73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180451" y="3413607"/>
            <a:ext cx="344394" cy="309553"/>
            <a:chOff x="1619672" y="2355726"/>
            <a:chExt cx="1008112" cy="1008112"/>
          </a:xfrm>
        </p:grpSpPr>
        <p:sp>
          <p:nvSpPr>
            <p:cNvPr id="76" name="Овал 75"/>
            <p:cNvSpPr/>
            <p:nvPr/>
          </p:nvSpPr>
          <p:spPr>
            <a:xfrm>
              <a:off x="1619672" y="2355726"/>
              <a:ext cx="1008112" cy="1008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Минус 76"/>
            <p:cNvSpPr/>
            <p:nvPr/>
          </p:nvSpPr>
          <p:spPr>
            <a:xfrm>
              <a:off x="1840273" y="2510594"/>
              <a:ext cx="576064" cy="698376"/>
            </a:xfrm>
            <a:prstGeom prst="mathMinus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>
            <a:grpSpLocks noChangeAspect="1"/>
          </p:cNvGrpSpPr>
          <p:nvPr/>
        </p:nvGrpSpPr>
        <p:grpSpPr>
          <a:xfrm>
            <a:off x="1572522" y="2588828"/>
            <a:ext cx="740053" cy="740053"/>
            <a:chOff x="1619672" y="1131590"/>
            <a:chExt cx="1008112" cy="1008112"/>
          </a:xfrm>
        </p:grpSpPr>
        <p:sp>
          <p:nvSpPr>
            <p:cNvPr id="79" name="Овал 78"/>
            <p:cNvSpPr/>
            <p:nvPr/>
          </p:nvSpPr>
          <p:spPr>
            <a:xfrm>
              <a:off x="1619672" y="1131590"/>
              <a:ext cx="1008112" cy="10081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люс 79"/>
            <p:cNvSpPr/>
            <p:nvPr/>
          </p:nvSpPr>
          <p:spPr>
            <a:xfrm>
              <a:off x="1889702" y="1389044"/>
              <a:ext cx="468052" cy="493204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>
            <a:grpSpLocks noChangeAspect="1"/>
          </p:cNvGrpSpPr>
          <p:nvPr/>
        </p:nvGrpSpPr>
        <p:grpSpPr>
          <a:xfrm>
            <a:off x="2334929" y="1848775"/>
            <a:ext cx="740053" cy="740053"/>
            <a:chOff x="1619672" y="1131590"/>
            <a:chExt cx="1008112" cy="1008112"/>
          </a:xfrm>
        </p:grpSpPr>
        <p:sp>
          <p:nvSpPr>
            <p:cNvPr id="82" name="Овал 81"/>
            <p:cNvSpPr/>
            <p:nvPr/>
          </p:nvSpPr>
          <p:spPr>
            <a:xfrm>
              <a:off x="1619672" y="1131590"/>
              <a:ext cx="1008112" cy="10081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люс 82"/>
            <p:cNvSpPr/>
            <p:nvPr/>
          </p:nvSpPr>
          <p:spPr>
            <a:xfrm>
              <a:off x="1889702" y="1389044"/>
              <a:ext cx="468052" cy="493204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Овал 83"/>
          <p:cNvSpPr>
            <a:spLocks/>
          </p:cNvSpPr>
          <p:nvPr/>
        </p:nvSpPr>
        <p:spPr>
          <a:xfrm>
            <a:off x="1589699" y="1828499"/>
            <a:ext cx="740053" cy="7396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>
            <a:spLocks/>
          </p:cNvSpPr>
          <p:nvPr/>
        </p:nvSpPr>
        <p:spPr>
          <a:xfrm>
            <a:off x="2337429" y="2582370"/>
            <a:ext cx="740053" cy="7396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6117748" y="1423151"/>
            <a:ext cx="1498386" cy="2300727"/>
            <a:chOff x="6117747" y="883608"/>
            <a:chExt cx="2246257" cy="3449061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7023833" y="883608"/>
              <a:ext cx="516288" cy="464057"/>
              <a:chOff x="1619672" y="2355726"/>
              <a:chExt cx="1008112" cy="1008112"/>
            </a:xfrm>
          </p:grpSpPr>
          <p:sp>
            <p:nvSpPr>
              <p:cNvPr id="99" name="Овал 98"/>
              <p:cNvSpPr/>
              <p:nvPr/>
            </p:nvSpPr>
            <p:spPr>
              <a:xfrm>
                <a:off x="1619672" y="2355726"/>
                <a:ext cx="1008112" cy="1008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Минус 99"/>
              <p:cNvSpPr/>
              <p:nvPr/>
            </p:nvSpPr>
            <p:spPr>
              <a:xfrm>
                <a:off x="1840273" y="2510594"/>
                <a:ext cx="576064" cy="698376"/>
              </a:xfrm>
              <a:prstGeom prst="mathMinus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8" name="Группа 87"/>
            <p:cNvGrpSpPr/>
            <p:nvPr/>
          </p:nvGrpSpPr>
          <p:grpSpPr>
            <a:xfrm>
              <a:off x="7021489" y="3868612"/>
              <a:ext cx="516288" cy="464057"/>
              <a:chOff x="1619672" y="2355726"/>
              <a:chExt cx="1008112" cy="1008112"/>
            </a:xfrm>
          </p:grpSpPr>
          <p:sp>
            <p:nvSpPr>
              <p:cNvPr id="97" name="Овал 96"/>
              <p:cNvSpPr/>
              <p:nvPr/>
            </p:nvSpPr>
            <p:spPr>
              <a:xfrm>
                <a:off x="1619672" y="2355726"/>
                <a:ext cx="1008112" cy="1008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Минус 97"/>
              <p:cNvSpPr/>
              <p:nvPr/>
            </p:nvSpPr>
            <p:spPr>
              <a:xfrm>
                <a:off x="1840273" y="2510594"/>
                <a:ext cx="576064" cy="698376"/>
              </a:xfrm>
              <a:prstGeom prst="mathMinus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88"/>
            <p:cNvGrpSpPr>
              <a:grpSpLocks noChangeAspect="1"/>
            </p:cNvGrpSpPr>
            <p:nvPr/>
          </p:nvGrpSpPr>
          <p:grpSpPr>
            <a:xfrm>
              <a:off x="6117749" y="2616568"/>
              <a:ext cx="1109427" cy="1109427"/>
              <a:chOff x="1619672" y="1131590"/>
              <a:chExt cx="1008112" cy="1008112"/>
            </a:xfrm>
          </p:grpSpPr>
          <p:sp>
            <p:nvSpPr>
              <p:cNvPr id="95" name="Овал 94"/>
              <p:cNvSpPr/>
              <p:nvPr/>
            </p:nvSpPr>
            <p:spPr>
              <a:xfrm>
                <a:off x="1619672" y="1131590"/>
                <a:ext cx="1008112" cy="10081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Плюс 95"/>
              <p:cNvSpPr/>
              <p:nvPr/>
            </p:nvSpPr>
            <p:spPr>
              <a:xfrm>
                <a:off x="1889702" y="1389044"/>
                <a:ext cx="468052" cy="493204"/>
              </a:xfrm>
              <a:prstGeom prst="mathPlu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0" name="Группа 89"/>
            <p:cNvGrpSpPr>
              <a:grpSpLocks noChangeAspect="1"/>
            </p:cNvGrpSpPr>
            <p:nvPr/>
          </p:nvGrpSpPr>
          <p:grpSpPr>
            <a:xfrm>
              <a:off x="7254577" y="1516770"/>
              <a:ext cx="1109427" cy="1109427"/>
              <a:chOff x="1619672" y="1131590"/>
              <a:chExt cx="1008112" cy="1008112"/>
            </a:xfrm>
          </p:grpSpPr>
          <p:sp>
            <p:nvSpPr>
              <p:cNvPr id="93" name="Овал 92"/>
              <p:cNvSpPr/>
              <p:nvPr/>
            </p:nvSpPr>
            <p:spPr>
              <a:xfrm>
                <a:off x="1619672" y="1131590"/>
                <a:ext cx="1008112" cy="10081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Плюс 93"/>
              <p:cNvSpPr/>
              <p:nvPr/>
            </p:nvSpPr>
            <p:spPr>
              <a:xfrm>
                <a:off x="1889702" y="1389044"/>
                <a:ext cx="468052" cy="493204"/>
              </a:xfrm>
              <a:prstGeom prst="mathPlu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1" name="Овал 90"/>
            <p:cNvSpPr>
              <a:spLocks/>
            </p:cNvSpPr>
            <p:nvPr/>
          </p:nvSpPr>
          <p:spPr>
            <a:xfrm>
              <a:off x="6117747" y="1506679"/>
              <a:ext cx="1109427" cy="1108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>
              <a:spLocks/>
            </p:cNvSpPr>
            <p:nvPr/>
          </p:nvSpPr>
          <p:spPr>
            <a:xfrm>
              <a:off x="7254576" y="2626197"/>
              <a:ext cx="1109427" cy="1108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74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37673 0.193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61419" y="-162456"/>
            <a:ext cx="4373463" cy="5255172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45233" y="1494415"/>
            <a:ext cx="3034680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Электрический заряд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физическая величина, характеризующая силу взаимодействия заряженных тел.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4709118" y="-165240"/>
            <a:ext cx="4373463" cy="525517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92932" y="1491630"/>
            <a:ext cx="3034680" cy="252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два рода зарядов: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отрицательный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Наименьшим зарядом в природе является заряд электрона, который иногда называют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элементарным зарядом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05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История изучения электричества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" y="3008018"/>
            <a:ext cx="2520280" cy="10711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5" y="3973001"/>
            <a:ext cx="3103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Бенджамин Франклин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1706 — 1790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59" y="948963"/>
            <a:ext cx="1512168" cy="2016224"/>
          </a:xfr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4651679" y="1059582"/>
            <a:ext cx="4064156" cy="3328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Предложил унитарную теорию электричества: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Электричество — это некая невесомая жидкость.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Избыток или недостаток некоего флюида отвечает за положительный и или отрицательный заряд.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8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389</Words>
  <Application>Microsoft Office PowerPoint</Application>
  <PresentationFormat>Экран (16:9)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Что такое электродинамика</vt:lpstr>
      <vt:lpstr>Электродинамика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изучения электричества</vt:lpstr>
      <vt:lpstr>История изучения электричества</vt:lpstr>
      <vt:lpstr>История изучения электричества</vt:lpstr>
      <vt:lpstr>Закон сохранения заряда</vt:lpstr>
      <vt:lpstr>Закон сохранения заряда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2014-08-04T12:10:09Z</dcterms:created>
  <dcterms:modified xsi:type="dcterms:W3CDTF">2014-08-18T05:52:57Z</dcterms:modified>
</cp:coreProperties>
</file>