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6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8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5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1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6041-EEAF-4195-B303-957659D2277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3B58-9C24-4AE6-8544-129FBEE3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7534"/>
            <a:ext cx="6622504" cy="1102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Проводники и диэлектрики в электростатическом поле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49695" y="40119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49695" y="22117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449695" y="36518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49695" y="43719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53951" y="3038619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51" y="3038619"/>
                <a:ext cx="458009" cy="506421"/>
              </a:xfrm>
              <a:prstGeom prst="rect">
                <a:avLst/>
              </a:prstGeom>
              <a:blipFill rotWithShape="1">
                <a:blip r:embed="rId2"/>
                <a:stretch>
                  <a:fillRect t="-1190" r="-26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2051720" y="1131590"/>
            <a:ext cx="1080121" cy="4176464"/>
            <a:chOff x="6804248" y="1943151"/>
            <a:chExt cx="428400" cy="2547783"/>
          </a:xfrm>
          <a:scene3d>
            <a:camera prst="isometricBottomDown"/>
            <a:lightRig rig="threePt" dir="t"/>
          </a:scene3d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16" name="Рисунок 15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cxnSp>
        <p:nvCxnSpPr>
          <p:cNvPr id="5" name="Прямая со стрелкой 4"/>
          <p:cNvCxnSpPr/>
          <p:nvPr/>
        </p:nvCxnSpPr>
        <p:spPr>
          <a:xfrm>
            <a:off x="1449695" y="25717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449695" y="329183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449695" y="293179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26159" y="401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26159" y="221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26159" y="365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26159" y="437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30415" y="3038400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15" y="3038400"/>
                <a:ext cx="458009" cy="506421"/>
              </a:xfrm>
              <a:prstGeom prst="rect">
                <a:avLst/>
              </a:prstGeom>
              <a:blipFill rotWithShape="1">
                <a:blip r:embed="rId5"/>
                <a:stretch>
                  <a:fillRect t="-1205" r="-26667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5626159" y="257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26159" y="329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26159" y="293040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 rot="965148">
            <a:off x="5909032" y="2300642"/>
            <a:ext cx="694119" cy="369332"/>
            <a:chOff x="4620401" y="2850490"/>
            <a:chExt cx="694119" cy="369332"/>
          </a:xfrm>
        </p:grpSpPr>
        <p:sp>
          <p:nvSpPr>
            <p:cNvPr id="26" name="Овал 25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82444" y="2789572"/>
            <a:ext cx="694119" cy="369332"/>
            <a:chOff x="4620401" y="2850490"/>
            <a:chExt cx="694119" cy="369332"/>
          </a:xfrm>
        </p:grpSpPr>
        <p:sp>
          <p:nvSpPr>
            <p:cNvPr id="31" name="Овал 30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 rot="19492180">
            <a:off x="6429503" y="3379292"/>
            <a:ext cx="694119" cy="369332"/>
            <a:chOff x="4620401" y="2850490"/>
            <a:chExt cx="694119" cy="369332"/>
          </a:xfrm>
        </p:grpSpPr>
        <p:sp>
          <p:nvSpPr>
            <p:cNvPr id="35" name="Овал 34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rot="6048456">
            <a:off x="6677785" y="3866941"/>
            <a:ext cx="694119" cy="369332"/>
            <a:chOff x="4620401" y="2850490"/>
            <a:chExt cx="694119" cy="369332"/>
          </a:xfrm>
        </p:grpSpPr>
        <p:sp>
          <p:nvSpPr>
            <p:cNvPr id="39" name="Овал 38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82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123728" y="195486"/>
            <a:ext cx="4869542" cy="720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Диэлектрики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712644">
            <a:off x="3056522" y="951782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0000">
            <a:off x="5410020" y="951681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608" y="1923678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75990" y="1922384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024716" y="278777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656963" y="2789398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143" y="3507855"/>
            <a:ext cx="402120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Скругленный прямоугольник 34"/>
          <p:cNvSpPr/>
          <p:nvPr/>
        </p:nvSpPr>
        <p:spPr>
          <a:xfrm>
            <a:off x="4889390" y="3506400"/>
            <a:ext cx="4021200" cy="115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 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67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Диэлектрическая проницаемость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181600" y="-424143"/>
            <a:ext cx="5298405" cy="5943075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42679" y="1008209"/>
            <a:ext cx="3858894" cy="141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Диэлектрическая проницаемость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физическая величина, характеризующая изолирующие свойства среды.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962076" y="2283718"/>
            <a:ext cx="385889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Диэлектрическая проницаемость среды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определяется как отношение кулоновской силы взаимодействия в вакууме к кулоновской силе взаимодействия в данной среде: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5255" y="3867894"/>
                <a:ext cx="951094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255" y="3867894"/>
                <a:ext cx="951094" cy="666529"/>
              </a:xfrm>
              <a:prstGeom prst="rect">
                <a:avLst/>
              </a:prstGeom>
              <a:blipFill rotWithShape="1">
                <a:blip r:embed="rId3"/>
                <a:stretch>
                  <a:fillRect r="-8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49000" y="946731"/>
            <a:ext cx="3911218" cy="2885345"/>
            <a:chOff x="649000" y="946731"/>
            <a:chExt cx="3911218" cy="2885345"/>
          </a:xfrm>
        </p:grpSpPr>
        <p:sp>
          <p:nvSpPr>
            <p:cNvPr id="8" name="Полилиния 7"/>
            <p:cNvSpPr/>
            <p:nvPr/>
          </p:nvSpPr>
          <p:spPr>
            <a:xfrm rot="10800000">
              <a:off x="649000" y="946731"/>
              <a:ext cx="3911218" cy="2885345"/>
            </a:xfrm>
            <a:custGeom>
              <a:avLst/>
              <a:gdLst>
                <a:gd name="connsiteX0" fmla="*/ 515382 w 3744357"/>
                <a:gd name="connsiteY0" fmla="*/ 657225 h 2762250"/>
                <a:gd name="connsiteX1" fmla="*/ 515382 w 3744357"/>
                <a:gd name="connsiteY1" fmla="*/ 657225 h 2762250"/>
                <a:gd name="connsiteX2" fmla="*/ 601107 w 3744357"/>
                <a:gd name="connsiteY2" fmla="*/ 638175 h 2762250"/>
                <a:gd name="connsiteX3" fmla="*/ 629682 w 3744357"/>
                <a:gd name="connsiteY3" fmla="*/ 619125 h 2762250"/>
                <a:gd name="connsiteX4" fmla="*/ 705882 w 3744357"/>
                <a:gd name="connsiteY4" fmla="*/ 590550 h 2762250"/>
                <a:gd name="connsiteX5" fmla="*/ 734457 w 3744357"/>
                <a:gd name="connsiteY5" fmla="*/ 561975 h 2762250"/>
                <a:gd name="connsiteX6" fmla="*/ 801132 w 3744357"/>
                <a:gd name="connsiteY6" fmla="*/ 523875 h 2762250"/>
                <a:gd name="connsiteX7" fmla="*/ 829707 w 3744357"/>
                <a:gd name="connsiteY7" fmla="*/ 514350 h 2762250"/>
                <a:gd name="connsiteX8" fmla="*/ 858282 w 3744357"/>
                <a:gd name="connsiteY8" fmla="*/ 495300 h 2762250"/>
                <a:gd name="connsiteX9" fmla="*/ 896382 w 3744357"/>
                <a:gd name="connsiteY9" fmla="*/ 476250 h 2762250"/>
                <a:gd name="connsiteX10" fmla="*/ 953532 w 3744357"/>
                <a:gd name="connsiteY10" fmla="*/ 438150 h 2762250"/>
                <a:gd name="connsiteX11" fmla="*/ 1001157 w 3744357"/>
                <a:gd name="connsiteY11" fmla="*/ 400050 h 2762250"/>
                <a:gd name="connsiteX12" fmla="*/ 1029732 w 3744357"/>
                <a:gd name="connsiteY12" fmla="*/ 390525 h 2762250"/>
                <a:gd name="connsiteX13" fmla="*/ 1096407 w 3744357"/>
                <a:gd name="connsiteY13" fmla="*/ 352425 h 2762250"/>
                <a:gd name="connsiteX14" fmla="*/ 1153557 w 3744357"/>
                <a:gd name="connsiteY14" fmla="*/ 333375 h 2762250"/>
                <a:gd name="connsiteX15" fmla="*/ 1220232 w 3744357"/>
                <a:gd name="connsiteY15" fmla="*/ 314325 h 2762250"/>
                <a:gd name="connsiteX16" fmla="*/ 1334532 w 3744357"/>
                <a:gd name="connsiteY16" fmla="*/ 266700 h 2762250"/>
                <a:gd name="connsiteX17" fmla="*/ 1363107 w 3744357"/>
                <a:gd name="connsiteY17" fmla="*/ 257175 h 2762250"/>
                <a:gd name="connsiteX18" fmla="*/ 1448832 w 3744357"/>
                <a:gd name="connsiteY18" fmla="*/ 219075 h 2762250"/>
                <a:gd name="connsiteX19" fmla="*/ 1477407 w 3744357"/>
                <a:gd name="connsiteY19" fmla="*/ 209550 h 2762250"/>
                <a:gd name="connsiteX20" fmla="*/ 1505982 w 3744357"/>
                <a:gd name="connsiteY20" fmla="*/ 190500 h 2762250"/>
                <a:gd name="connsiteX21" fmla="*/ 1563132 w 3744357"/>
                <a:gd name="connsiteY21" fmla="*/ 171450 h 2762250"/>
                <a:gd name="connsiteX22" fmla="*/ 1591707 w 3744357"/>
                <a:gd name="connsiteY22" fmla="*/ 152400 h 2762250"/>
                <a:gd name="connsiteX23" fmla="*/ 1639332 w 3744357"/>
                <a:gd name="connsiteY23" fmla="*/ 142875 h 2762250"/>
                <a:gd name="connsiteX24" fmla="*/ 1677432 w 3744357"/>
                <a:gd name="connsiteY24" fmla="*/ 133350 h 2762250"/>
                <a:gd name="connsiteX25" fmla="*/ 1715532 w 3744357"/>
                <a:gd name="connsiteY25" fmla="*/ 114300 h 2762250"/>
                <a:gd name="connsiteX26" fmla="*/ 1753632 w 3744357"/>
                <a:gd name="connsiteY26" fmla="*/ 104775 h 2762250"/>
                <a:gd name="connsiteX27" fmla="*/ 1858407 w 3744357"/>
                <a:gd name="connsiteY27" fmla="*/ 85725 h 2762250"/>
                <a:gd name="connsiteX28" fmla="*/ 2029857 w 3744357"/>
                <a:gd name="connsiteY28" fmla="*/ 57150 h 2762250"/>
                <a:gd name="connsiteX29" fmla="*/ 2087007 w 3744357"/>
                <a:gd name="connsiteY29" fmla="*/ 38100 h 2762250"/>
                <a:gd name="connsiteX30" fmla="*/ 2248932 w 3744357"/>
                <a:gd name="connsiteY30" fmla="*/ 0 h 2762250"/>
                <a:gd name="connsiteX31" fmla="*/ 3010932 w 3744357"/>
                <a:gd name="connsiteY31" fmla="*/ 9525 h 2762250"/>
                <a:gd name="connsiteX32" fmla="*/ 3077607 w 3744357"/>
                <a:gd name="connsiteY32" fmla="*/ 57150 h 2762250"/>
                <a:gd name="connsiteX33" fmla="*/ 3115707 w 3744357"/>
                <a:gd name="connsiteY33" fmla="*/ 66675 h 2762250"/>
                <a:gd name="connsiteX34" fmla="*/ 3182382 w 3744357"/>
                <a:gd name="connsiteY34" fmla="*/ 104775 h 2762250"/>
                <a:gd name="connsiteX35" fmla="*/ 3210957 w 3744357"/>
                <a:gd name="connsiteY35" fmla="*/ 133350 h 2762250"/>
                <a:gd name="connsiteX36" fmla="*/ 3239532 w 3744357"/>
                <a:gd name="connsiteY36" fmla="*/ 152400 h 2762250"/>
                <a:gd name="connsiteX37" fmla="*/ 3306207 w 3744357"/>
                <a:gd name="connsiteY37" fmla="*/ 200025 h 2762250"/>
                <a:gd name="connsiteX38" fmla="*/ 3372882 w 3744357"/>
                <a:gd name="connsiteY38" fmla="*/ 257175 h 2762250"/>
                <a:gd name="connsiteX39" fmla="*/ 3430032 w 3744357"/>
                <a:gd name="connsiteY39" fmla="*/ 314325 h 2762250"/>
                <a:gd name="connsiteX40" fmla="*/ 3458607 w 3744357"/>
                <a:gd name="connsiteY40" fmla="*/ 342900 h 2762250"/>
                <a:gd name="connsiteX41" fmla="*/ 3487182 w 3744357"/>
                <a:gd name="connsiteY41" fmla="*/ 371475 h 2762250"/>
                <a:gd name="connsiteX42" fmla="*/ 3553857 w 3744357"/>
                <a:gd name="connsiteY42" fmla="*/ 447675 h 2762250"/>
                <a:gd name="connsiteX43" fmla="*/ 3591957 w 3744357"/>
                <a:gd name="connsiteY43" fmla="*/ 504825 h 2762250"/>
                <a:gd name="connsiteX44" fmla="*/ 3611007 w 3744357"/>
                <a:gd name="connsiteY44" fmla="*/ 533400 h 2762250"/>
                <a:gd name="connsiteX45" fmla="*/ 3620532 w 3744357"/>
                <a:gd name="connsiteY45" fmla="*/ 561975 h 2762250"/>
                <a:gd name="connsiteX46" fmla="*/ 3658632 w 3744357"/>
                <a:gd name="connsiteY46" fmla="*/ 619125 h 2762250"/>
                <a:gd name="connsiteX47" fmla="*/ 3677682 w 3744357"/>
                <a:gd name="connsiteY47" fmla="*/ 676275 h 2762250"/>
                <a:gd name="connsiteX48" fmla="*/ 3696732 w 3744357"/>
                <a:gd name="connsiteY48" fmla="*/ 771525 h 2762250"/>
                <a:gd name="connsiteX49" fmla="*/ 3706257 w 3744357"/>
                <a:gd name="connsiteY49" fmla="*/ 1038225 h 2762250"/>
                <a:gd name="connsiteX50" fmla="*/ 3715782 w 3744357"/>
                <a:gd name="connsiteY50" fmla="*/ 1076325 h 2762250"/>
                <a:gd name="connsiteX51" fmla="*/ 3744357 w 3744357"/>
                <a:gd name="connsiteY51" fmla="*/ 1247775 h 2762250"/>
                <a:gd name="connsiteX52" fmla="*/ 3734832 w 3744357"/>
                <a:gd name="connsiteY52" fmla="*/ 1819275 h 2762250"/>
                <a:gd name="connsiteX53" fmla="*/ 3725307 w 3744357"/>
                <a:gd name="connsiteY53" fmla="*/ 1895475 h 2762250"/>
                <a:gd name="connsiteX54" fmla="*/ 3706257 w 3744357"/>
                <a:gd name="connsiteY54" fmla="*/ 1952625 h 2762250"/>
                <a:gd name="connsiteX55" fmla="*/ 3696732 w 3744357"/>
                <a:gd name="connsiteY55" fmla="*/ 1981200 h 2762250"/>
                <a:gd name="connsiteX56" fmla="*/ 3668157 w 3744357"/>
                <a:gd name="connsiteY56" fmla="*/ 2085975 h 2762250"/>
                <a:gd name="connsiteX57" fmla="*/ 3649107 w 3744357"/>
                <a:gd name="connsiteY57" fmla="*/ 2162175 h 2762250"/>
                <a:gd name="connsiteX58" fmla="*/ 3639582 w 3744357"/>
                <a:gd name="connsiteY58" fmla="*/ 2190750 h 2762250"/>
                <a:gd name="connsiteX59" fmla="*/ 3620532 w 3744357"/>
                <a:gd name="connsiteY59" fmla="*/ 2266950 h 2762250"/>
                <a:gd name="connsiteX60" fmla="*/ 3601482 w 3744357"/>
                <a:gd name="connsiteY60" fmla="*/ 2324100 h 2762250"/>
                <a:gd name="connsiteX61" fmla="*/ 3582432 w 3744357"/>
                <a:gd name="connsiteY61" fmla="*/ 2352675 h 2762250"/>
                <a:gd name="connsiteX62" fmla="*/ 3563382 w 3744357"/>
                <a:gd name="connsiteY62" fmla="*/ 2409825 h 2762250"/>
                <a:gd name="connsiteX63" fmla="*/ 3515757 w 3744357"/>
                <a:gd name="connsiteY63" fmla="*/ 2447925 h 2762250"/>
                <a:gd name="connsiteX64" fmla="*/ 3496707 w 3744357"/>
                <a:gd name="connsiteY64" fmla="*/ 2476500 h 2762250"/>
                <a:gd name="connsiteX65" fmla="*/ 3439557 w 3744357"/>
                <a:gd name="connsiteY65" fmla="*/ 2524125 h 2762250"/>
                <a:gd name="connsiteX66" fmla="*/ 3391932 w 3744357"/>
                <a:gd name="connsiteY66" fmla="*/ 2562225 h 2762250"/>
                <a:gd name="connsiteX67" fmla="*/ 3353832 w 3744357"/>
                <a:gd name="connsiteY67" fmla="*/ 2619375 h 2762250"/>
                <a:gd name="connsiteX68" fmla="*/ 3296682 w 3744357"/>
                <a:gd name="connsiteY68" fmla="*/ 2676525 h 2762250"/>
                <a:gd name="connsiteX69" fmla="*/ 3249057 w 3744357"/>
                <a:gd name="connsiteY69" fmla="*/ 2724150 h 2762250"/>
                <a:gd name="connsiteX70" fmla="*/ 3210957 w 3744357"/>
                <a:gd name="connsiteY70" fmla="*/ 2752725 h 2762250"/>
                <a:gd name="connsiteX71" fmla="*/ 3172857 w 3744357"/>
                <a:gd name="connsiteY71" fmla="*/ 2762250 h 2762250"/>
                <a:gd name="connsiteX72" fmla="*/ 2972832 w 3744357"/>
                <a:gd name="connsiteY72" fmla="*/ 2752725 h 2762250"/>
                <a:gd name="connsiteX73" fmla="*/ 2915682 w 3744357"/>
                <a:gd name="connsiteY73" fmla="*/ 2714625 h 2762250"/>
                <a:gd name="connsiteX74" fmla="*/ 2858532 w 3744357"/>
                <a:gd name="connsiteY74" fmla="*/ 2686050 h 2762250"/>
                <a:gd name="connsiteX75" fmla="*/ 2829957 w 3744357"/>
                <a:gd name="connsiteY75" fmla="*/ 2667000 h 2762250"/>
                <a:gd name="connsiteX76" fmla="*/ 2791857 w 3744357"/>
                <a:gd name="connsiteY76" fmla="*/ 2647950 h 2762250"/>
                <a:gd name="connsiteX77" fmla="*/ 2744232 w 3744357"/>
                <a:gd name="connsiteY77" fmla="*/ 2600325 h 2762250"/>
                <a:gd name="connsiteX78" fmla="*/ 2706132 w 3744357"/>
                <a:gd name="connsiteY78" fmla="*/ 2571750 h 2762250"/>
                <a:gd name="connsiteX79" fmla="*/ 2687082 w 3744357"/>
                <a:gd name="connsiteY79" fmla="*/ 2543175 h 2762250"/>
                <a:gd name="connsiteX80" fmla="*/ 2639457 w 3744357"/>
                <a:gd name="connsiteY80" fmla="*/ 2505075 h 2762250"/>
                <a:gd name="connsiteX81" fmla="*/ 2610882 w 3744357"/>
                <a:gd name="connsiteY81" fmla="*/ 2476500 h 2762250"/>
                <a:gd name="connsiteX82" fmla="*/ 2572782 w 3744357"/>
                <a:gd name="connsiteY82" fmla="*/ 2466975 h 2762250"/>
                <a:gd name="connsiteX83" fmla="*/ 2525157 w 3744357"/>
                <a:gd name="connsiteY83" fmla="*/ 2428875 h 2762250"/>
                <a:gd name="connsiteX84" fmla="*/ 2458482 w 3744357"/>
                <a:gd name="connsiteY84" fmla="*/ 2400300 h 2762250"/>
                <a:gd name="connsiteX85" fmla="*/ 2391807 w 3744357"/>
                <a:gd name="connsiteY85" fmla="*/ 2362200 h 2762250"/>
                <a:gd name="connsiteX86" fmla="*/ 2029857 w 3744357"/>
                <a:gd name="connsiteY86" fmla="*/ 2352675 h 2762250"/>
                <a:gd name="connsiteX87" fmla="*/ 1772682 w 3744357"/>
                <a:gd name="connsiteY87" fmla="*/ 2333625 h 2762250"/>
                <a:gd name="connsiteX88" fmla="*/ 1696482 w 3744357"/>
                <a:gd name="connsiteY88" fmla="*/ 2324100 h 2762250"/>
                <a:gd name="connsiteX89" fmla="*/ 1525032 w 3744357"/>
                <a:gd name="connsiteY89" fmla="*/ 2286000 h 2762250"/>
                <a:gd name="connsiteX90" fmla="*/ 1353582 w 3744357"/>
                <a:gd name="connsiteY90" fmla="*/ 2266950 h 2762250"/>
                <a:gd name="connsiteX91" fmla="*/ 1220232 w 3744357"/>
                <a:gd name="connsiteY91" fmla="*/ 2247900 h 2762250"/>
                <a:gd name="connsiteX92" fmla="*/ 1105932 w 3744357"/>
                <a:gd name="connsiteY92" fmla="*/ 2238375 h 2762250"/>
                <a:gd name="connsiteX93" fmla="*/ 934482 w 3744357"/>
                <a:gd name="connsiteY93" fmla="*/ 2219325 h 2762250"/>
                <a:gd name="connsiteX94" fmla="*/ 858282 w 3744357"/>
                <a:gd name="connsiteY94" fmla="*/ 2200275 h 2762250"/>
                <a:gd name="connsiteX95" fmla="*/ 753507 w 3744357"/>
                <a:gd name="connsiteY95" fmla="*/ 2181225 h 2762250"/>
                <a:gd name="connsiteX96" fmla="*/ 620157 w 3744357"/>
                <a:gd name="connsiteY96" fmla="*/ 2162175 h 2762250"/>
                <a:gd name="connsiteX97" fmla="*/ 486807 w 3744357"/>
                <a:gd name="connsiteY97" fmla="*/ 2133600 h 2762250"/>
                <a:gd name="connsiteX98" fmla="*/ 458232 w 3744357"/>
                <a:gd name="connsiteY98" fmla="*/ 2124075 h 2762250"/>
                <a:gd name="connsiteX99" fmla="*/ 391557 w 3744357"/>
                <a:gd name="connsiteY99" fmla="*/ 2076450 h 2762250"/>
                <a:gd name="connsiteX100" fmla="*/ 353457 w 3744357"/>
                <a:gd name="connsiteY100" fmla="*/ 2066925 h 2762250"/>
                <a:gd name="connsiteX101" fmla="*/ 258207 w 3744357"/>
                <a:gd name="connsiteY101" fmla="*/ 2009775 h 2762250"/>
                <a:gd name="connsiteX102" fmla="*/ 182007 w 3744357"/>
                <a:gd name="connsiteY102" fmla="*/ 1914525 h 2762250"/>
                <a:gd name="connsiteX103" fmla="*/ 153432 w 3744357"/>
                <a:gd name="connsiteY103" fmla="*/ 1876425 h 2762250"/>
                <a:gd name="connsiteX104" fmla="*/ 134382 w 3744357"/>
                <a:gd name="connsiteY104" fmla="*/ 1847850 h 2762250"/>
                <a:gd name="connsiteX105" fmla="*/ 105807 w 3744357"/>
                <a:gd name="connsiteY105" fmla="*/ 1809750 h 2762250"/>
                <a:gd name="connsiteX106" fmla="*/ 77232 w 3744357"/>
                <a:gd name="connsiteY106" fmla="*/ 1752600 h 2762250"/>
                <a:gd name="connsiteX107" fmla="*/ 58182 w 3744357"/>
                <a:gd name="connsiteY107" fmla="*/ 1704975 h 2762250"/>
                <a:gd name="connsiteX108" fmla="*/ 29607 w 3744357"/>
                <a:gd name="connsiteY108" fmla="*/ 1666875 h 2762250"/>
                <a:gd name="connsiteX109" fmla="*/ 20082 w 3744357"/>
                <a:gd name="connsiteY109" fmla="*/ 1609725 h 2762250"/>
                <a:gd name="connsiteX110" fmla="*/ 1032 w 3744357"/>
                <a:gd name="connsiteY110" fmla="*/ 1562100 h 2762250"/>
                <a:gd name="connsiteX111" fmla="*/ 10557 w 3744357"/>
                <a:gd name="connsiteY111" fmla="*/ 828675 h 2762250"/>
                <a:gd name="connsiteX112" fmla="*/ 29607 w 3744357"/>
                <a:gd name="connsiteY112" fmla="*/ 781050 h 2762250"/>
                <a:gd name="connsiteX113" fmla="*/ 105807 w 3744357"/>
                <a:gd name="connsiteY113" fmla="*/ 714375 h 2762250"/>
                <a:gd name="connsiteX114" fmla="*/ 162957 w 3744357"/>
                <a:gd name="connsiteY114" fmla="*/ 676275 h 2762250"/>
                <a:gd name="connsiteX115" fmla="*/ 191532 w 3744357"/>
                <a:gd name="connsiteY115" fmla="*/ 657225 h 2762250"/>
                <a:gd name="connsiteX116" fmla="*/ 229632 w 3744357"/>
                <a:gd name="connsiteY116" fmla="*/ 638175 h 2762250"/>
                <a:gd name="connsiteX117" fmla="*/ 286782 w 3744357"/>
                <a:gd name="connsiteY117" fmla="*/ 619125 h 2762250"/>
                <a:gd name="connsiteX118" fmla="*/ 448707 w 3744357"/>
                <a:gd name="connsiteY118" fmla="*/ 628650 h 2762250"/>
                <a:gd name="connsiteX119" fmla="*/ 505857 w 3744357"/>
                <a:gd name="connsiteY119" fmla="*/ 638175 h 2762250"/>
                <a:gd name="connsiteX120" fmla="*/ 572532 w 3744357"/>
                <a:gd name="connsiteY120" fmla="*/ 657225 h 2762250"/>
                <a:gd name="connsiteX121" fmla="*/ 572532 w 3744357"/>
                <a:gd name="connsiteY121" fmla="*/ 657225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744357" h="2762250">
                  <a:moveTo>
                    <a:pt x="515382" y="657225"/>
                  </a:moveTo>
                  <a:lnTo>
                    <a:pt x="515382" y="657225"/>
                  </a:lnTo>
                  <a:cubicBezTo>
                    <a:pt x="543957" y="650875"/>
                    <a:pt x="573337" y="647432"/>
                    <a:pt x="601107" y="638175"/>
                  </a:cubicBezTo>
                  <a:cubicBezTo>
                    <a:pt x="611967" y="634555"/>
                    <a:pt x="619443" y="624245"/>
                    <a:pt x="629682" y="619125"/>
                  </a:cubicBezTo>
                  <a:cubicBezTo>
                    <a:pt x="652461" y="607736"/>
                    <a:pt x="681151" y="598794"/>
                    <a:pt x="705882" y="590550"/>
                  </a:cubicBezTo>
                  <a:cubicBezTo>
                    <a:pt x="715407" y="581025"/>
                    <a:pt x="724109" y="570599"/>
                    <a:pt x="734457" y="561975"/>
                  </a:cubicBezTo>
                  <a:cubicBezTo>
                    <a:pt x="751338" y="547908"/>
                    <a:pt x="781951" y="532095"/>
                    <a:pt x="801132" y="523875"/>
                  </a:cubicBezTo>
                  <a:cubicBezTo>
                    <a:pt x="810360" y="519920"/>
                    <a:pt x="820727" y="518840"/>
                    <a:pt x="829707" y="514350"/>
                  </a:cubicBezTo>
                  <a:cubicBezTo>
                    <a:pt x="839946" y="509230"/>
                    <a:pt x="848343" y="500980"/>
                    <a:pt x="858282" y="495300"/>
                  </a:cubicBezTo>
                  <a:cubicBezTo>
                    <a:pt x="870610" y="488255"/>
                    <a:pt x="884206" y="483555"/>
                    <a:pt x="896382" y="476250"/>
                  </a:cubicBezTo>
                  <a:cubicBezTo>
                    <a:pt x="916015" y="464470"/>
                    <a:pt x="935654" y="452453"/>
                    <a:pt x="953532" y="438150"/>
                  </a:cubicBezTo>
                  <a:cubicBezTo>
                    <a:pt x="969407" y="425450"/>
                    <a:pt x="983917" y="410825"/>
                    <a:pt x="1001157" y="400050"/>
                  </a:cubicBezTo>
                  <a:cubicBezTo>
                    <a:pt x="1009671" y="394729"/>
                    <a:pt x="1020752" y="395015"/>
                    <a:pt x="1029732" y="390525"/>
                  </a:cubicBezTo>
                  <a:cubicBezTo>
                    <a:pt x="1098465" y="356159"/>
                    <a:pt x="1012912" y="385823"/>
                    <a:pt x="1096407" y="352425"/>
                  </a:cubicBezTo>
                  <a:cubicBezTo>
                    <a:pt x="1115051" y="344967"/>
                    <a:pt x="1134507" y="339725"/>
                    <a:pt x="1153557" y="333375"/>
                  </a:cubicBezTo>
                  <a:cubicBezTo>
                    <a:pt x="1194551" y="319710"/>
                    <a:pt x="1172392" y="326285"/>
                    <a:pt x="1220232" y="314325"/>
                  </a:cubicBezTo>
                  <a:cubicBezTo>
                    <a:pt x="1273869" y="278567"/>
                    <a:pt x="1237947" y="298895"/>
                    <a:pt x="1334532" y="266700"/>
                  </a:cubicBezTo>
                  <a:cubicBezTo>
                    <a:pt x="1344057" y="263525"/>
                    <a:pt x="1354753" y="262744"/>
                    <a:pt x="1363107" y="257175"/>
                  </a:cubicBezTo>
                  <a:cubicBezTo>
                    <a:pt x="1408390" y="226986"/>
                    <a:pt x="1380822" y="241745"/>
                    <a:pt x="1448832" y="219075"/>
                  </a:cubicBezTo>
                  <a:cubicBezTo>
                    <a:pt x="1458357" y="215900"/>
                    <a:pt x="1469053" y="215119"/>
                    <a:pt x="1477407" y="209550"/>
                  </a:cubicBezTo>
                  <a:cubicBezTo>
                    <a:pt x="1486932" y="203200"/>
                    <a:pt x="1495521" y="195149"/>
                    <a:pt x="1505982" y="190500"/>
                  </a:cubicBezTo>
                  <a:cubicBezTo>
                    <a:pt x="1524332" y="182345"/>
                    <a:pt x="1546424" y="182589"/>
                    <a:pt x="1563132" y="171450"/>
                  </a:cubicBezTo>
                  <a:cubicBezTo>
                    <a:pt x="1572657" y="165100"/>
                    <a:pt x="1580988" y="156420"/>
                    <a:pt x="1591707" y="152400"/>
                  </a:cubicBezTo>
                  <a:cubicBezTo>
                    <a:pt x="1606866" y="146716"/>
                    <a:pt x="1623528" y="146387"/>
                    <a:pt x="1639332" y="142875"/>
                  </a:cubicBezTo>
                  <a:cubicBezTo>
                    <a:pt x="1652111" y="140035"/>
                    <a:pt x="1665175" y="137947"/>
                    <a:pt x="1677432" y="133350"/>
                  </a:cubicBezTo>
                  <a:cubicBezTo>
                    <a:pt x="1690727" y="128364"/>
                    <a:pt x="1702237" y="119286"/>
                    <a:pt x="1715532" y="114300"/>
                  </a:cubicBezTo>
                  <a:cubicBezTo>
                    <a:pt x="1727789" y="109703"/>
                    <a:pt x="1741045" y="108371"/>
                    <a:pt x="1753632" y="104775"/>
                  </a:cubicBezTo>
                  <a:cubicBezTo>
                    <a:pt x="1822153" y="85198"/>
                    <a:pt x="1732314" y="101487"/>
                    <a:pt x="1858407" y="85725"/>
                  </a:cubicBezTo>
                  <a:cubicBezTo>
                    <a:pt x="2024773" y="38192"/>
                    <a:pt x="1801972" y="97365"/>
                    <a:pt x="2029857" y="57150"/>
                  </a:cubicBezTo>
                  <a:cubicBezTo>
                    <a:pt x="2049632" y="53660"/>
                    <a:pt x="2067200" y="41401"/>
                    <a:pt x="2087007" y="38100"/>
                  </a:cubicBezTo>
                  <a:cubicBezTo>
                    <a:pt x="2179865" y="22624"/>
                    <a:pt x="2125525" y="33657"/>
                    <a:pt x="2248932" y="0"/>
                  </a:cubicBezTo>
                  <a:cubicBezTo>
                    <a:pt x="2502932" y="3175"/>
                    <a:pt x="2757074" y="459"/>
                    <a:pt x="3010932" y="9525"/>
                  </a:cubicBezTo>
                  <a:cubicBezTo>
                    <a:pt x="3050182" y="10927"/>
                    <a:pt x="3049331" y="40992"/>
                    <a:pt x="3077607" y="57150"/>
                  </a:cubicBezTo>
                  <a:cubicBezTo>
                    <a:pt x="3088973" y="63645"/>
                    <a:pt x="3103450" y="62078"/>
                    <a:pt x="3115707" y="66675"/>
                  </a:cubicBezTo>
                  <a:cubicBezTo>
                    <a:pt x="3132646" y="73027"/>
                    <a:pt x="3167308" y="92214"/>
                    <a:pt x="3182382" y="104775"/>
                  </a:cubicBezTo>
                  <a:cubicBezTo>
                    <a:pt x="3192730" y="113399"/>
                    <a:pt x="3200609" y="124726"/>
                    <a:pt x="3210957" y="133350"/>
                  </a:cubicBezTo>
                  <a:cubicBezTo>
                    <a:pt x="3219751" y="140679"/>
                    <a:pt x="3230840" y="144950"/>
                    <a:pt x="3239532" y="152400"/>
                  </a:cubicBezTo>
                  <a:cubicBezTo>
                    <a:pt x="3297059" y="201709"/>
                    <a:pt x="3253702" y="182523"/>
                    <a:pt x="3306207" y="200025"/>
                  </a:cubicBezTo>
                  <a:cubicBezTo>
                    <a:pt x="3408217" y="302035"/>
                    <a:pt x="3250691" y="147203"/>
                    <a:pt x="3372882" y="257175"/>
                  </a:cubicBezTo>
                  <a:cubicBezTo>
                    <a:pt x="3392907" y="275197"/>
                    <a:pt x="3410982" y="295275"/>
                    <a:pt x="3430032" y="314325"/>
                  </a:cubicBezTo>
                  <a:lnTo>
                    <a:pt x="3458607" y="342900"/>
                  </a:lnTo>
                  <a:cubicBezTo>
                    <a:pt x="3468132" y="352425"/>
                    <a:pt x="3479710" y="360267"/>
                    <a:pt x="3487182" y="371475"/>
                  </a:cubicBezTo>
                  <a:cubicBezTo>
                    <a:pt x="3531632" y="438150"/>
                    <a:pt x="3506232" y="415925"/>
                    <a:pt x="3553857" y="447675"/>
                  </a:cubicBezTo>
                  <a:lnTo>
                    <a:pt x="3591957" y="504825"/>
                  </a:lnTo>
                  <a:cubicBezTo>
                    <a:pt x="3598307" y="514350"/>
                    <a:pt x="3607387" y="522540"/>
                    <a:pt x="3611007" y="533400"/>
                  </a:cubicBezTo>
                  <a:cubicBezTo>
                    <a:pt x="3614182" y="542925"/>
                    <a:pt x="3615656" y="553198"/>
                    <a:pt x="3620532" y="561975"/>
                  </a:cubicBezTo>
                  <a:cubicBezTo>
                    <a:pt x="3631651" y="581989"/>
                    <a:pt x="3651392" y="597405"/>
                    <a:pt x="3658632" y="619125"/>
                  </a:cubicBezTo>
                  <a:cubicBezTo>
                    <a:pt x="3664982" y="638175"/>
                    <a:pt x="3674381" y="656468"/>
                    <a:pt x="3677682" y="676275"/>
                  </a:cubicBezTo>
                  <a:cubicBezTo>
                    <a:pt x="3689359" y="746338"/>
                    <a:pt x="3682523" y="714689"/>
                    <a:pt x="3696732" y="771525"/>
                  </a:cubicBezTo>
                  <a:cubicBezTo>
                    <a:pt x="3699907" y="860425"/>
                    <a:pt x="3700708" y="949442"/>
                    <a:pt x="3706257" y="1038225"/>
                  </a:cubicBezTo>
                  <a:cubicBezTo>
                    <a:pt x="3707074" y="1051290"/>
                    <a:pt x="3713039" y="1063525"/>
                    <a:pt x="3715782" y="1076325"/>
                  </a:cubicBezTo>
                  <a:cubicBezTo>
                    <a:pt x="3737445" y="1177419"/>
                    <a:pt x="3732719" y="1154670"/>
                    <a:pt x="3744357" y="1247775"/>
                  </a:cubicBezTo>
                  <a:cubicBezTo>
                    <a:pt x="3741182" y="1438275"/>
                    <a:pt x="3740433" y="1628831"/>
                    <a:pt x="3734832" y="1819275"/>
                  </a:cubicBezTo>
                  <a:cubicBezTo>
                    <a:pt x="3734079" y="1844862"/>
                    <a:pt x="3730670" y="1870446"/>
                    <a:pt x="3725307" y="1895475"/>
                  </a:cubicBezTo>
                  <a:cubicBezTo>
                    <a:pt x="3721100" y="1915110"/>
                    <a:pt x="3712607" y="1933575"/>
                    <a:pt x="3706257" y="1952625"/>
                  </a:cubicBezTo>
                  <a:cubicBezTo>
                    <a:pt x="3703082" y="1962150"/>
                    <a:pt x="3698701" y="1971355"/>
                    <a:pt x="3696732" y="1981200"/>
                  </a:cubicBezTo>
                  <a:cubicBezTo>
                    <a:pt x="3663783" y="2145946"/>
                    <a:pt x="3716496" y="1892619"/>
                    <a:pt x="3668157" y="2085975"/>
                  </a:cubicBezTo>
                  <a:cubicBezTo>
                    <a:pt x="3661807" y="2111375"/>
                    <a:pt x="3657386" y="2137337"/>
                    <a:pt x="3649107" y="2162175"/>
                  </a:cubicBezTo>
                  <a:cubicBezTo>
                    <a:pt x="3645932" y="2171700"/>
                    <a:pt x="3642224" y="2181064"/>
                    <a:pt x="3639582" y="2190750"/>
                  </a:cubicBezTo>
                  <a:cubicBezTo>
                    <a:pt x="3632693" y="2216009"/>
                    <a:pt x="3628811" y="2242112"/>
                    <a:pt x="3620532" y="2266950"/>
                  </a:cubicBezTo>
                  <a:cubicBezTo>
                    <a:pt x="3614182" y="2286000"/>
                    <a:pt x="3612621" y="2307392"/>
                    <a:pt x="3601482" y="2324100"/>
                  </a:cubicBezTo>
                  <a:cubicBezTo>
                    <a:pt x="3595132" y="2333625"/>
                    <a:pt x="3587081" y="2342214"/>
                    <a:pt x="3582432" y="2352675"/>
                  </a:cubicBezTo>
                  <a:cubicBezTo>
                    <a:pt x="3574277" y="2371025"/>
                    <a:pt x="3579062" y="2397281"/>
                    <a:pt x="3563382" y="2409825"/>
                  </a:cubicBezTo>
                  <a:cubicBezTo>
                    <a:pt x="3547507" y="2422525"/>
                    <a:pt x="3530132" y="2433550"/>
                    <a:pt x="3515757" y="2447925"/>
                  </a:cubicBezTo>
                  <a:cubicBezTo>
                    <a:pt x="3507662" y="2456020"/>
                    <a:pt x="3504802" y="2468405"/>
                    <a:pt x="3496707" y="2476500"/>
                  </a:cubicBezTo>
                  <a:cubicBezTo>
                    <a:pt x="3421782" y="2551425"/>
                    <a:pt x="3517578" y="2430500"/>
                    <a:pt x="3439557" y="2524125"/>
                  </a:cubicBezTo>
                  <a:cubicBezTo>
                    <a:pt x="3406416" y="2563895"/>
                    <a:pt x="3438842" y="2546588"/>
                    <a:pt x="3391932" y="2562225"/>
                  </a:cubicBezTo>
                  <a:cubicBezTo>
                    <a:pt x="3379232" y="2581275"/>
                    <a:pt x="3370021" y="2603186"/>
                    <a:pt x="3353832" y="2619375"/>
                  </a:cubicBezTo>
                  <a:cubicBezTo>
                    <a:pt x="3334782" y="2638425"/>
                    <a:pt x="3311626" y="2654109"/>
                    <a:pt x="3296682" y="2676525"/>
                  </a:cubicBezTo>
                  <a:cubicBezTo>
                    <a:pt x="3268973" y="2718089"/>
                    <a:pt x="3289466" y="2695286"/>
                    <a:pt x="3249057" y="2724150"/>
                  </a:cubicBezTo>
                  <a:cubicBezTo>
                    <a:pt x="3236139" y="2733377"/>
                    <a:pt x="3225156" y="2745625"/>
                    <a:pt x="3210957" y="2752725"/>
                  </a:cubicBezTo>
                  <a:cubicBezTo>
                    <a:pt x="3199248" y="2758579"/>
                    <a:pt x="3185557" y="2759075"/>
                    <a:pt x="3172857" y="2762250"/>
                  </a:cubicBezTo>
                  <a:cubicBezTo>
                    <a:pt x="3106182" y="2759075"/>
                    <a:pt x="3038467" y="2764880"/>
                    <a:pt x="2972832" y="2752725"/>
                  </a:cubicBezTo>
                  <a:cubicBezTo>
                    <a:pt x="2950320" y="2748556"/>
                    <a:pt x="2935458" y="2726161"/>
                    <a:pt x="2915682" y="2714625"/>
                  </a:cubicBezTo>
                  <a:cubicBezTo>
                    <a:pt x="2897285" y="2703893"/>
                    <a:pt x="2877150" y="2696393"/>
                    <a:pt x="2858532" y="2686050"/>
                  </a:cubicBezTo>
                  <a:cubicBezTo>
                    <a:pt x="2848525" y="2680491"/>
                    <a:pt x="2839896" y="2672680"/>
                    <a:pt x="2829957" y="2667000"/>
                  </a:cubicBezTo>
                  <a:cubicBezTo>
                    <a:pt x="2817629" y="2659955"/>
                    <a:pt x="2803065" y="2656667"/>
                    <a:pt x="2791857" y="2647950"/>
                  </a:cubicBezTo>
                  <a:cubicBezTo>
                    <a:pt x="2774136" y="2634167"/>
                    <a:pt x="2761012" y="2615240"/>
                    <a:pt x="2744232" y="2600325"/>
                  </a:cubicBezTo>
                  <a:cubicBezTo>
                    <a:pt x="2732367" y="2589778"/>
                    <a:pt x="2717357" y="2582975"/>
                    <a:pt x="2706132" y="2571750"/>
                  </a:cubicBezTo>
                  <a:cubicBezTo>
                    <a:pt x="2698037" y="2563655"/>
                    <a:pt x="2695177" y="2551270"/>
                    <a:pt x="2687082" y="2543175"/>
                  </a:cubicBezTo>
                  <a:cubicBezTo>
                    <a:pt x="2672707" y="2528800"/>
                    <a:pt x="2654757" y="2518462"/>
                    <a:pt x="2639457" y="2505075"/>
                  </a:cubicBezTo>
                  <a:cubicBezTo>
                    <a:pt x="2629320" y="2496205"/>
                    <a:pt x="2622578" y="2483183"/>
                    <a:pt x="2610882" y="2476500"/>
                  </a:cubicBezTo>
                  <a:cubicBezTo>
                    <a:pt x="2599516" y="2470005"/>
                    <a:pt x="2585482" y="2470150"/>
                    <a:pt x="2572782" y="2466975"/>
                  </a:cubicBezTo>
                  <a:cubicBezTo>
                    <a:pt x="2556907" y="2454275"/>
                    <a:pt x="2542073" y="2440152"/>
                    <a:pt x="2525157" y="2428875"/>
                  </a:cubicBezTo>
                  <a:cubicBezTo>
                    <a:pt x="2465696" y="2389234"/>
                    <a:pt x="2509282" y="2425700"/>
                    <a:pt x="2458482" y="2400300"/>
                  </a:cubicBezTo>
                  <a:cubicBezTo>
                    <a:pt x="2441358" y="2391738"/>
                    <a:pt x="2411289" y="2363592"/>
                    <a:pt x="2391807" y="2362200"/>
                  </a:cubicBezTo>
                  <a:cubicBezTo>
                    <a:pt x="2271422" y="2353601"/>
                    <a:pt x="2150507" y="2355850"/>
                    <a:pt x="2029857" y="2352675"/>
                  </a:cubicBezTo>
                  <a:lnTo>
                    <a:pt x="1772682" y="2333625"/>
                  </a:lnTo>
                  <a:cubicBezTo>
                    <a:pt x="1747178" y="2331439"/>
                    <a:pt x="1721399" y="2329963"/>
                    <a:pt x="1696482" y="2324100"/>
                  </a:cubicBezTo>
                  <a:cubicBezTo>
                    <a:pt x="1494271" y="2276521"/>
                    <a:pt x="1725847" y="2308313"/>
                    <a:pt x="1525032" y="2286000"/>
                  </a:cubicBezTo>
                  <a:cubicBezTo>
                    <a:pt x="1432947" y="2262979"/>
                    <a:pt x="1536591" y="2286558"/>
                    <a:pt x="1353582" y="2266950"/>
                  </a:cubicBezTo>
                  <a:cubicBezTo>
                    <a:pt x="1308936" y="2262167"/>
                    <a:pt x="1264978" y="2251629"/>
                    <a:pt x="1220232" y="2247900"/>
                  </a:cubicBezTo>
                  <a:lnTo>
                    <a:pt x="1105932" y="2238375"/>
                  </a:lnTo>
                  <a:cubicBezTo>
                    <a:pt x="1021968" y="2210387"/>
                    <a:pt x="1135427" y="2245535"/>
                    <a:pt x="934482" y="2219325"/>
                  </a:cubicBezTo>
                  <a:cubicBezTo>
                    <a:pt x="908520" y="2215939"/>
                    <a:pt x="883955" y="2205410"/>
                    <a:pt x="858282" y="2200275"/>
                  </a:cubicBezTo>
                  <a:cubicBezTo>
                    <a:pt x="812151" y="2191049"/>
                    <a:pt x="802253" y="2188537"/>
                    <a:pt x="753507" y="2181225"/>
                  </a:cubicBezTo>
                  <a:lnTo>
                    <a:pt x="620157" y="2162175"/>
                  </a:lnTo>
                  <a:cubicBezTo>
                    <a:pt x="538393" y="2150494"/>
                    <a:pt x="567045" y="2157671"/>
                    <a:pt x="486807" y="2133600"/>
                  </a:cubicBezTo>
                  <a:cubicBezTo>
                    <a:pt x="477190" y="2130715"/>
                    <a:pt x="467460" y="2128030"/>
                    <a:pt x="458232" y="2124075"/>
                  </a:cubicBezTo>
                  <a:cubicBezTo>
                    <a:pt x="311046" y="2060995"/>
                    <a:pt x="522231" y="2151121"/>
                    <a:pt x="391557" y="2076450"/>
                  </a:cubicBezTo>
                  <a:cubicBezTo>
                    <a:pt x="380191" y="2069955"/>
                    <a:pt x="365714" y="2071522"/>
                    <a:pt x="353457" y="2066925"/>
                  </a:cubicBezTo>
                  <a:cubicBezTo>
                    <a:pt x="329405" y="2057906"/>
                    <a:pt x="271499" y="2023067"/>
                    <a:pt x="258207" y="2009775"/>
                  </a:cubicBezTo>
                  <a:cubicBezTo>
                    <a:pt x="151680" y="1903248"/>
                    <a:pt x="233837" y="1997454"/>
                    <a:pt x="182007" y="1914525"/>
                  </a:cubicBezTo>
                  <a:cubicBezTo>
                    <a:pt x="173593" y="1901063"/>
                    <a:pt x="162659" y="1889343"/>
                    <a:pt x="153432" y="1876425"/>
                  </a:cubicBezTo>
                  <a:cubicBezTo>
                    <a:pt x="146778" y="1867110"/>
                    <a:pt x="141036" y="1857165"/>
                    <a:pt x="134382" y="1847850"/>
                  </a:cubicBezTo>
                  <a:cubicBezTo>
                    <a:pt x="125155" y="1834932"/>
                    <a:pt x="113975" y="1823363"/>
                    <a:pt x="105807" y="1809750"/>
                  </a:cubicBezTo>
                  <a:cubicBezTo>
                    <a:pt x="94849" y="1791487"/>
                    <a:pt x="86045" y="1771989"/>
                    <a:pt x="77232" y="1752600"/>
                  </a:cubicBezTo>
                  <a:cubicBezTo>
                    <a:pt x="70157" y="1737035"/>
                    <a:pt x="66485" y="1719921"/>
                    <a:pt x="58182" y="1704975"/>
                  </a:cubicBezTo>
                  <a:cubicBezTo>
                    <a:pt x="50472" y="1691098"/>
                    <a:pt x="39132" y="1679575"/>
                    <a:pt x="29607" y="1666875"/>
                  </a:cubicBezTo>
                  <a:cubicBezTo>
                    <a:pt x="26432" y="1647825"/>
                    <a:pt x="25164" y="1628357"/>
                    <a:pt x="20082" y="1609725"/>
                  </a:cubicBezTo>
                  <a:cubicBezTo>
                    <a:pt x="15583" y="1593230"/>
                    <a:pt x="1240" y="1579197"/>
                    <a:pt x="1032" y="1562100"/>
                  </a:cubicBezTo>
                  <a:cubicBezTo>
                    <a:pt x="-1949" y="1317623"/>
                    <a:pt x="1618" y="1073007"/>
                    <a:pt x="10557" y="828675"/>
                  </a:cubicBezTo>
                  <a:cubicBezTo>
                    <a:pt x="11182" y="811589"/>
                    <a:pt x="21961" y="796343"/>
                    <a:pt x="29607" y="781050"/>
                  </a:cubicBezTo>
                  <a:cubicBezTo>
                    <a:pt x="49451" y="741363"/>
                    <a:pt x="62944" y="742950"/>
                    <a:pt x="105807" y="714375"/>
                  </a:cubicBezTo>
                  <a:lnTo>
                    <a:pt x="162957" y="676275"/>
                  </a:lnTo>
                  <a:cubicBezTo>
                    <a:pt x="172482" y="669925"/>
                    <a:pt x="181293" y="662345"/>
                    <a:pt x="191532" y="657225"/>
                  </a:cubicBezTo>
                  <a:cubicBezTo>
                    <a:pt x="204232" y="650875"/>
                    <a:pt x="216449" y="643448"/>
                    <a:pt x="229632" y="638175"/>
                  </a:cubicBezTo>
                  <a:cubicBezTo>
                    <a:pt x="248276" y="630717"/>
                    <a:pt x="286782" y="619125"/>
                    <a:pt x="286782" y="619125"/>
                  </a:cubicBezTo>
                  <a:cubicBezTo>
                    <a:pt x="340757" y="622300"/>
                    <a:pt x="394842" y="623966"/>
                    <a:pt x="448707" y="628650"/>
                  </a:cubicBezTo>
                  <a:cubicBezTo>
                    <a:pt x="467947" y="630323"/>
                    <a:pt x="487039" y="633832"/>
                    <a:pt x="505857" y="638175"/>
                  </a:cubicBezTo>
                  <a:cubicBezTo>
                    <a:pt x="528379" y="643372"/>
                    <a:pt x="572532" y="657225"/>
                    <a:pt x="572532" y="657225"/>
                  </a:cubicBezTo>
                  <a:lnTo>
                    <a:pt x="572532" y="65722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356791" y="2283718"/>
              <a:ext cx="745232" cy="745232"/>
              <a:chOff x="1450504" y="2618606"/>
              <a:chExt cx="914400" cy="914400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люс 10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347864" y="2283718"/>
              <a:ext cx="745232" cy="745232"/>
              <a:chOff x="2826961" y="2665462"/>
              <a:chExt cx="914400" cy="914400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Минус 13"/>
              <p:cNvSpPr/>
              <p:nvPr/>
            </p:nvSpPr>
            <p:spPr>
              <a:xfrm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27722" y="1070615"/>
                  <a:ext cx="45813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0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ru-RU" sz="3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22" y="1070615"/>
                  <a:ext cx="458139" cy="5539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3187" r="-38667" b="-340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85434" y="2294751"/>
                  <a:ext cx="68794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0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5434" y="2294751"/>
                  <a:ext cx="687945" cy="5539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3187" r="-27434" b="-340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05152" y="2283718"/>
                  <a:ext cx="687944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sz="30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152" y="2283718"/>
                  <a:ext cx="687944" cy="5539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187" r="-27679" b="-3406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1760" y="3987299"/>
                <a:ext cx="1982338" cy="744691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87299"/>
                <a:ext cx="1982338" cy="744691"/>
              </a:xfrm>
              <a:prstGeom prst="rect">
                <a:avLst/>
              </a:prstGeom>
              <a:blipFill rotWithShape="1">
                <a:blip r:embed="rId7"/>
                <a:stretch>
                  <a:fillRect r="-3385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9422" y="3987299"/>
                <a:ext cx="2003625" cy="746936"/>
              </a:xfrm>
              <a:prstGeom prst="rect">
                <a:avLst/>
              </a:prstGeom>
              <a:noFill/>
              <a:effectLst>
                <a:softEdge rad="31750"/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2" y="3987299"/>
                <a:ext cx="2003625" cy="746936"/>
              </a:xfrm>
              <a:prstGeom prst="rect">
                <a:avLst/>
              </a:prstGeom>
              <a:blipFill rotWithShape="1">
                <a:blip r:embed="rId8"/>
                <a:stretch>
                  <a:fillRect r="-5167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9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88958"/>
              </p:ext>
            </p:extLst>
          </p:nvPr>
        </p:nvGraphicFramePr>
        <p:xfrm>
          <a:off x="748748" y="668136"/>
          <a:ext cx="7646503" cy="38436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/>
                <a:gridCol w="5054215"/>
              </a:tblGrid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Диэлектрическая проницаемость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Вакуум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Воздух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1,0006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2-3,5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Резина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Глицерин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  <a:tr h="4651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698" marR="114698" marT="57349" marB="57349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0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42873" y="195486"/>
            <a:ext cx="42484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977825" y="1023790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5410020" y="1023689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911" y="1995686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5990" y="1994392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Диэлектрики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46019" y="2859782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56963" y="2861406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086" y="3636138"/>
            <a:ext cx="266992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проводящие электричество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5565030" y="3636138"/>
            <a:ext cx="266992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непроводящие электричество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7852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Электростатическая индукция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явление наведения собственного электростатического поля при действии на тело внешнего электрического поля.</a:t>
            </a:r>
          </a:p>
          <a:p>
            <a:pPr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Напряженность электростатического поля внутри любого проводника равна нулю.</a:t>
            </a:r>
          </a:p>
          <a:p>
            <a:pPr>
              <a:buFont typeface="Wingdings" pitchFamily="2" charset="2"/>
              <a:buChar char="Ø"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Весь статический заряд сосредоточен на поверхности проводника.</a:t>
            </a:r>
          </a:p>
          <a:p>
            <a:pPr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диэлектриков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существовать электрическое поле, несмотря на то, что они не проводят электричество.</a:t>
            </a:r>
          </a:p>
          <a:p>
            <a:pPr>
              <a:buFont typeface="Wingdings" pitchFamily="2" charset="2"/>
              <a:buChar char="Ø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Электрический диполь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система из двух ионов, которая в целом электрически нейтральна.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23728" y="195486"/>
            <a:ext cx="4869542" cy="7206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Диэлектрики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3712644">
            <a:off x="3056522" y="951782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880000">
            <a:off x="5410020" y="951681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1923678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75990" y="1922384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24716" y="2787774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656963" y="2789398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43" y="3507855"/>
            <a:ext cx="402120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4889390" y="3506400"/>
            <a:ext cx="4021200" cy="115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атомов или молекул, у которых центры распределения положительных и отрицательных зарядов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 совпадают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60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42873" y="195486"/>
            <a:ext cx="424847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591283" y="1023790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5851526" y="1023689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369" y="1995686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7496" y="1994392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Диэлектрики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59477" y="2859782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98469" y="2861406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636138"/>
            <a:ext cx="266992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проводящие электричество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6006536" y="3636138"/>
            <a:ext cx="266992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Тела, непроводящие электричество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25071" y="1093013"/>
            <a:ext cx="684076" cy="14787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5462" y="278777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Полупроводники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6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187624" y="36518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187624" y="18516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187624" y="329183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187624" y="40119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2678579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78579"/>
                <a:ext cx="458009" cy="506421"/>
              </a:xfrm>
              <a:prstGeom prst="rect">
                <a:avLst/>
              </a:prstGeom>
              <a:blipFill rotWithShape="1">
                <a:blip r:embed="rId2"/>
                <a:stretch>
                  <a:fillRect t="-1205" r="-26667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1187624" y="22117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87624" y="293179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25717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573625" y="1059582"/>
            <a:ext cx="1630223" cy="3744416"/>
            <a:chOff x="6804248" y="1943151"/>
            <a:chExt cx="428400" cy="254778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Проводники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2020422" y="3651870"/>
            <a:ext cx="181788" cy="181788"/>
            <a:chOff x="2826961" y="2665462"/>
            <a:chExt cx="914400" cy="914400"/>
          </a:xfrm>
        </p:grpSpPr>
        <p:sp>
          <p:nvSpPr>
            <p:cNvPr id="17" name="Овал 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2193975" y="3291830"/>
            <a:ext cx="181788" cy="181788"/>
            <a:chOff x="2826961" y="2665462"/>
            <a:chExt cx="914400" cy="914400"/>
          </a:xfrm>
        </p:grpSpPr>
        <p:sp>
          <p:nvSpPr>
            <p:cNvPr id="20" name="Овал 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>
            <a:grpSpLocks noChangeAspect="1"/>
          </p:cNvGrpSpPr>
          <p:nvPr/>
        </p:nvGrpSpPr>
        <p:grpSpPr>
          <a:xfrm>
            <a:off x="2101778" y="1851670"/>
            <a:ext cx="181788" cy="181788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2315194" y="2211710"/>
            <a:ext cx="181788" cy="181788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>
            <a:grpSpLocks noChangeAspect="1"/>
          </p:cNvGrpSpPr>
          <p:nvPr/>
        </p:nvGrpSpPr>
        <p:grpSpPr>
          <a:xfrm>
            <a:off x="2096777" y="2678579"/>
            <a:ext cx="181788" cy="181788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7" y="1059582"/>
            <a:ext cx="3333687" cy="3333687"/>
          </a:xfrm>
          <a:prstGeom prst="rect">
            <a:avLst/>
          </a:prstGeom>
        </p:spPr>
      </p:pic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7020272" y="2206709"/>
            <a:ext cx="181788" cy="181788"/>
            <a:chOff x="2826961" y="2665462"/>
            <a:chExt cx="914400" cy="914400"/>
          </a:xfrm>
        </p:grpSpPr>
        <p:sp>
          <p:nvSpPr>
            <p:cNvPr id="33" name="Овал 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6590756" y="2388497"/>
            <a:ext cx="181788" cy="181788"/>
            <a:chOff x="2826961" y="2665462"/>
            <a:chExt cx="914400" cy="914400"/>
          </a:xfrm>
        </p:grpSpPr>
        <p:sp>
          <p:nvSpPr>
            <p:cNvPr id="36" name="Овал 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6084168" y="2860367"/>
            <a:ext cx="181788" cy="181788"/>
            <a:chOff x="2826961" y="2665462"/>
            <a:chExt cx="914400" cy="914400"/>
          </a:xfrm>
        </p:grpSpPr>
        <p:sp>
          <p:nvSpPr>
            <p:cNvPr id="39" name="Овал 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Минус 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2007208" y="3646164"/>
            <a:ext cx="181788" cy="181788"/>
            <a:chOff x="2826961" y="2665462"/>
            <a:chExt cx="914400" cy="914400"/>
          </a:xfrm>
        </p:grpSpPr>
        <p:sp>
          <p:nvSpPr>
            <p:cNvPr id="42" name="Овал 4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Минус 4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2180761" y="3286124"/>
            <a:ext cx="181788" cy="181788"/>
            <a:chOff x="2826961" y="2665462"/>
            <a:chExt cx="914400" cy="914400"/>
          </a:xfrm>
        </p:grpSpPr>
        <p:sp>
          <p:nvSpPr>
            <p:cNvPr id="45" name="Овал 4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Минус 4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2088564" y="1845964"/>
            <a:ext cx="181788" cy="181788"/>
            <a:chOff x="2826961" y="2665462"/>
            <a:chExt cx="914400" cy="914400"/>
          </a:xfrm>
        </p:grpSpPr>
        <p:sp>
          <p:nvSpPr>
            <p:cNvPr id="48" name="Овал 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Минус 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2301980" y="2206004"/>
            <a:ext cx="181788" cy="181788"/>
            <a:chOff x="2826961" y="2665462"/>
            <a:chExt cx="914400" cy="914400"/>
          </a:xfrm>
        </p:grpSpPr>
        <p:sp>
          <p:nvSpPr>
            <p:cNvPr id="51" name="Овал 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Минус 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>
            <a:grpSpLocks noChangeAspect="1"/>
          </p:cNvGrpSpPr>
          <p:nvPr/>
        </p:nvGrpSpPr>
        <p:grpSpPr>
          <a:xfrm>
            <a:off x="2083563" y="2672873"/>
            <a:ext cx="181788" cy="181788"/>
            <a:chOff x="2826961" y="2665462"/>
            <a:chExt cx="914400" cy="914400"/>
          </a:xfrm>
        </p:grpSpPr>
        <p:sp>
          <p:nvSpPr>
            <p:cNvPr id="54" name="Овал 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Минус 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65" y="1515050"/>
            <a:ext cx="1492227" cy="149733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45" y="843558"/>
            <a:ext cx="1492227" cy="149733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33" y="843558"/>
            <a:ext cx="1492227" cy="149733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97" y="1929911"/>
            <a:ext cx="1492227" cy="1497336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08642E-6 C 0.00086 0.0179 0.0026 0.04383 0.00833 0.05926 C 0.01006 0.07222 0.01024 0.06914 0.00833 0.08889 C 0.00798 0.09259 0.00624 0.1 0.00624 0.1 C 0.00763 0.12655 0.00538 0.11636 0.01354 0.12593 C 0.01597 0.13241 0.0177 0.13642 0.02187 0.13889 C 0.02395 0.15 0.02048 0.14352 0.01666 0.15371 C 0.01475 0.16759 0.01874 0.19476 0.01354 0.20741 C 0.01301 0.20895 0.00746 0.21513 0.00624 0.21667 C 0.00468 0.22469 0.00364 0.23982 0.00729 0.2463 C 0.00885 0.24908 0.01163 0.24969 0.01354 0.25185 C 0.01544 0.26173 0.01579 0.27161 0.0177 0.28148 C 0.01857 0.29908 0.01979 0.31574 0.01979 0.33334 L 0.01666 0.34815 " pathEditMode="relative" ptsTypes="ffffffffffff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06173E-6 C -0.00174 0.00956 -0.00226 0.01882 -0.00625 0.02592 C -0.00538 0.03518 -0.00156 0.05678 -0.00312 0.06481 C -0.00399 0.06913 -0.00451 0.05616 -0.00521 0.05184 C -0.0059 0.03919 -0.00503 0.02623 -0.01146 0.01851 C -0.0092 -0.00155 -0.00295 -0.00124 0.00521 -0.01112 C 0.00365 -0.03489 0.00278 -0.0426 -0.00417 -0.06112 C -0.00677 -0.08489 0.00174 -0.08396 0.00833 -0.09816 C 0.01285 -0.10772 0.01215 -0.11606 0.01771 -0.12593 C 0.01563 -0.13149 0.0125 -0.13982 0.0125 -0.14631 L -3.61111E-6 -0.16297 " pathEditMode="relative" ptsTypes="fffffffff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58025E-6 C 0.00139 -0.00771 0.00035 -0.01018 -0.00208 -0.01666 C -0.00503 -0.03796 -0.00555 -0.05956 -0.00624 -0.08148 C -0.01319 -0.07746 -0.00902 -0.06944 -0.01145 -0.0574 C -0.0118 -0.05524 -0.01354 -0.05524 -0.01458 -0.0537 C -0.0184 -0.04814 -0.01822 -0.04166 -0.02291 -0.03888 C -0.02413 -0.0287 -0.02274 -0.03179 -0.02499 -0.02777 L -0.0302 0.00741 " pathEditMode="relative" ptsTypes="ffffff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93827E-7 C 0.00556 0.00339 0.01007 0.00957 0.01563 0.01296 C 0.01771 0.01667 0.02222 0.01883 0.02188 0.02407 C 0.02031 0.04599 0.02083 0.04475 0.00938 0.04815 C 0.01302 0.05463 0.01493 0.0571 0.01979 0.05926 C 0.02118 0.0608 0.025 0.06451 0.025 0.06852 C 0.025 0.07222 0.02118 0.07654 0.01979 0.07778 C 0.01771 0.07932 0.01354 0.08148 0.01354 0.08148 C 0.00938 0.07963 -0.0026 0.07685 0.01042 0.05741 C 0.01354 0.05247 0.01875 0.05864 0.02292 0.05926 C 0.02969 0.02315 0.02552 -0.06235 0.025 -0.08333 C 0.02483 -0.08827 0.02292 -0.09815 0.02292 -0.09815 C 0.0224 -0.11049 0.02274 -0.14444 0.01146 -0.14444 L 0.00729 -0.1537 " pathEditMode="relative" ptsTypes="ffffffffffff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82716E-6 C 0.0052 0.01389 0.00642 0.02716 0.00937 0.04259 C 0.01006 0.05926 0.0085 0.07654 0.01145 0.09259 C 0.01267 0.09938 0.01805 0.10062 0.02083 0.10555 C 0.02413 0.11142 0.02569 0.11728 0.02812 0.12407 C 0.02708 0.1395 0.0276 0.14259 0.02291 0.1537 C 0.02048 0.16666 0.02031 0.175 0.02604 0.18518 C 0.02534 0.20432 0.0269 0.2108 0.02187 0.22407 C 0.02083 0.24568 0.01944 0.25185 0.01249 0.26852 C 0.01006 0.28179 0.01163 0.27623 0.00833 0.28518 C 0.00711 0.29382 0.00798 0.29043 0.00624 0.29629 " pathEditMode="relative" ptsTypes="ffffffffff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C 0.01146 0.01234 0.02326 0.02346 0.03437 0.03704 C 0.03559 0.03858 0.03646 0.04167 0.03646 0.04444 C 0.0375 0.08858 0.03785 0.08426 0.02083 0.09444 C 0.01493 0.09383 0.00903 0.09105 0.00312 0.09259 C 0.00191 0.0929 0.00434 0.0966 0.00521 0.09815 C 0.00851 0.10525 0.00885 0.10494 0.0125 0.10926 C 0.01771 0.12284 0.01423 0.1213 0.02187 0.11852 C 0.02569 0.10957 0.02986 0.10185 0.03333 0.09259 C 0.03472 0.08241 0.03333 0.07037 0.03646 0.06111 C 0.03767 0.05741 0.04132 0.05864 0.04375 0.05741 C 0.04149 0.04938 0.0408 0.04228 0.03646 0.03704 C 0.03403 0.03025 0.03055 0.02099 0.02708 0.01667 C 0.02517 0.00679 0.02274 -0.00031 0.01875 -0.00741 C 0.02482 -0.01451 0.03333 -0.01358 0.04062 -0.01667 C 0.04184 -0.01049 0.04583 -1.23457E-7 0.04583 -1.23457E-7 C 0.04618 0.00247 0.04618 0.00525 0.04687 0.00741 C 0.04792 0.01142 0.05104 0.01852 0.05104 0.01852 C 0.05382 0.03765 0.05226 0.02839 0.05521 0.0463 C 0.05642 0.07068 0.05885 0.09938 0.04583 0.11481 C 0.04236 0.12376 0.0401 0.12994 0.03854 0.14074 C 0.03802 0.14815 0.03906 0.1571 0.03646 0.16296 C 0.03281 0.1713 0.02066 0.17284 0.01562 0.17407 C 0.0118 0.17623 0.00746 0.17562 0.00417 0.17963 C 0.00069 0.18364 0.00503 0.19691 -0.00417 0.19815 C -0.01181 0.19938 -0.01945 0.19938 -0.02708 0.2 C -0.03403 0.20247 -0.04132 0.20525 -0.04792 0.20926 C -0.05035 0.20617 -0.05365 0.20463 -0.05521 0.2 C -0.05643 0.1966 -0.0566 0.19259 -0.05729 0.18889 C -0.05764 0.18704 -0.05833 0.18333 -0.05833 0.18333 C -0.05868 0.17901 -0.06059 0.17407 -0.05938 0.17037 C -0.05851 0.1679 -0.05677 0.17346 -0.05521 0.17407 C -0.05243 0.17531 -0.04965 0.17531 -0.04688 0.17592 C -0.02379 0.18951 -0.04219 0.17932 0.01979 0.17592 C 0.02396 0.17562 0.02639 0.16883 0.02917 0.16481 C 0.03107 0.16204 0.03542 0.15741 0.03542 0.15741 C 0.03819 0.16512 0.0375 0.1608 0.0375 0.17037 " pathEditMode="relative" ptsTypes="ffffffffffffffffffffffffffffffffffffA">
                                      <p:cBhvr>
                                        <p:cTn id="5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19753E-6 C 0.00626 0.01636 0.01216 0.03488 0.01563 0.0537 C 0.01633 0.06543 0.01719 0.07253 0.01876 0.08333 C 0.01841 0.08827 0.01997 0.09537 0.01772 0.09815 C 0.01216 0.10494 0.00539 0.0929 0.00209 0.08704 C 0.00087 0.07809 -0.00208 0.07222 -0.00312 0.06296 C -0.00416 0.0534 -0.0052 0.04506 -0.00833 0.03704 C -0.00972 0.02778 -0.01232 0.01975 -0.01458 0.01111 C -0.01961 -0.00864 -0.01406 0.0071 -0.01874 -0.00555 C -0.02048 -0.01759 -0.02291 -0.02037 -0.02812 -0.02963 C -0.02916 -0.03148 -0.03124 -0.03518 -0.03124 -0.03518 C -0.03281 -0.04352 -0.03767 -0.04784 -0.04062 -0.05555 C -0.04027 -0.05802 -0.04044 -0.06111 -0.03958 -0.06296 C -0.0361 -0.07037 -0.02656 -0.07006 -0.02187 -0.07222 C -0.01683 -0.07839 -0.01353 -0.07994 -0.01145 -0.09074 C -0.01301 -0.09876 -0.01527 -0.09784 -0.01978 -0.1 C -0.03003 -0.09907 -0.04288 -0.10679 -0.04895 -0.09074 C -0.0486 -0.08457 -0.04878 -0.07839 -0.04791 -0.07222 C -0.04669 -0.06358 -0.03906 -0.05679 -0.03541 -0.05185 C -0.03888 -0.03364 -0.06857 -0.0429 -0.07395 -0.04259 C -0.0809 -0.03426 -0.08819 -0.03426 -0.09583 -0.02963 C -0.0986 -0.03025 -0.10173 -0.02932 -0.10416 -0.03148 C -0.10676 -0.03395 -0.11041 -0.04259 -0.11041 -0.04259 C -0.11492 -0.03981 -0.11458 -0.03518 -0.11666 -0.02778 C -0.11701 -0.01234 -0.11683 0.00309 -0.1177 0.01852 C -0.11805 0.02469 -0.12135 0.02932 -0.12187 0.03519 C -0.12326 0.05 -0.12222 0.04259 -0.12499 0.05741 C -0.12534 0.05926 -0.12603 0.06296 -0.12603 0.06296 C -0.12569 0.06667 -0.12673 0.07191 -0.12499 0.07407 C -0.12222 0.07747 -0.1177 0.07099 -0.11562 0.06852 C -0.11006 0.0537 -0.11735 0.07161 -0.11041 0.05926 C -0.10919 0.0571 -0.10728 0.05185 -0.10728 0.05185 " pathEditMode="relative" ptsTypes="fffffffffffffffffffffffffffffffA">
                                      <p:cBhvr>
                                        <p:cTn id="52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19753E-6 C 0.00694 0.00617 0.00295 0.00741 0.00729 0.01667 C 0.01093 0.02438 0.01475 0.03364 0.01875 0.04074 C 0.02482 0.05154 0.01909 0.03642 0.025 0.05 C 0.02864 0.05833 0.02986 0.06605 0.03333 0.07407 C 0.03298 0.0858 0.03385 0.09784 0.03229 0.10926 C 0.03194 0.11173 0.02951 0.11018 0.02812 0.11111 C 0.02361 0.11451 0.01944 0.11759 0.01458 0.12037 C 0.01354 0.12099 0.01146 0.12222 0.01146 0.12222 C 0.01076 0.12407 0.00937 0.12562 0.00937 0.12778 C 0.00937 0.13333 0.01406 0.13518 0.01562 0.13704 C 0.02448 0.1466 0.01857 0.1429 0.02604 0.1463 C 0.02899 0.14568 0.03576 0.14599 0.03958 0.14259 C 0.04461 0.13796 0.04861 0.1321 0.05416 0.12963 C 0.0618 0.12068 0.06944 0.11265 0.07708 0.1037 C 0.08211 0.09784 0.08698 0.09043 0.09271 0.08704 C 0.09236 0.08457 0.09288 0.08117 0.09166 0.07963 C 0.08663 0.07377 0.07291 0.07315 0.06771 0.07222 C 0.0625 0.07284 0.05711 0.07222 0.05208 0.07407 C 0.04913 0.07531 0.04705 0.07994 0.04479 0.08333 C 0.03646 0.0966 0.03073 0.11759 0.01979 0.12407 C 0.0151 0.13025 0.01093 0.12963 0.00625 0.13518 C -0.00035 0.13457 -0.00729 0.13704 -0.01354 0.13333 C -0.01563 0.1321 -0.01563 0.12222 -0.01563 0.12222 C -0.01719 0.13889 -0.01858 0.13889 -0.00938 0.14444 C -0.00816 0.14506 -0.01146 0.14228 -0.0125 0.14074 C -0.01615 0.13549 -0.01563 0.13518 -0.01771 0.12778 C -0.02014 0.10278 -0.0283 0.09475 -0.03959 0.08148 C -0.04375 0.07037 -0.04462 0.05772 -0.05 0.04815 C -0.05157 0.03951 -0.05122 0.03858 -0.05729 0.03148 C -0.05834 0.03025 -0.06025 0.02994 -0.06042 0.02778 C -0.06129 0.01605 -0.06042 0.00432 -0.06042 -0.00741 L -0.05417 -0.02778 " pathEditMode="relative" ptsTypes="fffffffffffffffffffffffffffffffAA">
                                      <p:cBhvr>
                                        <p:cTn id="54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08642E-6 C 0.00086 0.0179 0.0026 0.04383 0.00833 0.05926 C 0.01006 0.07222 0.01024 0.06914 0.00833 0.08889 C 0.00798 0.09259 0.00624 0.1 0.00624 0.1 C 0.00763 0.12655 0.00538 0.11636 0.01354 0.12593 C 0.01597 0.13241 0.0177 0.13642 0.02187 0.13889 C 0.02395 0.15 0.02048 0.14352 0.01666 0.15371 C 0.01475 0.16759 0.01874 0.19476 0.01354 0.20741 C 0.01301 0.20895 0.00746 0.21513 0.00624 0.21667 C 0.00468 0.22469 0.00364 0.23982 0.00729 0.2463 C 0.00885 0.24908 0.01163 0.24969 0.01354 0.25185 C 0.01544 0.26173 0.01579 0.27161 0.0177 0.28148 C 0.01857 0.29908 0.01979 0.31574 0.01979 0.33334 L 0.01666 0.34815 " pathEditMode="relative" ptsTypes="ffffffffffffAA">
                                      <p:cBhvr>
                                        <p:cTn id="86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06173E-6 C -0.00174 0.00956 -0.00226 0.01882 -0.00625 0.02592 C -0.00538 0.03518 -0.00156 0.05678 -0.00312 0.06481 C -0.00399 0.06913 -0.00451 0.05616 -0.00521 0.05184 C -0.0059 0.03919 -0.00503 0.02623 -0.01146 0.01851 C -0.0092 -0.00155 -0.00295 -0.00124 0.00521 -0.01112 C 0.00365 -0.03489 0.00278 -0.0426 -0.00417 -0.06112 C -0.00677 -0.08489 0.00174 -0.08396 0.00833 -0.09816 C 0.01285 -0.10772 0.01215 -0.11606 0.01771 -0.12593 C 0.01563 -0.13149 0.0125 -0.13982 0.0125 -0.14631 L -3.61111E-6 -0.16297 " pathEditMode="relative" ptsTypes="fffffffffAA">
                                      <p:cBhvr>
                                        <p:cTn id="88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58025E-6 C 0.00139 -0.00771 0.00035 -0.01018 -0.00208 -0.01666 C -0.00503 -0.03796 -0.00555 -0.05956 -0.00624 -0.08148 C -0.01319 -0.07746 -0.00902 -0.06944 -0.01145 -0.0574 C -0.0118 -0.05524 -0.01354 -0.05524 -0.01458 -0.0537 C -0.0184 -0.04814 -0.01822 -0.04166 -0.02291 -0.03888 C -0.02413 -0.0287 -0.02274 -0.03179 -0.02499 -0.02777 L -0.0302 0.00741 " pathEditMode="relative" ptsTypes="ffffffAA">
                                      <p:cBhvr>
                                        <p:cTn id="90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93827E-7 C 0.00556 0.00339 0.01007 0.00957 0.01563 0.01296 C 0.01771 0.01667 0.02222 0.01883 0.02188 0.02407 C 0.02031 0.04599 0.02083 0.04475 0.00938 0.04815 C 0.01302 0.05463 0.01493 0.0571 0.01979 0.05926 C 0.02118 0.0608 0.025 0.06451 0.025 0.06852 C 0.025 0.07222 0.02118 0.07654 0.01979 0.07778 C 0.01771 0.07932 0.01354 0.08148 0.01354 0.08148 C 0.00938 0.07963 -0.0026 0.07685 0.01042 0.05741 C 0.01354 0.05247 0.01875 0.05864 0.02292 0.05926 C 0.02969 0.02315 0.02552 -0.06235 0.025 -0.08333 C 0.02483 -0.08827 0.02292 -0.09815 0.02292 -0.09815 C 0.0224 -0.11049 0.02274 -0.14444 0.01146 -0.14444 L 0.00729 -0.1537 " pathEditMode="relative" ptsTypes="ffffffffffffAA">
                                      <p:cBhvr>
                                        <p:cTn id="9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82716E-6 C 0.0052 0.01389 0.00642 0.02716 0.00937 0.04259 C 0.01006 0.05926 0.0085 0.07654 0.01145 0.09259 C 0.01267 0.09938 0.01805 0.10062 0.02083 0.10555 C 0.02413 0.11142 0.02569 0.11728 0.02812 0.12407 C 0.02708 0.1395 0.0276 0.14259 0.02291 0.1537 C 0.02048 0.16666 0.02031 0.175 0.02604 0.18518 C 0.02534 0.20432 0.0269 0.2108 0.02187 0.22407 C 0.02083 0.24568 0.01944 0.25185 0.01249 0.26852 C 0.01006 0.28179 0.01163 0.27623 0.00833 0.28518 C 0.00711 0.29382 0.00798 0.29043 0.00624 0.29629 " pathEditMode="relative" ptsTypes="ffffffffffA">
                                      <p:cBhvr>
                                        <p:cTn id="94" dur="6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1187624" y="36518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187624" y="185167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187624" y="329183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187624" y="40119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2678579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78579"/>
                <a:ext cx="458009" cy="506421"/>
              </a:xfrm>
              <a:prstGeom prst="rect">
                <a:avLst/>
              </a:prstGeom>
              <a:blipFill rotWithShape="1">
                <a:blip r:embed="rId2"/>
                <a:stretch>
                  <a:fillRect t="-1205" r="-26667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1187624" y="221171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87624" y="293179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257175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573625" y="1059582"/>
            <a:ext cx="1630223" cy="3744416"/>
            <a:chOff x="6804248" y="1943151"/>
            <a:chExt cx="428400" cy="254778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14" name="Рисунок 13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Проводники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181600" y="-424143"/>
            <a:ext cx="5298405" cy="5943075"/>
          </a:xfrm>
          <a:prstGeom prst="rect">
            <a:avLst/>
          </a:prstGeom>
          <a:noFill/>
        </p:spPr>
      </p:pic>
      <p:sp>
        <p:nvSpPr>
          <p:cNvPr id="61" name="Объект 2"/>
          <p:cNvSpPr txBox="1">
            <a:spLocks/>
          </p:cNvSpPr>
          <p:nvPr/>
        </p:nvSpPr>
        <p:spPr>
          <a:xfrm>
            <a:off x="4942679" y="1106024"/>
            <a:ext cx="3858894" cy="156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Электростатическая индукция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явление наведения собственного электростатического поля при действии на тело внешнего электрического поля.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2439134" y="1778400"/>
            <a:ext cx="183600" cy="183600"/>
            <a:chOff x="1450504" y="2618606"/>
            <a:chExt cx="914400" cy="914400"/>
          </a:xfrm>
        </p:grpSpPr>
        <p:sp>
          <p:nvSpPr>
            <p:cNvPr id="66" name="Овал 65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люс 66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>
            <a:grpSpLocks noChangeAspect="1"/>
          </p:cNvGrpSpPr>
          <p:nvPr/>
        </p:nvGrpSpPr>
        <p:grpSpPr>
          <a:xfrm>
            <a:off x="1979712" y="1779662"/>
            <a:ext cx="183600" cy="183600"/>
            <a:chOff x="2826961" y="2665462"/>
            <a:chExt cx="914400" cy="914400"/>
          </a:xfrm>
        </p:grpSpPr>
        <p:sp>
          <p:nvSpPr>
            <p:cNvPr id="69" name="Овал 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Минус 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>
            <a:grpSpLocks noChangeAspect="1"/>
          </p:cNvGrpSpPr>
          <p:nvPr/>
        </p:nvGrpSpPr>
        <p:grpSpPr>
          <a:xfrm>
            <a:off x="1979712" y="2139662"/>
            <a:ext cx="183600" cy="183600"/>
            <a:chOff x="2826961" y="2665462"/>
            <a:chExt cx="914400" cy="914400"/>
          </a:xfrm>
        </p:grpSpPr>
        <p:sp>
          <p:nvSpPr>
            <p:cNvPr id="72" name="Овал 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инус 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>
            <a:grpSpLocks noChangeAspect="1"/>
          </p:cNvGrpSpPr>
          <p:nvPr/>
        </p:nvGrpSpPr>
        <p:grpSpPr>
          <a:xfrm>
            <a:off x="1979712" y="2499662"/>
            <a:ext cx="183600" cy="183600"/>
            <a:chOff x="2826961" y="2665462"/>
            <a:chExt cx="914400" cy="914400"/>
          </a:xfrm>
        </p:grpSpPr>
        <p:sp>
          <p:nvSpPr>
            <p:cNvPr id="75" name="Овал 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инус 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>
            <a:grpSpLocks noChangeAspect="1"/>
          </p:cNvGrpSpPr>
          <p:nvPr/>
        </p:nvGrpSpPr>
        <p:grpSpPr>
          <a:xfrm>
            <a:off x="1979712" y="2859662"/>
            <a:ext cx="183600" cy="183600"/>
            <a:chOff x="2826961" y="2665462"/>
            <a:chExt cx="914400" cy="914400"/>
          </a:xfrm>
        </p:grpSpPr>
        <p:sp>
          <p:nvSpPr>
            <p:cNvPr id="78" name="Овал 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Минус 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1979712" y="3219662"/>
            <a:ext cx="183600" cy="183600"/>
            <a:chOff x="2826961" y="2665462"/>
            <a:chExt cx="914400" cy="914400"/>
          </a:xfrm>
        </p:grpSpPr>
        <p:sp>
          <p:nvSpPr>
            <p:cNvPr id="81" name="Овал 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Минус 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>
            <a:grpSpLocks noChangeAspect="1"/>
          </p:cNvGrpSpPr>
          <p:nvPr/>
        </p:nvGrpSpPr>
        <p:grpSpPr>
          <a:xfrm>
            <a:off x="1979712" y="3579662"/>
            <a:ext cx="183600" cy="183600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>
            <a:grpSpLocks noChangeAspect="1"/>
          </p:cNvGrpSpPr>
          <p:nvPr/>
        </p:nvGrpSpPr>
        <p:grpSpPr>
          <a:xfrm>
            <a:off x="1979712" y="3939662"/>
            <a:ext cx="183600" cy="183600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>
            <a:grpSpLocks noChangeAspect="1"/>
          </p:cNvGrpSpPr>
          <p:nvPr/>
        </p:nvGrpSpPr>
        <p:grpSpPr>
          <a:xfrm>
            <a:off x="2439134" y="2138400"/>
            <a:ext cx="183600" cy="183600"/>
            <a:chOff x="1450504" y="2618606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люс 90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>
            <a:grpSpLocks noChangeAspect="1"/>
          </p:cNvGrpSpPr>
          <p:nvPr/>
        </p:nvGrpSpPr>
        <p:grpSpPr>
          <a:xfrm>
            <a:off x="2439134" y="2498400"/>
            <a:ext cx="183600" cy="183600"/>
            <a:chOff x="1450504" y="2618606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люс 93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>
            <a:grpSpLocks noChangeAspect="1"/>
          </p:cNvGrpSpPr>
          <p:nvPr/>
        </p:nvGrpSpPr>
        <p:grpSpPr>
          <a:xfrm>
            <a:off x="2439134" y="2858400"/>
            <a:ext cx="183600" cy="183600"/>
            <a:chOff x="1450504" y="2618606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люс 96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>
            <a:grpSpLocks noChangeAspect="1"/>
          </p:cNvGrpSpPr>
          <p:nvPr/>
        </p:nvGrpSpPr>
        <p:grpSpPr>
          <a:xfrm>
            <a:off x="2439134" y="3218400"/>
            <a:ext cx="183600" cy="183600"/>
            <a:chOff x="1450504" y="2618606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люс 99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>
            <a:grpSpLocks noChangeAspect="1"/>
          </p:cNvGrpSpPr>
          <p:nvPr/>
        </p:nvGrpSpPr>
        <p:grpSpPr>
          <a:xfrm>
            <a:off x="2439134" y="3578400"/>
            <a:ext cx="183600" cy="183600"/>
            <a:chOff x="1450504" y="2618606"/>
            <a:chExt cx="914400" cy="914400"/>
          </a:xfrm>
        </p:grpSpPr>
        <p:sp>
          <p:nvSpPr>
            <p:cNvPr id="102" name="Овал 101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люс 102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>
            <a:grpSpLocks noChangeAspect="1"/>
          </p:cNvGrpSpPr>
          <p:nvPr/>
        </p:nvGrpSpPr>
        <p:grpSpPr>
          <a:xfrm>
            <a:off x="2439134" y="3938400"/>
            <a:ext cx="183600" cy="183600"/>
            <a:chOff x="1450504" y="2618606"/>
            <a:chExt cx="914400" cy="914400"/>
          </a:xfrm>
        </p:grpSpPr>
        <p:sp>
          <p:nvSpPr>
            <p:cNvPr id="105" name="Овал 104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люс 105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Объект 2"/>
          <p:cNvSpPr txBox="1">
            <a:spLocks/>
          </p:cNvSpPr>
          <p:nvPr/>
        </p:nvSpPr>
        <p:spPr>
          <a:xfrm>
            <a:off x="4889570" y="3168449"/>
            <a:ext cx="3858894" cy="156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Из-за явления электростатической индукции напряженность электростатического поля внутри любого проводника равна нулю!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rot="10800000">
            <a:off x="2050206" y="241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10800000">
            <a:off x="2050206" y="277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10800000">
            <a:off x="2050206" y="205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10800000">
            <a:off x="2050206" y="385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10800000">
            <a:off x="2050206" y="313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10800000">
            <a:off x="2050206" y="3492000"/>
            <a:ext cx="504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051720" y="2731454"/>
                <a:ext cx="533544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ru-RU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31454"/>
                <a:ext cx="533544" cy="437492"/>
              </a:xfrm>
              <a:prstGeom prst="rect">
                <a:avLst/>
              </a:prstGeom>
              <a:blipFill rotWithShape="1">
                <a:blip r:embed="rId7"/>
                <a:stretch>
                  <a:fillRect r="-17241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Объект 2"/>
              <p:cNvSpPr txBox="1">
                <a:spLocks/>
              </p:cNvSpPr>
              <p:nvPr/>
            </p:nvSpPr>
            <p:spPr>
              <a:xfrm>
                <a:off x="5885089" y="2694403"/>
                <a:ext cx="1974073" cy="514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089" y="2694403"/>
                <a:ext cx="1974073" cy="514118"/>
              </a:xfrm>
              <a:prstGeom prst="rect">
                <a:avLst/>
              </a:prstGeom>
              <a:blipFill rotWithShape="1">
                <a:blip r:embed="rId8"/>
                <a:stretch>
                  <a:fillRect b="-15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6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7" grpId="0"/>
      <p:bldP spid="128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Проводники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" y="3075806"/>
            <a:ext cx="4054124" cy="1644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" y="1237221"/>
            <a:ext cx="3932543" cy="1538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7" b="1"/>
          <a:stretch/>
        </p:blipFill>
        <p:spPr>
          <a:xfrm>
            <a:off x="5582750" y="1150048"/>
            <a:ext cx="2301618" cy="35414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7236296" y="1059582"/>
            <a:ext cx="144016" cy="17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074508"/>
            <a:ext cx="144016" cy="17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Клетка Фарадея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6" y="963763"/>
            <a:ext cx="2444400" cy="304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9370" y="4045009"/>
            <a:ext cx="2268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Майкл Фарадей</a:t>
            </a:r>
          </a:p>
          <a:p>
            <a:pPr algn="ctr"/>
            <a:r>
              <a:rPr lang="ru-RU" sz="2400" dirty="0">
                <a:latin typeface="Times New Roman" pitchFamily="18" charset="0"/>
              </a:rPr>
              <a:t>1791 — </a:t>
            </a:r>
            <a:r>
              <a:rPr lang="ru-RU" sz="2400" dirty="0" smtClean="0">
                <a:latin typeface="Times New Roman" pitchFamily="18" charset="0"/>
              </a:rPr>
              <a:t> 1867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0538"/>
            <a:ext cx="4536504" cy="4536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48" y="755001"/>
            <a:ext cx="4104000" cy="3946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01" y="786757"/>
            <a:ext cx="4103477" cy="3946117"/>
          </a:xfrm>
          <a:prstGeom prst="rect">
            <a:avLst/>
          </a:prstGeom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268" y="2486825"/>
            <a:ext cx="1476000" cy="16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Проводники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 rot="16200000">
            <a:off x="1090533" y="940650"/>
            <a:ext cx="2786471" cy="3744416"/>
            <a:chOff x="1187624" y="1059582"/>
            <a:chExt cx="2786471" cy="3744416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1187624" y="365187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187624" y="185167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187624" y="329183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187624" y="40119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5400000">
                  <a:off x="3491880" y="2678579"/>
                  <a:ext cx="45800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491880" y="2678579"/>
                  <a:ext cx="458009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05" r="-26667" b="-265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Прямая со стрелкой 10"/>
            <p:cNvCxnSpPr/>
            <p:nvPr/>
          </p:nvCxnSpPr>
          <p:spPr>
            <a:xfrm>
              <a:off x="1187624" y="221171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187624" y="293179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187624" y="2571750"/>
              <a:ext cx="2232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1573625" y="1059582"/>
              <a:ext cx="1630223" cy="3744416"/>
              <a:chOff x="6804248" y="1943151"/>
              <a:chExt cx="428400" cy="2547783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53" b="100000" l="9879" r="89775">
                            <a14:foregroundMark x1="51127" y1="5719" x2="51127" y2="26170"/>
                            <a14:foregroundMark x1="49567" y1="5719" x2="51127" y2="44194"/>
                            <a14:backgroundMark x1="35702" y1="29809" x2="29463" y2="77123"/>
                            <a14:backgroundMark x1="18891" y1="32236" x2="66031" y2="69671"/>
                            <a14:backgroundMark x1="15425" y1="37608" x2="62565" y2="68111"/>
                            <a14:backgroundMark x1="41075" y1="73657" x2="79549" y2="55806"/>
                            <a14:backgroundMark x1="81802" y1="41421" x2="88908" y2="73484"/>
                            <a14:backgroundMark x1="64991" y1="27210" x2="82322" y2="69151"/>
                            <a14:backgroundMark x1="55113" y1="56153" x2="76430" y2="30156"/>
                            <a14:backgroundMark x1="78856" y1="26516" x2="87695" y2="42634"/>
                            <a14:backgroundMark x1="24437" y1="27556" x2="33969" y2="28250"/>
                            <a14:backgroundMark x1="36915" y1="27210" x2="44021" y2="36742"/>
                            <a14:backgroundMark x1="24090" y1="43328" x2="17504" y2="60832"/>
                            <a14:backgroundMark x1="31369" y1="60312" x2="15945" y2="45581"/>
                            <a14:backgroundMark x1="82149" y1="71231" x2="49393" y2="72270"/>
                            <a14:backgroundMark x1="64298" y1="29116" x2="53380" y2="27556"/>
                            <a14:backgroundMark x1="57366" y1="33102" x2="60659" y2="523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11" r="44191" b="52325"/>
              <a:stretch/>
            </p:blipFill>
            <p:spPr>
              <a:xfrm>
                <a:off x="6804251" y="1943151"/>
                <a:ext cx="427290" cy="2190936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53" b="100000" l="9879" r="89775">
                            <a14:foregroundMark x1="51127" y1="5719" x2="51127" y2="26170"/>
                            <a14:foregroundMark x1="49567" y1="5719" x2="51127" y2="44194"/>
                            <a14:backgroundMark x1="35702" y1="29809" x2="29463" y2="77123"/>
                            <a14:backgroundMark x1="18891" y1="32236" x2="66031" y2="69671"/>
                            <a14:backgroundMark x1="15425" y1="37608" x2="62565" y2="68111"/>
                            <a14:backgroundMark x1="41075" y1="73657" x2="79549" y2="55806"/>
                            <a14:backgroundMark x1="81802" y1="41421" x2="88908" y2="73484"/>
                            <a14:backgroundMark x1="64991" y1="27210" x2="82322" y2="69151"/>
                            <a14:backgroundMark x1="55113" y1="56153" x2="76430" y2="30156"/>
                            <a14:backgroundMark x1="78856" y1="26516" x2="87695" y2="42634"/>
                            <a14:backgroundMark x1="24437" y1="27556" x2="33969" y2="28250"/>
                            <a14:backgroundMark x1="36915" y1="27210" x2="44021" y2="36742"/>
                            <a14:backgroundMark x1="24090" y1="43328" x2="17504" y2="60832"/>
                            <a14:backgroundMark x1="31369" y1="60312" x2="15945" y2="45581"/>
                            <a14:backgroundMark x1="82149" y1="71231" x2="49393" y2="72270"/>
                            <a14:backgroundMark x1="64298" y1="29116" x2="53380" y2="27556"/>
                            <a14:backgroundMark x1="57366" y1="33102" x2="60659" y2="523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11" r="44191" b="92235"/>
              <a:stretch/>
            </p:blipFill>
            <p:spPr>
              <a:xfrm rot="10800000" flipH="1">
                <a:off x="6804248" y="4134088"/>
                <a:ext cx="428400" cy="356846"/>
              </a:xfrm>
              <a:prstGeom prst="rect">
                <a:avLst/>
              </a:prstGeom>
            </p:spPr>
          </p:pic>
        </p:grpSp>
        <p:grpSp>
          <p:nvGrpSpPr>
            <p:cNvPr id="17" name="Группа 16"/>
            <p:cNvGrpSpPr>
              <a:grpSpLocks noChangeAspect="1"/>
            </p:cNvGrpSpPr>
            <p:nvPr/>
          </p:nvGrpSpPr>
          <p:grpSpPr>
            <a:xfrm>
              <a:off x="2439134" y="1778400"/>
              <a:ext cx="183600" cy="183600"/>
              <a:chOff x="1450504" y="2618606"/>
              <a:chExt cx="914400" cy="914400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люс 1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>
              <a:grpSpLocks noChangeAspect="1"/>
            </p:cNvGrpSpPr>
            <p:nvPr/>
          </p:nvGrpSpPr>
          <p:grpSpPr>
            <a:xfrm>
              <a:off x="1979712" y="1779662"/>
              <a:ext cx="183600" cy="183600"/>
              <a:chOff x="2826961" y="2665462"/>
              <a:chExt cx="914400" cy="914400"/>
            </a:xfrm>
          </p:grpSpPr>
          <p:sp>
            <p:nvSpPr>
              <p:cNvPr id="21" name="Овал 20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Минус 21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>
              <a:grpSpLocks noChangeAspect="1"/>
            </p:cNvGrpSpPr>
            <p:nvPr/>
          </p:nvGrpSpPr>
          <p:grpSpPr>
            <a:xfrm>
              <a:off x="1979712" y="2139662"/>
              <a:ext cx="183600" cy="183600"/>
              <a:chOff x="2826961" y="2665462"/>
              <a:chExt cx="914400" cy="914400"/>
            </a:xfrm>
          </p:grpSpPr>
          <p:sp>
            <p:nvSpPr>
              <p:cNvPr id="24" name="Овал 23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инус 24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>
              <a:grpSpLocks noChangeAspect="1"/>
            </p:cNvGrpSpPr>
            <p:nvPr/>
          </p:nvGrpSpPr>
          <p:grpSpPr>
            <a:xfrm>
              <a:off x="1979712" y="2499662"/>
              <a:ext cx="183600" cy="183600"/>
              <a:chOff x="2826961" y="2665462"/>
              <a:chExt cx="914400" cy="914400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Минус 27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>
              <a:grpSpLocks noChangeAspect="1"/>
            </p:cNvGrpSpPr>
            <p:nvPr/>
          </p:nvGrpSpPr>
          <p:grpSpPr>
            <a:xfrm>
              <a:off x="1979712" y="2859662"/>
              <a:ext cx="183600" cy="183600"/>
              <a:chOff x="2826961" y="2665462"/>
              <a:chExt cx="914400" cy="914400"/>
            </a:xfrm>
          </p:grpSpPr>
          <p:sp>
            <p:nvSpPr>
              <p:cNvPr id="30" name="Овал 29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Минус 30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>
              <a:grpSpLocks noChangeAspect="1"/>
            </p:cNvGrpSpPr>
            <p:nvPr/>
          </p:nvGrpSpPr>
          <p:grpSpPr>
            <a:xfrm>
              <a:off x="1979712" y="3219662"/>
              <a:ext cx="183600" cy="183600"/>
              <a:chOff x="2826961" y="2665462"/>
              <a:chExt cx="914400" cy="914400"/>
            </a:xfrm>
          </p:grpSpPr>
          <p:sp>
            <p:nvSpPr>
              <p:cNvPr id="33" name="Овал 32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Минус 33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34"/>
            <p:cNvGrpSpPr>
              <a:grpSpLocks noChangeAspect="1"/>
            </p:cNvGrpSpPr>
            <p:nvPr/>
          </p:nvGrpSpPr>
          <p:grpSpPr>
            <a:xfrm>
              <a:off x="1979712" y="3579662"/>
              <a:ext cx="183600" cy="183600"/>
              <a:chOff x="2826961" y="2665462"/>
              <a:chExt cx="914400" cy="914400"/>
            </a:xfrm>
          </p:grpSpPr>
          <p:sp>
            <p:nvSpPr>
              <p:cNvPr id="36" name="Овал 35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Минус 36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>
              <a:grpSpLocks noChangeAspect="1"/>
            </p:cNvGrpSpPr>
            <p:nvPr/>
          </p:nvGrpSpPr>
          <p:grpSpPr>
            <a:xfrm>
              <a:off x="1979712" y="3939662"/>
              <a:ext cx="183600" cy="183600"/>
              <a:chOff x="2826961" y="2665462"/>
              <a:chExt cx="914400" cy="9144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Минус 39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>
              <a:grpSpLocks noChangeAspect="1"/>
            </p:cNvGrpSpPr>
            <p:nvPr/>
          </p:nvGrpSpPr>
          <p:grpSpPr>
            <a:xfrm>
              <a:off x="2439134" y="2138400"/>
              <a:ext cx="183600" cy="183600"/>
              <a:chOff x="1450504" y="2618606"/>
              <a:chExt cx="914400" cy="91440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люс 42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>
              <a:grpSpLocks noChangeAspect="1"/>
            </p:cNvGrpSpPr>
            <p:nvPr/>
          </p:nvGrpSpPr>
          <p:grpSpPr>
            <a:xfrm>
              <a:off x="2439134" y="2498400"/>
              <a:ext cx="183600" cy="183600"/>
              <a:chOff x="1450504" y="2618606"/>
              <a:chExt cx="914400" cy="9144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люс 4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" name="Группа 46"/>
            <p:cNvGrpSpPr>
              <a:grpSpLocks noChangeAspect="1"/>
            </p:cNvGrpSpPr>
            <p:nvPr/>
          </p:nvGrpSpPr>
          <p:grpSpPr>
            <a:xfrm>
              <a:off x="2439134" y="2858400"/>
              <a:ext cx="183600" cy="183600"/>
              <a:chOff x="1450504" y="2618606"/>
              <a:chExt cx="914400" cy="91440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люс 48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>
              <a:grpSpLocks noChangeAspect="1"/>
            </p:cNvGrpSpPr>
            <p:nvPr/>
          </p:nvGrpSpPr>
          <p:grpSpPr>
            <a:xfrm>
              <a:off x="2439134" y="3218400"/>
              <a:ext cx="183600" cy="183600"/>
              <a:chOff x="1450504" y="2618606"/>
              <a:chExt cx="914400" cy="914400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люс 5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>
              <a:grpSpLocks noChangeAspect="1"/>
            </p:cNvGrpSpPr>
            <p:nvPr/>
          </p:nvGrpSpPr>
          <p:grpSpPr>
            <a:xfrm>
              <a:off x="2439134" y="3578400"/>
              <a:ext cx="183600" cy="183600"/>
              <a:chOff x="1450504" y="2618606"/>
              <a:chExt cx="914400" cy="9144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люс 54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>
              <a:grpSpLocks noChangeAspect="1"/>
            </p:cNvGrpSpPr>
            <p:nvPr/>
          </p:nvGrpSpPr>
          <p:grpSpPr>
            <a:xfrm>
              <a:off x="2439134" y="3938400"/>
              <a:ext cx="183600" cy="183600"/>
              <a:chOff x="1450504" y="2618606"/>
              <a:chExt cx="914400" cy="914400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люс 5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300192" y="1489265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489265"/>
                <a:ext cx="458009" cy="506421"/>
              </a:xfrm>
              <a:prstGeom prst="rect">
                <a:avLst/>
              </a:prstGeom>
              <a:blipFill rotWithShape="1">
                <a:blip r:embed="rId5"/>
                <a:stretch>
                  <a:fillRect t="-1205" r="-26316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 стрелкой 129"/>
          <p:cNvCxnSpPr/>
          <p:nvPr/>
        </p:nvCxnSpPr>
        <p:spPr>
          <a:xfrm rot="20400000" flipV="1">
            <a:off x="6595978" y="1931700"/>
            <a:ext cx="0" cy="115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2" name="Группа 131"/>
          <p:cNvGrpSpPr/>
          <p:nvPr/>
        </p:nvGrpSpPr>
        <p:grpSpPr>
          <a:xfrm rot="16200000">
            <a:off x="5917131" y="1127115"/>
            <a:ext cx="1630223" cy="3744416"/>
            <a:chOff x="6804248" y="1943151"/>
            <a:chExt cx="428400" cy="2547783"/>
          </a:xfrm>
        </p:grpSpPr>
        <p:pic>
          <p:nvPicPr>
            <p:cNvPr id="175" name="Рисунок 1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176" name="Рисунок 175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179" name="Группа 178"/>
          <p:cNvGrpSpPr/>
          <p:nvPr/>
        </p:nvGrpSpPr>
        <p:grpSpPr>
          <a:xfrm>
            <a:off x="5683522" y="2765326"/>
            <a:ext cx="2344862" cy="643022"/>
            <a:chOff x="5578852" y="2765326"/>
            <a:chExt cx="2344862" cy="643022"/>
          </a:xfrm>
        </p:grpSpPr>
        <p:grpSp>
          <p:nvGrpSpPr>
            <p:cNvPr id="133" name="Группа 132"/>
            <p:cNvGrpSpPr>
              <a:grpSpLocks noChangeAspect="1"/>
            </p:cNvGrpSpPr>
            <p:nvPr/>
          </p:nvGrpSpPr>
          <p:grpSpPr>
            <a:xfrm rot="16200000">
              <a:off x="5578852" y="2765326"/>
              <a:ext cx="183600" cy="183600"/>
              <a:chOff x="1450504" y="2618606"/>
              <a:chExt cx="914400" cy="914400"/>
            </a:xfrm>
          </p:grpSpPr>
          <p:sp>
            <p:nvSpPr>
              <p:cNvPr id="173" name="Овал 17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Плюс 17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4" name="Группа 133"/>
            <p:cNvGrpSpPr>
              <a:grpSpLocks noChangeAspect="1"/>
            </p:cNvGrpSpPr>
            <p:nvPr/>
          </p:nvGrpSpPr>
          <p:grpSpPr>
            <a:xfrm rot="16200000">
              <a:off x="5580114" y="3224748"/>
              <a:ext cx="183600" cy="183600"/>
              <a:chOff x="2826961" y="2665462"/>
              <a:chExt cx="914400" cy="914400"/>
            </a:xfrm>
          </p:grpSpPr>
          <p:sp>
            <p:nvSpPr>
              <p:cNvPr id="171" name="Овал 170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Минус 171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5" name="Группа 134"/>
            <p:cNvGrpSpPr>
              <a:grpSpLocks noChangeAspect="1"/>
            </p:cNvGrpSpPr>
            <p:nvPr/>
          </p:nvGrpSpPr>
          <p:grpSpPr>
            <a:xfrm rot="16200000">
              <a:off x="5940114" y="3224748"/>
              <a:ext cx="183600" cy="183600"/>
              <a:chOff x="2826961" y="2665462"/>
              <a:chExt cx="914400" cy="914400"/>
            </a:xfrm>
          </p:grpSpPr>
          <p:sp>
            <p:nvSpPr>
              <p:cNvPr id="169" name="Овал 168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Минус 169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6" name="Группа 135"/>
            <p:cNvGrpSpPr>
              <a:grpSpLocks noChangeAspect="1"/>
            </p:cNvGrpSpPr>
            <p:nvPr/>
          </p:nvGrpSpPr>
          <p:grpSpPr>
            <a:xfrm rot="16200000">
              <a:off x="6300114" y="3224748"/>
              <a:ext cx="183600" cy="183600"/>
              <a:chOff x="2826961" y="2665462"/>
              <a:chExt cx="914400" cy="914400"/>
            </a:xfrm>
          </p:grpSpPr>
          <p:sp>
            <p:nvSpPr>
              <p:cNvPr id="167" name="Овал 166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Минус 167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7" name="Группа 136"/>
            <p:cNvGrpSpPr>
              <a:grpSpLocks noChangeAspect="1"/>
            </p:cNvGrpSpPr>
            <p:nvPr/>
          </p:nvGrpSpPr>
          <p:grpSpPr>
            <a:xfrm rot="16200000">
              <a:off x="6660114" y="3224748"/>
              <a:ext cx="183600" cy="183600"/>
              <a:chOff x="2826961" y="2665462"/>
              <a:chExt cx="914400" cy="914400"/>
            </a:xfrm>
          </p:grpSpPr>
          <p:sp>
            <p:nvSpPr>
              <p:cNvPr id="165" name="Овал 164"/>
              <p:cNvSpPr/>
              <p:nvPr/>
            </p:nvSpPr>
            <p:spPr>
              <a:xfrm rot="108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Минус 165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37"/>
            <p:cNvGrpSpPr>
              <a:grpSpLocks noChangeAspect="1"/>
            </p:cNvGrpSpPr>
            <p:nvPr/>
          </p:nvGrpSpPr>
          <p:grpSpPr>
            <a:xfrm rot="16200000">
              <a:off x="7020114" y="3224748"/>
              <a:ext cx="183600" cy="183600"/>
              <a:chOff x="2826961" y="2665462"/>
              <a:chExt cx="914400" cy="914400"/>
            </a:xfrm>
          </p:grpSpPr>
          <p:sp>
            <p:nvSpPr>
              <p:cNvPr id="163" name="Овал 162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Минус 163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9" name="Группа 138"/>
            <p:cNvGrpSpPr>
              <a:grpSpLocks noChangeAspect="1"/>
            </p:cNvGrpSpPr>
            <p:nvPr/>
          </p:nvGrpSpPr>
          <p:grpSpPr>
            <a:xfrm rot="16200000">
              <a:off x="7380114" y="3224748"/>
              <a:ext cx="183600" cy="183600"/>
              <a:chOff x="2826961" y="2665462"/>
              <a:chExt cx="914400" cy="914400"/>
            </a:xfrm>
          </p:grpSpPr>
          <p:sp>
            <p:nvSpPr>
              <p:cNvPr id="161" name="Овал 160"/>
              <p:cNvSpPr/>
              <p:nvPr/>
            </p:nvSpPr>
            <p:spPr>
              <a:xfrm rot="5400000">
                <a:off x="2852112" y="2690613"/>
                <a:ext cx="864098" cy="8640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Минус 161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0" name="Группа 139"/>
            <p:cNvGrpSpPr>
              <a:grpSpLocks noChangeAspect="1"/>
            </p:cNvGrpSpPr>
            <p:nvPr/>
          </p:nvGrpSpPr>
          <p:grpSpPr>
            <a:xfrm rot="16200000">
              <a:off x="7740114" y="3224748"/>
              <a:ext cx="183600" cy="183600"/>
              <a:chOff x="2826961" y="2665462"/>
              <a:chExt cx="914400" cy="914400"/>
            </a:xfrm>
          </p:grpSpPr>
          <p:sp>
            <p:nvSpPr>
              <p:cNvPr id="159" name="Овал 158"/>
              <p:cNvSpPr/>
              <p:nvPr/>
            </p:nvSpPr>
            <p:spPr>
              <a:xfrm>
                <a:off x="2852113" y="2690614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0000">
                    <a:schemeClr val="accent1">
                      <a:lumMod val="40000"/>
                      <a:lumOff val="60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Минус 159"/>
              <p:cNvSpPr/>
              <p:nvPr/>
            </p:nvSpPr>
            <p:spPr>
              <a:xfrm rot="5400000">
                <a:off x="2826961" y="2665462"/>
                <a:ext cx="914400" cy="914400"/>
              </a:xfrm>
              <a:prstGeom prst="mathMinus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30000">
                    <a:schemeClr val="tx2">
                      <a:lumMod val="40000"/>
                      <a:lumOff val="60000"/>
                    </a:schemeClr>
                  </a:gs>
                  <a:gs pos="59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1" name="Группа 140"/>
            <p:cNvGrpSpPr>
              <a:grpSpLocks noChangeAspect="1"/>
            </p:cNvGrpSpPr>
            <p:nvPr/>
          </p:nvGrpSpPr>
          <p:grpSpPr>
            <a:xfrm rot="16200000">
              <a:off x="5938852" y="2765326"/>
              <a:ext cx="183600" cy="183600"/>
              <a:chOff x="1450504" y="2618606"/>
              <a:chExt cx="914400" cy="914400"/>
            </a:xfrm>
          </p:grpSpPr>
          <p:sp>
            <p:nvSpPr>
              <p:cNvPr id="157" name="Овал 15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Плюс 15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2" name="Группа 141"/>
            <p:cNvGrpSpPr>
              <a:grpSpLocks noChangeAspect="1"/>
            </p:cNvGrpSpPr>
            <p:nvPr/>
          </p:nvGrpSpPr>
          <p:grpSpPr>
            <a:xfrm rot="16200000">
              <a:off x="6298852" y="2765326"/>
              <a:ext cx="183600" cy="183600"/>
              <a:chOff x="1450504" y="2618606"/>
              <a:chExt cx="914400" cy="914400"/>
            </a:xfrm>
          </p:grpSpPr>
          <p:sp>
            <p:nvSpPr>
              <p:cNvPr id="155" name="Овал 154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люс 155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3" name="Группа 142"/>
            <p:cNvGrpSpPr>
              <a:grpSpLocks noChangeAspect="1"/>
            </p:cNvGrpSpPr>
            <p:nvPr/>
          </p:nvGrpSpPr>
          <p:grpSpPr>
            <a:xfrm rot="16200000">
              <a:off x="6658852" y="2765326"/>
              <a:ext cx="183600" cy="183600"/>
              <a:chOff x="1450504" y="2618606"/>
              <a:chExt cx="914400" cy="914400"/>
            </a:xfrm>
          </p:grpSpPr>
          <p:sp>
            <p:nvSpPr>
              <p:cNvPr id="153" name="Овал 152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люс 153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43"/>
            <p:cNvGrpSpPr>
              <a:grpSpLocks noChangeAspect="1"/>
            </p:cNvGrpSpPr>
            <p:nvPr/>
          </p:nvGrpSpPr>
          <p:grpSpPr>
            <a:xfrm rot="16200000">
              <a:off x="7018852" y="2765326"/>
              <a:ext cx="183600" cy="183600"/>
              <a:chOff x="1450504" y="2618606"/>
              <a:chExt cx="914400" cy="914400"/>
            </a:xfrm>
          </p:grpSpPr>
          <p:sp>
            <p:nvSpPr>
              <p:cNvPr id="151" name="Овал 150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люс 151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5" name="Группа 144"/>
            <p:cNvGrpSpPr>
              <a:grpSpLocks noChangeAspect="1"/>
            </p:cNvGrpSpPr>
            <p:nvPr/>
          </p:nvGrpSpPr>
          <p:grpSpPr>
            <a:xfrm rot="16200000">
              <a:off x="7378852" y="2765326"/>
              <a:ext cx="183600" cy="183600"/>
              <a:chOff x="1450504" y="2618606"/>
              <a:chExt cx="914400" cy="914400"/>
            </a:xfrm>
          </p:grpSpPr>
          <p:sp>
            <p:nvSpPr>
              <p:cNvPr id="149" name="Овал 148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люс 149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6" name="Группа 145"/>
            <p:cNvGrpSpPr>
              <a:grpSpLocks noChangeAspect="1"/>
            </p:cNvGrpSpPr>
            <p:nvPr/>
          </p:nvGrpSpPr>
          <p:grpSpPr>
            <a:xfrm rot="16200000">
              <a:off x="7738852" y="2765326"/>
              <a:ext cx="183600" cy="183600"/>
              <a:chOff x="1450504" y="2618606"/>
              <a:chExt cx="914400" cy="914400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1475656" y="2643758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30000">
                    <a:srgbClr val="E08785"/>
                  </a:gs>
                  <a:gs pos="60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люс 147"/>
              <p:cNvSpPr/>
              <p:nvPr/>
            </p:nvSpPr>
            <p:spPr>
              <a:xfrm>
                <a:off x="1450504" y="2618606"/>
                <a:ext cx="914400" cy="914400"/>
              </a:xfrm>
              <a:prstGeom prst="mathPlus">
                <a:avLst/>
              </a:prstGeom>
              <a:gradFill flip="none" rotWithShape="1"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100000">
                    <a:srgbClr val="C0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84" name="Группа 18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8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04131 1.11022E-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Диэлектрики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4181600" y="-424143"/>
            <a:ext cx="5298405" cy="5943075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42679" y="1296241"/>
            <a:ext cx="3858894" cy="1563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Диэлектрики не проводят электричество, но внутри них может существовать электростатическое поле.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61578" y="3219822"/>
            <a:ext cx="385889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диэлектриках не возникают свободные заряды!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61663" y="352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61663" y="172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61663" y="316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61663" y="388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65919" y="2551164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19" y="2551164"/>
                <a:ext cx="458009" cy="506421"/>
              </a:xfrm>
              <a:prstGeom prst="rect">
                <a:avLst/>
              </a:prstGeom>
              <a:blipFill rotWithShape="1">
                <a:blip r:embed="rId3"/>
                <a:stretch>
                  <a:fillRect t="-1190" r="-26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1161663" y="208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61663" y="280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61663" y="244316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 rot="965148">
            <a:off x="1444536" y="1813406"/>
            <a:ext cx="694119" cy="369332"/>
            <a:chOff x="4620401" y="2850490"/>
            <a:chExt cx="694119" cy="369332"/>
          </a:xfrm>
        </p:grpSpPr>
        <p:sp>
          <p:nvSpPr>
            <p:cNvPr id="18" name="Овал 17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17948" y="2302336"/>
            <a:ext cx="694119" cy="369332"/>
            <a:chOff x="4620401" y="2850490"/>
            <a:chExt cx="694119" cy="369332"/>
          </a:xfrm>
        </p:grpSpPr>
        <p:sp>
          <p:nvSpPr>
            <p:cNvPr id="22" name="Овал 21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19492180">
            <a:off x="1965007" y="2892056"/>
            <a:ext cx="694119" cy="369332"/>
            <a:chOff x="4620401" y="2850490"/>
            <a:chExt cx="694119" cy="369332"/>
          </a:xfrm>
        </p:grpSpPr>
        <p:sp>
          <p:nvSpPr>
            <p:cNvPr id="26" name="Овал 25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 rot="6048456">
            <a:off x="2213289" y="3379705"/>
            <a:ext cx="694119" cy="369332"/>
            <a:chOff x="4620401" y="2850490"/>
            <a:chExt cx="694119" cy="369332"/>
          </a:xfrm>
        </p:grpSpPr>
        <p:sp>
          <p:nvSpPr>
            <p:cNvPr id="30" name="Овал 29"/>
            <p:cNvSpPr/>
            <p:nvPr/>
          </p:nvSpPr>
          <p:spPr>
            <a:xfrm>
              <a:off x="4620401" y="2894384"/>
              <a:ext cx="694119" cy="288032"/>
            </a:xfrm>
            <a:prstGeom prst="ellipse">
              <a:avLst/>
            </a:prstGeom>
            <a:gradFill flip="none" rotWithShape="1">
              <a:gsLst>
                <a:gs pos="2000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  <a:lumMod val="100000"/>
                  </a:schemeClr>
                </a:gs>
                <a:gs pos="8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9199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+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4008" y="28504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8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28148"/>
            <a:ext cx="7499384" cy="61541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Диэлектрики в электростатическом поле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35696" y="2953494"/>
            <a:ext cx="914400" cy="914400"/>
            <a:chOff x="1450504" y="2618606"/>
            <a:chExt cx="914400" cy="914400"/>
          </a:xfrm>
        </p:grpSpPr>
        <p:sp>
          <p:nvSpPr>
            <p:cNvPr id="6" name="Овал 5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люс 6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84884" y="2089398"/>
            <a:ext cx="216024" cy="216024"/>
            <a:chOff x="2826961" y="2665462"/>
            <a:chExt cx="914400" cy="914400"/>
          </a:xfrm>
        </p:grpSpPr>
        <p:sp>
          <p:nvSpPr>
            <p:cNvPr id="9" name="Овал 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Минус 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88962" y="1059582"/>
            <a:ext cx="1807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Атом водорода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64849" y="1448033"/>
                <a:ext cx="1768305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 ~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об/с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49" y="1448033"/>
                <a:ext cx="1768305" cy="403637"/>
              </a:xfrm>
              <a:prstGeom prst="rect">
                <a:avLst/>
              </a:prstGeom>
              <a:blipFill rotWithShape="1">
                <a:blip r:embed="rId2"/>
                <a:stretch>
                  <a:fillRect t="-6061" r="-5172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35696" y="1459692"/>
                <a:ext cx="865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59692"/>
                <a:ext cx="86549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056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5292080" y="2204580"/>
            <a:ext cx="1152128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155368" y="2211710"/>
            <a:ext cx="1152128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4208" y="1459692"/>
                <a:ext cx="865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59692"/>
                <a:ext cx="86549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056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Овал 27"/>
          <p:cNvSpPr/>
          <p:nvPr/>
        </p:nvSpPr>
        <p:spPr>
          <a:xfrm>
            <a:off x="5702400" y="2024269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40152" y="2024269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701985" y="3410694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40000" y="3410694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148000" y="2624101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147303" y="2823236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98000" y="2624400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62022" y="2822400"/>
            <a:ext cx="130258" cy="1302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5174572" y="2129006"/>
            <a:ext cx="3285860" cy="1303275"/>
            <a:chOff x="3111907" y="3413694"/>
            <a:chExt cx="3285860" cy="1303275"/>
          </a:xfrm>
        </p:grpSpPr>
        <p:grpSp>
          <p:nvGrpSpPr>
            <p:cNvPr id="44" name="Группа 43"/>
            <p:cNvGrpSpPr/>
            <p:nvPr/>
          </p:nvGrpSpPr>
          <p:grpSpPr>
            <a:xfrm rot="10800000">
              <a:off x="3111907" y="3413694"/>
              <a:ext cx="3285860" cy="1303275"/>
              <a:chOff x="3254448" y="2367265"/>
              <a:chExt cx="2541688" cy="1008113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4090054" y="2715766"/>
                <a:ext cx="936104" cy="296971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dk1">
                      <a:shade val="93000"/>
                      <a:satMod val="130000"/>
                      <a:lumMod val="50000"/>
                      <a:lumOff val="5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Месяц 45"/>
              <p:cNvSpPr/>
              <p:nvPr/>
            </p:nvSpPr>
            <p:spPr>
              <a:xfrm rot="5400000">
                <a:off x="4361720" y="2459791"/>
                <a:ext cx="342464" cy="1362064"/>
              </a:xfrm>
              <a:prstGeom prst="moon">
                <a:avLst>
                  <a:gd name="adj" fmla="val 39030"/>
                </a:avLst>
              </a:prstGeom>
              <a:gradFill flip="none" rotWithShape="1">
                <a:gsLst>
                  <a:gs pos="100000">
                    <a:srgbClr val="C00000"/>
                  </a:gs>
                  <a:gs pos="50000">
                    <a:schemeClr val="dk1">
                      <a:shade val="93000"/>
                      <a:satMod val="130000"/>
                      <a:lumMod val="50000"/>
                      <a:lumOff val="50000"/>
                    </a:schemeClr>
                  </a:gs>
                  <a:gs pos="0">
                    <a:schemeClr val="tx2">
                      <a:lumMod val="75000"/>
                    </a:schemeClr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Месяц 46"/>
              <p:cNvSpPr/>
              <p:nvPr/>
            </p:nvSpPr>
            <p:spPr>
              <a:xfrm rot="16200000">
                <a:off x="4386874" y="1917934"/>
                <a:ext cx="342464" cy="1362064"/>
              </a:xfrm>
              <a:prstGeom prst="moon">
                <a:avLst>
                  <a:gd name="adj" fmla="val 39030"/>
                </a:avLst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dk1">
                      <a:shade val="93000"/>
                      <a:satMod val="130000"/>
                      <a:lumMod val="50000"/>
                      <a:lumOff val="5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path path="rect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" name="Группа 47"/>
              <p:cNvGrpSpPr/>
              <p:nvPr/>
            </p:nvGrpSpPr>
            <p:grpSpPr>
              <a:xfrm>
                <a:off x="3254448" y="2367266"/>
                <a:ext cx="1008112" cy="1008112"/>
                <a:chOff x="1450504" y="2618606"/>
                <a:chExt cx="914400" cy="914400"/>
              </a:xfrm>
            </p:grpSpPr>
            <p:sp>
              <p:nvSpPr>
                <p:cNvPr id="52" name="Овал 51"/>
                <p:cNvSpPr/>
                <p:nvPr/>
              </p:nvSpPr>
              <p:spPr>
                <a:xfrm>
                  <a:off x="1475656" y="2643758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0000">
                      <a:srgbClr val="E08785"/>
                    </a:gs>
                    <a:gs pos="60000">
                      <a:schemeClr val="accent2">
                        <a:tint val="37000"/>
                        <a:satMod val="3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люс 52"/>
                <p:cNvSpPr/>
                <p:nvPr/>
              </p:nvSpPr>
              <p:spPr>
                <a:xfrm>
                  <a:off x="1450504" y="2618606"/>
                  <a:ext cx="914400" cy="914400"/>
                </a:xfrm>
                <a:prstGeom prst="mathPlus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67000">
                      <a:schemeClr val="accent2">
                        <a:lumMod val="60000"/>
                        <a:lumOff val="4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4788024" y="2367265"/>
                <a:ext cx="1008112" cy="1008112"/>
                <a:chOff x="2826961" y="2665462"/>
                <a:chExt cx="914400" cy="914400"/>
              </a:xfrm>
            </p:grpSpPr>
            <p:sp>
              <p:nvSpPr>
                <p:cNvPr id="50" name="Овал 49"/>
                <p:cNvSpPr/>
                <p:nvPr/>
              </p:nvSpPr>
              <p:spPr>
                <a:xfrm>
                  <a:off x="2852113" y="2690614"/>
                  <a:ext cx="864096" cy="8640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30000">
                      <a:schemeClr val="accent1">
                        <a:lumMod val="40000"/>
                        <a:lumOff val="60000"/>
                      </a:schemeClr>
                    </a:gs>
                    <a:gs pos="6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Минус 50"/>
                <p:cNvSpPr/>
                <p:nvPr/>
              </p:nvSpPr>
              <p:spPr>
                <a:xfrm>
                  <a:off x="2826961" y="2665462"/>
                  <a:ext cx="914400" cy="914400"/>
                </a:xfrm>
                <a:prstGeom prst="mathMinus">
                  <a:avLst/>
                </a:prstGeom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30000">
                      <a:schemeClr val="tx2">
                        <a:lumMod val="40000"/>
                        <a:lumOff val="60000"/>
                      </a:schemeClr>
                    </a:gs>
                    <a:gs pos="59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3489270" y="3797472"/>
              <a:ext cx="5485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Cl</a:t>
              </a:r>
              <a:endPara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8957" y="3788332"/>
              <a:ext cx="6543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endParaRPr lang="ru-RU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593870" y="2510775"/>
            <a:ext cx="5485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52320" y="2510775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89718" y="4011910"/>
            <a:ext cx="2974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Электрический диполь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90896" y="1071414"/>
            <a:ext cx="3168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Молекула поваренной соли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1.11111E-6 C 0.06893 -1.11111E-6 0.125 0.10463 0.125 0.23426 C 0.125 0.36358 0.06893 0.46883 -4.44444E-6 0.46883 C -0.06892 0.46883 -0.125 0.36358 -0.125 0.23426 C -0.125 0.10463 -0.06892 -1.11111E-6 -4.44444E-6 -1.11111E-6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8429E-6 L -0.04809 -3.0842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54" grpId="0"/>
      <p:bldP spid="54" grpId="1"/>
      <p:bldP spid="55" grpId="0"/>
      <p:bldP spid="55" grpId="1"/>
      <p:bldP spid="57" grpId="0"/>
      <p:bldP spid="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430</Words>
  <Application>Microsoft Office PowerPoint</Application>
  <PresentationFormat>Экран (16:9)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Проводники и диэлектрики в электростатическом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Клетка Фарадея</vt:lpstr>
      <vt:lpstr>Презентация PowerPoint</vt:lpstr>
      <vt:lpstr>Презентация PowerPoint</vt:lpstr>
      <vt:lpstr>Презентация PowerPoint</vt:lpstr>
      <vt:lpstr>Презентация PowerPoint</vt:lpstr>
      <vt:lpstr>Диэлектрическая проницаемость</vt:lpstr>
      <vt:lpstr>Презентация PowerPoint</vt:lpstr>
      <vt:lpstr>Презентация PowerPoint</vt:lpstr>
      <vt:lpstr>Основные выводы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и диэлектрики в электростатическом поле</dc:title>
  <dc:creator>User</dc:creator>
  <cp:lastModifiedBy>User</cp:lastModifiedBy>
  <cp:revision>33</cp:revision>
  <dcterms:created xsi:type="dcterms:W3CDTF">2014-08-13T09:52:47Z</dcterms:created>
  <dcterms:modified xsi:type="dcterms:W3CDTF">2014-08-22T10:36:15Z</dcterms:modified>
</cp:coreProperties>
</file>