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14" y="-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21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945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6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31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34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42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750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2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9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9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22E19-7C04-4767-8B90-552635261F12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0878-ED8A-4A0E-971A-FF65D70B8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37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9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8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7.png"/><Relationship Id="rId5" Type="http://schemas.openxmlformats.org/officeDocument/2006/relationships/image" Target="../media/image42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1.png"/><Relationship Id="rId9" Type="http://schemas.openxmlformats.org/officeDocument/2006/relationships/image" Target="../media/image2.png"/><Relationship Id="rId1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2.png"/><Relationship Id="rId18" Type="http://schemas.openxmlformats.org/officeDocument/2006/relationships/image" Target="../media/image67.png"/><Relationship Id="rId3" Type="http://schemas.openxmlformats.org/officeDocument/2006/relationships/image" Target="../media/image53.png"/><Relationship Id="rId21" Type="http://schemas.openxmlformats.org/officeDocument/2006/relationships/image" Target="../media/image70.png"/><Relationship Id="rId7" Type="http://schemas.openxmlformats.org/officeDocument/2006/relationships/image" Target="../media/image57.png"/><Relationship Id="rId12" Type="http://schemas.openxmlformats.org/officeDocument/2006/relationships/image" Target="../media/image61.png"/><Relationship Id="rId17" Type="http://schemas.openxmlformats.org/officeDocument/2006/relationships/image" Target="../media/image66.png"/><Relationship Id="rId2" Type="http://schemas.openxmlformats.org/officeDocument/2006/relationships/image" Target="../media/image52.png"/><Relationship Id="rId16" Type="http://schemas.openxmlformats.org/officeDocument/2006/relationships/image" Target="../media/image65.png"/><Relationship Id="rId20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0.png"/><Relationship Id="rId5" Type="http://schemas.openxmlformats.org/officeDocument/2006/relationships/image" Target="../media/image55.png"/><Relationship Id="rId15" Type="http://schemas.openxmlformats.org/officeDocument/2006/relationships/image" Target="../media/image64.png"/><Relationship Id="rId23" Type="http://schemas.openxmlformats.org/officeDocument/2006/relationships/image" Target="../media/image72.png"/><Relationship Id="rId10" Type="http://schemas.openxmlformats.org/officeDocument/2006/relationships/image" Target="../media/image59.png"/><Relationship Id="rId19" Type="http://schemas.openxmlformats.org/officeDocument/2006/relationships/image" Target="../media/image68.png"/><Relationship Id="rId4" Type="http://schemas.openxmlformats.org/officeDocument/2006/relationships/image" Target="../media/image54.png"/><Relationship Id="rId9" Type="http://schemas.openxmlformats.org/officeDocument/2006/relationships/image" Target="../media/image2.png"/><Relationship Id="rId14" Type="http://schemas.openxmlformats.org/officeDocument/2006/relationships/image" Target="../media/image63.png"/><Relationship Id="rId22" Type="http://schemas.openxmlformats.org/officeDocument/2006/relationships/image" Target="../media/image7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9502"/>
            <a:ext cx="8352928" cy="1368152"/>
          </a:xfrm>
        </p:spPr>
        <p:txBody>
          <a:bodyPr>
            <a:noAutofit/>
          </a:bodyPr>
          <a:lstStyle/>
          <a:p>
            <a:pPr algn="l"/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Потенциальная энергия заряженного тела в однородном электростатическом поле. Потенциал поля и разность потенциалов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5" y="1846161"/>
            <a:ext cx="3571875" cy="28098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46162"/>
            <a:ext cx="3571875" cy="2809875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7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070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1429667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Точечный заряд, равный 400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мкКл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переместился из одной точки в другую, потенциал в которой ниже на 2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работу, совершенную электрическим полем, а также изменение потенциальной и кинетической энергии. Считать поле однородным.</a:t>
            </a:r>
          </a:p>
        </p:txBody>
      </p:sp>
      <p:sp>
        <p:nvSpPr>
          <p:cNvPr id="4" name="Прямоугольник 21"/>
          <p:cNvSpPr/>
          <p:nvPr/>
        </p:nvSpPr>
        <p:spPr>
          <a:xfrm>
            <a:off x="251520" y="1563638"/>
            <a:ext cx="21300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</a:rPr>
              <a:t>Дано: </a:t>
            </a:r>
            <a:endParaRPr lang="en-CA" sz="2200" dirty="0" smtClean="0">
              <a:latin typeface="Cambria Math" panose="02040503050406030204" pitchFamily="18" charset="0"/>
            </a:endParaRPr>
          </a:p>
        </p:txBody>
      </p:sp>
      <p:cxnSp>
        <p:nvCxnSpPr>
          <p:cNvPr id="5" name="Straight Connector 42"/>
          <p:cNvCxnSpPr/>
          <p:nvPr/>
        </p:nvCxnSpPr>
        <p:spPr>
          <a:xfrm flipH="1">
            <a:off x="323534" y="2740581"/>
            <a:ext cx="187220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8705" y="2747704"/>
                <a:ext cx="192703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, ∆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,∆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к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− ?</m:t>
                      </m:r>
                    </m:oMath>
                  </m:oMathPara>
                </a14:m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05" y="2747704"/>
                <a:ext cx="1927031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7692" r="-253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22"/>
          <p:cNvCxnSpPr/>
          <p:nvPr/>
        </p:nvCxnSpPr>
        <p:spPr>
          <a:xfrm>
            <a:off x="2195736" y="1897033"/>
            <a:ext cx="0" cy="13947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98800" y="1923678"/>
                <a:ext cx="198656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ru-RU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=400 мкКл</m:t>
                      </m:r>
                    </m:oMath>
                  </m:oMathPara>
                </a14:m>
                <a:endParaRPr lang="ru-RU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00" y="1923678"/>
                <a:ext cx="1986569" cy="430887"/>
              </a:xfrm>
              <a:prstGeom prst="rect">
                <a:avLst/>
              </a:prstGeom>
              <a:blipFill rotWithShape="1">
                <a:blip r:embed="rId3"/>
                <a:stretch>
                  <a:fillRect t="-8571" r="-5215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98800" y="2283718"/>
                <a:ext cx="158178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ru-RU" sz="22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ru-RU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  <m:r>
                        <a:rPr lang="ru-RU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В</m:t>
                      </m:r>
                    </m:oMath>
                  </m:oMathPara>
                </a14:m>
                <a:endParaRPr lang="ru-RU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00" y="2283718"/>
                <a:ext cx="1581780" cy="430887"/>
              </a:xfrm>
              <a:prstGeom prst="rect">
                <a:avLst/>
              </a:prstGeom>
              <a:blipFill rotWithShape="1">
                <a:blip r:embed="rId4"/>
                <a:stretch>
                  <a:fillRect t="-8571" r="-6950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75856" y="268655"/>
                <a:ext cx="1459054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40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0</m:t>
                      </m:r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 мкКл</m:t>
                      </m:r>
                    </m:oMath>
                  </m:oMathPara>
                </a14:m>
                <a:endParaRPr lang="ru-RU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68655"/>
                <a:ext cx="1459054" cy="430887"/>
              </a:xfrm>
              <a:prstGeom prst="rect">
                <a:avLst/>
              </a:prstGeom>
              <a:blipFill rotWithShape="1">
                <a:blip r:embed="rId5"/>
                <a:stretch>
                  <a:fillRect t="-8451" r="-7083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16016" y="556687"/>
                <a:ext cx="84991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2 В</m:t>
                      </m:r>
                    </m:oMath>
                  </m:oMathPara>
                </a14:m>
                <a:endParaRPr lang="ru-RU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56687"/>
                <a:ext cx="849913" cy="430887"/>
              </a:xfrm>
              <a:prstGeom prst="rect">
                <a:avLst/>
              </a:prstGeom>
              <a:blipFill rotWithShape="1">
                <a:blip r:embed="rId6"/>
                <a:stretch>
                  <a:fillRect t="-8451" r="-12950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Группа 53"/>
          <p:cNvGrpSpPr/>
          <p:nvPr/>
        </p:nvGrpSpPr>
        <p:grpSpPr>
          <a:xfrm>
            <a:off x="5260277" y="1807136"/>
            <a:ext cx="3421569" cy="2754544"/>
            <a:chOff x="5260277" y="1807136"/>
            <a:chExt cx="3421569" cy="2754544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5260277" y="1807136"/>
              <a:ext cx="3421569" cy="2754544"/>
              <a:chOff x="5315050" y="1707654"/>
              <a:chExt cx="2862242" cy="2304256"/>
            </a:xfrm>
          </p:grpSpPr>
          <p:grpSp>
            <p:nvGrpSpPr>
              <p:cNvPr id="16" name="Группа 15"/>
              <p:cNvGrpSpPr/>
              <p:nvPr/>
            </p:nvGrpSpPr>
            <p:grpSpPr>
              <a:xfrm>
                <a:off x="5315050" y="1707654"/>
                <a:ext cx="2862242" cy="2304256"/>
                <a:chOff x="5292080" y="1563638"/>
                <a:chExt cx="3041131" cy="2448272"/>
              </a:xfrm>
            </p:grpSpPr>
            <p:cxnSp>
              <p:nvCxnSpPr>
                <p:cNvPr id="33" name="Прямая со стрелкой 32"/>
                <p:cNvCxnSpPr/>
                <p:nvPr/>
              </p:nvCxnSpPr>
              <p:spPr>
                <a:xfrm>
                  <a:off x="5940152" y="185167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 стрелкой 33"/>
                <p:cNvCxnSpPr/>
                <p:nvPr/>
              </p:nvCxnSpPr>
              <p:spPr>
                <a:xfrm>
                  <a:off x="6660232" y="185167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 стрелкой 34"/>
                <p:cNvCxnSpPr/>
                <p:nvPr/>
              </p:nvCxnSpPr>
              <p:spPr>
                <a:xfrm>
                  <a:off x="7380312" y="185167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 стрелкой 35"/>
                <p:cNvCxnSpPr/>
                <p:nvPr/>
              </p:nvCxnSpPr>
              <p:spPr>
                <a:xfrm>
                  <a:off x="8100392" y="185040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 стрелкой 36"/>
                <p:cNvCxnSpPr/>
                <p:nvPr/>
              </p:nvCxnSpPr>
              <p:spPr>
                <a:xfrm>
                  <a:off x="5580112" y="185294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 стрелкой 37"/>
                <p:cNvCxnSpPr/>
                <p:nvPr/>
              </p:nvCxnSpPr>
              <p:spPr>
                <a:xfrm>
                  <a:off x="6300192" y="185294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 стрелкой 38"/>
                <p:cNvCxnSpPr/>
                <p:nvPr/>
              </p:nvCxnSpPr>
              <p:spPr>
                <a:xfrm>
                  <a:off x="7020272" y="185294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 стрелкой 39"/>
                <p:cNvCxnSpPr/>
                <p:nvPr/>
              </p:nvCxnSpPr>
              <p:spPr>
                <a:xfrm>
                  <a:off x="7740352" y="185167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1" name="Прямоугольник 40"/>
                <p:cNvSpPr/>
                <p:nvPr/>
              </p:nvSpPr>
              <p:spPr>
                <a:xfrm>
                  <a:off x="5292080" y="1563638"/>
                  <a:ext cx="3041131" cy="288032"/>
                </a:xfrm>
                <a:prstGeom prst="rect">
                  <a:avLst/>
                </a:prstGeom>
                <a:gradFill>
                  <a:gsLst>
                    <a:gs pos="57000">
                      <a:schemeClr val="bg1">
                        <a:lumMod val="65000"/>
                      </a:schemeClr>
                    </a:gs>
                    <a:gs pos="8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scene3d>
                  <a:camera prst="orthographicFront"/>
                  <a:lightRig rig="threePt" dir="t"/>
                </a:scene3d>
                <a:sp3d>
                  <a:bevelT w="114300" prst="artDeco"/>
                </a:sp3d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2" name="Прямоугольник 41"/>
                <p:cNvSpPr/>
                <p:nvPr/>
              </p:nvSpPr>
              <p:spPr>
                <a:xfrm>
                  <a:off x="5292080" y="3723878"/>
                  <a:ext cx="3041131" cy="288032"/>
                </a:xfrm>
                <a:prstGeom prst="rect">
                  <a:avLst/>
                </a:prstGeom>
                <a:gradFill>
                  <a:gsLst>
                    <a:gs pos="57000">
                      <a:schemeClr val="bg1">
                        <a:lumMod val="65000"/>
                      </a:schemeClr>
                    </a:gs>
                    <a:gs pos="8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scene3d>
                  <a:camera prst="orthographicFront"/>
                  <a:lightRig rig="threePt" dir="t"/>
                </a:scene3d>
                <a:sp3d>
                  <a:bevelT w="114300" prst="artDeco"/>
                </a:sp3d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7" name="Плюс 16"/>
              <p:cNvSpPr/>
              <p:nvPr/>
            </p:nvSpPr>
            <p:spPr>
              <a:xfrm>
                <a:off x="5467379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люс 17"/>
              <p:cNvSpPr/>
              <p:nvPr/>
            </p:nvSpPr>
            <p:spPr>
              <a:xfrm>
                <a:off x="5806241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люс 18"/>
              <p:cNvSpPr/>
              <p:nvPr/>
            </p:nvSpPr>
            <p:spPr>
              <a:xfrm>
                <a:off x="6145102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люс 19"/>
              <p:cNvSpPr/>
              <p:nvPr/>
            </p:nvSpPr>
            <p:spPr>
              <a:xfrm>
                <a:off x="6483963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Плюс 20"/>
              <p:cNvSpPr/>
              <p:nvPr/>
            </p:nvSpPr>
            <p:spPr>
              <a:xfrm>
                <a:off x="6822824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Плюс 21"/>
              <p:cNvSpPr/>
              <p:nvPr/>
            </p:nvSpPr>
            <p:spPr>
              <a:xfrm>
                <a:off x="7161685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люс 22"/>
              <p:cNvSpPr/>
              <p:nvPr/>
            </p:nvSpPr>
            <p:spPr>
              <a:xfrm>
                <a:off x="7500547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Плюс 23"/>
              <p:cNvSpPr/>
              <p:nvPr/>
            </p:nvSpPr>
            <p:spPr>
              <a:xfrm>
                <a:off x="7839408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Минус 24"/>
              <p:cNvSpPr>
                <a:spLocks noChangeAspect="1"/>
              </p:cNvSpPr>
              <p:nvPr/>
            </p:nvSpPr>
            <p:spPr>
              <a:xfrm>
                <a:off x="5467298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Минус 25"/>
              <p:cNvSpPr>
                <a:spLocks noChangeAspect="1"/>
              </p:cNvSpPr>
              <p:nvPr/>
            </p:nvSpPr>
            <p:spPr>
              <a:xfrm>
                <a:off x="5806160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Минус 26"/>
              <p:cNvSpPr>
                <a:spLocks noChangeAspect="1"/>
              </p:cNvSpPr>
              <p:nvPr/>
            </p:nvSpPr>
            <p:spPr>
              <a:xfrm>
                <a:off x="6145102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Минус 27"/>
              <p:cNvSpPr>
                <a:spLocks noChangeAspect="1"/>
              </p:cNvSpPr>
              <p:nvPr/>
            </p:nvSpPr>
            <p:spPr>
              <a:xfrm>
                <a:off x="6484556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Минус 28"/>
              <p:cNvSpPr>
                <a:spLocks noChangeAspect="1"/>
              </p:cNvSpPr>
              <p:nvPr/>
            </p:nvSpPr>
            <p:spPr>
              <a:xfrm>
                <a:off x="6822743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Минус 29"/>
              <p:cNvSpPr>
                <a:spLocks noChangeAspect="1"/>
              </p:cNvSpPr>
              <p:nvPr/>
            </p:nvSpPr>
            <p:spPr>
              <a:xfrm>
                <a:off x="7161685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Минус 30"/>
              <p:cNvSpPr>
                <a:spLocks noChangeAspect="1"/>
              </p:cNvSpPr>
              <p:nvPr/>
            </p:nvSpPr>
            <p:spPr>
              <a:xfrm>
                <a:off x="7500466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Минус 31"/>
              <p:cNvSpPr>
                <a:spLocks noChangeAspect="1"/>
              </p:cNvSpPr>
              <p:nvPr/>
            </p:nvSpPr>
            <p:spPr>
              <a:xfrm>
                <a:off x="7839327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3" name="Овал 42"/>
            <p:cNvSpPr/>
            <p:nvPr/>
          </p:nvSpPr>
          <p:spPr>
            <a:xfrm>
              <a:off x="7132984" y="2315076"/>
              <a:ext cx="144016" cy="144016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7132654" y="3467204"/>
              <a:ext cx="144016" cy="144016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Прямоугольник 44"/>
                <p:cNvSpPr/>
                <p:nvPr/>
              </p:nvSpPr>
              <p:spPr>
                <a:xfrm>
                  <a:off x="7190369" y="2163197"/>
                  <a:ext cx="49667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5" name="Прямоугольник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0369" y="2163197"/>
                  <a:ext cx="496674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333" r="-16049" b="-2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Прямоугольник 45"/>
                <p:cNvSpPr/>
                <p:nvPr/>
              </p:nvSpPr>
              <p:spPr>
                <a:xfrm>
                  <a:off x="7190369" y="3346683"/>
                  <a:ext cx="50199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6" name="Прямоугольник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0369" y="3346683"/>
                  <a:ext cx="501997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8197" r="-15854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Группа 46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48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9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" name="Группа 49"/>
          <p:cNvGrpSpPr/>
          <p:nvPr/>
        </p:nvGrpSpPr>
        <p:grpSpPr>
          <a:xfrm>
            <a:off x="7113646" y="2317136"/>
            <a:ext cx="182606" cy="182606"/>
            <a:chOff x="1450504" y="2618606"/>
            <a:chExt cx="914400" cy="914400"/>
          </a:xfrm>
        </p:grpSpPr>
        <p:sp>
          <p:nvSpPr>
            <p:cNvPr id="51" name="Овал 50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люс 51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2381535" y="1794470"/>
                <a:ext cx="11473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535" y="1794470"/>
                <a:ext cx="1147365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576" r="-797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381534" y="2259037"/>
                <a:ext cx="14596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534" y="2259037"/>
                <a:ext cx="1459695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7692" r="-6276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2381533" y="2781314"/>
                <a:ext cx="232166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=−800 мкДж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533" y="2781314"/>
                <a:ext cx="2321661" cy="400110"/>
              </a:xfrm>
              <a:prstGeom prst="rect">
                <a:avLst/>
              </a:prstGeom>
              <a:blipFill rotWithShape="1">
                <a:blip r:embed="rId12"/>
                <a:stretch>
                  <a:fillRect t="-7576" r="-3412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2384805" y="3323768"/>
                <a:ext cx="28209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=−∆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=800 мкДж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805" y="3323768"/>
                <a:ext cx="2820900" cy="400110"/>
              </a:xfrm>
              <a:prstGeom prst="rect">
                <a:avLst/>
              </a:prstGeom>
              <a:blipFill rotWithShape="1">
                <a:blip r:embed="rId13"/>
                <a:stretch>
                  <a:fillRect t="-7576" r="-3024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2372626" y="3891969"/>
                <a:ext cx="21366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к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=0⇒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2626" y="3891969"/>
                <a:ext cx="2136675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7576" r="-398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2381535" y="4475896"/>
                <a:ext cx="213378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к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=800 </m:t>
                      </m:r>
                      <m:r>
                        <a:rPr lang="ru-RU" sz="2000" b="0" i="1" smtClean="0">
                          <a:latin typeface="Cambria Math"/>
                          <a:ea typeface="Cambria Math"/>
                        </a:rPr>
                        <m:t>мкДж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535" y="4475896"/>
                <a:ext cx="2133789" cy="400110"/>
              </a:xfrm>
              <a:prstGeom prst="rect">
                <a:avLst/>
              </a:prstGeom>
              <a:blipFill rotWithShape="1">
                <a:blip r:embed="rId15"/>
                <a:stretch>
                  <a:fillRect t="-7576" r="-3714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459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17284E-7 L -1.94444E-6 0.21605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8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19753E-6 L -0.30816 0.3219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17" y="160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77556E-17 L -0.44531 0.3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74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1" grpId="0"/>
      <p:bldP spid="11" grpId="1"/>
      <p:bldP spid="11" grpId="2"/>
      <p:bldP spid="12" grpId="0"/>
      <p:bldP spid="12" grpId="1"/>
      <p:bldP spid="12" grpId="2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501675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Пылинка, обладающая зарядом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нКл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висит в однородном электростатическом поле между разноименно заряженными пластинами. Если масса пылинки равна 18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мг,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 каково напряжение между пластинами? Расстояние между пластинами составляет 6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мм.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6" name="Группа 55"/>
          <p:cNvGrpSpPr/>
          <p:nvPr/>
        </p:nvGrpSpPr>
        <p:grpSpPr>
          <a:xfrm rot="10800000">
            <a:off x="5989854" y="1805121"/>
            <a:ext cx="2830618" cy="2278797"/>
            <a:chOff x="5917846" y="1805121"/>
            <a:chExt cx="2830618" cy="2278797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5917846" y="1805121"/>
              <a:ext cx="2830618" cy="2278797"/>
              <a:chOff x="5315050" y="1707654"/>
              <a:chExt cx="2862242" cy="2304256"/>
            </a:xfrm>
          </p:grpSpPr>
          <p:grpSp>
            <p:nvGrpSpPr>
              <p:cNvPr id="10" name="Группа 9"/>
              <p:cNvGrpSpPr/>
              <p:nvPr/>
            </p:nvGrpSpPr>
            <p:grpSpPr>
              <a:xfrm>
                <a:off x="5315050" y="1707654"/>
                <a:ext cx="2862242" cy="2304256"/>
                <a:chOff x="5292080" y="1563638"/>
                <a:chExt cx="3041131" cy="2448272"/>
              </a:xfrm>
            </p:grpSpPr>
            <p:cxnSp>
              <p:nvCxnSpPr>
                <p:cNvPr id="27" name="Прямая со стрелкой 26"/>
                <p:cNvCxnSpPr/>
                <p:nvPr/>
              </p:nvCxnSpPr>
              <p:spPr>
                <a:xfrm>
                  <a:off x="5761304" y="1851670"/>
                  <a:ext cx="0" cy="187220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 стрелкой 27"/>
                <p:cNvCxnSpPr/>
                <p:nvPr/>
              </p:nvCxnSpPr>
              <p:spPr>
                <a:xfrm>
                  <a:off x="6481384" y="1851670"/>
                  <a:ext cx="0" cy="187220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 стрелкой 28"/>
                <p:cNvCxnSpPr/>
                <p:nvPr/>
              </p:nvCxnSpPr>
              <p:spPr>
                <a:xfrm>
                  <a:off x="7201464" y="1851670"/>
                  <a:ext cx="0" cy="187220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 стрелкой 29"/>
                <p:cNvCxnSpPr/>
                <p:nvPr/>
              </p:nvCxnSpPr>
              <p:spPr>
                <a:xfrm>
                  <a:off x="7921544" y="1850400"/>
                  <a:ext cx="0" cy="187220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5" name="Прямоугольник 34"/>
                <p:cNvSpPr/>
                <p:nvPr/>
              </p:nvSpPr>
              <p:spPr>
                <a:xfrm>
                  <a:off x="5292080" y="1563638"/>
                  <a:ext cx="3041131" cy="288032"/>
                </a:xfrm>
                <a:prstGeom prst="rect">
                  <a:avLst/>
                </a:prstGeom>
                <a:gradFill>
                  <a:gsLst>
                    <a:gs pos="57000">
                      <a:schemeClr val="bg1">
                        <a:lumMod val="65000"/>
                      </a:schemeClr>
                    </a:gs>
                    <a:gs pos="8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scene3d>
                  <a:camera prst="orthographicFront"/>
                  <a:lightRig rig="threePt" dir="t"/>
                </a:scene3d>
                <a:sp3d>
                  <a:bevelT w="114300" prst="artDeco"/>
                </a:sp3d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Прямоугольник 35"/>
                <p:cNvSpPr/>
                <p:nvPr/>
              </p:nvSpPr>
              <p:spPr>
                <a:xfrm>
                  <a:off x="5292080" y="3723878"/>
                  <a:ext cx="3041131" cy="288032"/>
                </a:xfrm>
                <a:prstGeom prst="rect">
                  <a:avLst/>
                </a:prstGeom>
                <a:gradFill>
                  <a:gsLst>
                    <a:gs pos="57000">
                      <a:schemeClr val="bg1">
                        <a:lumMod val="65000"/>
                      </a:schemeClr>
                    </a:gs>
                    <a:gs pos="8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scene3d>
                  <a:camera prst="orthographicFront"/>
                  <a:lightRig rig="threePt" dir="t"/>
                </a:scene3d>
                <a:sp3d>
                  <a:bevelT w="114300" prst="artDeco"/>
                </a:sp3d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1" name="Плюс 10"/>
              <p:cNvSpPr/>
              <p:nvPr/>
            </p:nvSpPr>
            <p:spPr>
              <a:xfrm>
                <a:off x="5467379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Плюс 11"/>
              <p:cNvSpPr/>
              <p:nvPr/>
            </p:nvSpPr>
            <p:spPr>
              <a:xfrm>
                <a:off x="5806241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люс 12"/>
              <p:cNvSpPr/>
              <p:nvPr/>
            </p:nvSpPr>
            <p:spPr>
              <a:xfrm>
                <a:off x="6145102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люс 13"/>
              <p:cNvSpPr/>
              <p:nvPr/>
            </p:nvSpPr>
            <p:spPr>
              <a:xfrm>
                <a:off x="6483963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люс 14"/>
              <p:cNvSpPr/>
              <p:nvPr/>
            </p:nvSpPr>
            <p:spPr>
              <a:xfrm>
                <a:off x="6822824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люс 15"/>
              <p:cNvSpPr/>
              <p:nvPr/>
            </p:nvSpPr>
            <p:spPr>
              <a:xfrm>
                <a:off x="7161685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люс 16"/>
              <p:cNvSpPr/>
              <p:nvPr/>
            </p:nvSpPr>
            <p:spPr>
              <a:xfrm>
                <a:off x="7500547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люс 17"/>
              <p:cNvSpPr/>
              <p:nvPr/>
            </p:nvSpPr>
            <p:spPr>
              <a:xfrm>
                <a:off x="7839408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Минус 18"/>
              <p:cNvSpPr>
                <a:spLocks noChangeAspect="1"/>
              </p:cNvSpPr>
              <p:nvPr/>
            </p:nvSpPr>
            <p:spPr>
              <a:xfrm>
                <a:off x="5467298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Минус 19"/>
              <p:cNvSpPr>
                <a:spLocks noChangeAspect="1"/>
              </p:cNvSpPr>
              <p:nvPr/>
            </p:nvSpPr>
            <p:spPr>
              <a:xfrm>
                <a:off x="5806160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Минус 20"/>
              <p:cNvSpPr>
                <a:spLocks noChangeAspect="1"/>
              </p:cNvSpPr>
              <p:nvPr/>
            </p:nvSpPr>
            <p:spPr>
              <a:xfrm>
                <a:off x="6145102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Минус 21"/>
              <p:cNvSpPr>
                <a:spLocks noChangeAspect="1"/>
              </p:cNvSpPr>
              <p:nvPr/>
            </p:nvSpPr>
            <p:spPr>
              <a:xfrm>
                <a:off x="6484556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Минус 22"/>
              <p:cNvSpPr>
                <a:spLocks noChangeAspect="1"/>
              </p:cNvSpPr>
              <p:nvPr/>
            </p:nvSpPr>
            <p:spPr>
              <a:xfrm>
                <a:off x="6822743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Минус 23"/>
              <p:cNvSpPr>
                <a:spLocks noChangeAspect="1"/>
              </p:cNvSpPr>
              <p:nvPr/>
            </p:nvSpPr>
            <p:spPr>
              <a:xfrm>
                <a:off x="7161685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Минус 24"/>
              <p:cNvSpPr>
                <a:spLocks noChangeAspect="1"/>
              </p:cNvSpPr>
              <p:nvPr/>
            </p:nvSpPr>
            <p:spPr>
              <a:xfrm>
                <a:off x="7500466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Минус 25"/>
              <p:cNvSpPr>
                <a:spLocks noChangeAspect="1"/>
              </p:cNvSpPr>
              <p:nvPr/>
            </p:nvSpPr>
            <p:spPr>
              <a:xfrm>
                <a:off x="7839327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7" name="Группа 36"/>
            <p:cNvGrpSpPr/>
            <p:nvPr/>
          </p:nvGrpSpPr>
          <p:grpSpPr>
            <a:xfrm>
              <a:off x="7280940" y="2859781"/>
              <a:ext cx="182606" cy="182606"/>
              <a:chOff x="1450504" y="3222476"/>
              <a:chExt cx="914400" cy="914401"/>
            </a:xfrm>
          </p:grpSpPr>
          <p:sp>
            <p:nvSpPr>
              <p:cNvPr id="38" name="Овал 37"/>
              <p:cNvSpPr/>
              <p:nvPr/>
            </p:nvSpPr>
            <p:spPr>
              <a:xfrm>
                <a:off x="1475657" y="3247624"/>
                <a:ext cx="864095" cy="8640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30000">
                    <a:srgbClr val="E08785"/>
                  </a:gs>
                  <a:gs pos="60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lumMod val="10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люс 38"/>
              <p:cNvSpPr/>
              <p:nvPr/>
            </p:nvSpPr>
            <p:spPr>
              <a:xfrm>
                <a:off x="1450504" y="3222476"/>
                <a:ext cx="914400" cy="914401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41" name="Прямоугольник 21"/>
          <p:cNvSpPr/>
          <p:nvPr/>
        </p:nvSpPr>
        <p:spPr>
          <a:xfrm>
            <a:off x="251520" y="1707656"/>
            <a:ext cx="21300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</a:rPr>
              <a:t>Дано: </a:t>
            </a:r>
            <a:endParaRPr lang="en-CA" sz="2000" dirty="0" smtClean="0">
              <a:latin typeface="Cambria Math" panose="02040503050406030204" pitchFamily="18" charset="0"/>
            </a:endParaRPr>
          </a:p>
        </p:txBody>
      </p:sp>
      <p:cxnSp>
        <p:nvCxnSpPr>
          <p:cNvPr id="42" name="Straight Connector 42"/>
          <p:cNvCxnSpPr/>
          <p:nvPr/>
        </p:nvCxnSpPr>
        <p:spPr>
          <a:xfrm flipH="1">
            <a:off x="323534" y="3316647"/>
            <a:ext cx="15614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482658" y="3323770"/>
                <a:ext cx="92099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𝑈</m:t>
                      </m:r>
                      <m:r>
                        <a:rPr lang="en-US" sz="2000" b="0" i="1" smtClean="0">
                          <a:latin typeface="Cambria Math"/>
                        </a:rPr>
                        <m:t> − ?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0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58" y="3323770"/>
                <a:ext cx="920990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7576" r="-9934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22"/>
          <p:cNvCxnSpPr/>
          <p:nvPr/>
        </p:nvCxnSpPr>
        <p:spPr>
          <a:xfrm>
            <a:off x="1884973" y="2041051"/>
            <a:ext cx="0" cy="17548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298800" y="2067696"/>
                <a:ext cx="16669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=120 нКл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00" y="2067696"/>
                <a:ext cx="1666995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576" r="-5495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298800" y="2500905"/>
                <a:ext cx="14247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18 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мг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00" y="2500905"/>
                <a:ext cx="1424749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576" r="-6410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39952" y="267494"/>
                <a:ext cx="128432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12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0</m:t>
                      </m:r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 нКл</m:t>
                      </m:r>
                    </m:oMath>
                  </m:oMathPara>
                </a14:m>
                <a:endParaRPr lang="ru-RU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67494"/>
                <a:ext cx="1284326" cy="430887"/>
              </a:xfrm>
              <a:prstGeom prst="rect">
                <a:avLst/>
              </a:prstGeom>
              <a:blipFill rotWithShape="1">
                <a:blip r:embed="rId5"/>
                <a:stretch>
                  <a:fillRect t="-8451" r="-8057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298800" y="2858623"/>
                <a:ext cx="12794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6 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м</m:t>
                      </m:r>
                      <m:r>
                        <a:rPr lang="ru-RU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м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00" y="2858623"/>
                <a:ext cx="1279453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576" r="-7143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46091" y="916727"/>
                <a:ext cx="93807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8</m:t>
                      </m:r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 мг</m:t>
                      </m:r>
                    </m:oMath>
                  </m:oMathPara>
                </a14:m>
                <a:endParaRPr lang="ru-RU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091" y="916727"/>
                <a:ext cx="938077" cy="430887"/>
              </a:xfrm>
              <a:prstGeom prst="rect">
                <a:avLst/>
              </a:prstGeom>
              <a:blipFill rotWithShape="1">
                <a:blip r:embed="rId7"/>
                <a:stretch>
                  <a:fillRect t="-8451" r="-11688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668344" y="1203598"/>
                <a:ext cx="84510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b="0" i="1" smtClean="0">
                          <a:latin typeface="Cambria Math"/>
                          <a:ea typeface="Cambria Math"/>
                        </a:rPr>
                        <m:t>6 мм</m:t>
                      </m:r>
                    </m:oMath>
                  </m:oMathPara>
                </a14:m>
                <a:endParaRPr lang="ru-RU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1203598"/>
                <a:ext cx="845103" cy="430887"/>
              </a:xfrm>
              <a:prstGeom prst="rect">
                <a:avLst/>
              </a:prstGeom>
              <a:blipFill rotWithShape="1">
                <a:blip r:embed="rId8"/>
                <a:stretch>
                  <a:fillRect t="-8451" r="-12230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Группа 52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54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5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7" name="Прямоугольник 21"/>
          <p:cNvSpPr/>
          <p:nvPr/>
        </p:nvSpPr>
        <p:spPr>
          <a:xfrm>
            <a:off x="2396080" y="1707654"/>
            <a:ext cx="6178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</a:rPr>
              <a:t>СИ</a:t>
            </a:r>
            <a:endParaRPr lang="en-CA" sz="2000" dirty="0" smtClean="0">
              <a:latin typeface="Cambria Math" panose="02040503050406030204" pitchFamily="18" charset="0"/>
            </a:endParaRPr>
          </a:p>
        </p:txBody>
      </p:sp>
      <p:cxnSp>
        <p:nvCxnSpPr>
          <p:cNvPr id="58" name="Straight Connector 22"/>
          <p:cNvCxnSpPr/>
          <p:nvPr/>
        </p:nvCxnSpPr>
        <p:spPr>
          <a:xfrm>
            <a:off x="3541157" y="2041050"/>
            <a:ext cx="0" cy="17548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1812965" y="2067324"/>
                <a:ext cx="178407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1,2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−7</m:t>
                          </m:r>
                        </m:sup>
                      </m:sSup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Кл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965" y="2067324"/>
                <a:ext cx="1784078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576" r="-4778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1841819" y="2492211"/>
                <a:ext cx="1726370" cy="403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1,8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</m:sup>
                      </m:sSup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кг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819" y="2492211"/>
                <a:ext cx="1726370" cy="403637"/>
              </a:xfrm>
              <a:prstGeom prst="rect">
                <a:avLst/>
              </a:prstGeom>
              <a:blipFill rotWithShape="1">
                <a:blip r:embed="rId11"/>
                <a:stretch>
                  <a:fillRect t="-6061" r="-5300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1978875" y="2858623"/>
                <a:ext cx="14522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м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8875" y="2858623"/>
                <a:ext cx="1452257" cy="400110"/>
              </a:xfrm>
              <a:prstGeom prst="rect">
                <a:avLst/>
              </a:prstGeom>
              <a:blipFill rotWithShape="1">
                <a:blip r:embed="rId12"/>
                <a:stretch>
                  <a:fillRect t="-7576" r="-6303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719599" y="1779662"/>
                <a:ext cx="16444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𝑈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599" y="1779662"/>
                <a:ext cx="1644489" cy="400110"/>
              </a:xfrm>
              <a:prstGeom prst="rect">
                <a:avLst/>
              </a:prstGeom>
              <a:blipFill rotWithShape="1">
                <a:blip r:embed="rId13"/>
                <a:stretch>
                  <a:fillRect t="-7576" r="-555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Овал 63"/>
          <p:cNvSpPr/>
          <p:nvPr/>
        </p:nvSpPr>
        <p:spPr>
          <a:xfrm>
            <a:off x="6652097" y="1988829"/>
            <a:ext cx="78495" cy="784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6675759" y="3789399"/>
            <a:ext cx="78495" cy="7849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6425419" y="1986394"/>
                <a:ext cx="5351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419" y="1986394"/>
                <a:ext cx="535146" cy="400110"/>
              </a:xfrm>
              <a:prstGeom prst="rect">
                <a:avLst/>
              </a:prstGeom>
              <a:blipFill rotWithShape="1">
                <a:blip r:embed="rId14"/>
                <a:stretch>
                  <a:fillRect t="-7692" r="-1818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6461742" y="3395776"/>
                <a:ext cx="52918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742" y="3395776"/>
                <a:ext cx="529184" cy="400110"/>
              </a:xfrm>
              <a:prstGeom prst="rect">
                <a:avLst/>
              </a:prstGeom>
              <a:blipFill rotWithShape="1">
                <a:blip r:embed="rId15"/>
                <a:stretch>
                  <a:fillRect t="-7576" r="-1724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Прямая со стрелкой 67"/>
          <p:cNvCxnSpPr/>
          <p:nvPr/>
        </p:nvCxnSpPr>
        <p:spPr>
          <a:xfrm>
            <a:off x="6074810" y="2067324"/>
            <a:ext cx="0" cy="17732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711032" y="2753906"/>
                <a:ext cx="41362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032" y="2753906"/>
                <a:ext cx="413627" cy="400110"/>
              </a:xfrm>
              <a:prstGeom prst="rect">
                <a:avLst/>
              </a:prstGeom>
              <a:blipFill rotWithShape="1">
                <a:blip r:embed="rId16"/>
                <a:stretch>
                  <a:fillRect t="-7692" r="-20588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719599" y="2139702"/>
                <a:ext cx="107606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𝑈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𝐸𝑑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599" y="2139702"/>
                <a:ext cx="1076064" cy="400110"/>
              </a:xfrm>
              <a:prstGeom prst="rect">
                <a:avLst/>
              </a:prstGeom>
              <a:blipFill rotWithShape="1">
                <a:blip r:embed="rId17"/>
                <a:stretch>
                  <a:fillRect t="-7576" r="-7910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Прямая со стрелкой 74"/>
          <p:cNvCxnSpPr/>
          <p:nvPr/>
        </p:nvCxnSpPr>
        <p:spPr>
          <a:xfrm>
            <a:off x="7374239" y="2955614"/>
            <a:ext cx="0" cy="475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flipV="1">
            <a:off x="7374346" y="2480092"/>
            <a:ext cx="0" cy="4755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062743" y="3376881"/>
                <a:ext cx="62299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743" y="3376881"/>
                <a:ext cx="622991" cy="400110"/>
              </a:xfrm>
              <a:prstGeom prst="rect">
                <a:avLst/>
              </a:prstGeom>
              <a:blipFill rotWithShape="1">
                <a:blip r:embed="rId18"/>
                <a:stretch>
                  <a:fillRect t="-18182" r="-4705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7143726" y="2067694"/>
                <a:ext cx="461024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ru-RU" sz="20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ru-RU" sz="2000" b="0" i="1" smtClean="0">
                              <a:latin typeface="Cambria Math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26" y="2067694"/>
                <a:ext cx="461024" cy="437492"/>
              </a:xfrm>
              <a:prstGeom prst="rect">
                <a:avLst/>
              </a:prstGeom>
              <a:blipFill rotWithShape="1">
                <a:blip r:embed="rId19"/>
                <a:stretch>
                  <a:fillRect t="-19444" r="-26667" b="-236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707792" y="2499742"/>
                <a:ext cx="125938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𝐸𝑞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792" y="2499742"/>
                <a:ext cx="1259384" cy="400110"/>
              </a:xfrm>
              <a:prstGeom prst="rect">
                <a:avLst/>
              </a:prstGeom>
              <a:blipFill rotWithShape="1">
                <a:blip r:embed="rId20"/>
                <a:stretch>
                  <a:fillRect t="-7576" r="-724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719599" y="2859782"/>
                <a:ext cx="1123769" cy="6712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𝐸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𝑚𝑔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599" y="2859782"/>
                <a:ext cx="1123769" cy="671274"/>
              </a:xfrm>
              <a:prstGeom prst="rect">
                <a:avLst/>
              </a:prstGeom>
              <a:blipFill rotWithShape="1">
                <a:blip r:embed="rId21"/>
                <a:stretch>
                  <a:fillRect r="-75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719599" y="3435846"/>
                <a:ext cx="1287660" cy="72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𝑈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𝑚𝑔𝑑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599" y="3435846"/>
                <a:ext cx="1287660" cy="728533"/>
              </a:xfrm>
              <a:prstGeom prst="rect">
                <a:avLst/>
              </a:prstGeom>
              <a:blipFill rotWithShape="1">
                <a:blip r:embed="rId22"/>
                <a:stretch>
                  <a:fillRect r="-7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2237026" y="4155926"/>
                <a:ext cx="4730206" cy="7468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𝑈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1,8</m:t>
                          </m:r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sSup>
                            <m:sSupPr>
                              <m:ctrlP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−5</m:t>
                              </m:r>
                            </m:sup>
                          </m:sSup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9,8×6×</m:t>
                          </m:r>
                          <m:sSup>
                            <m:sSupPr>
                              <m:ctrlP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1,2</m:t>
                          </m:r>
                          <m:r>
                            <a:rPr lang="ru-RU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sSup>
                            <m:sSupPr>
                              <m:ctrlP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−7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ru-RU" sz="2000" b="0" i="1" smtClean="0">
                          <a:latin typeface="Cambria Math"/>
                          <a:ea typeface="Cambria Math"/>
                        </a:rPr>
                        <m:t>8,8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ru-RU" sz="2000" b="0" i="1" smtClean="0">
                          <a:latin typeface="Cambria Math"/>
                        </a:rPr>
                        <m:t>В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026" y="4155926"/>
                <a:ext cx="4730206" cy="746871"/>
              </a:xfrm>
              <a:prstGeom prst="rect">
                <a:avLst/>
              </a:prstGeom>
              <a:blipFill rotWithShape="1">
                <a:blip r:embed="rId23"/>
                <a:stretch>
                  <a:fillRect r="-14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3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83951E-6 L -0.36875 0.3222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38" y="161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7284E-6 L -0.47639 0.2799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19" y="1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-0.75486 0.2941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43" y="146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45" grpId="0"/>
      <p:bldP spid="46" grpId="0"/>
      <p:bldP spid="47" grpId="0"/>
      <p:bldP spid="47" grpId="1"/>
      <p:bldP spid="47" grpId="2"/>
      <p:bldP spid="48" grpId="0"/>
      <p:bldP spid="50" grpId="0"/>
      <p:bldP spid="50" grpId="1"/>
      <p:bldP spid="50" grpId="2"/>
      <p:bldP spid="51" grpId="0"/>
      <p:bldP spid="51" grpId="1"/>
      <p:bldP spid="51" grpId="2"/>
      <p:bldP spid="57" grpId="0"/>
      <p:bldP spid="59" grpId="0"/>
      <p:bldP spid="61" grpId="0"/>
      <p:bldP spid="62" grpId="0"/>
      <p:bldP spid="63" grpId="0"/>
      <p:bldP spid="64" grpId="0" animBg="1"/>
      <p:bldP spid="65" grpId="0" animBg="1"/>
      <p:bldP spid="66" grpId="0"/>
      <p:bldP spid="67" grpId="0"/>
      <p:bldP spid="69" grpId="0"/>
      <p:bldP spid="71" grpId="0"/>
      <p:bldP spid="81" grpId="0"/>
      <p:bldP spid="82" grpId="0"/>
      <p:bldP spid="84" grpId="0"/>
      <p:bldP spid="85" grpId="0"/>
      <p:bldP spid="86" grpId="0"/>
      <p:bldP spid="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Основные выводы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43558"/>
                <a:ext cx="8229600" cy="4104455"/>
              </a:xfrm>
            </p:spPr>
            <p:txBody>
              <a:bodyPr>
                <a:noAutofit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ru-RU" sz="2400" b="1" dirty="0" smtClean="0">
                    <a:latin typeface="Times New Roman" pitchFamily="18" charset="0"/>
                    <a:cs typeface="Times New Roman" pitchFamily="18" charset="0"/>
                  </a:rPr>
                  <a:t>Работа </a:t>
                </a:r>
                <a:r>
                  <a:rPr lang="ru-RU" sz="2400" b="1" dirty="0">
                    <a:latin typeface="Times New Roman" pitchFamily="18" charset="0"/>
                    <a:cs typeface="Times New Roman" pitchFamily="18" charset="0"/>
                  </a:rPr>
                  <a:t>поля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при перемещении заряда не зависит от траектории движения заряда. </a:t>
                </a:r>
                <a:endParaRPr lang="ru-RU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Wingdings" pitchFamily="2" charset="2"/>
                  <a:buChar char="Ø"/>
                </a:pPr>
                <a:r>
                  <a:rPr lang="ru-RU" sz="2400" b="1" dirty="0" smtClean="0">
                    <a:latin typeface="Times New Roman" pitchFamily="18" charset="0"/>
                    <a:cs typeface="Times New Roman" pitchFamily="18" charset="0"/>
                  </a:rPr>
                  <a:t>Потенциальная энергия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заряда в данной точке поля:</a:t>
                </a: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Wingdings" pitchFamily="2" charset="2"/>
                  <a:buChar char="Ø"/>
                </a:pPr>
                <a:endParaRPr lang="ru-RU" sz="1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𝑊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𝐸𝑞𝑑</m:t>
                      </m:r>
                    </m:oMath>
                  </m:oMathPara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Wingdings" pitchFamily="2" charset="2"/>
                  <a:buChar char="Ø"/>
                </a:pPr>
                <a:r>
                  <a:rPr lang="ru-RU" sz="2400" b="1" dirty="0" smtClean="0">
                    <a:latin typeface="Times New Roman" pitchFamily="18" charset="0"/>
                    <a:cs typeface="Times New Roman" pitchFamily="18" charset="0"/>
                  </a:rPr>
                  <a:t>Потенциал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точки электростатического поля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—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это отношение потенциальной энергии заряда, помещенного в данную точку, к величине этого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заряда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>
                  <a:buFont typeface="Wingdings" pitchFamily="2" charset="2"/>
                  <a:buChar char="Ø"/>
                </a:pPr>
                <a:endParaRPr lang="en-US" sz="1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𝑊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𝐸𝑑</m:t>
                      </m:r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43558"/>
                <a:ext cx="8229600" cy="4104455"/>
              </a:xfrm>
              <a:blipFill rotWithShape="1">
                <a:blip r:embed="rId2"/>
                <a:stretch>
                  <a:fillRect l="-963" t="-1187" r="-1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343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15567"/>
                <a:ext cx="8229600" cy="1872207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ru-RU" sz="2400" b="1" dirty="0" smtClean="0">
                    <a:latin typeface="Times New Roman" pitchFamily="18" charset="0"/>
                    <a:cs typeface="Times New Roman" pitchFamily="18" charset="0"/>
                  </a:rPr>
                  <a:t>Электрическое </a:t>
                </a:r>
                <a:r>
                  <a:rPr lang="ru-RU" sz="2400" b="1" dirty="0">
                    <a:latin typeface="Times New Roman" pitchFamily="18" charset="0"/>
                    <a:cs typeface="Times New Roman" pitchFamily="18" charset="0"/>
                  </a:rPr>
                  <a:t>напряжение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между двумя точками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—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это отношение работы поля при перемещении положительного заряда из начальной точки в конечную, к величине этого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заряда:</a:t>
                </a: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Wingdings" pitchFamily="2" charset="2"/>
                  <a:buChar char="Ø"/>
                </a:pPr>
                <a:endParaRPr lang="ru-RU" sz="9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𝑈</m:t>
                      </m:r>
                      <m:r>
                        <a:rPr lang="en-US" sz="2400" b="0" i="1" smtClean="0">
                          <a:latin typeface="Cambria Math"/>
                        </a:rPr>
                        <m:t>=∆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15567"/>
                <a:ext cx="8229600" cy="1872207"/>
              </a:xfrm>
              <a:blipFill rotWithShape="1">
                <a:blip r:embed="rId2"/>
                <a:stretch>
                  <a:fillRect l="-741" t="-3583" r="-1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Основные выводы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554078"/>
                  </p:ext>
                </p:extLst>
              </p:nvPr>
            </p:nvGraphicFramePr>
            <p:xfrm>
              <a:off x="959768" y="2900262"/>
              <a:ext cx="7224464" cy="175972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3612232"/>
                    <a:gridCol w="3612232"/>
                  </a:tblGrid>
                  <a:tr h="483715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ru-RU" sz="2000" smtClean="0">
                              <a:latin typeface="Times New Roman" pitchFamily="18" charset="0"/>
                              <a:cs typeface="Times New Roman" pitchFamily="18" charset="0"/>
                            </a:rPr>
                            <a:t>Характеристики электрического поля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4837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smtClean="0">
                              <a:latin typeface="Times New Roman" pitchFamily="18" charset="0"/>
                              <a:cs typeface="Times New Roman" pitchFamily="18" charset="0"/>
                            </a:rPr>
                            <a:t>Напряженность (силовая)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Потенциал</a:t>
                          </a:r>
                          <a:r>
                            <a:rPr lang="ru-RU" sz="20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(энергетическая)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61674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ru-RU" sz="200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𝐸</m:t>
                                    </m:r>
                                  </m:e>
                                </m:acc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fPr>
                                  <m:num>
                                    <m:acc>
                                      <m:accPr>
                                        <m:chr m:val="⃗"/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𝐹</m:t>
                                        </m:r>
                                      </m:e>
                                    </m:acc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𝑞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𝜑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  <a:cs typeface="Times New Roman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  <a:cs typeface="Times New Roman" pitchFamily="18" charset="0"/>
                                      </a:rPr>
                                      <m:t>𝑊</m:t>
                                    </m:r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  <a:cs typeface="Times New Roman" pitchFamily="18" charset="0"/>
                                      </a:rPr>
                                      <m:t>𝑞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554078"/>
                  </p:ext>
                </p:extLst>
              </p:nvPr>
            </p:nvGraphicFramePr>
            <p:xfrm>
              <a:off x="959768" y="2900262"/>
              <a:ext cx="7224464" cy="175972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3612232"/>
                    <a:gridCol w="3612232"/>
                  </a:tblGrid>
                  <a:tr h="483715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ru-RU" sz="2000" smtClean="0">
                              <a:latin typeface="Times New Roman" pitchFamily="18" charset="0"/>
                              <a:cs typeface="Times New Roman" pitchFamily="18" charset="0"/>
                            </a:rPr>
                            <a:t>Характеристики электрического поля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4837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smtClean="0">
                              <a:latin typeface="Times New Roman" pitchFamily="18" charset="0"/>
                              <a:cs typeface="Times New Roman" pitchFamily="18" charset="0"/>
                            </a:rPr>
                            <a:t>Напряженность (силовая)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Потенциал</a:t>
                          </a:r>
                          <a:r>
                            <a:rPr lang="ru-RU" sz="20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(энергетическая)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79229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t="-125385" r="-100000" b="-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000" t="-125385" b="-7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9" name="Группа 8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10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313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636671" y="915566"/>
            <a:ext cx="4109348" cy="3308242"/>
            <a:chOff x="5315050" y="1707654"/>
            <a:chExt cx="2862242" cy="2304256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5315050" y="1707654"/>
              <a:ext cx="2862242" cy="2304256"/>
              <a:chOff x="5292080" y="1563638"/>
              <a:chExt cx="3041131" cy="2448272"/>
            </a:xfrm>
          </p:grpSpPr>
          <p:cxnSp>
            <p:nvCxnSpPr>
              <p:cNvPr id="22" name="Прямая со стрелкой 21"/>
              <p:cNvCxnSpPr/>
              <p:nvPr/>
            </p:nvCxnSpPr>
            <p:spPr>
              <a:xfrm>
                <a:off x="59401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 стрелкой 22"/>
              <p:cNvCxnSpPr/>
              <p:nvPr/>
            </p:nvCxnSpPr>
            <p:spPr>
              <a:xfrm>
                <a:off x="666023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 стрелкой 23"/>
              <p:cNvCxnSpPr/>
              <p:nvPr/>
            </p:nvCxnSpPr>
            <p:spPr>
              <a:xfrm>
                <a:off x="738031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/>
              <p:nvPr/>
            </p:nvCxnSpPr>
            <p:spPr>
              <a:xfrm>
                <a:off x="8100392" y="185040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5"/>
              <p:cNvCxnSpPr/>
              <p:nvPr/>
            </p:nvCxnSpPr>
            <p:spPr>
              <a:xfrm>
                <a:off x="558011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/>
              <p:nvPr/>
            </p:nvCxnSpPr>
            <p:spPr>
              <a:xfrm>
                <a:off x="630019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>
                <a:off x="702027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>
                <a:off x="77403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Прямоугольник 29"/>
              <p:cNvSpPr/>
              <p:nvPr/>
            </p:nvSpPr>
            <p:spPr>
              <a:xfrm>
                <a:off x="5292080" y="156363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5292080" y="372387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" name="Плюс 5"/>
            <p:cNvSpPr/>
            <p:nvPr/>
          </p:nvSpPr>
          <p:spPr>
            <a:xfrm>
              <a:off x="5467379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люс 6"/>
            <p:cNvSpPr/>
            <p:nvPr/>
          </p:nvSpPr>
          <p:spPr>
            <a:xfrm>
              <a:off x="5806241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люс 7"/>
            <p:cNvSpPr/>
            <p:nvPr/>
          </p:nvSpPr>
          <p:spPr>
            <a:xfrm>
              <a:off x="6145102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люс 8"/>
            <p:cNvSpPr/>
            <p:nvPr/>
          </p:nvSpPr>
          <p:spPr>
            <a:xfrm>
              <a:off x="6483963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люс 9"/>
            <p:cNvSpPr/>
            <p:nvPr/>
          </p:nvSpPr>
          <p:spPr>
            <a:xfrm>
              <a:off x="6822824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люс 10"/>
            <p:cNvSpPr/>
            <p:nvPr/>
          </p:nvSpPr>
          <p:spPr>
            <a:xfrm>
              <a:off x="7161685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люс 11"/>
            <p:cNvSpPr/>
            <p:nvPr/>
          </p:nvSpPr>
          <p:spPr>
            <a:xfrm>
              <a:off x="7500547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люс 12"/>
            <p:cNvSpPr/>
            <p:nvPr/>
          </p:nvSpPr>
          <p:spPr>
            <a:xfrm>
              <a:off x="7839408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Минус 13"/>
            <p:cNvSpPr>
              <a:spLocks noChangeAspect="1"/>
            </p:cNvSpPr>
            <p:nvPr/>
          </p:nvSpPr>
          <p:spPr>
            <a:xfrm>
              <a:off x="5467298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Минус 14"/>
            <p:cNvSpPr>
              <a:spLocks noChangeAspect="1"/>
            </p:cNvSpPr>
            <p:nvPr/>
          </p:nvSpPr>
          <p:spPr>
            <a:xfrm>
              <a:off x="5806160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Минус 15"/>
            <p:cNvSpPr>
              <a:spLocks noChangeAspect="1"/>
            </p:cNvSpPr>
            <p:nvPr/>
          </p:nvSpPr>
          <p:spPr>
            <a:xfrm>
              <a:off x="6145102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Минус 16"/>
            <p:cNvSpPr>
              <a:spLocks noChangeAspect="1"/>
            </p:cNvSpPr>
            <p:nvPr/>
          </p:nvSpPr>
          <p:spPr>
            <a:xfrm>
              <a:off x="648455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Минус 17"/>
            <p:cNvSpPr>
              <a:spLocks noChangeAspect="1"/>
            </p:cNvSpPr>
            <p:nvPr/>
          </p:nvSpPr>
          <p:spPr>
            <a:xfrm>
              <a:off x="6822743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Минус 18"/>
            <p:cNvSpPr>
              <a:spLocks noChangeAspect="1"/>
            </p:cNvSpPr>
            <p:nvPr/>
          </p:nvSpPr>
          <p:spPr>
            <a:xfrm>
              <a:off x="7161685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Минус 19"/>
            <p:cNvSpPr>
              <a:spLocks noChangeAspect="1"/>
            </p:cNvSpPr>
            <p:nvPr/>
          </p:nvSpPr>
          <p:spPr>
            <a:xfrm>
              <a:off x="750046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Минус 20"/>
            <p:cNvSpPr>
              <a:spLocks noChangeAspect="1"/>
            </p:cNvSpPr>
            <p:nvPr/>
          </p:nvSpPr>
          <p:spPr>
            <a:xfrm>
              <a:off x="7839327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478853" y="3211263"/>
                <a:ext cx="413627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853" y="3211263"/>
                <a:ext cx="413627" cy="506421"/>
              </a:xfrm>
              <a:prstGeom prst="rect">
                <a:avLst/>
              </a:prstGeom>
              <a:blipFill rotWithShape="1">
                <a:blip r:embed="rId3"/>
                <a:stretch>
                  <a:fillRect t="-1205" r="-33824" b="-265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Группа 35"/>
          <p:cNvGrpSpPr/>
          <p:nvPr/>
        </p:nvGrpSpPr>
        <p:grpSpPr>
          <a:xfrm>
            <a:off x="6555252" y="1679249"/>
            <a:ext cx="288032" cy="288032"/>
            <a:chOff x="1450504" y="2618606"/>
            <a:chExt cx="914400" cy="914400"/>
          </a:xfrm>
        </p:grpSpPr>
        <p:sp>
          <p:nvSpPr>
            <p:cNvPr id="37" name="Овал 36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люс 37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1140">
            <a:off x="-157682" y="-802150"/>
            <a:ext cx="5005650" cy="60148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528124" y="1272158"/>
                <a:ext cx="16340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𝐹𝑟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124" y="1272158"/>
                <a:ext cx="1634037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692" r="-5224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611560" y="855519"/>
            <a:ext cx="24718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Работа в механике: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28124" y="2603688"/>
                <a:ext cx="17751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𝐸𝑞𝑟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124" y="2603688"/>
                <a:ext cx="1775101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576" r="-481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611560" y="1776877"/>
            <a:ext cx="31856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Работа в электростатике: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890562" y="2186063"/>
                <a:ext cx="10502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𝐹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𝐸𝑞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562" y="2186063"/>
                <a:ext cx="1050223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692" r="-872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Группа 44"/>
          <p:cNvGrpSpPr/>
          <p:nvPr/>
        </p:nvGrpSpPr>
        <p:grpSpPr>
          <a:xfrm>
            <a:off x="6547329" y="1306487"/>
            <a:ext cx="288032" cy="288032"/>
            <a:chOff x="1450504" y="2618606"/>
            <a:chExt cx="914400" cy="914400"/>
          </a:xfrm>
        </p:grpSpPr>
        <p:sp>
          <p:nvSpPr>
            <p:cNvPr id="46" name="Овал 45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люс 46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9" name="Прямая со стрелкой 48"/>
          <p:cNvCxnSpPr/>
          <p:nvPr/>
        </p:nvCxnSpPr>
        <p:spPr>
          <a:xfrm>
            <a:off x="4788024" y="1314410"/>
            <a:ext cx="0" cy="251847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46405" y="2273016"/>
                <a:ext cx="4136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405" y="2273016"/>
                <a:ext cx="413627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33824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761520" y="3317574"/>
                <a:ext cx="11969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𝐸𝑞𝑑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520" y="3317574"/>
                <a:ext cx="1196994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576" r="-7653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483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23457E-7 L -8.33333E-7 0.42809 " pathEditMode="relative" rAng="0" ptsTypes="AA">
                                      <p:cBhvr>
                                        <p:cTn id="55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1" grpId="0"/>
      <p:bldP spid="42" grpId="0"/>
      <p:bldP spid="43" grpId="0"/>
      <p:bldP spid="44" grpId="0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636671" y="915566"/>
            <a:ext cx="4109348" cy="3308242"/>
            <a:chOff x="5315050" y="1707654"/>
            <a:chExt cx="2862242" cy="2304256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5315050" y="1707654"/>
              <a:ext cx="2862242" cy="2304256"/>
              <a:chOff x="5292080" y="1563638"/>
              <a:chExt cx="3041131" cy="2448272"/>
            </a:xfrm>
          </p:grpSpPr>
          <p:cxnSp>
            <p:nvCxnSpPr>
              <p:cNvPr id="22" name="Прямая со стрелкой 21"/>
              <p:cNvCxnSpPr/>
              <p:nvPr/>
            </p:nvCxnSpPr>
            <p:spPr>
              <a:xfrm>
                <a:off x="59401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 стрелкой 22"/>
              <p:cNvCxnSpPr/>
              <p:nvPr/>
            </p:nvCxnSpPr>
            <p:spPr>
              <a:xfrm>
                <a:off x="666023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 стрелкой 23"/>
              <p:cNvCxnSpPr/>
              <p:nvPr/>
            </p:nvCxnSpPr>
            <p:spPr>
              <a:xfrm>
                <a:off x="738031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/>
              <p:nvPr/>
            </p:nvCxnSpPr>
            <p:spPr>
              <a:xfrm>
                <a:off x="8100392" y="185040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5"/>
              <p:cNvCxnSpPr/>
              <p:nvPr/>
            </p:nvCxnSpPr>
            <p:spPr>
              <a:xfrm>
                <a:off x="558011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/>
              <p:nvPr/>
            </p:nvCxnSpPr>
            <p:spPr>
              <a:xfrm>
                <a:off x="630019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>
                <a:off x="702027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>
                <a:off x="77403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Прямоугольник 29"/>
              <p:cNvSpPr/>
              <p:nvPr/>
            </p:nvSpPr>
            <p:spPr>
              <a:xfrm>
                <a:off x="5292080" y="156363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5292080" y="372387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" name="Плюс 5"/>
            <p:cNvSpPr/>
            <p:nvPr/>
          </p:nvSpPr>
          <p:spPr>
            <a:xfrm>
              <a:off x="5467379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люс 6"/>
            <p:cNvSpPr/>
            <p:nvPr/>
          </p:nvSpPr>
          <p:spPr>
            <a:xfrm>
              <a:off x="5806241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люс 7"/>
            <p:cNvSpPr/>
            <p:nvPr/>
          </p:nvSpPr>
          <p:spPr>
            <a:xfrm>
              <a:off x="6145102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люс 8"/>
            <p:cNvSpPr/>
            <p:nvPr/>
          </p:nvSpPr>
          <p:spPr>
            <a:xfrm>
              <a:off x="6483963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люс 9"/>
            <p:cNvSpPr/>
            <p:nvPr/>
          </p:nvSpPr>
          <p:spPr>
            <a:xfrm>
              <a:off x="6822824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люс 10"/>
            <p:cNvSpPr/>
            <p:nvPr/>
          </p:nvSpPr>
          <p:spPr>
            <a:xfrm>
              <a:off x="7161685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люс 11"/>
            <p:cNvSpPr/>
            <p:nvPr/>
          </p:nvSpPr>
          <p:spPr>
            <a:xfrm>
              <a:off x="7500547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люс 12"/>
            <p:cNvSpPr/>
            <p:nvPr/>
          </p:nvSpPr>
          <p:spPr>
            <a:xfrm>
              <a:off x="7839408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Минус 13"/>
            <p:cNvSpPr>
              <a:spLocks noChangeAspect="1"/>
            </p:cNvSpPr>
            <p:nvPr/>
          </p:nvSpPr>
          <p:spPr>
            <a:xfrm>
              <a:off x="5467298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Минус 14"/>
            <p:cNvSpPr>
              <a:spLocks noChangeAspect="1"/>
            </p:cNvSpPr>
            <p:nvPr/>
          </p:nvSpPr>
          <p:spPr>
            <a:xfrm>
              <a:off x="5806160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Минус 15"/>
            <p:cNvSpPr>
              <a:spLocks noChangeAspect="1"/>
            </p:cNvSpPr>
            <p:nvPr/>
          </p:nvSpPr>
          <p:spPr>
            <a:xfrm>
              <a:off x="6145102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Минус 16"/>
            <p:cNvSpPr>
              <a:spLocks noChangeAspect="1"/>
            </p:cNvSpPr>
            <p:nvPr/>
          </p:nvSpPr>
          <p:spPr>
            <a:xfrm>
              <a:off x="648455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Минус 17"/>
            <p:cNvSpPr>
              <a:spLocks noChangeAspect="1"/>
            </p:cNvSpPr>
            <p:nvPr/>
          </p:nvSpPr>
          <p:spPr>
            <a:xfrm>
              <a:off x="6822743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Минус 18"/>
            <p:cNvSpPr>
              <a:spLocks noChangeAspect="1"/>
            </p:cNvSpPr>
            <p:nvPr/>
          </p:nvSpPr>
          <p:spPr>
            <a:xfrm>
              <a:off x="7161685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Минус 19"/>
            <p:cNvSpPr>
              <a:spLocks noChangeAspect="1"/>
            </p:cNvSpPr>
            <p:nvPr/>
          </p:nvSpPr>
          <p:spPr>
            <a:xfrm>
              <a:off x="750046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Минус 20"/>
            <p:cNvSpPr>
              <a:spLocks noChangeAspect="1"/>
            </p:cNvSpPr>
            <p:nvPr/>
          </p:nvSpPr>
          <p:spPr>
            <a:xfrm>
              <a:off x="7839327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478853" y="3211263"/>
                <a:ext cx="413627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853" y="3211263"/>
                <a:ext cx="413627" cy="506421"/>
              </a:xfrm>
              <a:prstGeom prst="rect">
                <a:avLst/>
              </a:prstGeom>
              <a:blipFill rotWithShape="1">
                <a:blip r:embed="rId3"/>
                <a:stretch>
                  <a:fillRect t="-1205" r="-33824" b="-265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Рисунок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1140">
            <a:off x="-157682" y="-802150"/>
            <a:ext cx="5005650" cy="60148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28124" y="1241730"/>
                <a:ext cx="17751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𝐸𝑞𝑟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124" y="1241730"/>
                <a:ext cx="1775101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692" r="-481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611560" y="771550"/>
            <a:ext cx="31856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Работа в электростатике: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4788024" y="1314410"/>
            <a:ext cx="0" cy="251847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46405" y="2273016"/>
                <a:ext cx="4136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405" y="2273016"/>
                <a:ext cx="413627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824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504345" y="1707654"/>
                <a:ext cx="14697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𝑑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𝑟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345" y="1707654"/>
                <a:ext cx="1469761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576" r="-580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>
            <a:stCxn id="47" idx="3"/>
            <a:endCxn id="31" idx="0"/>
          </p:cNvCxnSpPr>
          <p:nvPr/>
        </p:nvCxnSpPr>
        <p:spPr>
          <a:xfrm>
            <a:off x="6691345" y="1344666"/>
            <a:ext cx="0" cy="248993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47" idx="3"/>
          </p:cNvCxnSpPr>
          <p:nvPr/>
        </p:nvCxnSpPr>
        <p:spPr>
          <a:xfrm>
            <a:off x="6691345" y="1344666"/>
            <a:ext cx="1082948" cy="2415491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5" name="Дуга 54"/>
          <p:cNvSpPr/>
          <p:nvPr/>
        </p:nvSpPr>
        <p:spPr>
          <a:xfrm rot="6526186">
            <a:off x="6539877" y="1615331"/>
            <a:ext cx="384925" cy="384925"/>
          </a:xfrm>
          <a:prstGeom prst="arc">
            <a:avLst>
              <a:gd name="adj1" fmla="val 16200000"/>
              <a:gd name="adj2" fmla="val 2113354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672168" y="1851670"/>
                <a:ext cx="4136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168" y="1851670"/>
                <a:ext cx="413627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34328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092280" y="2067694"/>
                <a:ext cx="4136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2067694"/>
                <a:ext cx="413627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9412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528124" y="2134194"/>
                <a:ext cx="11969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𝐸𝑞𝑑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124" y="2134194"/>
                <a:ext cx="1196994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576" r="-7653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Группа 44"/>
          <p:cNvGrpSpPr/>
          <p:nvPr/>
        </p:nvGrpSpPr>
        <p:grpSpPr>
          <a:xfrm>
            <a:off x="6547329" y="1306487"/>
            <a:ext cx="288032" cy="288032"/>
            <a:chOff x="1450504" y="2618606"/>
            <a:chExt cx="914400" cy="914400"/>
          </a:xfrm>
        </p:grpSpPr>
        <p:sp>
          <p:nvSpPr>
            <p:cNvPr id="46" name="Овал 45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люс 46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13218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23457E-7 L 0.11476 0.428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29" y="213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8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5" grpId="0" animBg="1"/>
      <p:bldP spid="56" grpId="0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636671" y="915566"/>
            <a:ext cx="4109348" cy="3308242"/>
            <a:chOff x="5315050" y="1707654"/>
            <a:chExt cx="2862242" cy="2304256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5315050" y="1707654"/>
              <a:ext cx="2862242" cy="2304256"/>
              <a:chOff x="5292080" y="1563638"/>
              <a:chExt cx="3041131" cy="2448272"/>
            </a:xfrm>
          </p:grpSpPr>
          <p:cxnSp>
            <p:nvCxnSpPr>
              <p:cNvPr id="22" name="Прямая со стрелкой 21"/>
              <p:cNvCxnSpPr/>
              <p:nvPr/>
            </p:nvCxnSpPr>
            <p:spPr>
              <a:xfrm>
                <a:off x="59401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 стрелкой 22"/>
              <p:cNvCxnSpPr/>
              <p:nvPr/>
            </p:nvCxnSpPr>
            <p:spPr>
              <a:xfrm>
                <a:off x="666023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 стрелкой 23"/>
              <p:cNvCxnSpPr/>
              <p:nvPr/>
            </p:nvCxnSpPr>
            <p:spPr>
              <a:xfrm>
                <a:off x="738031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/>
              <p:nvPr/>
            </p:nvCxnSpPr>
            <p:spPr>
              <a:xfrm>
                <a:off x="8100392" y="185040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5"/>
              <p:cNvCxnSpPr/>
              <p:nvPr/>
            </p:nvCxnSpPr>
            <p:spPr>
              <a:xfrm>
                <a:off x="558011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/>
              <p:nvPr/>
            </p:nvCxnSpPr>
            <p:spPr>
              <a:xfrm>
                <a:off x="630019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>
                <a:off x="702027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>
                <a:off x="77403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Прямоугольник 29"/>
              <p:cNvSpPr/>
              <p:nvPr/>
            </p:nvSpPr>
            <p:spPr>
              <a:xfrm>
                <a:off x="5292080" y="156363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5292080" y="372387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" name="Плюс 5"/>
            <p:cNvSpPr/>
            <p:nvPr/>
          </p:nvSpPr>
          <p:spPr>
            <a:xfrm>
              <a:off x="5467379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люс 6"/>
            <p:cNvSpPr/>
            <p:nvPr/>
          </p:nvSpPr>
          <p:spPr>
            <a:xfrm>
              <a:off x="5806241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люс 7"/>
            <p:cNvSpPr/>
            <p:nvPr/>
          </p:nvSpPr>
          <p:spPr>
            <a:xfrm>
              <a:off x="6145102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люс 8"/>
            <p:cNvSpPr/>
            <p:nvPr/>
          </p:nvSpPr>
          <p:spPr>
            <a:xfrm>
              <a:off x="6483963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люс 9"/>
            <p:cNvSpPr/>
            <p:nvPr/>
          </p:nvSpPr>
          <p:spPr>
            <a:xfrm>
              <a:off x="6822824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люс 10"/>
            <p:cNvSpPr/>
            <p:nvPr/>
          </p:nvSpPr>
          <p:spPr>
            <a:xfrm>
              <a:off x="7161685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люс 11"/>
            <p:cNvSpPr/>
            <p:nvPr/>
          </p:nvSpPr>
          <p:spPr>
            <a:xfrm>
              <a:off x="7500547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люс 12"/>
            <p:cNvSpPr/>
            <p:nvPr/>
          </p:nvSpPr>
          <p:spPr>
            <a:xfrm>
              <a:off x="7839408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Минус 13"/>
            <p:cNvSpPr>
              <a:spLocks noChangeAspect="1"/>
            </p:cNvSpPr>
            <p:nvPr/>
          </p:nvSpPr>
          <p:spPr>
            <a:xfrm>
              <a:off x="5467298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Минус 14"/>
            <p:cNvSpPr>
              <a:spLocks noChangeAspect="1"/>
            </p:cNvSpPr>
            <p:nvPr/>
          </p:nvSpPr>
          <p:spPr>
            <a:xfrm>
              <a:off x="5806160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Минус 15"/>
            <p:cNvSpPr>
              <a:spLocks noChangeAspect="1"/>
            </p:cNvSpPr>
            <p:nvPr/>
          </p:nvSpPr>
          <p:spPr>
            <a:xfrm>
              <a:off x="6145102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Минус 16"/>
            <p:cNvSpPr>
              <a:spLocks noChangeAspect="1"/>
            </p:cNvSpPr>
            <p:nvPr/>
          </p:nvSpPr>
          <p:spPr>
            <a:xfrm>
              <a:off x="648455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Минус 17"/>
            <p:cNvSpPr>
              <a:spLocks noChangeAspect="1"/>
            </p:cNvSpPr>
            <p:nvPr/>
          </p:nvSpPr>
          <p:spPr>
            <a:xfrm>
              <a:off x="6822743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Минус 18"/>
            <p:cNvSpPr>
              <a:spLocks noChangeAspect="1"/>
            </p:cNvSpPr>
            <p:nvPr/>
          </p:nvSpPr>
          <p:spPr>
            <a:xfrm>
              <a:off x="7161685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Минус 19"/>
            <p:cNvSpPr>
              <a:spLocks noChangeAspect="1"/>
            </p:cNvSpPr>
            <p:nvPr/>
          </p:nvSpPr>
          <p:spPr>
            <a:xfrm>
              <a:off x="750046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Минус 20"/>
            <p:cNvSpPr>
              <a:spLocks noChangeAspect="1"/>
            </p:cNvSpPr>
            <p:nvPr/>
          </p:nvSpPr>
          <p:spPr>
            <a:xfrm>
              <a:off x="7839327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478853" y="3211263"/>
                <a:ext cx="413627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853" y="3211263"/>
                <a:ext cx="413627" cy="506421"/>
              </a:xfrm>
              <a:prstGeom prst="rect">
                <a:avLst/>
              </a:prstGeom>
              <a:blipFill rotWithShape="1">
                <a:blip r:embed="rId3"/>
                <a:stretch>
                  <a:fillRect t="-1205" r="-33824" b="-265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Рисунок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1140">
            <a:off x="-157682" y="-802150"/>
            <a:ext cx="5005650" cy="60148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28124" y="1241730"/>
                <a:ext cx="17751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𝐸𝑞𝑟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124" y="1241730"/>
                <a:ext cx="1775101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692" r="-481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611560" y="771550"/>
            <a:ext cx="31856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Работа в электростатике: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4788024" y="1314410"/>
            <a:ext cx="0" cy="251847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46405" y="2273016"/>
                <a:ext cx="4136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405" y="2273016"/>
                <a:ext cx="413627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824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528124" y="1667584"/>
                <a:ext cx="11969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𝐸𝑞𝑑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124" y="1667584"/>
                <a:ext cx="1196994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692" r="-7653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Группа 37"/>
          <p:cNvGrpSpPr/>
          <p:nvPr/>
        </p:nvGrpSpPr>
        <p:grpSpPr>
          <a:xfrm>
            <a:off x="6060993" y="648388"/>
            <a:ext cx="1856980" cy="3646148"/>
            <a:chOff x="6060993" y="648388"/>
            <a:chExt cx="1856980" cy="3646148"/>
          </a:xfrm>
        </p:grpSpPr>
        <p:sp>
          <p:nvSpPr>
            <p:cNvPr id="53" name="Дуга 52"/>
            <p:cNvSpPr/>
            <p:nvPr/>
          </p:nvSpPr>
          <p:spPr>
            <a:xfrm rot="21326446">
              <a:off x="6060993" y="1480532"/>
              <a:ext cx="1573825" cy="2046631"/>
            </a:xfrm>
            <a:prstGeom prst="arc">
              <a:avLst>
                <a:gd name="adj1" fmla="val 16200000"/>
                <a:gd name="adj2" fmla="val 19827249"/>
              </a:avLst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Дуга 58"/>
            <p:cNvSpPr/>
            <p:nvPr/>
          </p:nvSpPr>
          <p:spPr>
            <a:xfrm rot="4683599">
              <a:off x="7067977" y="1841035"/>
              <a:ext cx="401259" cy="521804"/>
            </a:xfrm>
            <a:prstGeom prst="arc">
              <a:avLst>
                <a:gd name="adj1" fmla="val 16200000"/>
                <a:gd name="adj2" fmla="val 19283600"/>
              </a:avLst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Дуга 59"/>
            <p:cNvSpPr/>
            <p:nvPr/>
          </p:nvSpPr>
          <p:spPr>
            <a:xfrm rot="2278739" flipV="1">
              <a:off x="6344148" y="648388"/>
              <a:ext cx="1573825" cy="1656175"/>
            </a:xfrm>
            <a:prstGeom prst="arc">
              <a:avLst>
                <a:gd name="adj1" fmla="val 17669764"/>
                <a:gd name="adj2" fmla="val 19827249"/>
              </a:avLst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Дуга 60"/>
            <p:cNvSpPr/>
            <p:nvPr/>
          </p:nvSpPr>
          <p:spPr>
            <a:xfrm rot="6473584" flipH="1" flipV="1">
              <a:off x="6382243" y="2146491"/>
              <a:ext cx="1375266" cy="1656175"/>
            </a:xfrm>
            <a:prstGeom prst="arc">
              <a:avLst>
                <a:gd name="adj1" fmla="val 18064430"/>
                <a:gd name="adj2" fmla="val 19827249"/>
              </a:avLst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Дуга 61"/>
            <p:cNvSpPr/>
            <p:nvPr/>
          </p:nvSpPr>
          <p:spPr>
            <a:xfrm rot="2381588" flipH="1" flipV="1">
              <a:off x="6370583" y="1939612"/>
              <a:ext cx="1238197" cy="1418038"/>
            </a:xfrm>
            <a:prstGeom prst="arc">
              <a:avLst>
                <a:gd name="adj1" fmla="val 16688149"/>
                <a:gd name="adj2" fmla="val 19519004"/>
              </a:avLst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Дуга 62"/>
            <p:cNvSpPr/>
            <p:nvPr/>
          </p:nvSpPr>
          <p:spPr>
            <a:xfrm rot="5554828" flipH="1" flipV="1">
              <a:off x="6384431" y="2282560"/>
              <a:ext cx="726462" cy="831976"/>
            </a:xfrm>
            <a:prstGeom prst="arc">
              <a:avLst>
                <a:gd name="adj1" fmla="val 16688149"/>
                <a:gd name="adj2" fmla="val 19519004"/>
              </a:avLst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Дуга 63"/>
            <p:cNvSpPr/>
            <p:nvPr/>
          </p:nvSpPr>
          <p:spPr>
            <a:xfrm rot="9662614" flipH="1" flipV="1">
              <a:off x="7042640" y="3378101"/>
              <a:ext cx="747678" cy="916435"/>
            </a:xfrm>
            <a:prstGeom prst="arc">
              <a:avLst>
                <a:gd name="adj1" fmla="val 17516396"/>
                <a:gd name="adj2" fmla="val 20696005"/>
              </a:avLst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6480375" y="3143703"/>
              <a:ext cx="936104" cy="242767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Группа 182"/>
          <p:cNvGrpSpPr/>
          <p:nvPr/>
        </p:nvGrpSpPr>
        <p:grpSpPr>
          <a:xfrm>
            <a:off x="6307967" y="1520362"/>
            <a:ext cx="1424921" cy="2115638"/>
            <a:chOff x="6307967" y="1520362"/>
            <a:chExt cx="1424921" cy="2115638"/>
          </a:xfrm>
        </p:grpSpPr>
        <p:cxnSp>
          <p:nvCxnSpPr>
            <p:cNvPr id="65" name="Прямая соединительная линия 64"/>
            <p:cNvCxnSpPr/>
            <p:nvPr/>
          </p:nvCxnSpPr>
          <p:spPr>
            <a:xfrm>
              <a:off x="6765406" y="1520362"/>
              <a:ext cx="25462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7020027" y="1592370"/>
              <a:ext cx="133937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>
              <a:off x="7020027" y="1520362"/>
              <a:ext cx="0" cy="7200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>
              <a:off x="7153964" y="1670348"/>
              <a:ext cx="107774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7158621" y="1598340"/>
              <a:ext cx="0" cy="7200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7270432" y="1752936"/>
              <a:ext cx="7200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7270432" y="1680928"/>
              <a:ext cx="0" cy="7200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>
              <a:off x="7345885" y="1818974"/>
              <a:ext cx="7200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>
              <a:off x="7345885" y="1746966"/>
              <a:ext cx="0" cy="7200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>
              <a:off x="7414193" y="1985072"/>
              <a:ext cx="7200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7417893" y="1818974"/>
              <a:ext cx="0" cy="16466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>
              <a:off x="7417893" y="2139702"/>
              <a:ext cx="7200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>
              <a:off x="7486201" y="1983636"/>
              <a:ext cx="0" cy="15606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7287902" y="2205255"/>
              <a:ext cx="12999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7417893" y="2133247"/>
              <a:ext cx="0" cy="7200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>
              <a:off x="7150293" y="2248658"/>
              <a:ext cx="14400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7287902" y="2197628"/>
              <a:ext cx="0" cy="7200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>
              <a:off x="6588224" y="2313828"/>
              <a:ext cx="0" cy="4189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>
              <a:stCxn id="60" idx="0"/>
            </p:cNvCxnSpPr>
            <p:nvPr/>
          </p:nvCxnSpPr>
          <p:spPr>
            <a:xfrm flipV="1">
              <a:off x="6939746" y="2274161"/>
              <a:ext cx="208535" cy="247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>
              <a:off x="7153964" y="2244948"/>
              <a:ext cx="0" cy="3600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>
              <a:off x="6801396" y="2246858"/>
              <a:ext cx="188285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>
              <a:off x="6656867" y="2271838"/>
              <a:ext cx="144529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6987079" y="2233632"/>
              <a:ext cx="0" cy="3600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>
              <a:off x="6480375" y="2356422"/>
              <a:ext cx="94302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>
              <a:off x="6798399" y="2244948"/>
              <a:ext cx="0" cy="36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>
              <a:off x="6444208" y="2398320"/>
              <a:ext cx="41187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>
              <a:off x="6372200" y="2440218"/>
              <a:ext cx="0" cy="7111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>
              <a:off x="6588224" y="2313828"/>
              <a:ext cx="67674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>
              <a:off x="6663898" y="2269636"/>
              <a:ext cx="0" cy="4732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6372200" y="2440218"/>
              <a:ext cx="7200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>
              <a:off x="6310916" y="2503848"/>
              <a:ext cx="0" cy="42794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>
              <a:off x="6315742" y="2503847"/>
              <a:ext cx="5645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/>
            <p:nvPr/>
          </p:nvCxnSpPr>
          <p:spPr>
            <a:xfrm>
              <a:off x="6489373" y="2356422"/>
              <a:ext cx="0" cy="4189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4" name="Прямая соединительная линия 133"/>
            <p:cNvCxnSpPr/>
            <p:nvPr/>
          </p:nvCxnSpPr>
          <p:spPr>
            <a:xfrm>
              <a:off x="6444291" y="2398320"/>
              <a:ext cx="0" cy="4189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0" name="Прямая соединительная линия 139"/>
            <p:cNvCxnSpPr/>
            <p:nvPr/>
          </p:nvCxnSpPr>
          <p:spPr>
            <a:xfrm>
              <a:off x="6307967" y="2931790"/>
              <a:ext cx="64233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2" name="Прямая соединительная линия 141"/>
            <p:cNvCxnSpPr/>
            <p:nvPr/>
          </p:nvCxnSpPr>
          <p:spPr>
            <a:xfrm>
              <a:off x="6343971" y="2931790"/>
              <a:ext cx="0" cy="82331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>
            <a:xfrm>
              <a:off x="6343971" y="3014121"/>
              <a:ext cx="36004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6" name="Прямая соединительная линия 145"/>
            <p:cNvCxnSpPr/>
            <p:nvPr/>
          </p:nvCxnSpPr>
          <p:spPr>
            <a:xfrm>
              <a:off x="6379975" y="3014121"/>
              <a:ext cx="0" cy="7111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/>
            <p:cNvCxnSpPr/>
            <p:nvPr/>
          </p:nvCxnSpPr>
          <p:spPr>
            <a:xfrm>
              <a:off x="6379975" y="3085236"/>
              <a:ext cx="64233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>
              <a:off x="6444208" y="3080140"/>
              <a:ext cx="0" cy="108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7" name="Прямая соединительная линия 156"/>
            <p:cNvCxnSpPr/>
            <p:nvPr/>
          </p:nvCxnSpPr>
          <p:spPr>
            <a:xfrm>
              <a:off x="6442222" y="3189736"/>
              <a:ext cx="146002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1" name="Прямая соединительная линия 160"/>
            <p:cNvCxnSpPr/>
            <p:nvPr/>
          </p:nvCxnSpPr>
          <p:spPr>
            <a:xfrm>
              <a:off x="6588224" y="3189736"/>
              <a:ext cx="0" cy="4732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2" name="Прямая соединительная линия 161"/>
            <p:cNvCxnSpPr/>
            <p:nvPr/>
          </p:nvCxnSpPr>
          <p:spPr>
            <a:xfrm>
              <a:off x="6588224" y="3237642"/>
              <a:ext cx="144529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3" name="Прямая соединительная линия 162"/>
            <p:cNvCxnSpPr/>
            <p:nvPr/>
          </p:nvCxnSpPr>
          <p:spPr>
            <a:xfrm>
              <a:off x="6732753" y="3238891"/>
              <a:ext cx="0" cy="4732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4" name="Прямая соединительная линия 163"/>
            <p:cNvCxnSpPr/>
            <p:nvPr/>
          </p:nvCxnSpPr>
          <p:spPr>
            <a:xfrm>
              <a:off x="6732753" y="3286797"/>
              <a:ext cx="18131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>
            <a:xfrm>
              <a:off x="6914063" y="3291830"/>
              <a:ext cx="0" cy="4732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7" name="Прямая соединительная линия 166"/>
            <p:cNvCxnSpPr/>
            <p:nvPr/>
          </p:nvCxnSpPr>
          <p:spPr>
            <a:xfrm>
              <a:off x="6914063" y="3338376"/>
              <a:ext cx="18131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8" name="Прямая соединительная линия 167"/>
            <p:cNvCxnSpPr/>
            <p:nvPr/>
          </p:nvCxnSpPr>
          <p:spPr>
            <a:xfrm>
              <a:off x="7093077" y="3337790"/>
              <a:ext cx="0" cy="4732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9" name="Прямая соединительная линия 168"/>
            <p:cNvCxnSpPr/>
            <p:nvPr/>
          </p:nvCxnSpPr>
          <p:spPr>
            <a:xfrm>
              <a:off x="7093077" y="3384336"/>
              <a:ext cx="18131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0" name="Прямая соединительная линия 169"/>
            <p:cNvCxnSpPr/>
            <p:nvPr/>
          </p:nvCxnSpPr>
          <p:spPr>
            <a:xfrm>
              <a:off x="7287902" y="3389300"/>
              <a:ext cx="0" cy="4732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1" name="Прямая соединительная линия 170"/>
            <p:cNvCxnSpPr/>
            <p:nvPr/>
          </p:nvCxnSpPr>
          <p:spPr>
            <a:xfrm>
              <a:off x="7287902" y="3435846"/>
              <a:ext cx="18131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/>
            <p:cNvCxnSpPr/>
            <p:nvPr/>
          </p:nvCxnSpPr>
          <p:spPr>
            <a:xfrm>
              <a:off x="7469212" y="3464473"/>
              <a:ext cx="133937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4" name="Прямая соединительная линия 173"/>
            <p:cNvCxnSpPr/>
            <p:nvPr/>
          </p:nvCxnSpPr>
          <p:spPr>
            <a:xfrm>
              <a:off x="7471447" y="3428469"/>
              <a:ext cx="0" cy="3600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5" name="Прямая соединительная линия 174"/>
            <p:cNvCxnSpPr/>
            <p:nvPr/>
          </p:nvCxnSpPr>
          <p:spPr>
            <a:xfrm>
              <a:off x="7598952" y="3464473"/>
              <a:ext cx="0" cy="7200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8" name="Прямая соединительная линия 177"/>
            <p:cNvCxnSpPr/>
            <p:nvPr/>
          </p:nvCxnSpPr>
          <p:spPr>
            <a:xfrm>
              <a:off x="7598952" y="3532625"/>
              <a:ext cx="6696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>
            <a:xfrm>
              <a:off x="7665920" y="3526758"/>
              <a:ext cx="0" cy="10924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>
            <a:xfrm>
              <a:off x="7665920" y="3636000"/>
              <a:ext cx="66968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4" name="TextBox 183"/>
          <p:cNvSpPr txBox="1"/>
          <p:nvPr/>
        </p:nvSpPr>
        <p:spPr>
          <a:xfrm>
            <a:off x="611561" y="2173062"/>
            <a:ext cx="3600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Работа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 перемещении заряда не зависит от траектории!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5" name="TextBox 184"/>
              <p:cNvSpPr txBox="1"/>
              <p:nvPr/>
            </p:nvSpPr>
            <p:spPr>
              <a:xfrm>
                <a:off x="1528124" y="3238891"/>
                <a:ext cx="13399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=−∆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𝑊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85" name="TextBox 1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124" y="3238891"/>
                <a:ext cx="1339919" cy="400110"/>
              </a:xfrm>
              <a:prstGeom prst="rect">
                <a:avLst/>
              </a:prstGeom>
              <a:blipFill rotWithShape="1">
                <a:blip r:embed="rId8"/>
                <a:stretch>
                  <a:fillRect t="-7576" r="-684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TextBox 185"/>
              <p:cNvSpPr txBox="1"/>
              <p:nvPr/>
            </p:nvSpPr>
            <p:spPr>
              <a:xfrm>
                <a:off x="1528124" y="3651870"/>
                <a:ext cx="12862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𝐸𝑞𝑑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86" name="TextBox 1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124" y="3651870"/>
                <a:ext cx="1286250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576" r="-710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Группа 44"/>
          <p:cNvGrpSpPr/>
          <p:nvPr/>
        </p:nvGrpSpPr>
        <p:grpSpPr>
          <a:xfrm>
            <a:off x="6547329" y="1306487"/>
            <a:ext cx="288032" cy="288032"/>
            <a:chOff x="1450504" y="2618606"/>
            <a:chExt cx="914400" cy="914400"/>
          </a:xfrm>
        </p:grpSpPr>
        <p:sp>
          <p:nvSpPr>
            <p:cNvPr id="46" name="Овал 45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люс 46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1374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23457E-7 C 0.01406 0.00123 0.02031 0.00216 0.03229 0.00741 C 0.04132 0.01944 0.03125 0.00772 0.04167 0.01481 C 0.04462 0.01667 0.04705 0.02037 0.05 0.02222 C 0.05104 0.02284 0.05208 0.02346 0.05313 0.02407 C 0.05695 0.03457 0.06302 0.03951 0.06875 0.0463 C 0.07153 0.0534 0.0783 0.06543 0.08229 0.07037 C 0.08351 0.07932 0.08472 0.08704 0.0875 0.09444 C 0.08837 0.10247 0.08976 0.11049 0.09063 0.11852 C 0.09011 0.12593 0.09149 0.13549 0.08854 0.14074 C 0.08177 0.15278 0.07118 0.15216 0.0625 0.1537 C 0.05139 0.15556 0.04028 0.15864 0.02917 0.16111 C 0.02205 0.16543 0.03073 0.16049 0.01875 0.16481 C 0.01545 0.16605 0.01493 0.1679 0.01146 0.17037 C 0.00504 0.175 0.00226 0.175 -0.00521 0.17778 C -0.00972 0.17932 -0.01441 0.18272 -0.01875 0.18519 C -0.01979 0.1858 -0.02187 0.18704 -0.02187 0.18735 C -0.02621 0.19475 -0.02917 0.20309 -0.03437 0.20926 C -0.0368 0.22253 -0.03524 0.21698 -0.03854 0.22593 C -0.04062 0.24877 -0.04271 0.27469 -0.0375 0.2963 C -0.0342 0.30957 -0.01632 0.3287 -0.00833 0.33148 C -0.00364 0.3358 0.00122 0.33858 0.00625 0.34074 C 0.01406 0.34907 0.02222 0.35154 0.03125 0.3537 C 0.04618 0.36265 0.06285 0.36914 0.07813 0.37593 C 0.08299 0.38179 0.08872 0.38395 0.09375 0.38889 C 0.09601 0.39105 0.09792 0.39383 0.1 0.3963 C 0.10104 0.39753 0.10313 0.4 0.10313 0.40031 C 0.1066 0.40926 0.10712 0.40833 0.10833 0.41667 C 0.11076 0.4321 0.10747 0.43148 0.11146 0.43148 " pathEditMode="relative" rAng="0" ptsTypes="ffffffffffffffffffffffffffff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8" y="2160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8" presetClass="entr" presetSubtype="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84" grpId="0"/>
      <p:bldP spid="185" grpId="0"/>
      <p:bldP spid="1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51520" y="228451"/>
            <a:ext cx="3888432" cy="903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Потенциальная энергия в электрическом поле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752528" y="228451"/>
            <a:ext cx="4211960" cy="903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Потенциальная энергия в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гравитационном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поле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572000" y="0"/>
            <a:ext cx="0" cy="51435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44376" y="1459650"/>
                <a:ext cx="15027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𝑊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𝑞𝐸𝑑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376" y="1459650"/>
                <a:ext cx="1502719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526" r="-8130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96778" y="1459650"/>
                <a:ext cx="15913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/>
                            </a:rPr>
                            <m:t>п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778" y="1459650"/>
                <a:ext cx="1591398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7280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Группа 8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10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6" name="Группа 45"/>
          <p:cNvGrpSpPr/>
          <p:nvPr/>
        </p:nvGrpSpPr>
        <p:grpSpPr>
          <a:xfrm>
            <a:off x="495633" y="2071820"/>
            <a:ext cx="3509030" cy="2588162"/>
            <a:chOff x="558914" y="1999910"/>
            <a:chExt cx="3509030" cy="2588162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558914" y="1999910"/>
              <a:ext cx="3509030" cy="2588162"/>
              <a:chOff x="5315050" y="1707654"/>
              <a:chExt cx="2862242" cy="2304256"/>
            </a:xfrm>
          </p:grpSpPr>
          <p:grpSp>
            <p:nvGrpSpPr>
              <p:cNvPr id="13" name="Группа 12"/>
              <p:cNvGrpSpPr/>
              <p:nvPr/>
            </p:nvGrpSpPr>
            <p:grpSpPr>
              <a:xfrm>
                <a:off x="5315050" y="1707654"/>
                <a:ext cx="2862242" cy="2304256"/>
                <a:chOff x="5292080" y="1563638"/>
                <a:chExt cx="3041131" cy="2448272"/>
              </a:xfrm>
            </p:grpSpPr>
            <p:cxnSp>
              <p:nvCxnSpPr>
                <p:cNvPr id="30" name="Прямая со стрелкой 29"/>
                <p:cNvCxnSpPr/>
                <p:nvPr/>
              </p:nvCxnSpPr>
              <p:spPr>
                <a:xfrm>
                  <a:off x="5940152" y="185167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 стрелкой 30"/>
                <p:cNvCxnSpPr/>
                <p:nvPr/>
              </p:nvCxnSpPr>
              <p:spPr>
                <a:xfrm>
                  <a:off x="6660232" y="185167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 стрелкой 31"/>
                <p:cNvCxnSpPr/>
                <p:nvPr/>
              </p:nvCxnSpPr>
              <p:spPr>
                <a:xfrm>
                  <a:off x="7380312" y="185167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 стрелкой 32"/>
                <p:cNvCxnSpPr/>
                <p:nvPr/>
              </p:nvCxnSpPr>
              <p:spPr>
                <a:xfrm>
                  <a:off x="8100392" y="185040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 стрелкой 33"/>
                <p:cNvCxnSpPr/>
                <p:nvPr/>
              </p:nvCxnSpPr>
              <p:spPr>
                <a:xfrm>
                  <a:off x="5580112" y="185294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 стрелкой 34"/>
                <p:cNvCxnSpPr/>
                <p:nvPr/>
              </p:nvCxnSpPr>
              <p:spPr>
                <a:xfrm>
                  <a:off x="6300192" y="185294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 стрелкой 35"/>
                <p:cNvCxnSpPr/>
                <p:nvPr/>
              </p:nvCxnSpPr>
              <p:spPr>
                <a:xfrm>
                  <a:off x="7020272" y="185294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 стрелкой 36"/>
                <p:cNvCxnSpPr/>
                <p:nvPr/>
              </p:nvCxnSpPr>
              <p:spPr>
                <a:xfrm>
                  <a:off x="7740352" y="1851670"/>
                  <a:ext cx="0" cy="18722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8" name="Прямоугольник 37"/>
                <p:cNvSpPr/>
                <p:nvPr/>
              </p:nvSpPr>
              <p:spPr>
                <a:xfrm>
                  <a:off x="5292080" y="1563638"/>
                  <a:ext cx="3041131" cy="288032"/>
                </a:xfrm>
                <a:prstGeom prst="rect">
                  <a:avLst/>
                </a:prstGeom>
                <a:gradFill>
                  <a:gsLst>
                    <a:gs pos="57000">
                      <a:schemeClr val="bg1">
                        <a:lumMod val="65000"/>
                      </a:schemeClr>
                    </a:gs>
                    <a:gs pos="8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scene3d>
                  <a:camera prst="orthographicFront"/>
                  <a:lightRig rig="threePt" dir="t"/>
                </a:scene3d>
                <a:sp3d>
                  <a:bevelT w="114300" prst="artDeco"/>
                </a:sp3d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9" name="Прямоугольник 38"/>
                <p:cNvSpPr/>
                <p:nvPr/>
              </p:nvSpPr>
              <p:spPr>
                <a:xfrm>
                  <a:off x="5292080" y="3723878"/>
                  <a:ext cx="3041131" cy="288032"/>
                </a:xfrm>
                <a:prstGeom prst="rect">
                  <a:avLst/>
                </a:prstGeom>
                <a:gradFill>
                  <a:gsLst>
                    <a:gs pos="57000">
                      <a:schemeClr val="bg1">
                        <a:lumMod val="65000"/>
                      </a:schemeClr>
                    </a:gs>
                    <a:gs pos="8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</a:gradFill>
                <a:scene3d>
                  <a:camera prst="orthographicFront"/>
                  <a:lightRig rig="threePt" dir="t"/>
                </a:scene3d>
                <a:sp3d>
                  <a:bevelT w="114300" prst="artDeco"/>
                </a:sp3d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4" name="Плюс 13"/>
              <p:cNvSpPr/>
              <p:nvPr/>
            </p:nvSpPr>
            <p:spPr>
              <a:xfrm>
                <a:off x="5467379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люс 14"/>
              <p:cNvSpPr/>
              <p:nvPr/>
            </p:nvSpPr>
            <p:spPr>
              <a:xfrm>
                <a:off x="5806241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люс 15"/>
              <p:cNvSpPr/>
              <p:nvPr/>
            </p:nvSpPr>
            <p:spPr>
              <a:xfrm>
                <a:off x="6145102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люс 16"/>
              <p:cNvSpPr/>
              <p:nvPr/>
            </p:nvSpPr>
            <p:spPr>
              <a:xfrm>
                <a:off x="6483963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люс 17"/>
              <p:cNvSpPr/>
              <p:nvPr/>
            </p:nvSpPr>
            <p:spPr>
              <a:xfrm>
                <a:off x="6822824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люс 18"/>
              <p:cNvSpPr/>
              <p:nvPr/>
            </p:nvSpPr>
            <p:spPr>
              <a:xfrm>
                <a:off x="7161685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люс 19"/>
              <p:cNvSpPr/>
              <p:nvPr/>
            </p:nvSpPr>
            <p:spPr>
              <a:xfrm>
                <a:off x="7500547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Плюс 20"/>
              <p:cNvSpPr/>
              <p:nvPr/>
            </p:nvSpPr>
            <p:spPr>
              <a:xfrm>
                <a:off x="7839408" y="1717200"/>
                <a:ext cx="237519" cy="237519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Минус 21"/>
              <p:cNvSpPr>
                <a:spLocks noChangeAspect="1"/>
              </p:cNvSpPr>
              <p:nvPr/>
            </p:nvSpPr>
            <p:spPr>
              <a:xfrm>
                <a:off x="5467298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Минус 22"/>
              <p:cNvSpPr>
                <a:spLocks noChangeAspect="1"/>
              </p:cNvSpPr>
              <p:nvPr/>
            </p:nvSpPr>
            <p:spPr>
              <a:xfrm>
                <a:off x="5806160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Минус 23"/>
              <p:cNvSpPr>
                <a:spLocks noChangeAspect="1"/>
              </p:cNvSpPr>
              <p:nvPr/>
            </p:nvSpPr>
            <p:spPr>
              <a:xfrm>
                <a:off x="6145102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Минус 24"/>
              <p:cNvSpPr>
                <a:spLocks noChangeAspect="1"/>
              </p:cNvSpPr>
              <p:nvPr/>
            </p:nvSpPr>
            <p:spPr>
              <a:xfrm>
                <a:off x="6484556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Минус 25"/>
              <p:cNvSpPr>
                <a:spLocks noChangeAspect="1"/>
              </p:cNvSpPr>
              <p:nvPr/>
            </p:nvSpPr>
            <p:spPr>
              <a:xfrm>
                <a:off x="6822743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Минус 26"/>
              <p:cNvSpPr>
                <a:spLocks noChangeAspect="1"/>
              </p:cNvSpPr>
              <p:nvPr/>
            </p:nvSpPr>
            <p:spPr>
              <a:xfrm>
                <a:off x="7161685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Минус 27"/>
              <p:cNvSpPr>
                <a:spLocks noChangeAspect="1"/>
              </p:cNvSpPr>
              <p:nvPr/>
            </p:nvSpPr>
            <p:spPr>
              <a:xfrm>
                <a:off x="7500466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Минус 28"/>
              <p:cNvSpPr>
                <a:spLocks noChangeAspect="1"/>
              </p:cNvSpPr>
              <p:nvPr/>
            </p:nvSpPr>
            <p:spPr>
              <a:xfrm>
                <a:off x="7839327" y="3760776"/>
                <a:ext cx="237600" cy="237600"/>
              </a:xfrm>
              <a:prstGeom prst="mathMinus">
                <a:avLst/>
              </a:prstGeom>
              <a:gradFill>
                <a:gsLst>
                  <a:gs pos="0">
                    <a:schemeClr val="tx2">
                      <a:lumMod val="50000"/>
                    </a:schemeClr>
                  </a:gs>
                  <a:gs pos="30000">
                    <a:schemeClr val="tx2">
                      <a:lumMod val="40000"/>
                      <a:lumOff val="60000"/>
                    </a:schemeClr>
                  </a:gs>
                  <a:gs pos="59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0" name="Группа 39"/>
            <p:cNvGrpSpPr/>
            <p:nvPr/>
          </p:nvGrpSpPr>
          <p:grpSpPr>
            <a:xfrm>
              <a:off x="2231639" y="3252683"/>
              <a:ext cx="272404" cy="272404"/>
              <a:chOff x="1450504" y="2618606"/>
              <a:chExt cx="914400" cy="914400"/>
            </a:xfrm>
          </p:grpSpPr>
          <p:sp>
            <p:nvSpPr>
              <p:cNvPr id="41" name="Овал 40"/>
              <p:cNvSpPr/>
              <p:nvPr/>
            </p:nvSpPr>
            <p:spPr>
              <a:xfrm>
                <a:off x="1475656" y="2643758"/>
                <a:ext cx="864096" cy="8640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30000">
                    <a:srgbClr val="E08785"/>
                  </a:gs>
                  <a:gs pos="60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lumMod val="10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Плюс 41"/>
              <p:cNvSpPr/>
              <p:nvPr/>
            </p:nvSpPr>
            <p:spPr>
              <a:xfrm>
                <a:off x="1450504" y="2618606"/>
                <a:ext cx="914400" cy="914400"/>
              </a:xfrm>
              <a:prstGeom prst="mathPlus">
                <a:avLst/>
              </a:prstGeom>
              <a:gradFill flip="none" rotWithShape="1">
                <a:gsLst>
                  <a:gs pos="0">
                    <a:srgbClr val="C00000"/>
                  </a:gs>
                  <a:gs pos="67000">
                    <a:schemeClr val="accent2">
                      <a:lumMod val="60000"/>
                      <a:lumOff val="40000"/>
                    </a:schemeClr>
                  </a:gs>
                  <a:gs pos="33000">
                    <a:schemeClr val="accent2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shape">
                  <a:fillToRect l="50000" t="50000" r="50000" b="50000"/>
                </a:path>
                <a:tileRect/>
              </a:gradFill>
              <a:ln w="19050"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3" name="Прямая со стрелкой 42"/>
            <p:cNvCxnSpPr/>
            <p:nvPr/>
          </p:nvCxnSpPr>
          <p:spPr>
            <a:xfrm>
              <a:off x="2375654" y="2283718"/>
              <a:ext cx="0" cy="98255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2051720" y="2544160"/>
                  <a:ext cx="41362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720" y="2544160"/>
                  <a:ext cx="413627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0526" r="-33824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9" name="Прямая со стрелкой 48"/>
          <p:cNvCxnSpPr/>
          <p:nvPr/>
        </p:nvCxnSpPr>
        <p:spPr>
          <a:xfrm>
            <a:off x="7092280" y="2355726"/>
            <a:ext cx="0" cy="23042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652120" y="4659982"/>
            <a:ext cx="287687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661906" y="3127839"/>
                <a:ext cx="430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906" y="3127839"/>
                <a:ext cx="430374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0000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Рисунок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936138"/>
            <a:ext cx="1686040" cy="63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11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51520" y="228451"/>
            <a:ext cx="3888432" cy="903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Потенциальная энергия в электрическом поле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752528" y="228451"/>
            <a:ext cx="4211960" cy="903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Потенциальная энергия в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гравитационном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поле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572000" y="0"/>
            <a:ext cx="0" cy="51435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7271" y="1459649"/>
                <a:ext cx="33745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𝐴</m:t>
                      </m:r>
                      <m:r>
                        <a:rPr lang="en-US" sz="2400" b="0" i="1" smtClean="0">
                          <a:latin typeface="Cambria Math"/>
                        </a:rPr>
                        <m:t>&gt;0,∆</m:t>
                      </m:r>
                      <m:r>
                        <a:rPr lang="en-US" sz="2400" b="0" i="1" smtClean="0">
                          <a:latin typeface="Cambria Math"/>
                        </a:rPr>
                        <m:t>𝑊</m:t>
                      </m:r>
                      <m:r>
                        <a:rPr lang="en-US" sz="2400" b="0" i="1" smtClean="0">
                          <a:latin typeface="Cambria Math"/>
                        </a:rPr>
                        <m:t>&lt;0,∆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/>
                            </a:rPr>
                            <m:t>к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71" y="1459649"/>
                <a:ext cx="3374578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526" r="-324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Группа 8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10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Группа 11"/>
          <p:cNvGrpSpPr/>
          <p:nvPr/>
        </p:nvGrpSpPr>
        <p:grpSpPr>
          <a:xfrm>
            <a:off x="495633" y="2071820"/>
            <a:ext cx="3509030" cy="2588162"/>
            <a:chOff x="5315050" y="1707654"/>
            <a:chExt cx="2862242" cy="230425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5315050" y="1707654"/>
              <a:ext cx="2862242" cy="2304256"/>
              <a:chOff x="5292080" y="1563638"/>
              <a:chExt cx="3041131" cy="2448272"/>
            </a:xfrm>
          </p:grpSpPr>
          <p:cxnSp>
            <p:nvCxnSpPr>
              <p:cNvPr id="30" name="Прямая со стрелкой 29"/>
              <p:cNvCxnSpPr/>
              <p:nvPr/>
            </p:nvCxnSpPr>
            <p:spPr>
              <a:xfrm>
                <a:off x="59401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 стрелкой 30"/>
              <p:cNvCxnSpPr/>
              <p:nvPr/>
            </p:nvCxnSpPr>
            <p:spPr>
              <a:xfrm>
                <a:off x="666023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 стрелкой 31"/>
              <p:cNvCxnSpPr/>
              <p:nvPr/>
            </p:nvCxnSpPr>
            <p:spPr>
              <a:xfrm>
                <a:off x="738031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 стрелкой 32"/>
              <p:cNvCxnSpPr/>
              <p:nvPr/>
            </p:nvCxnSpPr>
            <p:spPr>
              <a:xfrm>
                <a:off x="8100392" y="185040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/>
              <p:nvPr/>
            </p:nvCxnSpPr>
            <p:spPr>
              <a:xfrm>
                <a:off x="558011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 стрелкой 34"/>
              <p:cNvCxnSpPr/>
              <p:nvPr/>
            </p:nvCxnSpPr>
            <p:spPr>
              <a:xfrm>
                <a:off x="630019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 стрелкой 35"/>
              <p:cNvCxnSpPr/>
              <p:nvPr/>
            </p:nvCxnSpPr>
            <p:spPr>
              <a:xfrm>
                <a:off x="702027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 стрелкой 36"/>
              <p:cNvCxnSpPr/>
              <p:nvPr/>
            </p:nvCxnSpPr>
            <p:spPr>
              <a:xfrm>
                <a:off x="77403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Прямоугольник 37"/>
              <p:cNvSpPr/>
              <p:nvPr/>
            </p:nvSpPr>
            <p:spPr>
              <a:xfrm>
                <a:off x="5292080" y="156363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5292080" y="372387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" name="Плюс 13"/>
            <p:cNvSpPr/>
            <p:nvPr/>
          </p:nvSpPr>
          <p:spPr>
            <a:xfrm>
              <a:off x="5467379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люс 14"/>
            <p:cNvSpPr/>
            <p:nvPr/>
          </p:nvSpPr>
          <p:spPr>
            <a:xfrm>
              <a:off x="5806241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люс 15"/>
            <p:cNvSpPr/>
            <p:nvPr/>
          </p:nvSpPr>
          <p:spPr>
            <a:xfrm>
              <a:off x="6145102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люс 16"/>
            <p:cNvSpPr/>
            <p:nvPr/>
          </p:nvSpPr>
          <p:spPr>
            <a:xfrm>
              <a:off x="6483963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люс 17"/>
            <p:cNvSpPr/>
            <p:nvPr/>
          </p:nvSpPr>
          <p:spPr>
            <a:xfrm>
              <a:off x="6822824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люс 18"/>
            <p:cNvSpPr/>
            <p:nvPr/>
          </p:nvSpPr>
          <p:spPr>
            <a:xfrm>
              <a:off x="7161685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люс 19"/>
            <p:cNvSpPr/>
            <p:nvPr/>
          </p:nvSpPr>
          <p:spPr>
            <a:xfrm>
              <a:off x="7500547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люс 20"/>
            <p:cNvSpPr/>
            <p:nvPr/>
          </p:nvSpPr>
          <p:spPr>
            <a:xfrm>
              <a:off x="7839408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Минус 21"/>
            <p:cNvSpPr>
              <a:spLocks noChangeAspect="1"/>
            </p:cNvSpPr>
            <p:nvPr/>
          </p:nvSpPr>
          <p:spPr>
            <a:xfrm>
              <a:off x="5467298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Минус 22"/>
            <p:cNvSpPr>
              <a:spLocks noChangeAspect="1"/>
            </p:cNvSpPr>
            <p:nvPr/>
          </p:nvSpPr>
          <p:spPr>
            <a:xfrm>
              <a:off x="5806160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Минус 23"/>
            <p:cNvSpPr>
              <a:spLocks noChangeAspect="1"/>
            </p:cNvSpPr>
            <p:nvPr/>
          </p:nvSpPr>
          <p:spPr>
            <a:xfrm>
              <a:off x="6145102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Минус 24"/>
            <p:cNvSpPr>
              <a:spLocks noChangeAspect="1"/>
            </p:cNvSpPr>
            <p:nvPr/>
          </p:nvSpPr>
          <p:spPr>
            <a:xfrm>
              <a:off x="648455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Минус 25"/>
            <p:cNvSpPr>
              <a:spLocks noChangeAspect="1"/>
            </p:cNvSpPr>
            <p:nvPr/>
          </p:nvSpPr>
          <p:spPr>
            <a:xfrm>
              <a:off x="6822743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Минус 26"/>
            <p:cNvSpPr>
              <a:spLocks noChangeAspect="1"/>
            </p:cNvSpPr>
            <p:nvPr/>
          </p:nvSpPr>
          <p:spPr>
            <a:xfrm>
              <a:off x="7161685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Минус 27"/>
            <p:cNvSpPr>
              <a:spLocks noChangeAspect="1"/>
            </p:cNvSpPr>
            <p:nvPr/>
          </p:nvSpPr>
          <p:spPr>
            <a:xfrm>
              <a:off x="750046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Минус 28"/>
            <p:cNvSpPr>
              <a:spLocks noChangeAspect="1"/>
            </p:cNvSpPr>
            <p:nvPr/>
          </p:nvSpPr>
          <p:spPr>
            <a:xfrm>
              <a:off x="7839327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2145600" y="2579243"/>
            <a:ext cx="272404" cy="272404"/>
            <a:chOff x="1450504" y="2618606"/>
            <a:chExt cx="914400" cy="914400"/>
          </a:xfrm>
        </p:grpSpPr>
        <p:sp>
          <p:nvSpPr>
            <p:cNvPr id="41" name="Овал 40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люс 41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50" name="Прямая соединительная линия 49"/>
          <p:cNvCxnSpPr/>
          <p:nvPr/>
        </p:nvCxnSpPr>
        <p:spPr>
          <a:xfrm>
            <a:off x="5652120" y="4659982"/>
            <a:ext cx="287687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8" name="Рисунок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045" y="3049744"/>
            <a:ext cx="1168600" cy="1635549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852" b="100000" l="0" r="100000">
                        <a14:foregroundMark x1="49524" y1="32407" x2="49524" y2="32407"/>
                        <a14:foregroundMark x1="33333" y1="14815" x2="76190" y2="351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71384" y="2067694"/>
            <a:ext cx="438345" cy="4485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403268" y="1459649"/>
                <a:ext cx="33745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𝐴</m:t>
                      </m:r>
                      <m:r>
                        <a:rPr lang="en-US" sz="2400" b="0" i="1" smtClean="0">
                          <a:latin typeface="Cambria Math"/>
                        </a:rPr>
                        <m:t>&gt;0,∆</m:t>
                      </m:r>
                      <m:r>
                        <a:rPr lang="en-US" sz="2400" b="0" i="1" smtClean="0">
                          <a:latin typeface="Cambria Math"/>
                        </a:rPr>
                        <m:t>𝑊</m:t>
                      </m:r>
                      <m:r>
                        <a:rPr lang="en-US" sz="2400" b="0" i="1" smtClean="0">
                          <a:latin typeface="Cambria Math"/>
                        </a:rPr>
                        <m:t>&lt;0,∆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/>
                            </a:rPr>
                            <m:t>к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268" y="1459649"/>
                <a:ext cx="3374578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324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21358" y="1462013"/>
                <a:ext cx="33745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𝐴</m:t>
                      </m:r>
                      <m:r>
                        <a:rPr lang="en-US" sz="2400" b="0" i="1" smtClean="0">
                          <a:latin typeface="Cambria Math"/>
                        </a:rPr>
                        <m:t>&lt;0,∆</m:t>
                      </m:r>
                      <m:r>
                        <a:rPr lang="en-US" sz="2400" b="0" i="1" smtClean="0">
                          <a:latin typeface="Cambria Math"/>
                        </a:rPr>
                        <m:t>𝑊</m:t>
                      </m:r>
                      <m:r>
                        <a:rPr lang="en-US" sz="2400" b="0" i="1" smtClean="0">
                          <a:latin typeface="Cambria Math"/>
                        </a:rPr>
                        <m:t>&gt;0,∆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/>
                            </a:rPr>
                            <m:t>к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58" y="1462013"/>
                <a:ext cx="3374578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306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436096" y="1462013"/>
                <a:ext cx="33745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𝐴</m:t>
                      </m:r>
                      <m:r>
                        <a:rPr lang="en-US" sz="2400" b="0" i="1" smtClean="0">
                          <a:latin typeface="Cambria Math"/>
                        </a:rPr>
                        <m:t>&lt;0,∆</m:t>
                      </m:r>
                      <m:r>
                        <a:rPr lang="en-US" sz="2400" b="0" i="1" smtClean="0">
                          <a:latin typeface="Cambria Math"/>
                        </a:rPr>
                        <m:t>𝑊</m:t>
                      </m:r>
                      <m:r>
                        <a:rPr lang="en-US" sz="2400" b="0" i="1" smtClean="0">
                          <a:latin typeface="Cambria Math"/>
                        </a:rPr>
                        <m:t>&gt;0,∆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/>
                            </a:rPr>
                            <m:t>к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462013"/>
                <a:ext cx="3374578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3255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653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6.17284E-7 L 2.77778E-6 0.26204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08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2534 L 2.77778E-7 0.0034 " pathEditMode="relative" rAng="0" ptsTypes="AA">
                                      <p:cBhvr>
                                        <p:cTn id="26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decel="98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.26203 L 2.77778E-6 -0.01142 " pathEditMode="relative" rAng="0" ptsTypes="AA">
                                      <p:cBhvr>
                                        <p:cTn id="36" dur="3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673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4" grpId="0"/>
      <p:bldP spid="54" grpId="1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1140">
            <a:off x="-394344" y="-950511"/>
            <a:ext cx="5375957" cy="6328607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4636671" y="915566"/>
            <a:ext cx="4109348" cy="3308242"/>
            <a:chOff x="5315050" y="1707654"/>
            <a:chExt cx="2862242" cy="2304256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5315050" y="1707654"/>
              <a:ext cx="2862242" cy="2304256"/>
              <a:chOff x="5292080" y="1563638"/>
              <a:chExt cx="3041131" cy="2448272"/>
            </a:xfrm>
          </p:grpSpPr>
          <p:cxnSp>
            <p:nvCxnSpPr>
              <p:cNvPr id="22" name="Прямая со стрелкой 21"/>
              <p:cNvCxnSpPr/>
              <p:nvPr/>
            </p:nvCxnSpPr>
            <p:spPr>
              <a:xfrm>
                <a:off x="59401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 стрелкой 22"/>
              <p:cNvCxnSpPr/>
              <p:nvPr/>
            </p:nvCxnSpPr>
            <p:spPr>
              <a:xfrm>
                <a:off x="666023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 стрелкой 23"/>
              <p:cNvCxnSpPr/>
              <p:nvPr/>
            </p:nvCxnSpPr>
            <p:spPr>
              <a:xfrm>
                <a:off x="738031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/>
              <p:nvPr/>
            </p:nvCxnSpPr>
            <p:spPr>
              <a:xfrm>
                <a:off x="8100392" y="185040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5"/>
              <p:cNvCxnSpPr/>
              <p:nvPr/>
            </p:nvCxnSpPr>
            <p:spPr>
              <a:xfrm>
                <a:off x="558011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/>
              <p:nvPr/>
            </p:nvCxnSpPr>
            <p:spPr>
              <a:xfrm>
                <a:off x="630019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>
                <a:off x="702027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>
                <a:off x="77403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Прямоугольник 29"/>
              <p:cNvSpPr/>
              <p:nvPr/>
            </p:nvSpPr>
            <p:spPr>
              <a:xfrm>
                <a:off x="5292080" y="156363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5292080" y="372387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" name="Плюс 5"/>
            <p:cNvSpPr/>
            <p:nvPr/>
          </p:nvSpPr>
          <p:spPr>
            <a:xfrm>
              <a:off x="5467379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люс 6"/>
            <p:cNvSpPr/>
            <p:nvPr/>
          </p:nvSpPr>
          <p:spPr>
            <a:xfrm>
              <a:off x="5806241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люс 7"/>
            <p:cNvSpPr/>
            <p:nvPr/>
          </p:nvSpPr>
          <p:spPr>
            <a:xfrm>
              <a:off x="6145102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люс 8"/>
            <p:cNvSpPr/>
            <p:nvPr/>
          </p:nvSpPr>
          <p:spPr>
            <a:xfrm>
              <a:off x="6483963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люс 9"/>
            <p:cNvSpPr/>
            <p:nvPr/>
          </p:nvSpPr>
          <p:spPr>
            <a:xfrm>
              <a:off x="6822824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люс 10"/>
            <p:cNvSpPr/>
            <p:nvPr/>
          </p:nvSpPr>
          <p:spPr>
            <a:xfrm>
              <a:off x="7161685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люс 11"/>
            <p:cNvSpPr/>
            <p:nvPr/>
          </p:nvSpPr>
          <p:spPr>
            <a:xfrm>
              <a:off x="7500547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люс 12"/>
            <p:cNvSpPr/>
            <p:nvPr/>
          </p:nvSpPr>
          <p:spPr>
            <a:xfrm>
              <a:off x="7839408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Минус 13"/>
            <p:cNvSpPr>
              <a:spLocks noChangeAspect="1"/>
            </p:cNvSpPr>
            <p:nvPr/>
          </p:nvSpPr>
          <p:spPr>
            <a:xfrm>
              <a:off x="5467298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Минус 14"/>
            <p:cNvSpPr>
              <a:spLocks noChangeAspect="1"/>
            </p:cNvSpPr>
            <p:nvPr/>
          </p:nvSpPr>
          <p:spPr>
            <a:xfrm>
              <a:off x="5806160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Минус 15"/>
            <p:cNvSpPr>
              <a:spLocks noChangeAspect="1"/>
            </p:cNvSpPr>
            <p:nvPr/>
          </p:nvSpPr>
          <p:spPr>
            <a:xfrm>
              <a:off x="6145102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Минус 16"/>
            <p:cNvSpPr>
              <a:spLocks noChangeAspect="1"/>
            </p:cNvSpPr>
            <p:nvPr/>
          </p:nvSpPr>
          <p:spPr>
            <a:xfrm>
              <a:off x="648455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Минус 17"/>
            <p:cNvSpPr>
              <a:spLocks noChangeAspect="1"/>
            </p:cNvSpPr>
            <p:nvPr/>
          </p:nvSpPr>
          <p:spPr>
            <a:xfrm>
              <a:off x="6822743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Минус 18"/>
            <p:cNvSpPr>
              <a:spLocks noChangeAspect="1"/>
            </p:cNvSpPr>
            <p:nvPr/>
          </p:nvSpPr>
          <p:spPr>
            <a:xfrm>
              <a:off x="7161685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Минус 19"/>
            <p:cNvSpPr>
              <a:spLocks noChangeAspect="1"/>
            </p:cNvSpPr>
            <p:nvPr/>
          </p:nvSpPr>
          <p:spPr>
            <a:xfrm>
              <a:off x="750046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Минус 20"/>
            <p:cNvSpPr>
              <a:spLocks noChangeAspect="1"/>
            </p:cNvSpPr>
            <p:nvPr/>
          </p:nvSpPr>
          <p:spPr>
            <a:xfrm>
              <a:off x="7839327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278633" y="2027624"/>
                <a:ext cx="213302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=0⇒</m:t>
                      </m:r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633" y="2027624"/>
                <a:ext cx="2133020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692" r="-3714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395536" y="771550"/>
            <a:ext cx="35283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Работа электростатического поля на замкнутой траектории равна нулю: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6555143" y="1563638"/>
            <a:ext cx="272404" cy="272404"/>
            <a:chOff x="1450504" y="2618606"/>
            <a:chExt cx="914400" cy="914400"/>
          </a:xfrm>
        </p:grpSpPr>
        <p:sp>
          <p:nvSpPr>
            <p:cNvPr id="36" name="Овал 35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люс 36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95536" y="2787774"/>
            <a:ext cx="384703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Энергетическая характеристика электрического поля называется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потенциалом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41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2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7873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93 C 0.00347 0.0003 0.01094 0.00185 0.01406 0.00648 C 0.01927 0.01419 0.01615 0.01635 0.02448 0.01944 C 0.02691 0.02592 0.02917 0.02993 0.03281 0.03425 C 0.0342 0.04351 0.03576 0.04537 0.03906 0.05277 C 0.04479 0.06574 0.04913 0.07808 0.05573 0.08981 C 0.05781 0.09876 0.05972 0.10432 0.06302 0.11203 C 0.06597 0.12777 0.06945 0.14197 0.07136 0.15833 C 0.07101 0.16882 0.07118 0.17932 0.07031 0.18981 C 0.06927 0.20185 0.05625 0.20524 0.05156 0.20648 C 0.04531 0.20586 0.03889 0.20709 0.03281 0.20463 C 0.03177 0.20432 0.03368 0.19691 0.03698 0.19537 C 0.0474 0.19043 0.05868 0.18796 0.06927 0.18425 C 0.08195 0.17314 0.06198 0.19012 0.08073 0.17685 C 0.08438 0.17438 0.08698 0.16759 0.09011 0.16388 C 0.09306 0.15308 0.09774 0.1429 0.10261 0.13425 C 0.08767 0.12901 0.07431 0.13981 0.0599 0.14351 C 0.05174 0.14567 0.03681 0.14784 0.02761 0.14907 C 0.02552 0.1503 0.02344 0.15216 0.02136 0.15277 C 0.01962 0.15339 0.01788 0.1537 0.01615 0.15463 C 0.01406 0.15555 0.0099 0.15833 0.0099 0.15833 C 0.00556 0.16388 0.00035 0.16821 -0.00469 0.17129 C -0.01528 0.18549 -0.0283 0.19598 -0.0401 0.20648 C -0.04462 0.21728 -0.05399 0.225 -0.06094 0.23055 C -0.06788 0.23611 -0.0625 0.22777 -0.07031 0.23611 C -0.07778 0.24413 -0.07743 0.24598 -0.08594 0.25092 C -0.10729 0.24876 -0.12413 0.24784 -0.14323 0.23425 C -0.14965 0.21728 -0.14097 0.23796 -0.14844 0.22685 C -0.14948 0.2253 -0.15278 0.21635 -0.15364 0.21388 C -0.15364 0.21358 -0.1533 0.18487 -0.15156 0.17685 C -0.14722 0.15617 -0.12587 0.13919 -0.1151 0.13611 C -0.10503 0.13672 -0.09496 0.1358 -0.08489 0.13796 C -0.08316 0.13827 -0.08229 0.14228 -0.08073 0.14351 C -0.07656 0.14722 -0.07083 0.15061 -0.06614 0.15277 C -0.06128 0.16265 -0.05573 0.17314 -0.04948 0.18055 C -0.04444 0.18642 -0.03785 0.1895 -0.03281 0.19537 C -0.02101 0.20956 -0.01042 0.22284 0.00261 0.23425 C 0.01181 0.24228 0.01927 0.25709 0.02865 0.26388 C 0.03386 0.27314 0.04028 0.2787 0.0474 0.2824 C 0.05087 0.28425 0.05781 0.28611 0.05781 0.28611 C 0.07222 0.28456 0.07587 0.28549 0.0849 0.26944 C 0.08698 0.26049 0.09011 0.25401 0.09219 0.24537 C 0.09375 0.23888 0.0941 0.23302 0.09636 0.22685 C 0.09879 0.20493 0.10261 0.17129 0.08698 0.16574 C 0.06754 0.13117 -0.00712 0.14537 -0.01302 0.14537 C -0.0184 0.14228 -0.02292 0.14104 -0.02864 0.13981 C -0.03455 0.13642 -0.04114 0.1287 -0.04323 0.11759 C -0.04392 0.11388 -0.04531 0.10648 -0.04531 0.10648 C -0.04392 0.09135 -0.03819 0.07808 -0.02969 0.07314 C -0.025 0.06481 -0.02049 0.0608 -0.0151 0.05463 C -0.01441 0.05277 -0.01389 0.05061 -0.01302 0.04907 C -0.01111 0.04629 -0.00677 0.04166 -0.00677 0.04166 C -0.00538 0.03456 -0.00625 0.02654 -0.00469 0.01944 C -0.00434 0.01759 -0.00208 0.01944 -0.00156 0.01759 C -0.00017 0.01172 -0.00017 0.00524 0.00052 -0.00093 Z " pathEditMode="relative" ptsTypes="fffffffffffffffffffffffffffffffffffffffffffffffffffffff">
                                      <p:cBhvr>
                                        <p:cTn id="6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636671" y="915566"/>
            <a:ext cx="4109348" cy="3308242"/>
            <a:chOff x="5315050" y="1707654"/>
            <a:chExt cx="2862242" cy="2304256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5315050" y="1707654"/>
              <a:ext cx="2862242" cy="2304256"/>
              <a:chOff x="5292080" y="1563638"/>
              <a:chExt cx="3041131" cy="2448272"/>
            </a:xfrm>
          </p:grpSpPr>
          <p:cxnSp>
            <p:nvCxnSpPr>
              <p:cNvPr id="22" name="Прямая со стрелкой 21"/>
              <p:cNvCxnSpPr/>
              <p:nvPr/>
            </p:nvCxnSpPr>
            <p:spPr>
              <a:xfrm>
                <a:off x="59401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 стрелкой 22"/>
              <p:cNvCxnSpPr/>
              <p:nvPr/>
            </p:nvCxnSpPr>
            <p:spPr>
              <a:xfrm>
                <a:off x="666023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 стрелкой 23"/>
              <p:cNvCxnSpPr/>
              <p:nvPr/>
            </p:nvCxnSpPr>
            <p:spPr>
              <a:xfrm>
                <a:off x="738031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/>
              <p:nvPr/>
            </p:nvCxnSpPr>
            <p:spPr>
              <a:xfrm>
                <a:off x="8100392" y="185040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5"/>
              <p:cNvCxnSpPr/>
              <p:nvPr/>
            </p:nvCxnSpPr>
            <p:spPr>
              <a:xfrm>
                <a:off x="558011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/>
              <p:nvPr/>
            </p:nvCxnSpPr>
            <p:spPr>
              <a:xfrm>
                <a:off x="630019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>
                <a:off x="702027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>
                <a:off x="77403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Прямоугольник 29"/>
              <p:cNvSpPr/>
              <p:nvPr/>
            </p:nvSpPr>
            <p:spPr>
              <a:xfrm>
                <a:off x="5292080" y="156363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5292080" y="372387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" name="Плюс 5"/>
            <p:cNvSpPr/>
            <p:nvPr/>
          </p:nvSpPr>
          <p:spPr>
            <a:xfrm>
              <a:off x="5467379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люс 6"/>
            <p:cNvSpPr/>
            <p:nvPr/>
          </p:nvSpPr>
          <p:spPr>
            <a:xfrm>
              <a:off x="5806241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люс 7"/>
            <p:cNvSpPr/>
            <p:nvPr/>
          </p:nvSpPr>
          <p:spPr>
            <a:xfrm>
              <a:off x="6145102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люс 8"/>
            <p:cNvSpPr/>
            <p:nvPr/>
          </p:nvSpPr>
          <p:spPr>
            <a:xfrm>
              <a:off x="6483963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люс 9"/>
            <p:cNvSpPr/>
            <p:nvPr/>
          </p:nvSpPr>
          <p:spPr>
            <a:xfrm>
              <a:off x="6822824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люс 10"/>
            <p:cNvSpPr/>
            <p:nvPr/>
          </p:nvSpPr>
          <p:spPr>
            <a:xfrm>
              <a:off x="7161685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люс 11"/>
            <p:cNvSpPr/>
            <p:nvPr/>
          </p:nvSpPr>
          <p:spPr>
            <a:xfrm>
              <a:off x="7500547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люс 12"/>
            <p:cNvSpPr/>
            <p:nvPr/>
          </p:nvSpPr>
          <p:spPr>
            <a:xfrm>
              <a:off x="7839408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Минус 13"/>
            <p:cNvSpPr>
              <a:spLocks noChangeAspect="1"/>
            </p:cNvSpPr>
            <p:nvPr/>
          </p:nvSpPr>
          <p:spPr>
            <a:xfrm>
              <a:off x="5467298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Минус 14"/>
            <p:cNvSpPr>
              <a:spLocks noChangeAspect="1"/>
            </p:cNvSpPr>
            <p:nvPr/>
          </p:nvSpPr>
          <p:spPr>
            <a:xfrm>
              <a:off x="5806160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Минус 15"/>
            <p:cNvSpPr>
              <a:spLocks noChangeAspect="1"/>
            </p:cNvSpPr>
            <p:nvPr/>
          </p:nvSpPr>
          <p:spPr>
            <a:xfrm>
              <a:off x="6145102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Минус 16"/>
            <p:cNvSpPr>
              <a:spLocks noChangeAspect="1"/>
            </p:cNvSpPr>
            <p:nvPr/>
          </p:nvSpPr>
          <p:spPr>
            <a:xfrm>
              <a:off x="648455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Минус 17"/>
            <p:cNvSpPr>
              <a:spLocks noChangeAspect="1"/>
            </p:cNvSpPr>
            <p:nvPr/>
          </p:nvSpPr>
          <p:spPr>
            <a:xfrm>
              <a:off x="6822743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Минус 18"/>
            <p:cNvSpPr>
              <a:spLocks noChangeAspect="1"/>
            </p:cNvSpPr>
            <p:nvPr/>
          </p:nvSpPr>
          <p:spPr>
            <a:xfrm>
              <a:off x="7161685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Минус 19"/>
            <p:cNvSpPr>
              <a:spLocks noChangeAspect="1"/>
            </p:cNvSpPr>
            <p:nvPr/>
          </p:nvSpPr>
          <p:spPr>
            <a:xfrm>
              <a:off x="750046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Минус 20"/>
            <p:cNvSpPr>
              <a:spLocks noChangeAspect="1"/>
            </p:cNvSpPr>
            <p:nvPr/>
          </p:nvSpPr>
          <p:spPr>
            <a:xfrm>
              <a:off x="7839327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1140">
            <a:off x="-394344" y="-950511"/>
            <a:ext cx="5375957" cy="63286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187624" y="2634995"/>
                <a:ext cx="1009507" cy="7203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𝑊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634995"/>
                <a:ext cx="1009507" cy="720390"/>
              </a:xfrm>
              <a:prstGeom prst="rect">
                <a:avLst/>
              </a:prstGeom>
              <a:blipFill rotWithShape="1">
                <a:blip r:embed="rId3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Группа 34"/>
          <p:cNvGrpSpPr/>
          <p:nvPr/>
        </p:nvGrpSpPr>
        <p:grpSpPr>
          <a:xfrm>
            <a:off x="6385193" y="2280224"/>
            <a:ext cx="612304" cy="612304"/>
            <a:chOff x="1450504" y="2618606"/>
            <a:chExt cx="914400" cy="914400"/>
          </a:xfrm>
        </p:grpSpPr>
        <p:sp>
          <p:nvSpPr>
            <p:cNvPr id="36" name="Овал 35"/>
            <p:cNvSpPr/>
            <p:nvPr/>
          </p:nvSpPr>
          <p:spPr>
            <a:xfrm>
              <a:off x="1475656" y="2643758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30000">
                  <a:srgbClr val="E08785"/>
                </a:gs>
                <a:gs pos="60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люс 36"/>
            <p:cNvSpPr/>
            <p:nvPr/>
          </p:nvSpPr>
          <p:spPr>
            <a:xfrm>
              <a:off x="1450504" y="2618606"/>
              <a:ext cx="914400" cy="914400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21624" y="657689"/>
            <a:ext cx="38470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Потенциал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точки электростатического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поля — это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отношение потенциальной энергии заряда, помещенного в данную точку, к величине этого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заряда: 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012168" y="2635305"/>
                <a:ext cx="1613711" cy="72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𝑞𝐸𝑑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𝐸𝑑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168" y="2635305"/>
                <a:ext cx="1613711" cy="728533"/>
              </a:xfrm>
              <a:prstGeom prst="rect">
                <a:avLst/>
              </a:prstGeom>
              <a:blipFill rotWithShape="1">
                <a:blip r:embed="rId4"/>
                <a:stretch>
                  <a:fillRect r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371546" y="2385021"/>
                <a:ext cx="6912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𝑾</m:t>
                      </m:r>
                    </m:oMath>
                  </m:oMathPara>
                </a14:m>
                <a:endParaRPr lang="ru-RU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546" y="2385021"/>
                <a:ext cx="69121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140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43608" y="3407130"/>
                <a:ext cx="1705275" cy="676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ru-RU" sz="2000" b="0" i="1" smtClean="0">
                                  <a:latin typeface="Cambria Math"/>
                                  <a:ea typeface="Cambria Math"/>
                                </a:rPr>
                                <m:t>Дж</m:t>
                              </m:r>
                            </m:num>
                            <m:den>
                              <m:r>
                                <a:rPr lang="ru-RU" sz="2000" b="0" i="1" smtClean="0">
                                  <a:latin typeface="Cambria Math"/>
                                  <a:ea typeface="Cambria Math"/>
                                </a:rPr>
                                <m:t>Кл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407130"/>
                <a:ext cx="1705275" cy="676788"/>
              </a:xfrm>
              <a:prstGeom prst="rect">
                <a:avLst/>
              </a:prstGeom>
              <a:blipFill rotWithShape="1">
                <a:blip r:embed="rId6"/>
                <a:stretch>
                  <a:fillRect r="-53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555776" y="3579862"/>
                <a:ext cx="95481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2000" b="0" i="1" smtClean="0">
                              <a:latin typeface="Cambria Math"/>
                              <a:ea typeface="Cambria Math"/>
                            </a:rPr>
                            <m:t> В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579862"/>
                <a:ext cx="954813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576" r="-9554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Группа 43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45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6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7952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9" grpId="0"/>
      <p:bldP spid="40" grpId="0"/>
      <p:bldP spid="41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Разность потенциалов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1140">
            <a:off x="-146945" y="-359237"/>
            <a:ext cx="5042864" cy="59364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34088" y="1284447"/>
                <a:ext cx="268079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088" y="1284447"/>
                <a:ext cx="2680797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692" r="-3189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95814" y="1811600"/>
                <a:ext cx="26400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𝑞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𝑞𝑈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814" y="1811600"/>
                <a:ext cx="2640082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576" r="-3464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27584" y="2427734"/>
            <a:ext cx="34472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Разность потенциалов (напряжение)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это отношение работы электрического поля при перемещении заряда к величине этого заряда.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636671" y="1203598"/>
            <a:ext cx="4109348" cy="3308242"/>
            <a:chOff x="5315050" y="1707654"/>
            <a:chExt cx="2862242" cy="2304256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5315050" y="1707654"/>
              <a:ext cx="2862242" cy="2304256"/>
              <a:chOff x="5292080" y="1563638"/>
              <a:chExt cx="3041131" cy="2448272"/>
            </a:xfrm>
          </p:grpSpPr>
          <p:cxnSp>
            <p:nvCxnSpPr>
              <p:cNvPr id="27" name="Прямая со стрелкой 26"/>
              <p:cNvCxnSpPr/>
              <p:nvPr/>
            </p:nvCxnSpPr>
            <p:spPr>
              <a:xfrm>
                <a:off x="59401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>
                <a:off x="666023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>
                <a:off x="738031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/>
              <p:nvPr/>
            </p:nvCxnSpPr>
            <p:spPr>
              <a:xfrm>
                <a:off x="8100392" y="185040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 стрелкой 30"/>
              <p:cNvCxnSpPr/>
              <p:nvPr/>
            </p:nvCxnSpPr>
            <p:spPr>
              <a:xfrm>
                <a:off x="558011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 стрелкой 31"/>
              <p:cNvCxnSpPr/>
              <p:nvPr/>
            </p:nvCxnSpPr>
            <p:spPr>
              <a:xfrm>
                <a:off x="630019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 стрелкой 32"/>
              <p:cNvCxnSpPr/>
              <p:nvPr/>
            </p:nvCxnSpPr>
            <p:spPr>
              <a:xfrm>
                <a:off x="7020272" y="185294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/>
              <p:nvPr/>
            </p:nvCxnSpPr>
            <p:spPr>
              <a:xfrm>
                <a:off x="7740352" y="1851670"/>
                <a:ext cx="0" cy="18722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5" name="Прямоугольник 34"/>
              <p:cNvSpPr/>
              <p:nvPr/>
            </p:nvSpPr>
            <p:spPr>
              <a:xfrm>
                <a:off x="5292080" y="156363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5292080" y="3723878"/>
                <a:ext cx="3041131" cy="288032"/>
              </a:xfrm>
              <a:prstGeom prst="rect">
                <a:avLst/>
              </a:prstGeom>
              <a:gradFill>
                <a:gsLst>
                  <a:gs pos="57000">
                    <a:schemeClr val="bg1">
                      <a:lumMod val="65000"/>
                    </a:schemeClr>
                  </a:gs>
                  <a:gs pos="8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</a:gra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" name="Плюс 10"/>
            <p:cNvSpPr/>
            <p:nvPr/>
          </p:nvSpPr>
          <p:spPr>
            <a:xfrm>
              <a:off x="5467379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люс 11"/>
            <p:cNvSpPr/>
            <p:nvPr/>
          </p:nvSpPr>
          <p:spPr>
            <a:xfrm>
              <a:off x="5806241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люс 12"/>
            <p:cNvSpPr/>
            <p:nvPr/>
          </p:nvSpPr>
          <p:spPr>
            <a:xfrm>
              <a:off x="6145102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люс 13"/>
            <p:cNvSpPr/>
            <p:nvPr/>
          </p:nvSpPr>
          <p:spPr>
            <a:xfrm>
              <a:off x="6483963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люс 14"/>
            <p:cNvSpPr/>
            <p:nvPr/>
          </p:nvSpPr>
          <p:spPr>
            <a:xfrm>
              <a:off x="6822824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люс 15"/>
            <p:cNvSpPr/>
            <p:nvPr/>
          </p:nvSpPr>
          <p:spPr>
            <a:xfrm>
              <a:off x="7161685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люс 16"/>
            <p:cNvSpPr/>
            <p:nvPr/>
          </p:nvSpPr>
          <p:spPr>
            <a:xfrm>
              <a:off x="7500547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люс 17"/>
            <p:cNvSpPr/>
            <p:nvPr/>
          </p:nvSpPr>
          <p:spPr>
            <a:xfrm>
              <a:off x="7839408" y="1717200"/>
              <a:ext cx="237519" cy="237519"/>
            </a:xfrm>
            <a:prstGeom prst="mathPlus">
              <a:avLst/>
            </a:prstGeom>
            <a:gradFill flip="none" rotWithShape="1">
              <a:gsLst>
                <a:gs pos="0">
                  <a:srgbClr val="C00000"/>
                </a:gs>
                <a:gs pos="67000">
                  <a:schemeClr val="accent2">
                    <a:lumMod val="60000"/>
                    <a:lumOff val="40000"/>
                  </a:schemeClr>
                </a:gs>
                <a:gs pos="33000">
                  <a:schemeClr val="accent2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path path="shape">
                <a:fillToRect l="50000" t="50000" r="50000" b="50000"/>
              </a:path>
              <a:tileRect/>
            </a:gradFill>
            <a:ln w="19050"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Минус 18"/>
            <p:cNvSpPr>
              <a:spLocks noChangeAspect="1"/>
            </p:cNvSpPr>
            <p:nvPr/>
          </p:nvSpPr>
          <p:spPr>
            <a:xfrm>
              <a:off x="5467298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Минус 19"/>
            <p:cNvSpPr>
              <a:spLocks noChangeAspect="1"/>
            </p:cNvSpPr>
            <p:nvPr/>
          </p:nvSpPr>
          <p:spPr>
            <a:xfrm>
              <a:off x="5806160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Минус 20"/>
            <p:cNvSpPr>
              <a:spLocks noChangeAspect="1"/>
            </p:cNvSpPr>
            <p:nvPr/>
          </p:nvSpPr>
          <p:spPr>
            <a:xfrm>
              <a:off x="6145102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Минус 21"/>
            <p:cNvSpPr>
              <a:spLocks noChangeAspect="1"/>
            </p:cNvSpPr>
            <p:nvPr/>
          </p:nvSpPr>
          <p:spPr>
            <a:xfrm>
              <a:off x="648455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Минус 22"/>
            <p:cNvSpPr>
              <a:spLocks noChangeAspect="1"/>
            </p:cNvSpPr>
            <p:nvPr/>
          </p:nvSpPr>
          <p:spPr>
            <a:xfrm>
              <a:off x="6822743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Минус 23"/>
            <p:cNvSpPr>
              <a:spLocks noChangeAspect="1"/>
            </p:cNvSpPr>
            <p:nvPr/>
          </p:nvSpPr>
          <p:spPr>
            <a:xfrm>
              <a:off x="7161685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Минус 24"/>
            <p:cNvSpPr>
              <a:spLocks noChangeAspect="1"/>
            </p:cNvSpPr>
            <p:nvPr/>
          </p:nvSpPr>
          <p:spPr>
            <a:xfrm>
              <a:off x="7500466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Минус 25"/>
            <p:cNvSpPr>
              <a:spLocks noChangeAspect="1"/>
            </p:cNvSpPr>
            <p:nvPr/>
          </p:nvSpPr>
          <p:spPr>
            <a:xfrm>
              <a:off x="7839327" y="3760776"/>
              <a:ext cx="237600" cy="237600"/>
            </a:xfrm>
            <a:prstGeom prst="mathMinus">
              <a:avLst/>
            </a:prstGeom>
            <a:gradFill>
              <a:gsLst>
                <a:gs pos="0">
                  <a:schemeClr val="tx2">
                    <a:lumMod val="50000"/>
                  </a:schemeClr>
                </a:gs>
                <a:gs pos="30000">
                  <a:schemeClr val="tx2">
                    <a:lumMod val="40000"/>
                    <a:lumOff val="60000"/>
                  </a:schemeClr>
                </a:gs>
                <a:gs pos="5900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50000"/>
                  </a:schemeClr>
                </a:gs>
              </a:gsLst>
              <a:path path="shape">
                <a:fillToRect l="50000" t="50000" r="50000" b="50000"/>
              </a:path>
            </a:gra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Овал 36"/>
          <p:cNvSpPr/>
          <p:nvPr/>
        </p:nvSpPr>
        <p:spPr>
          <a:xfrm>
            <a:off x="6899894" y="1991560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6899894" y="3143688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7022331" y="1847544"/>
                <a:ext cx="4966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331" y="1847544"/>
                <a:ext cx="496674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604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7022331" y="3031030"/>
                <a:ext cx="5019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331" y="3031030"/>
                <a:ext cx="501997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1585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Группа 40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42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3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3823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745</Words>
  <Application>Microsoft Office PowerPoint</Application>
  <PresentationFormat>Экран (16:9)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Потенциальная энергия заряженного тела в однородном электростатическом поле. Потенциал поля и разность потенциалов.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Разность потенциалов</vt:lpstr>
      <vt:lpstr>Точечный заряд, равный 400 мкКл переместился из одной точки в другую, потенциал в которой ниже на 2 В. Найдите работу, совершенную электрическим полем, а также изменение потенциальной и кинетической энергии. Считать поле однородным.</vt:lpstr>
      <vt:lpstr>Пылинка, обладающая зарядом 120 нКл, висит в однородном электростатическом поле между разноименно заряженными пластинами. Если масса пылинки равна 18 мг, то каково напряжение между пластинами? Расстояние между пластинами составляет 6 мм.</vt:lpstr>
      <vt:lpstr>Основные выводы</vt:lpstr>
      <vt:lpstr>Основные выводы</vt:lpstr>
    </vt:vector>
  </TitlesOfParts>
  <Company>CompEdu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Потенциальная энергия заряженного тела в однородном электростатическом поле. Потенциал поля и разность потенциалов.</dc:title>
  <dc:creator>User</dc:creator>
  <cp:lastModifiedBy>User</cp:lastModifiedBy>
  <cp:revision>35</cp:revision>
  <dcterms:created xsi:type="dcterms:W3CDTF">2014-08-19T09:52:14Z</dcterms:created>
  <dcterms:modified xsi:type="dcterms:W3CDTF">2014-08-29T05:49:34Z</dcterms:modified>
</cp:coreProperties>
</file>