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4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8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2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3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9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0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9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3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9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A5650-73D4-4C12-9FBA-88F7911DA4DE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ECD9-36E1-4623-86D8-77E616368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9.png"/><Relationship Id="rId7" Type="http://schemas.openxmlformats.org/officeDocument/2006/relationships/image" Target="../media/image7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3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7.png"/><Relationship Id="rId5" Type="http://schemas.openxmlformats.org/officeDocument/2006/relationships/image" Target="../media/image37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36.png"/><Relationship Id="rId9" Type="http://schemas.openxmlformats.org/officeDocument/2006/relationships/image" Target="../media/image4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4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0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5441" y="1059582"/>
            <a:ext cx="5025071" cy="3384376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Связь между напряженностью электростатического поля и разностью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потенциалов. Эквипотенциальные поверхности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53273" y="1258118"/>
            <a:ext cx="3924027" cy="3050332"/>
            <a:chOff x="453273" y="1258118"/>
            <a:chExt cx="3924027" cy="3050332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53273" y="1258118"/>
              <a:ext cx="3924027" cy="3050332"/>
              <a:chOff x="4636671" y="1203598"/>
              <a:chExt cx="4255809" cy="3308242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4636671" y="1203598"/>
                <a:ext cx="4109348" cy="3308242"/>
                <a:chOff x="5315050" y="1707654"/>
                <a:chExt cx="2862242" cy="2304256"/>
              </a:xfrm>
            </p:grpSpPr>
            <p:grpSp>
              <p:nvGrpSpPr>
                <p:cNvPr id="5" name="Группа 4"/>
                <p:cNvGrpSpPr/>
                <p:nvPr/>
              </p:nvGrpSpPr>
              <p:grpSpPr>
                <a:xfrm>
                  <a:off x="5315050" y="1707654"/>
                  <a:ext cx="2862242" cy="2304256"/>
                  <a:chOff x="5292080" y="1563638"/>
                  <a:chExt cx="3041131" cy="2448272"/>
                </a:xfrm>
              </p:grpSpPr>
              <p:cxnSp>
                <p:nvCxnSpPr>
                  <p:cNvPr id="22" name="Прямая со стрелкой 21"/>
                  <p:cNvCxnSpPr/>
                  <p:nvPr/>
                </p:nvCxnSpPr>
                <p:spPr>
                  <a:xfrm>
                    <a:off x="5940152" y="185167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 стрелкой 22"/>
                  <p:cNvCxnSpPr/>
                  <p:nvPr/>
                </p:nvCxnSpPr>
                <p:spPr>
                  <a:xfrm>
                    <a:off x="6660232" y="185167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Прямая со стрелкой 23"/>
                  <p:cNvCxnSpPr/>
                  <p:nvPr/>
                </p:nvCxnSpPr>
                <p:spPr>
                  <a:xfrm>
                    <a:off x="7380312" y="185167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/>
                  <p:cNvCxnSpPr/>
                  <p:nvPr/>
                </p:nvCxnSpPr>
                <p:spPr>
                  <a:xfrm>
                    <a:off x="8100392" y="185040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5580112" y="185294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6300192" y="185294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 стрелкой 27"/>
                  <p:cNvCxnSpPr/>
                  <p:nvPr/>
                </p:nvCxnSpPr>
                <p:spPr>
                  <a:xfrm>
                    <a:off x="7020272" y="185294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 стрелкой 28"/>
                  <p:cNvCxnSpPr/>
                  <p:nvPr/>
                </p:nvCxnSpPr>
                <p:spPr>
                  <a:xfrm>
                    <a:off x="7740352" y="185167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5292080" y="1563638"/>
                    <a:ext cx="3041131" cy="288032"/>
                  </a:xfrm>
                  <a:prstGeom prst="rect">
                    <a:avLst/>
                  </a:prstGeom>
                  <a:gradFill>
                    <a:gsLst>
                      <a:gs pos="57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</a:gradFill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5292080" y="3723878"/>
                    <a:ext cx="3041131" cy="288032"/>
                  </a:xfrm>
                  <a:prstGeom prst="rect">
                    <a:avLst/>
                  </a:prstGeom>
                  <a:gradFill>
                    <a:gsLst>
                      <a:gs pos="57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</a:gradFill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" name="Плюс 5"/>
                <p:cNvSpPr/>
                <p:nvPr/>
              </p:nvSpPr>
              <p:spPr>
                <a:xfrm>
                  <a:off x="5467379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люс 6"/>
                <p:cNvSpPr/>
                <p:nvPr/>
              </p:nvSpPr>
              <p:spPr>
                <a:xfrm>
                  <a:off x="5806241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люс 7"/>
                <p:cNvSpPr/>
                <p:nvPr/>
              </p:nvSpPr>
              <p:spPr>
                <a:xfrm>
                  <a:off x="6145102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люс 8"/>
                <p:cNvSpPr/>
                <p:nvPr/>
              </p:nvSpPr>
              <p:spPr>
                <a:xfrm>
                  <a:off x="6483963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люс 9"/>
                <p:cNvSpPr/>
                <p:nvPr/>
              </p:nvSpPr>
              <p:spPr>
                <a:xfrm>
                  <a:off x="6822824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люс 10"/>
                <p:cNvSpPr/>
                <p:nvPr/>
              </p:nvSpPr>
              <p:spPr>
                <a:xfrm>
                  <a:off x="7161685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люс 11"/>
                <p:cNvSpPr/>
                <p:nvPr/>
              </p:nvSpPr>
              <p:spPr>
                <a:xfrm>
                  <a:off x="7500547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люс 12"/>
                <p:cNvSpPr/>
                <p:nvPr/>
              </p:nvSpPr>
              <p:spPr>
                <a:xfrm>
                  <a:off x="7839408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Минус 13"/>
                <p:cNvSpPr>
                  <a:spLocks noChangeAspect="1"/>
                </p:cNvSpPr>
                <p:nvPr/>
              </p:nvSpPr>
              <p:spPr>
                <a:xfrm>
                  <a:off x="5467298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Минус 14"/>
                <p:cNvSpPr>
                  <a:spLocks noChangeAspect="1"/>
                </p:cNvSpPr>
                <p:nvPr/>
              </p:nvSpPr>
              <p:spPr>
                <a:xfrm>
                  <a:off x="5806160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Минус 15"/>
                <p:cNvSpPr>
                  <a:spLocks noChangeAspect="1"/>
                </p:cNvSpPr>
                <p:nvPr/>
              </p:nvSpPr>
              <p:spPr>
                <a:xfrm>
                  <a:off x="6145102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Минус 16"/>
                <p:cNvSpPr>
                  <a:spLocks noChangeAspect="1"/>
                </p:cNvSpPr>
                <p:nvPr/>
              </p:nvSpPr>
              <p:spPr>
                <a:xfrm>
                  <a:off x="6484556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Минус 17"/>
                <p:cNvSpPr>
                  <a:spLocks noChangeAspect="1"/>
                </p:cNvSpPr>
                <p:nvPr/>
              </p:nvSpPr>
              <p:spPr>
                <a:xfrm>
                  <a:off x="6822743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Минус 18"/>
                <p:cNvSpPr>
                  <a:spLocks noChangeAspect="1"/>
                </p:cNvSpPr>
                <p:nvPr/>
              </p:nvSpPr>
              <p:spPr>
                <a:xfrm>
                  <a:off x="7161685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Минус 19"/>
                <p:cNvSpPr>
                  <a:spLocks noChangeAspect="1"/>
                </p:cNvSpPr>
                <p:nvPr/>
              </p:nvSpPr>
              <p:spPr>
                <a:xfrm>
                  <a:off x="7500466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Минус 20"/>
                <p:cNvSpPr>
                  <a:spLocks noChangeAspect="1"/>
                </p:cNvSpPr>
                <p:nvPr/>
              </p:nvSpPr>
              <p:spPr>
                <a:xfrm>
                  <a:off x="7839327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2" name="Овал 31"/>
              <p:cNvSpPr/>
              <p:nvPr/>
            </p:nvSpPr>
            <p:spPr>
              <a:xfrm>
                <a:off x="6899894" y="1991560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6899894" y="3143688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7022331" y="1847544"/>
                    <a:ext cx="49667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4" name="Прямоугольник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2331" y="1847544"/>
                    <a:ext cx="496674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8929" r="-21333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7022331" y="3031030"/>
                    <a:ext cx="5019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5" name="Прямоугольник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2331" y="3031030"/>
                    <a:ext cx="50199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8929" r="-21053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478853" y="3577497"/>
                    <a:ext cx="413627" cy="506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ru-RU" sz="24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8853" y="3577497"/>
                    <a:ext cx="413627" cy="50642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299" r="-42857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39552" y="2283718"/>
              <a:ext cx="364705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39552" y="2859782"/>
              <a:ext cx="364705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39552" y="3446948"/>
              <a:ext cx="364705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33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04048" y="1491630"/>
            <a:ext cx="3621741" cy="2754544"/>
            <a:chOff x="5148064" y="1617406"/>
            <a:chExt cx="3621741" cy="275454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148064" y="1617406"/>
              <a:ext cx="3421569" cy="2754544"/>
              <a:chOff x="5315050" y="1707654"/>
              <a:chExt cx="2862242" cy="2304256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5315050" y="1707654"/>
                <a:ext cx="2862242" cy="2304256"/>
                <a:chOff x="5292080" y="1563638"/>
                <a:chExt cx="3041131" cy="2448272"/>
              </a:xfrm>
            </p:grpSpPr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5940152" y="185167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 стрелкой 25"/>
                <p:cNvCxnSpPr/>
                <p:nvPr/>
              </p:nvCxnSpPr>
              <p:spPr>
                <a:xfrm>
                  <a:off x="6660232" y="185167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7380312" y="185167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/>
                <p:nvPr/>
              </p:nvCxnSpPr>
              <p:spPr>
                <a:xfrm>
                  <a:off x="8100392" y="185040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 стрелкой 28"/>
                <p:cNvCxnSpPr/>
                <p:nvPr/>
              </p:nvCxnSpPr>
              <p:spPr>
                <a:xfrm>
                  <a:off x="5580112" y="185294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 стрелкой 29"/>
                <p:cNvCxnSpPr/>
                <p:nvPr/>
              </p:nvCxnSpPr>
              <p:spPr>
                <a:xfrm>
                  <a:off x="6300192" y="185294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 стрелкой 30"/>
                <p:cNvCxnSpPr/>
                <p:nvPr/>
              </p:nvCxnSpPr>
              <p:spPr>
                <a:xfrm>
                  <a:off x="7020272" y="185294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7740352" y="185167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Прямоугольник 32"/>
                <p:cNvSpPr/>
                <p:nvPr/>
              </p:nvSpPr>
              <p:spPr>
                <a:xfrm>
                  <a:off x="5292080" y="1563638"/>
                  <a:ext cx="3041131" cy="288032"/>
                </a:xfrm>
                <a:prstGeom prst="rect">
                  <a:avLst/>
                </a:prstGeom>
                <a:gradFill>
                  <a:gsLst>
                    <a:gs pos="57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</a:gradFill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292080" y="3723878"/>
                  <a:ext cx="3041131" cy="288032"/>
                </a:xfrm>
                <a:prstGeom prst="rect">
                  <a:avLst/>
                </a:prstGeom>
                <a:gradFill>
                  <a:gsLst>
                    <a:gs pos="57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</a:gradFill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" name="Плюс 8"/>
              <p:cNvSpPr/>
              <p:nvPr/>
            </p:nvSpPr>
            <p:spPr>
              <a:xfrm>
                <a:off x="5467379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люс 9"/>
              <p:cNvSpPr/>
              <p:nvPr/>
            </p:nvSpPr>
            <p:spPr>
              <a:xfrm>
                <a:off x="5806241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люс 10"/>
              <p:cNvSpPr/>
              <p:nvPr/>
            </p:nvSpPr>
            <p:spPr>
              <a:xfrm>
                <a:off x="6145102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люс 11"/>
              <p:cNvSpPr/>
              <p:nvPr/>
            </p:nvSpPr>
            <p:spPr>
              <a:xfrm>
                <a:off x="6483963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люс 12"/>
              <p:cNvSpPr/>
              <p:nvPr/>
            </p:nvSpPr>
            <p:spPr>
              <a:xfrm>
                <a:off x="6822824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люс 13"/>
              <p:cNvSpPr/>
              <p:nvPr/>
            </p:nvSpPr>
            <p:spPr>
              <a:xfrm>
                <a:off x="7161685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люс 14"/>
              <p:cNvSpPr/>
              <p:nvPr/>
            </p:nvSpPr>
            <p:spPr>
              <a:xfrm>
                <a:off x="7500547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люс 15"/>
              <p:cNvSpPr/>
              <p:nvPr/>
            </p:nvSpPr>
            <p:spPr>
              <a:xfrm>
                <a:off x="7839408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Минус 16"/>
              <p:cNvSpPr>
                <a:spLocks noChangeAspect="1"/>
              </p:cNvSpPr>
              <p:nvPr/>
            </p:nvSpPr>
            <p:spPr>
              <a:xfrm>
                <a:off x="5467298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Минус 17"/>
              <p:cNvSpPr>
                <a:spLocks noChangeAspect="1"/>
              </p:cNvSpPr>
              <p:nvPr/>
            </p:nvSpPr>
            <p:spPr>
              <a:xfrm>
                <a:off x="5806160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Минус 18"/>
              <p:cNvSpPr>
                <a:spLocks noChangeAspect="1"/>
              </p:cNvSpPr>
              <p:nvPr/>
            </p:nvSpPr>
            <p:spPr>
              <a:xfrm>
                <a:off x="6145102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Минус 19"/>
              <p:cNvSpPr>
                <a:spLocks noChangeAspect="1"/>
              </p:cNvSpPr>
              <p:nvPr/>
            </p:nvSpPr>
            <p:spPr>
              <a:xfrm>
                <a:off x="6484556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Минус 20"/>
              <p:cNvSpPr>
                <a:spLocks noChangeAspect="1"/>
              </p:cNvSpPr>
              <p:nvPr/>
            </p:nvSpPr>
            <p:spPr>
              <a:xfrm>
                <a:off x="6822743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Минус 21"/>
              <p:cNvSpPr>
                <a:spLocks noChangeAspect="1"/>
              </p:cNvSpPr>
              <p:nvPr/>
            </p:nvSpPr>
            <p:spPr>
              <a:xfrm>
                <a:off x="7161685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Минус 22"/>
              <p:cNvSpPr>
                <a:spLocks noChangeAspect="1"/>
              </p:cNvSpPr>
              <p:nvPr/>
            </p:nvSpPr>
            <p:spPr>
              <a:xfrm>
                <a:off x="7500466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Минус 23"/>
              <p:cNvSpPr>
                <a:spLocks noChangeAspect="1"/>
              </p:cNvSpPr>
              <p:nvPr/>
            </p:nvSpPr>
            <p:spPr>
              <a:xfrm>
                <a:off x="7839327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388424" y="3446948"/>
                  <a:ext cx="381381" cy="466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424" y="3446948"/>
                  <a:ext cx="381381" cy="4669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316" r="-42857" b="-381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Прямая соединительная линия 37"/>
          <p:cNvCxnSpPr/>
          <p:nvPr/>
        </p:nvCxnSpPr>
        <p:spPr>
          <a:xfrm flipH="1">
            <a:off x="5004048" y="2318255"/>
            <a:ext cx="35283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8435304" y="2099632"/>
                <a:ext cx="5291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04" y="2099632"/>
                <a:ext cx="529184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1724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 flipH="1">
            <a:off x="5004048" y="2718365"/>
            <a:ext cx="35283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8435304" y="2499742"/>
                <a:ext cx="535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04" y="2499742"/>
                <a:ext cx="535146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1704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flipH="1">
            <a:off x="5004000" y="3117600"/>
            <a:ext cx="35283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8434800" y="2898000"/>
                <a:ext cx="535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800" y="2898000"/>
                <a:ext cx="535146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183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/>
          <p:cNvGrpSpPr/>
          <p:nvPr/>
        </p:nvGrpSpPr>
        <p:grpSpPr>
          <a:xfrm>
            <a:off x="288032" y="861814"/>
            <a:ext cx="3851920" cy="3851920"/>
            <a:chOff x="3214700" y="1095586"/>
            <a:chExt cx="3240360" cy="3240360"/>
          </a:xfrm>
        </p:grpSpPr>
        <p:sp>
          <p:nvSpPr>
            <p:cNvPr id="45" name="Овал 44"/>
            <p:cNvSpPr/>
            <p:nvPr/>
          </p:nvSpPr>
          <p:spPr>
            <a:xfrm>
              <a:off x="3214700" y="1095586"/>
              <a:ext cx="3240360" cy="3240360"/>
            </a:xfrm>
            <a:prstGeom prst="ellipse">
              <a:avLst/>
            </a:prstGeom>
            <a:gradFill flip="none" rotWithShape="1">
              <a:gsLst>
                <a:gs pos="33000">
                  <a:srgbClr val="C00000"/>
                </a:gs>
                <a:gs pos="52000">
                  <a:srgbClr val="D45050"/>
                </a:gs>
                <a:gs pos="8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4238302" y="2119188"/>
              <a:ext cx="1193156" cy="1193156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4039685" y="1920571"/>
              <a:ext cx="1590389" cy="1590389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787427" y="1612871"/>
              <a:ext cx="2094906" cy="2094906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509177" y="1386840"/>
              <a:ext cx="2657851" cy="2657851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 стрелкой 49"/>
            <p:cNvCxnSpPr>
              <a:stCxn id="45" idx="0"/>
              <a:endCxn id="45" idx="4"/>
            </p:cNvCxnSpPr>
            <p:nvPr/>
          </p:nvCxnSpPr>
          <p:spPr>
            <a:xfrm>
              <a:off x="4834880" y="1095586"/>
              <a:ext cx="0" cy="32403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45" idx="6"/>
              <a:endCxn id="45" idx="2"/>
            </p:cNvCxnSpPr>
            <p:nvPr/>
          </p:nvCxnSpPr>
          <p:spPr>
            <a:xfrm flipH="1">
              <a:off x="3214700" y="2715766"/>
              <a:ext cx="324036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stCxn id="45" idx="7"/>
              <a:endCxn id="45" idx="3"/>
            </p:cNvCxnSpPr>
            <p:nvPr/>
          </p:nvCxnSpPr>
          <p:spPr>
            <a:xfrm flipH="1">
              <a:off x="3689240" y="1570126"/>
              <a:ext cx="2291280" cy="22912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45" idx="5"/>
              <a:endCxn id="45" idx="1"/>
            </p:cNvCxnSpPr>
            <p:nvPr/>
          </p:nvCxnSpPr>
          <p:spPr>
            <a:xfrm flipH="1" flipV="1">
              <a:off x="3689240" y="1570126"/>
              <a:ext cx="2291280" cy="22912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>
            <a:xfrm>
              <a:off x="4402832" y="228371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люс 54"/>
            <p:cNvSpPr/>
            <p:nvPr/>
          </p:nvSpPr>
          <p:spPr>
            <a:xfrm>
              <a:off x="4377680" y="225856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217214" y="1937076"/>
                <a:ext cx="559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4" y="1937076"/>
                <a:ext cx="559192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16484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338876" y="1635646"/>
                <a:ext cx="559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876" y="1635646"/>
                <a:ext cx="559192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1648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466020" y="1379552"/>
                <a:ext cx="559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020" y="1379552"/>
                <a:ext cx="559192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1648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Группа 5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06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Характеристики электрического поля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0812349"/>
                  </p:ext>
                </p:extLst>
              </p:nvPr>
            </p:nvGraphicFramePr>
            <p:xfrm>
              <a:off x="959768" y="1131590"/>
              <a:ext cx="7224464" cy="175972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612232"/>
                    <a:gridCol w="3612232"/>
                  </a:tblGrid>
                  <a:tr h="48371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Характеристики электрического поля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8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Напряженность (силовая)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Потенциал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(энергетическая)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167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RU" sz="20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⃗"/>
                                        <m:ctrlP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𝐹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𝜑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0812349"/>
                  </p:ext>
                </p:extLst>
              </p:nvPr>
            </p:nvGraphicFramePr>
            <p:xfrm>
              <a:off x="959768" y="1131590"/>
              <a:ext cx="7224464" cy="175972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612232"/>
                    <a:gridCol w="3612232"/>
                  </a:tblGrid>
                  <a:tr h="48371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Характеристики электрического поля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8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Напряженность (силовая)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Потенциал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(энергетическая)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922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25385" r="-100000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25385" b="-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4382" y="3363838"/>
                <a:ext cx="1397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𝑞𝐸𝑑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82" y="3363838"/>
                <a:ext cx="1397498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873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52120" y="3370732"/>
                <a:ext cx="12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𝑞𝑈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370732"/>
                <a:ext cx="123508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936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9832" y="3948249"/>
                <a:ext cx="2993805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𝑞𝐸𝑑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𝑞𝑈</m:t>
                      </m:r>
                      <m:r>
                        <a:rPr lang="en-US" sz="2400" b="0" i="1" smtClean="0">
                          <a:latin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48249"/>
                <a:ext cx="2993805" cy="783741"/>
              </a:xfrm>
              <a:prstGeom prst="rect">
                <a:avLst/>
              </a:prstGeom>
              <a:blipFill rotWithShape="1">
                <a:blip r:embed="rId5"/>
                <a:stretch>
                  <a:fillRect r="-1018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15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0324"/>
            <a:ext cx="8748464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Связь между напряжением и напряженностью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004048" y="1491630"/>
            <a:ext cx="3621741" cy="2754544"/>
            <a:chOff x="5148064" y="1617406"/>
            <a:chExt cx="3621741" cy="275454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148064" y="1617406"/>
              <a:ext cx="3421569" cy="2754544"/>
              <a:chOff x="5260277" y="1807136"/>
              <a:chExt cx="3421569" cy="2754544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5260277" y="1807136"/>
                <a:ext cx="3421569" cy="2754544"/>
                <a:chOff x="5315050" y="1707654"/>
                <a:chExt cx="2862242" cy="2304256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5315050" y="1707654"/>
                  <a:ext cx="2862242" cy="2304256"/>
                  <a:chOff x="5292080" y="1563638"/>
                  <a:chExt cx="3041131" cy="2448272"/>
                </a:xfrm>
              </p:grpSpPr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5940152" y="185167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 стрелкой 27"/>
                  <p:cNvCxnSpPr/>
                  <p:nvPr/>
                </p:nvCxnSpPr>
                <p:spPr>
                  <a:xfrm>
                    <a:off x="6660232" y="185167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 стрелкой 28"/>
                  <p:cNvCxnSpPr/>
                  <p:nvPr/>
                </p:nvCxnSpPr>
                <p:spPr>
                  <a:xfrm>
                    <a:off x="7380312" y="185167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 стрелкой 29"/>
                  <p:cNvCxnSpPr/>
                  <p:nvPr/>
                </p:nvCxnSpPr>
                <p:spPr>
                  <a:xfrm>
                    <a:off x="8100392" y="185040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 стрелкой 30"/>
                  <p:cNvCxnSpPr/>
                  <p:nvPr/>
                </p:nvCxnSpPr>
                <p:spPr>
                  <a:xfrm>
                    <a:off x="5580112" y="185294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 стрелкой 31"/>
                  <p:cNvCxnSpPr/>
                  <p:nvPr/>
                </p:nvCxnSpPr>
                <p:spPr>
                  <a:xfrm>
                    <a:off x="6300192" y="185294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 стрелкой 32"/>
                  <p:cNvCxnSpPr/>
                  <p:nvPr/>
                </p:nvCxnSpPr>
                <p:spPr>
                  <a:xfrm>
                    <a:off x="7020272" y="185294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 стрелкой 33"/>
                  <p:cNvCxnSpPr/>
                  <p:nvPr/>
                </p:nvCxnSpPr>
                <p:spPr>
                  <a:xfrm>
                    <a:off x="7740352" y="1851670"/>
                    <a:ext cx="0" cy="18722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5292080" y="1563638"/>
                    <a:ext cx="3041131" cy="288032"/>
                  </a:xfrm>
                  <a:prstGeom prst="rect">
                    <a:avLst/>
                  </a:prstGeom>
                  <a:gradFill>
                    <a:gsLst>
                      <a:gs pos="57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</a:gradFill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5292080" y="3723878"/>
                    <a:ext cx="3041131" cy="288032"/>
                  </a:xfrm>
                  <a:prstGeom prst="rect">
                    <a:avLst/>
                  </a:prstGeom>
                  <a:gradFill>
                    <a:gsLst>
                      <a:gs pos="57000">
                        <a:schemeClr val="bg1">
                          <a:lumMod val="65000"/>
                        </a:schemeClr>
                      </a:gs>
                      <a:gs pos="8700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</a:gradFill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" name="Плюс 10"/>
                <p:cNvSpPr/>
                <p:nvPr/>
              </p:nvSpPr>
              <p:spPr>
                <a:xfrm>
                  <a:off x="5467379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люс 11"/>
                <p:cNvSpPr/>
                <p:nvPr/>
              </p:nvSpPr>
              <p:spPr>
                <a:xfrm>
                  <a:off x="5806241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люс 12"/>
                <p:cNvSpPr/>
                <p:nvPr/>
              </p:nvSpPr>
              <p:spPr>
                <a:xfrm>
                  <a:off x="6145102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люс 13"/>
                <p:cNvSpPr/>
                <p:nvPr/>
              </p:nvSpPr>
              <p:spPr>
                <a:xfrm>
                  <a:off x="6483963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люс 14"/>
                <p:cNvSpPr/>
                <p:nvPr/>
              </p:nvSpPr>
              <p:spPr>
                <a:xfrm>
                  <a:off x="6822824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люс 15"/>
                <p:cNvSpPr/>
                <p:nvPr/>
              </p:nvSpPr>
              <p:spPr>
                <a:xfrm>
                  <a:off x="7161685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люс 16"/>
                <p:cNvSpPr/>
                <p:nvPr/>
              </p:nvSpPr>
              <p:spPr>
                <a:xfrm>
                  <a:off x="7500547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люс 17"/>
                <p:cNvSpPr/>
                <p:nvPr/>
              </p:nvSpPr>
              <p:spPr>
                <a:xfrm>
                  <a:off x="7839408" y="1717200"/>
                  <a:ext cx="237519" cy="237519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Минус 18"/>
                <p:cNvSpPr>
                  <a:spLocks noChangeAspect="1"/>
                </p:cNvSpPr>
                <p:nvPr/>
              </p:nvSpPr>
              <p:spPr>
                <a:xfrm>
                  <a:off x="5467298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Минус 19"/>
                <p:cNvSpPr>
                  <a:spLocks noChangeAspect="1"/>
                </p:cNvSpPr>
                <p:nvPr/>
              </p:nvSpPr>
              <p:spPr>
                <a:xfrm>
                  <a:off x="5806160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Минус 20"/>
                <p:cNvSpPr>
                  <a:spLocks noChangeAspect="1"/>
                </p:cNvSpPr>
                <p:nvPr/>
              </p:nvSpPr>
              <p:spPr>
                <a:xfrm>
                  <a:off x="6145102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Минус 21"/>
                <p:cNvSpPr>
                  <a:spLocks noChangeAspect="1"/>
                </p:cNvSpPr>
                <p:nvPr/>
              </p:nvSpPr>
              <p:spPr>
                <a:xfrm>
                  <a:off x="6484556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Минус 22"/>
                <p:cNvSpPr>
                  <a:spLocks noChangeAspect="1"/>
                </p:cNvSpPr>
                <p:nvPr/>
              </p:nvSpPr>
              <p:spPr>
                <a:xfrm>
                  <a:off x="6822743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Минус 23"/>
                <p:cNvSpPr>
                  <a:spLocks noChangeAspect="1"/>
                </p:cNvSpPr>
                <p:nvPr/>
              </p:nvSpPr>
              <p:spPr>
                <a:xfrm>
                  <a:off x="7161685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Минус 24"/>
                <p:cNvSpPr>
                  <a:spLocks noChangeAspect="1"/>
                </p:cNvSpPr>
                <p:nvPr/>
              </p:nvSpPr>
              <p:spPr>
                <a:xfrm>
                  <a:off x="7500466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Минус 25"/>
                <p:cNvSpPr>
                  <a:spLocks noChangeAspect="1"/>
                </p:cNvSpPr>
                <p:nvPr/>
              </p:nvSpPr>
              <p:spPr>
                <a:xfrm>
                  <a:off x="7839327" y="3760776"/>
                  <a:ext cx="237600" cy="2376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" name="Овал 5"/>
              <p:cNvSpPr/>
              <p:nvPr/>
            </p:nvSpPr>
            <p:spPr>
              <a:xfrm>
                <a:off x="7132984" y="2315076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7132654" y="3467204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7190369" y="2163197"/>
                    <a:ext cx="36580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8" name="Прямоугольник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0369" y="2163197"/>
                    <a:ext cx="365806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8197" r="-2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7190369" y="3346683"/>
                    <a:ext cx="36580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9" name="Прямоугольник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0369" y="3346683"/>
                    <a:ext cx="36580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8197" r="-2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Прямоугольник 40"/>
                  <p:cNvSpPr/>
                  <p:nvPr/>
                </p:nvSpPr>
                <p:spPr>
                  <a:xfrm>
                    <a:off x="6844453" y="2757995"/>
                    <a:ext cx="377924" cy="41030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1" name="Прямоугольник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4453" y="2757995"/>
                    <a:ext cx="377924" cy="41030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22388" r="-29032" b="-2388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Прямая со стрелкой 37"/>
            <p:cNvCxnSpPr>
              <a:endCxn id="7" idx="0"/>
            </p:cNvCxnSpPr>
            <p:nvPr/>
          </p:nvCxnSpPr>
          <p:spPr>
            <a:xfrm flipH="1">
              <a:off x="7092449" y="2269362"/>
              <a:ext cx="33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8388424" y="3446948"/>
                  <a:ext cx="381381" cy="466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424" y="3446948"/>
                  <a:ext cx="381381" cy="4669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316" r="-42857" b="-381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87100" y="-533716"/>
            <a:ext cx="5375957" cy="6328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267744" y="1275606"/>
                <a:ext cx="2048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275606"/>
                <a:ext cx="2048573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267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51219" y="2859782"/>
            <a:ext cx="3560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Вектор напряженности электрического поля направлен в сторону убывания потенциала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971600" y="1141403"/>
                <a:ext cx="928844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141403"/>
                <a:ext cx="928844" cy="668516"/>
              </a:xfrm>
              <a:prstGeom prst="rect">
                <a:avLst/>
              </a:prstGeom>
              <a:blipFill rotWithShape="1">
                <a:blip r:embed="rId8"/>
                <a:stretch>
                  <a:fillRect r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387624" y="1999570"/>
                <a:ext cx="22265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&gt;0⇒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24" y="1999570"/>
                <a:ext cx="2226507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19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Группа 48"/>
          <p:cNvGrpSpPr/>
          <p:nvPr/>
        </p:nvGrpSpPr>
        <p:grpSpPr>
          <a:xfrm>
            <a:off x="6841837" y="1966813"/>
            <a:ext cx="213091" cy="213091"/>
            <a:chOff x="1450504" y="2618606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люс 50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1219" y="2538121"/>
                <a:ext cx="3560741" cy="226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Формула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 применима если поле однородно или если расстояние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достаточно мало, чтобы изменением напряженности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можно было пренебречь.</a:t>
                </a:r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19" y="2538121"/>
                <a:ext cx="3560741" cy="2265877"/>
              </a:xfrm>
              <a:prstGeom prst="rect">
                <a:avLst/>
              </a:prstGeom>
              <a:blipFill rotWithShape="1">
                <a:blip r:embed="rId11"/>
                <a:stretch>
                  <a:fillRect l="-2226" r="-3082" b="-4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7284E-7 L -1.94444E-6 0.216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8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0324"/>
            <a:ext cx="8748464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Эквипотенциальные поверхности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004048" y="1491630"/>
            <a:ext cx="3621741" cy="2754544"/>
            <a:chOff x="5148064" y="1617406"/>
            <a:chExt cx="3621741" cy="275454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148064" y="1617406"/>
              <a:ext cx="3421569" cy="2754544"/>
              <a:chOff x="5315050" y="1707654"/>
              <a:chExt cx="2862242" cy="2304256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5315050" y="1707654"/>
                <a:ext cx="2862242" cy="2304256"/>
                <a:chOff x="5292080" y="1563638"/>
                <a:chExt cx="3041131" cy="2448272"/>
              </a:xfrm>
            </p:grpSpPr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5940152" y="185167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/>
                <p:nvPr/>
              </p:nvCxnSpPr>
              <p:spPr>
                <a:xfrm>
                  <a:off x="6660232" y="185167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 стрелкой 28"/>
                <p:cNvCxnSpPr/>
                <p:nvPr/>
              </p:nvCxnSpPr>
              <p:spPr>
                <a:xfrm>
                  <a:off x="7380312" y="185167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 стрелкой 29"/>
                <p:cNvCxnSpPr/>
                <p:nvPr/>
              </p:nvCxnSpPr>
              <p:spPr>
                <a:xfrm>
                  <a:off x="8100392" y="185040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 стрелкой 30"/>
                <p:cNvCxnSpPr/>
                <p:nvPr/>
              </p:nvCxnSpPr>
              <p:spPr>
                <a:xfrm>
                  <a:off x="5580112" y="185294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6300192" y="185294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7020272" y="185294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7740352" y="185167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" name="Прямоугольник 34"/>
                <p:cNvSpPr/>
                <p:nvPr/>
              </p:nvSpPr>
              <p:spPr>
                <a:xfrm>
                  <a:off x="5292080" y="1563638"/>
                  <a:ext cx="3041131" cy="288032"/>
                </a:xfrm>
                <a:prstGeom prst="rect">
                  <a:avLst/>
                </a:prstGeom>
                <a:gradFill>
                  <a:gsLst>
                    <a:gs pos="57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</a:gradFill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5292080" y="3723878"/>
                  <a:ext cx="3041131" cy="288032"/>
                </a:xfrm>
                <a:prstGeom prst="rect">
                  <a:avLst/>
                </a:prstGeom>
                <a:gradFill>
                  <a:gsLst>
                    <a:gs pos="57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</a:gradFill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" name="Плюс 10"/>
              <p:cNvSpPr/>
              <p:nvPr/>
            </p:nvSpPr>
            <p:spPr>
              <a:xfrm>
                <a:off x="5467379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люс 11"/>
              <p:cNvSpPr/>
              <p:nvPr/>
            </p:nvSpPr>
            <p:spPr>
              <a:xfrm>
                <a:off x="5806241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люс 12"/>
              <p:cNvSpPr/>
              <p:nvPr/>
            </p:nvSpPr>
            <p:spPr>
              <a:xfrm>
                <a:off x="6145102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люс 13"/>
              <p:cNvSpPr/>
              <p:nvPr/>
            </p:nvSpPr>
            <p:spPr>
              <a:xfrm>
                <a:off x="6483963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люс 14"/>
              <p:cNvSpPr/>
              <p:nvPr/>
            </p:nvSpPr>
            <p:spPr>
              <a:xfrm>
                <a:off x="6822824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люс 15"/>
              <p:cNvSpPr/>
              <p:nvPr/>
            </p:nvSpPr>
            <p:spPr>
              <a:xfrm>
                <a:off x="7161685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люс 16"/>
              <p:cNvSpPr/>
              <p:nvPr/>
            </p:nvSpPr>
            <p:spPr>
              <a:xfrm>
                <a:off x="7500547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люс 17"/>
              <p:cNvSpPr/>
              <p:nvPr/>
            </p:nvSpPr>
            <p:spPr>
              <a:xfrm>
                <a:off x="7839408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Минус 18"/>
              <p:cNvSpPr>
                <a:spLocks noChangeAspect="1"/>
              </p:cNvSpPr>
              <p:nvPr/>
            </p:nvSpPr>
            <p:spPr>
              <a:xfrm>
                <a:off x="5467298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Минус 19"/>
              <p:cNvSpPr>
                <a:spLocks noChangeAspect="1"/>
              </p:cNvSpPr>
              <p:nvPr/>
            </p:nvSpPr>
            <p:spPr>
              <a:xfrm>
                <a:off x="5806160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Минус 20"/>
              <p:cNvSpPr>
                <a:spLocks noChangeAspect="1"/>
              </p:cNvSpPr>
              <p:nvPr/>
            </p:nvSpPr>
            <p:spPr>
              <a:xfrm>
                <a:off x="6145102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Минус 21"/>
              <p:cNvSpPr>
                <a:spLocks noChangeAspect="1"/>
              </p:cNvSpPr>
              <p:nvPr/>
            </p:nvSpPr>
            <p:spPr>
              <a:xfrm>
                <a:off x="6484556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Минус 22"/>
              <p:cNvSpPr>
                <a:spLocks noChangeAspect="1"/>
              </p:cNvSpPr>
              <p:nvPr/>
            </p:nvSpPr>
            <p:spPr>
              <a:xfrm>
                <a:off x="6822743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Минус 23"/>
              <p:cNvSpPr>
                <a:spLocks noChangeAspect="1"/>
              </p:cNvSpPr>
              <p:nvPr/>
            </p:nvSpPr>
            <p:spPr>
              <a:xfrm>
                <a:off x="7161685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Минус 24"/>
              <p:cNvSpPr>
                <a:spLocks noChangeAspect="1"/>
              </p:cNvSpPr>
              <p:nvPr/>
            </p:nvSpPr>
            <p:spPr>
              <a:xfrm>
                <a:off x="7500466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Минус 25"/>
              <p:cNvSpPr>
                <a:spLocks noChangeAspect="1"/>
              </p:cNvSpPr>
              <p:nvPr/>
            </p:nvSpPr>
            <p:spPr>
              <a:xfrm>
                <a:off x="7839327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8388424" y="3446948"/>
                  <a:ext cx="381381" cy="466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424" y="3446948"/>
                  <a:ext cx="381381" cy="4669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316" r="-42857" b="-381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87100" y="-533716"/>
            <a:ext cx="5375957" cy="6328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267744" y="1275606"/>
                <a:ext cx="2048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275606"/>
                <a:ext cx="204857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267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11560" y="2787774"/>
            <a:ext cx="3665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Эквипотенциальная поверхность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поверхность, все точки которой обладают одинаковым потенциалом.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971600" y="1141403"/>
                <a:ext cx="928844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141403"/>
                <a:ext cx="928844" cy="668516"/>
              </a:xfrm>
              <a:prstGeom prst="rect">
                <a:avLst/>
              </a:prstGeom>
              <a:blipFill rotWithShape="1">
                <a:blip r:embed="rId5"/>
                <a:stretch>
                  <a:fillRect r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387624" y="1999570"/>
                <a:ext cx="20579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ru-RU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24" y="1999570"/>
                <a:ext cx="2057999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415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Группа 48"/>
          <p:cNvGrpSpPr/>
          <p:nvPr/>
        </p:nvGrpSpPr>
        <p:grpSpPr>
          <a:xfrm>
            <a:off x="8057077" y="2211710"/>
            <a:ext cx="213091" cy="213091"/>
            <a:chOff x="1450504" y="2618606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люс 50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flipH="1">
            <a:off x="5004048" y="2318255"/>
            <a:ext cx="35283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8435304" y="2099632"/>
                <a:ext cx="5291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04" y="2099632"/>
                <a:ext cx="52918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1724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H="1">
            <a:off x="5004048" y="2718365"/>
            <a:ext cx="35283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8435304" y="2499742"/>
                <a:ext cx="535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04" y="2499742"/>
                <a:ext cx="535146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1704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 flipH="1">
            <a:off x="5004000" y="3117600"/>
            <a:ext cx="35283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8434800" y="2898000"/>
                <a:ext cx="535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800" y="2898000"/>
                <a:ext cx="535146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183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Группа 82"/>
          <p:cNvGrpSpPr/>
          <p:nvPr/>
        </p:nvGrpSpPr>
        <p:grpSpPr>
          <a:xfrm>
            <a:off x="4986300" y="861814"/>
            <a:ext cx="3851920" cy="3851920"/>
            <a:chOff x="3214700" y="1095586"/>
            <a:chExt cx="3240360" cy="3240360"/>
          </a:xfrm>
        </p:grpSpPr>
        <p:sp>
          <p:nvSpPr>
            <p:cNvPr id="84" name="Овал 83"/>
            <p:cNvSpPr/>
            <p:nvPr/>
          </p:nvSpPr>
          <p:spPr>
            <a:xfrm>
              <a:off x="3214700" y="1095586"/>
              <a:ext cx="3240360" cy="3240360"/>
            </a:xfrm>
            <a:prstGeom prst="ellipse">
              <a:avLst/>
            </a:prstGeom>
            <a:gradFill flip="none" rotWithShape="1">
              <a:gsLst>
                <a:gs pos="33000">
                  <a:srgbClr val="C00000"/>
                </a:gs>
                <a:gs pos="52000">
                  <a:srgbClr val="D45050"/>
                </a:gs>
                <a:gs pos="8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4238302" y="2119188"/>
              <a:ext cx="1193156" cy="1193156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39685" y="1920571"/>
              <a:ext cx="1590389" cy="1590389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3787427" y="1612871"/>
              <a:ext cx="2094906" cy="2094906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3509177" y="1386840"/>
              <a:ext cx="2657851" cy="2657851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 стрелкой 88"/>
            <p:cNvCxnSpPr>
              <a:stCxn id="84" idx="0"/>
              <a:endCxn id="84" idx="4"/>
            </p:cNvCxnSpPr>
            <p:nvPr/>
          </p:nvCxnSpPr>
          <p:spPr>
            <a:xfrm>
              <a:off x="4834880" y="1095586"/>
              <a:ext cx="0" cy="32403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>
              <a:stCxn id="84" idx="6"/>
              <a:endCxn id="84" idx="2"/>
            </p:cNvCxnSpPr>
            <p:nvPr/>
          </p:nvCxnSpPr>
          <p:spPr>
            <a:xfrm flipH="1">
              <a:off x="3214700" y="2715766"/>
              <a:ext cx="324036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>
              <a:stCxn id="84" idx="7"/>
              <a:endCxn id="84" idx="3"/>
            </p:cNvCxnSpPr>
            <p:nvPr/>
          </p:nvCxnSpPr>
          <p:spPr>
            <a:xfrm flipH="1">
              <a:off x="3689240" y="1570126"/>
              <a:ext cx="2291280" cy="22912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stCxn id="84" idx="5"/>
              <a:endCxn id="84" idx="1"/>
            </p:cNvCxnSpPr>
            <p:nvPr/>
          </p:nvCxnSpPr>
          <p:spPr>
            <a:xfrm flipH="1" flipV="1">
              <a:off x="3689240" y="1570126"/>
              <a:ext cx="2291280" cy="22912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>
            <a:xfrm>
              <a:off x="4402832" y="228371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люс 93"/>
            <p:cNvSpPr/>
            <p:nvPr/>
          </p:nvSpPr>
          <p:spPr>
            <a:xfrm>
              <a:off x="4377680" y="225856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6915482" y="1937076"/>
                <a:ext cx="559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482" y="1937076"/>
                <a:ext cx="559192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r="-16304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7037144" y="1635646"/>
                <a:ext cx="559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144" y="1635646"/>
                <a:ext cx="559192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1630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7164288" y="1379552"/>
                <a:ext cx="559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379552"/>
                <a:ext cx="559192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1630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Группа 9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9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1605E-6 L -0.31389 2.7160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0" grpId="0"/>
      <p:bldP spid="40" grpId="1"/>
      <p:bldP spid="58" grpId="0"/>
      <p:bldP spid="58" grpId="1"/>
      <p:bldP spid="60" grpId="0"/>
      <p:bldP spid="60" grpId="1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16200000">
            <a:off x="5222612" y="562028"/>
            <a:ext cx="3218520" cy="4324997"/>
            <a:chOff x="1187624" y="1059582"/>
            <a:chExt cx="2786471" cy="3744416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1187624" y="365187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1187624" y="185167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1187624" y="329183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187624" y="401191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5400000">
                  <a:off x="3491880" y="2678579"/>
                  <a:ext cx="458009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491880" y="2678579"/>
                  <a:ext cx="458009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05" r="-26667" b="-265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 стрелкой 9"/>
            <p:cNvCxnSpPr/>
            <p:nvPr/>
          </p:nvCxnSpPr>
          <p:spPr>
            <a:xfrm>
              <a:off x="1187624" y="221171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1187624" y="293179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187624" y="257175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1573625" y="1059582"/>
              <a:ext cx="1630223" cy="3744416"/>
              <a:chOff x="6804248" y="1943151"/>
              <a:chExt cx="428400" cy="2547783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253" b="100000" l="9879" r="89775">
                            <a14:foregroundMark x1="51127" y1="5719" x2="51127" y2="26170"/>
                            <a14:foregroundMark x1="49567" y1="5719" x2="51127" y2="44194"/>
                            <a14:backgroundMark x1="35702" y1="29809" x2="29463" y2="77123"/>
                            <a14:backgroundMark x1="18891" y1="32236" x2="66031" y2="69671"/>
                            <a14:backgroundMark x1="15425" y1="37608" x2="62565" y2="68111"/>
                            <a14:backgroundMark x1="41075" y1="73657" x2="79549" y2="55806"/>
                            <a14:backgroundMark x1="81802" y1="41421" x2="88908" y2="73484"/>
                            <a14:backgroundMark x1="64991" y1="27210" x2="82322" y2="69151"/>
                            <a14:backgroundMark x1="55113" y1="56153" x2="76430" y2="30156"/>
                            <a14:backgroundMark x1="78856" y1="26516" x2="87695" y2="42634"/>
                            <a14:backgroundMark x1="24437" y1="27556" x2="33969" y2="28250"/>
                            <a14:backgroundMark x1="36915" y1="27210" x2="44021" y2="36742"/>
                            <a14:backgroundMark x1="24090" y1="43328" x2="17504" y2="60832"/>
                            <a14:backgroundMark x1="31369" y1="60312" x2="15945" y2="45581"/>
                            <a14:backgroundMark x1="82149" y1="71231" x2="49393" y2="72270"/>
                            <a14:backgroundMark x1="64298" y1="29116" x2="53380" y2="27556"/>
                            <a14:backgroundMark x1="57366" y1="33102" x2="60659" y2="5234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11" r="44191" b="52325"/>
              <a:stretch/>
            </p:blipFill>
            <p:spPr>
              <a:xfrm>
                <a:off x="6804251" y="1943151"/>
                <a:ext cx="427290" cy="2190936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253" b="100000" l="9879" r="89775">
                            <a14:foregroundMark x1="51127" y1="5719" x2="51127" y2="26170"/>
                            <a14:foregroundMark x1="49567" y1="5719" x2="51127" y2="44194"/>
                            <a14:backgroundMark x1="35702" y1="29809" x2="29463" y2="77123"/>
                            <a14:backgroundMark x1="18891" y1="32236" x2="66031" y2="69671"/>
                            <a14:backgroundMark x1="15425" y1="37608" x2="62565" y2="68111"/>
                            <a14:backgroundMark x1="41075" y1="73657" x2="79549" y2="55806"/>
                            <a14:backgroundMark x1="81802" y1="41421" x2="88908" y2="73484"/>
                            <a14:backgroundMark x1="64991" y1="27210" x2="82322" y2="69151"/>
                            <a14:backgroundMark x1="55113" y1="56153" x2="76430" y2="30156"/>
                            <a14:backgroundMark x1="78856" y1="26516" x2="87695" y2="42634"/>
                            <a14:backgroundMark x1="24437" y1="27556" x2="33969" y2="28250"/>
                            <a14:backgroundMark x1="36915" y1="27210" x2="44021" y2="36742"/>
                            <a14:backgroundMark x1="24090" y1="43328" x2="17504" y2="60832"/>
                            <a14:backgroundMark x1="31369" y1="60312" x2="15945" y2="45581"/>
                            <a14:backgroundMark x1="82149" y1="71231" x2="49393" y2="72270"/>
                            <a14:backgroundMark x1="64298" y1="29116" x2="53380" y2="27556"/>
                            <a14:backgroundMark x1="57366" y1="33102" x2="60659" y2="5234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11" r="44191" b="92235"/>
              <a:stretch/>
            </p:blipFill>
            <p:spPr>
              <a:xfrm rot="10800000" flipH="1">
                <a:off x="6804248" y="4134088"/>
                <a:ext cx="428400" cy="356846"/>
              </a:xfrm>
              <a:prstGeom prst="rect">
                <a:avLst/>
              </a:prstGeom>
            </p:spPr>
          </p:pic>
        </p:grpSp>
        <p:grpSp>
          <p:nvGrpSpPr>
            <p:cNvPr id="14" name="Группа 13"/>
            <p:cNvGrpSpPr>
              <a:grpSpLocks noChangeAspect="1"/>
            </p:cNvGrpSpPr>
            <p:nvPr/>
          </p:nvGrpSpPr>
          <p:grpSpPr>
            <a:xfrm>
              <a:off x="2439134" y="1778400"/>
              <a:ext cx="183600" cy="183600"/>
              <a:chOff x="1450504" y="2618606"/>
              <a:chExt cx="914400" cy="91440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люс 5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>
              <a:grpSpLocks noChangeAspect="1"/>
            </p:cNvGrpSpPr>
            <p:nvPr/>
          </p:nvGrpSpPr>
          <p:grpSpPr>
            <a:xfrm>
              <a:off x="1979712" y="1779662"/>
              <a:ext cx="183600" cy="183600"/>
              <a:chOff x="2826961" y="2665462"/>
              <a:chExt cx="914400" cy="914400"/>
            </a:xfrm>
          </p:grpSpPr>
          <p:sp>
            <p:nvSpPr>
              <p:cNvPr id="52" name="Овал 51"/>
              <p:cNvSpPr/>
              <p:nvPr/>
            </p:nvSpPr>
            <p:spPr>
              <a:xfrm rot="54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Минус 52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>
              <a:grpSpLocks noChangeAspect="1"/>
            </p:cNvGrpSpPr>
            <p:nvPr/>
          </p:nvGrpSpPr>
          <p:grpSpPr>
            <a:xfrm>
              <a:off x="1979712" y="2139662"/>
              <a:ext cx="183600" cy="183600"/>
              <a:chOff x="2826961" y="2665462"/>
              <a:chExt cx="914400" cy="914400"/>
            </a:xfrm>
          </p:grpSpPr>
          <p:sp>
            <p:nvSpPr>
              <p:cNvPr id="50" name="Овал 49"/>
              <p:cNvSpPr/>
              <p:nvPr/>
            </p:nvSpPr>
            <p:spPr>
              <a:xfrm rot="108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Минус 50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>
              <a:grpSpLocks noChangeAspect="1"/>
            </p:cNvGrpSpPr>
            <p:nvPr/>
          </p:nvGrpSpPr>
          <p:grpSpPr>
            <a:xfrm>
              <a:off x="1979712" y="2499662"/>
              <a:ext cx="183600" cy="183600"/>
              <a:chOff x="2826961" y="2665462"/>
              <a:chExt cx="914400" cy="91440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Минус 48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>
              <a:grpSpLocks noChangeAspect="1"/>
            </p:cNvGrpSpPr>
            <p:nvPr/>
          </p:nvGrpSpPr>
          <p:grpSpPr>
            <a:xfrm>
              <a:off x="1979712" y="2859662"/>
              <a:ext cx="183600" cy="183600"/>
              <a:chOff x="2826961" y="2665462"/>
              <a:chExt cx="914400" cy="914400"/>
            </a:xfrm>
          </p:grpSpPr>
          <p:sp>
            <p:nvSpPr>
              <p:cNvPr id="46" name="Овал 45"/>
              <p:cNvSpPr/>
              <p:nvPr/>
            </p:nvSpPr>
            <p:spPr>
              <a:xfrm rot="108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Минус 46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>
              <a:grpSpLocks noChangeAspect="1"/>
            </p:cNvGrpSpPr>
            <p:nvPr/>
          </p:nvGrpSpPr>
          <p:grpSpPr>
            <a:xfrm>
              <a:off x="1979712" y="3219662"/>
              <a:ext cx="183600" cy="183600"/>
              <a:chOff x="2826961" y="2665462"/>
              <a:chExt cx="914400" cy="914400"/>
            </a:xfrm>
          </p:grpSpPr>
          <p:sp>
            <p:nvSpPr>
              <p:cNvPr id="44" name="Овал 43"/>
              <p:cNvSpPr/>
              <p:nvPr/>
            </p:nvSpPr>
            <p:spPr>
              <a:xfrm rot="54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Минус 44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>
              <a:grpSpLocks noChangeAspect="1"/>
            </p:cNvGrpSpPr>
            <p:nvPr/>
          </p:nvGrpSpPr>
          <p:grpSpPr>
            <a:xfrm>
              <a:off x="1979712" y="3579662"/>
              <a:ext cx="183600" cy="183600"/>
              <a:chOff x="2826961" y="2665462"/>
              <a:chExt cx="914400" cy="914400"/>
            </a:xfrm>
          </p:grpSpPr>
          <p:sp>
            <p:nvSpPr>
              <p:cNvPr id="42" name="Овал 41"/>
              <p:cNvSpPr/>
              <p:nvPr/>
            </p:nvSpPr>
            <p:spPr>
              <a:xfrm rot="54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Минус 42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>
              <a:grpSpLocks noChangeAspect="1"/>
            </p:cNvGrpSpPr>
            <p:nvPr/>
          </p:nvGrpSpPr>
          <p:grpSpPr>
            <a:xfrm>
              <a:off x="1979712" y="3939662"/>
              <a:ext cx="183600" cy="183600"/>
              <a:chOff x="2826961" y="2665462"/>
              <a:chExt cx="914400" cy="914400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Минус 40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>
              <a:grpSpLocks noChangeAspect="1"/>
            </p:cNvGrpSpPr>
            <p:nvPr/>
          </p:nvGrpSpPr>
          <p:grpSpPr>
            <a:xfrm>
              <a:off x="2439134" y="2138400"/>
              <a:ext cx="183600" cy="183600"/>
              <a:chOff x="1450504" y="2618606"/>
              <a:chExt cx="914400" cy="91440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люс 3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>
              <a:grpSpLocks noChangeAspect="1"/>
            </p:cNvGrpSpPr>
            <p:nvPr/>
          </p:nvGrpSpPr>
          <p:grpSpPr>
            <a:xfrm>
              <a:off x="2439134" y="2498400"/>
              <a:ext cx="183600" cy="183600"/>
              <a:chOff x="1450504" y="2618606"/>
              <a:chExt cx="914400" cy="914400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люс 36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>
              <a:grpSpLocks noChangeAspect="1"/>
            </p:cNvGrpSpPr>
            <p:nvPr/>
          </p:nvGrpSpPr>
          <p:grpSpPr>
            <a:xfrm>
              <a:off x="2439134" y="2858400"/>
              <a:ext cx="183600" cy="183600"/>
              <a:chOff x="1450504" y="2618606"/>
              <a:chExt cx="914400" cy="9144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люс 3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>
              <a:grpSpLocks noChangeAspect="1"/>
            </p:cNvGrpSpPr>
            <p:nvPr/>
          </p:nvGrpSpPr>
          <p:grpSpPr>
            <a:xfrm>
              <a:off x="2439134" y="3218400"/>
              <a:ext cx="183600" cy="183600"/>
              <a:chOff x="1450504" y="2618606"/>
              <a:chExt cx="914400" cy="91440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люс 3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>
              <a:grpSpLocks noChangeAspect="1"/>
            </p:cNvGrpSpPr>
            <p:nvPr/>
          </p:nvGrpSpPr>
          <p:grpSpPr>
            <a:xfrm>
              <a:off x="2439134" y="3578400"/>
              <a:ext cx="183600" cy="183600"/>
              <a:chOff x="1450504" y="2618606"/>
              <a:chExt cx="914400" cy="9144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люс 3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>
              <a:grpSpLocks noChangeAspect="1"/>
            </p:cNvGrpSpPr>
            <p:nvPr/>
          </p:nvGrpSpPr>
          <p:grpSpPr>
            <a:xfrm>
              <a:off x="2439134" y="3938400"/>
              <a:ext cx="183600" cy="183600"/>
              <a:chOff x="1450504" y="2618606"/>
              <a:chExt cx="914400" cy="91440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люс 2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Заголовок 1"/>
          <p:cNvSpPr>
            <a:spLocks noGrp="1"/>
          </p:cNvSpPr>
          <p:nvPr>
            <p:ph type="title"/>
          </p:nvPr>
        </p:nvSpPr>
        <p:spPr>
          <a:xfrm>
            <a:off x="179512" y="130324"/>
            <a:ext cx="8748464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Эквипотенциальные поверхности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87100" y="-533716"/>
            <a:ext cx="5375957" cy="632860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11560" y="110545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Поверхность любого проводника в электростатическом поле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эквипотенциальной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поскольку все линии напряженности перпендикулярны поверхности проводника.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2666" y="324362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точки внутри проводника обладают одинаковым потенциалом, поскольку напряженность поля внутри проводника равна нулю.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123478"/>
            <a:ext cx="8892480" cy="1800199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рисунке показано перемещение положительного точечного заряда в однородном поле другого точечного заряда. Длина отрезка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равна 2 см.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Предполагая, что во всей рассматриваемой области напряженность поля остается постоянной и равной 300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Н/Кл,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разность потенциалов между точками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указанными на рисунке. Также, опишите, как менялась потенциальная энергия системы, какая работа была совершена на каких участках.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251520" y="1923678"/>
            <a:ext cx="213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Дано: 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42"/>
          <p:cNvCxnSpPr/>
          <p:nvPr/>
        </p:nvCxnSpPr>
        <p:spPr>
          <a:xfrm flipH="1">
            <a:off x="323534" y="4023324"/>
            <a:ext cx="17281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4503" y="4030447"/>
                <a:ext cx="1281440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− ?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4030447"/>
                <a:ext cx="1281440" cy="413511"/>
              </a:xfrm>
              <a:prstGeom prst="rect">
                <a:avLst/>
              </a:prstGeom>
              <a:blipFill rotWithShape="1">
                <a:blip r:embed="rId2"/>
                <a:stretch>
                  <a:fillRect t="-5882" r="-7143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22"/>
          <p:cNvCxnSpPr/>
          <p:nvPr/>
        </p:nvCxnSpPr>
        <p:spPr>
          <a:xfrm>
            <a:off x="2051720" y="2257073"/>
            <a:ext cx="0" cy="205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8800" y="2284879"/>
                <a:ext cx="18423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=300 Н/Кл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284879"/>
                <a:ext cx="1842363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496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8800" y="3107744"/>
                <a:ext cx="9664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3107744"/>
                <a:ext cx="966418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9434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3548" y="915566"/>
                <a:ext cx="14494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0 Н/Кл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48" y="915566"/>
                <a:ext cx="1449436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451" r="-717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8800" y="2728315"/>
                <a:ext cx="13999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 см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728315"/>
                <a:ext cx="1399999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652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83285" y="2715766"/>
                <a:ext cx="16244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=0,02 м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85" y="2715766"/>
                <a:ext cx="1624419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6061" r="-561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98800" y="3530186"/>
                <a:ext cx="9723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3530186"/>
                <a:ext cx="972381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937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Группа 77"/>
          <p:cNvGrpSpPr/>
          <p:nvPr/>
        </p:nvGrpSpPr>
        <p:grpSpPr>
          <a:xfrm>
            <a:off x="6287058" y="2067694"/>
            <a:ext cx="2218876" cy="2164058"/>
            <a:chOff x="5626150" y="1997303"/>
            <a:chExt cx="2218876" cy="216405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966253" y="3039802"/>
              <a:ext cx="360040" cy="360040"/>
              <a:chOff x="1450504" y="2618606"/>
              <a:chExt cx="914400" cy="914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люс 1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4" name="Прямая соединительная линия 23"/>
            <p:cNvCxnSpPr/>
            <p:nvPr/>
          </p:nvCxnSpPr>
          <p:spPr>
            <a:xfrm rot="1800000">
              <a:off x="6034923" y="3672348"/>
              <a:ext cx="181010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28" idx="2"/>
            </p:cNvCxnSpPr>
            <p:nvPr/>
          </p:nvCxnSpPr>
          <p:spPr>
            <a:xfrm>
              <a:off x="6852333" y="3623753"/>
              <a:ext cx="541712" cy="3031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-1800000">
              <a:off x="6034923" y="2767296"/>
              <a:ext cx="181010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6969600" y="2401763"/>
              <a:ext cx="588654" cy="3399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7200000" flipH="1" flipV="1">
              <a:off x="7293924" y="2527721"/>
              <a:ext cx="48034" cy="328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Дуга 26"/>
            <p:cNvSpPr/>
            <p:nvPr/>
          </p:nvSpPr>
          <p:spPr>
            <a:xfrm rot="3113747">
              <a:off x="5626150" y="1997303"/>
              <a:ext cx="2164058" cy="2164058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rot="3113747">
              <a:off x="5834410" y="2498947"/>
              <a:ext cx="1258954" cy="1258954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rot="20580000" flipH="1">
              <a:off x="7765200" y="3172475"/>
              <a:ext cx="36004" cy="946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rot="180000" flipV="1">
              <a:off x="7077989" y="3168074"/>
              <a:ext cx="10413" cy="1010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H="1" flipV="1">
              <a:off x="7088402" y="3742528"/>
              <a:ext cx="48034" cy="328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5912391" y="3003798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391" y="3003798"/>
                  <a:ext cx="4875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7500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Группа 76"/>
          <p:cNvGrpSpPr/>
          <p:nvPr/>
        </p:nvGrpSpPr>
        <p:grpSpPr>
          <a:xfrm>
            <a:off x="7369087" y="2585518"/>
            <a:ext cx="487569" cy="396044"/>
            <a:chOff x="3923928" y="3115876"/>
            <a:chExt cx="487569" cy="396044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3977790" y="3151880"/>
              <a:ext cx="360040" cy="360040"/>
              <a:chOff x="1450504" y="2618606"/>
              <a:chExt cx="914400" cy="914400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люс 7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923928" y="3115876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3115876"/>
                  <a:ext cx="48756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329362" y="2516530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62" y="2516530"/>
                <a:ext cx="3856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959812" y="2142644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12" y="2142644"/>
                <a:ext cx="39606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2795" y="4023202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95" y="4023202"/>
                <a:ext cx="385682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266566" y="3676496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66" y="3676496"/>
                <a:ext cx="404598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2121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382451" y="3014149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51" y="3014149"/>
                <a:ext cx="390876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18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434790" y="2961621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790" y="2961621"/>
                <a:ext cx="38568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1904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Овал 84"/>
          <p:cNvSpPr/>
          <p:nvPr/>
        </p:nvSpPr>
        <p:spPr>
          <a:xfrm>
            <a:off x="7586132" y="2777923"/>
            <a:ext cx="88752" cy="88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174786" y="2427778"/>
            <a:ext cx="88752" cy="88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413052" y="3097515"/>
            <a:ext cx="88752" cy="88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011260" y="3952963"/>
            <a:ext cx="88752" cy="88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468865" y="3653987"/>
            <a:ext cx="88752" cy="88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711109" y="3161906"/>
            <a:ext cx="88752" cy="88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879249" y="412671"/>
                <a:ext cx="7809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2 см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249" y="412671"/>
                <a:ext cx="780983" cy="430887"/>
              </a:xfrm>
              <a:prstGeom prst="rect">
                <a:avLst/>
              </a:prstGeom>
              <a:blipFill rotWithShape="1">
                <a:blip r:embed="rId18"/>
                <a:stretch>
                  <a:fillRect t="-8571" r="-13178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173111" y="2571750"/>
                <a:ext cx="26954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111" y="2571750"/>
                <a:ext cx="2695481" cy="430887"/>
              </a:xfrm>
              <a:prstGeom prst="rect">
                <a:avLst/>
              </a:prstGeom>
              <a:blipFill rotWithShape="1">
                <a:blip r:embed="rId19"/>
                <a:stretch>
                  <a:fillRect t="-8451" r="-248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2173111" y="2066930"/>
            <a:ext cx="5241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эквипотенциальные поверхности.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2232984" y="3074223"/>
                <a:ext cx="3514039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r>
                        <a:rPr lang="en-US" sz="2000" b="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𝐴𝐵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84" y="3074223"/>
                <a:ext cx="3514039" cy="668516"/>
              </a:xfrm>
              <a:prstGeom prst="rect">
                <a:avLst/>
              </a:prstGeom>
              <a:blipFill rotWithShape="1">
                <a:blip r:embed="rId20"/>
                <a:stretch>
                  <a:fillRect r="-2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2232983" y="4403888"/>
                <a:ext cx="33943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=300×0,02=6 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В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83" y="4403888"/>
                <a:ext cx="3394391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7576" r="-233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2232984" y="3841660"/>
                <a:ext cx="295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𝐸𝑑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𝐴𝐵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84" y="3841660"/>
                <a:ext cx="2954527" cy="400110"/>
              </a:xfrm>
              <a:prstGeom prst="rect">
                <a:avLst/>
              </a:prstGeom>
              <a:blipFill rotWithShape="1">
                <a:blip r:embed="rId22"/>
                <a:stretch>
                  <a:fillRect t="-7576" r="-288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0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4198E-7 C 0.00469 -0.00278 0.00955 -0.00525 0.01354 -0.01111 C 0.01893 -0.01914 0.02552 -0.02438 0.03229 -0.02747 C 0.03473 -0.03025 0.03768 -0.03549 0.04045 -0.03704 C 0.04375 -0.03889 0.05 -0.04259 0.05 -0.04228 C 0.05365 -0.04691 0.05747 -0.04846 0.06146 -0.05185 C 0.06354 -0.05124 0.0658 -0.05185 0.06771 -0.05 C 0.06858 -0.04907 0.07205 -0.04321 0.07257 -0.04136 C 0.07761 -0.02377 0.07535 -0.05031 0.08073 -0.02161 C 0.0849 0.00031 0.08473 0.01389 0.08872 0.03549 C 0.08976 0.05339 0.09098 0.07623 0.0908 0.08518 C 0.09098 0.09475 0.09011 0.08549 0.08941 0.0929 C 0.08907 0.10648 0.08733 0.11605 0.08646 0.12963 C 0.08629 0.13179 0.0849 0.13302 0.08438 0.13518 C 0.08351 0.13889 0.08299 0.14259 0.08229 0.1463 C 0.07882 0.16481 0.07535 0.18179 0.06667 0.19444 C 0.06337 0.19938 0.06198 0.20494 0.05834 0.20926 C 0.05625 0.21697 0.05504 0.2213 0.05104 0.22593 C 0.04861 0.23241 0.05035 0.23611 0.04618 0.23858 C 0.03768 0.22963 0.03143 0.22809 0.02604 0.21852 C 0.02448 0.21574 0.01875 0.20926 0.01754 0.20864 C 0.01441 0.20679 0.00903 0.20062 0.0066 0.19784 C 0.00452 0.19537 0.00052 0.19167 0.00052 0.19197 C -0.0026 0.18333 -0.00416 0.18086 -0.00955 0.17839 C -0.0059 0.17222 -0.0125 0.17469 -0.00416 0.16481 C -0.00347 0.16296 -0.00295 0.1608 -0.00208 0.15926 C -0.00121 0.15772 0.00018 0.15741 0.00104 0.15555 C 0.00261 0.15216 0.0066 0.13611 0.00729 0.13148 C 0.00764 0.12839 0.00903 0.12531 0.00955 0.12222 C 0.01007 0.11852 0.0125 0.11173 0.0125 0.11204 C 0.01216 0.09321 0.01181 0.07376 0.01129 0.05525 C 0.01025 0.03796 0.00313 0.01636 -3.05556E-6 8.64198E-7 Z " pathEditMode="relative" rAng="0" ptsTypes="ffffffffffafffffffffffffffffffff">
                                      <p:cBhvr>
                                        <p:cTn id="6" dur="4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8642E-6 L -0.01146 0.252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8025E-6 L -0.53993 0.4481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0" grpId="1"/>
      <p:bldP spid="10" grpId="2"/>
      <p:bldP spid="11" grpId="0"/>
      <p:bldP spid="11" grpId="1"/>
      <p:bldP spid="12" grpId="0"/>
      <p:bldP spid="16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4" grpId="0"/>
      <p:bldP spid="94" grpId="1"/>
      <p:bldP spid="94" grpId="2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123478"/>
            <a:ext cx="8892480" cy="1800199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рисунке показано перемещение положительного точечного заряда в однородном поле другого точечного заряда. Длина отрезка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равна 2 см.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Предполагая, что во всей рассматриваемой области напряженность поля остается постоянной и равной 300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Н/Кл,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разность потенциалов между точками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указанными на рисунке. Также, опишите, как менялась потенциальная энергия системы, какая работа была совершена на каких участках.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287058" y="2067694"/>
            <a:ext cx="2533414" cy="2324840"/>
            <a:chOff x="6287058" y="2067694"/>
            <a:chExt cx="2533414" cy="232484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6287058" y="2067694"/>
              <a:ext cx="2218876" cy="2164058"/>
              <a:chOff x="5626150" y="1997303"/>
              <a:chExt cx="2218876" cy="2164058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5966253" y="3039802"/>
                <a:ext cx="360040" cy="360040"/>
                <a:chOff x="1450504" y="2618606"/>
                <a:chExt cx="914400" cy="914400"/>
              </a:xfrm>
            </p:grpSpPr>
            <p:sp>
              <p:nvSpPr>
                <p:cNvPr id="14" name="Овал 13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люс 14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4" name="Прямая соединительная линия 23"/>
              <p:cNvCxnSpPr/>
              <p:nvPr/>
            </p:nvCxnSpPr>
            <p:spPr>
              <a:xfrm rot="1800000">
                <a:off x="6034923" y="3672348"/>
                <a:ext cx="181010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>
                <a:stCxn id="28" idx="2"/>
              </p:cNvCxnSpPr>
              <p:nvPr/>
            </p:nvCxnSpPr>
            <p:spPr>
              <a:xfrm>
                <a:off x="6852333" y="3623753"/>
                <a:ext cx="541712" cy="30319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-1800000">
                <a:off x="6034923" y="2767296"/>
                <a:ext cx="181010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V="1">
                <a:off x="6969600" y="2401763"/>
                <a:ext cx="588654" cy="33997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 rot="7200000" flipH="1" flipV="1">
                <a:off x="7293924" y="2527721"/>
                <a:ext cx="48034" cy="328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Дуга 26"/>
              <p:cNvSpPr/>
              <p:nvPr/>
            </p:nvSpPr>
            <p:spPr>
              <a:xfrm rot="3113747">
                <a:off x="5626150" y="1997303"/>
                <a:ext cx="2164058" cy="2164058"/>
              </a:xfrm>
              <a:prstGeom prst="arc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3113747">
                <a:off x="5834410" y="2498947"/>
                <a:ext cx="1258954" cy="1258954"/>
              </a:xfrm>
              <a:prstGeom prst="arc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 rot="20580000" flipH="1">
                <a:off x="7765200" y="3172475"/>
                <a:ext cx="36004" cy="946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 rot="180000" flipV="1">
                <a:off x="7077989" y="3168074"/>
                <a:ext cx="10413" cy="1010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 flipH="1" flipV="1">
                <a:off x="7088402" y="3742528"/>
                <a:ext cx="48034" cy="328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912391" y="3003798"/>
                    <a:ext cx="4875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2391" y="3003798"/>
                    <a:ext cx="487569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8197" r="-1750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7329362" y="2516530"/>
                  <a:ext cx="385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362" y="2516530"/>
                  <a:ext cx="3856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313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7959812" y="2142644"/>
                  <a:ext cx="396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812" y="2142644"/>
                  <a:ext cx="39606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000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7862795" y="4023202"/>
                  <a:ext cx="385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795" y="4023202"/>
                  <a:ext cx="3856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266566" y="3676496"/>
                  <a:ext cx="4045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6566" y="3676496"/>
                  <a:ext cx="40459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1212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382451" y="3014149"/>
                  <a:ext cx="390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451" y="3014149"/>
                  <a:ext cx="3908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1875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8434790" y="2961621"/>
                  <a:ext cx="385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790" y="2961621"/>
                  <a:ext cx="3856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19048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Овал 84"/>
            <p:cNvSpPr/>
            <p:nvPr/>
          </p:nvSpPr>
          <p:spPr>
            <a:xfrm>
              <a:off x="7586132" y="2777923"/>
              <a:ext cx="88752" cy="8875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8174786" y="2427778"/>
              <a:ext cx="88752" cy="8875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8413052" y="3097515"/>
              <a:ext cx="88752" cy="8875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8011260" y="3952963"/>
              <a:ext cx="88752" cy="8875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468865" y="3653987"/>
              <a:ext cx="88752" cy="8875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7711109" y="3161906"/>
              <a:ext cx="88752" cy="8875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90239"/>
              </p:ext>
            </p:extLst>
          </p:nvPr>
        </p:nvGraphicFramePr>
        <p:xfrm>
          <a:off x="395539" y="2232648"/>
          <a:ext cx="5328590" cy="2494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6181"/>
                <a:gridCol w="936104"/>
                <a:gridCol w="273630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Участок перемещения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поля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потенциальной энергии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ABCDA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121209" y="2868714"/>
                <a:ext cx="815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209" y="2868714"/>
                <a:ext cx="81528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89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120400" y="3238046"/>
                <a:ext cx="815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00" y="3238046"/>
                <a:ext cx="815288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895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120400" y="3619306"/>
                <a:ext cx="815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00" y="3619306"/>
                <a:ext cx="815288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89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120400" y="3994588"/>
                <a:ext cx="815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00" y="3994588"/>
                <a:ext cx="815288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895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2120400" y="4362658"/>
                <a:ext cx="815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00" y="4362658"/>
                <a:ext cx="815288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89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852729" y="2854419"/>
                <a:ext cx="1033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729" y="2854419"/>
                <a:ext cx="1033681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705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851919" y="3233156"/>
                <a:ext cx="1033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19" y="3233156"/>
                <a:ext cx="1033681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710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3851920" y="3605011"/>
                <a:ext cx="1033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605011"/>
                <a:ext cx="1033681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710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3851920" y="3980293"/>
                <a:ext cx="1084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980293"/>
                <a:ext cx="1084977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674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3851920" y="4348363"/>
                <a:ext cx="1033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348363"/>
                <a:ext cx="1033681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710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2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9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33672" y="195487"/>
                <a:ext cx="8830816" cy="115212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Скорость протона, который движется в однородном электростатическом поле, увеличилась от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м/с</m:t>
                    </m:r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до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м/с</m:t>
                    </m:r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Найдите разность потенциалов между начальной и конечной точками перемещения протона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3672" y="195487"/>
                <a:ext cx="8830816" cy="1152128"/>
              </a:xfrm>
              <a:blipFill rotWithShape="1">
                <a:blip r:embed="rId2"/>
                <a:stretch>
                  <a:fillRect l="-759" r="-1104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5652120" y="1571420"/>
            <a:ext cx="3177686" cy="2416814"/>
            <a:chOff x="5148064" y="1617406"/>
            <a:chExt cx="3621741" cy="275454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148064" y="1617406"/>
              <a:ext cx="3421569" cy="2754544"/>
              <a:chOff x="5315050" y="1707654"/>
              <a:chExt cx="2862242" cy="2304256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5315050" y="1707654"/>
                <a:ext cx="2862242" cy="2304256"/>
                <a:chOff x="5292080" y="1563638"/>
                <a:chExt cx="3041131" cy="2448272"/>
              </a:xfrm>
            </p:grpSpPr>
            <p:cxnSp>
              <p:nvCxnSpPr>
                <p:cNvPr id="31" name="Прямая со стрелкой 30"/>
                <p:cNvCxnSpPr/>
                <p:nvPr/>
              </p:nvCxnSpPr>
              <p:spPr>
                <a:xfrm>
                  <a:off x="5784540" y="185294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6504620" y="185294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7224700" y="185294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7944780" y="1851670"/>
                  <a:ext cx="0" cy="18722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Прямоугольник 38"/>
                <p:cNvSpPr/>
                <p:nvPr/>
              </p:nvSpPr>
              <p:spPr>
                <a:xfrm>
                  <a:off x="5292080" y="1563638"/>
                  <a:ext cx="3041131" cy="288032"/>
                </a:xfrm>
                <a:prstGeom prst="rect">
                  <a:avLst/>
                </a:prstGeom>
                <a:gradFill>
                  <a:gsLst>
                    <a:gs pos="57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</a:gradFill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5292080" y="3723878"/>
                  <a:ext cx="3041131" cy="288032"/>
                </a:xfrm>
                <a:prstGeom prst="rect">
                  <a:avLst/>
                </a:prstGeom>
                <a:gradFill>
                  <a:gsLst>
                    <a:gs pos="57000">
                      <a:schemeClr val="bg1">
                        <a:lumMod val="65000"/>
                      </a:schemeClr>
                    </a:gs>
                    <a:gs pos="87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</a:gradFill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" name="Плюс 14"/>
              <p:cNvSpPr/>
              <p:nvPr/>
            </p:nvSpPr>
            <p:spPr>
              <a:xfrm>
                <a:off x="5467379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люс 15"/>
              <p:cNvSpPr/>
              <p:nvPr/>
            </p:nvSpPr>
            <p:spPr>
              <a:xfrm>
                <a:off x="5806241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люс 16"/>
              <p:cNvSpPr/>
              <p:nvPr/>
            </p:nvSpPr>
            <p:spPr>
              <a:xfrm>
                <a:off x="6145102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люс 17"/>
              <p:cNvSpPr/>
              <p:nvPr/>
            </p:nvSpPr>
            <p:spPr>
              <a:xfrm>
                <a:off x="6483963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люс 18"/>
              <p:cNvSpPr/>
              <p:nvPr/>
            </p:nvSpPr>
            <p:spPr>
              <a:xfrm>
                <a:off x="6822824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люс 19"/>
              <p:cNvSpPr/>
              <p:nvPr/>
            </p:nvSpPr>
            <p:spPr>
              <a:xfrm>
                <a:off x="7161685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люс 20"/>
              <p:cNvSpPr/>
              <p:nvPr/>
            </p:nvSpPr>
            <p:spPr>
              <a:xfrm>
                <a:off x="7500547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люс 21"/>
              <p:cNvSpPr/>
              <p:nvPr/>
            </p:nvSpPr>
            <p:spPr>
              <a:xfrm>
                <a:off x="7839408" y="1717200"/>
                <a:ext cx="237519" cy="237519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Минус 22"/>
              <p:cNvSpPr>
                <a:spLocks noChangeAspect="1"/>
              </p:cNvSpPr>
              <p:nvPr/>
            </p:nvSpPr>
            <p:spPr>
              <a:xfrm>
                <a:off x="5467298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Минус 23"/>
              <p:cNvSpPr>
                <a:spLocks noChangeAspect="1"/>
              </p:cNvSpPr>
              <p:nvPr/>
            </p:nvSpPr>
            <p:spPr>
              <a:xfrm>
                <a:off x="5806160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Минус 24"/>
              <p:cNvSpPr>
                <a:spLocks noChangeAspect="1"/>
              </p:cNvSpPr>
              <p:nvPr/>
            </p:nvSpPr>
            <p:spPr>
              <a:xfrm>
                <a:off x="6145102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Минус 25"/>
              <p:cNvSpPr>
                <a:spLocks noChangeAspect="1"/>
              </p:cNvSpPr>
              <p:nvPr/>
            </p:nvSpPr>
            <p:spPr>
              <a:xfrm>
                <a:off x="6484556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Минус 26"/>
              <p:cNvSpPr>
                <a:spLocks noChangeAspect="1"/>
              </p:cNvSpPr>
              <p:nvPr/>
            </p:nvSpPr>
            <p:spPr>
              <a:xfrm>
                <a:off x="6822743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Минус 27"/>
              <p:cNvSpPr>
                <a:spLocks noChangeAspect="1"/>
              </p:cNvSpPr>
              <p:nvPr/>
            </p:nvSpPr>
            <p:spPr>
              <a:xfrm>
                <a:off x="7161685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Минус 28"/>
              <p:cNvSpPr>
                <a:spLocks noChangeAspect="1"/>
              </p:cNvSpPr>
              <p:nvPr/>
            </p:nvSpPr>
            <p:spPr>
              <a:xfrm>
                <a:off x="7500466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Минус 29"/>
              <p:cNvSpPr>
                <a:spLocks noChangeAspect="1"/>
              </p:cNvSpPr>
              <p:nvPr/>
            </p:nvSpPr>
            <p:spPr>
              <a:xfrm>
                <a:off x="7839327" y="3760776"/>
                <a:ext cx="237600" cy="2376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388424" y="3446948"/>
                  <a:ext cx="381381" cy="466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424" y="3446948"/>
                  <a:ext cx="381381" cy="4669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93" r="-64815" b="-5671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Группа 44"/>
          <p:cNvGrpSpPr/>
          <p:nvPr/>
        </p:nvGrpSpPr>
        <p:grpSpPr>
          <a:xfrm>
            <a:off x="7040633" y="2077626"/>
            <a:ext cx="380232" cy="379203"/>
            <a:chOff x="6515710" y="1995686"/>
            <a:chExt cx="380232" cy="37920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6553311" y="2069858"/>
              <a:ext cx="305031" cy="305031"/>
              <a:chOff x="1450504" y="2618606"/>
              <a:chExt cx="914400" cy="914400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люс 4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515710" y="1995686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𝒑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710" y="1995686"/>
                  <a:ext cx="38023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0968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Прямоугольник 21"/>
          <p:cNvSpPr/>
          <p:nvPr/>
        </p:nvSpPr>
        <p:spPr>
          <a:xfrm>
            <a:off x="251520" y="1491630"/>
            <a:ext cx="213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Дано: 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47" name="Straight Connector 42"/>
          <p:cNvCxnSpPr/>
          <p:nvPr/>
        </p:nvCxnSpPr>
        <p:spPr>
          <a:xfrm flipH="1">
            <a:off x="323536" y="3363838"/>
            <a:ext cx="25839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54503" y="3382375"/>
                <a:ext cx="9868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− ?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3382375"/>
                <a:ext cx="98687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931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22"/>
          <p:cNvCxnSpPr/>
          <p:nvPr/>
        </p:nvCxnSpPr>
        <p:spPr>
          <a:xfrm>
            <a:off x="2907457" y="1825025"/>
            <a:ext cx="0" cy="205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298800" y="1779662"/>
                <a:ext cx="21403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1779662"/>
                <a:ext cx="214033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398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98800" y="2162034"/>
                <a:ext cx="21462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162034"/>
                <a:ext cx="2146293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397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24383" y="555526"/>
                <a:ext cx="16875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83" y="555526"/>
                <a:ext cx="1687577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8451" r="-6137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324583" y="551339"/>
                <a:ext cx="16875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83" y="551339"/>
                <a:ext cx="1687578" cy="430887"/>
              </a:xfrm>
              <a:prstGeom prst="rect">
                <a:avLst/>
              </a:prstGeom>
              <a:blipFill rotWithShape="1">
                <a:blip r:embed="rId9"/>
                <a:stretch>
                  <a:fillRect t="-8451" r="-6137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98800" y="2890671"/>
                <a:ext cx="2485937" cy="429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=1,6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−19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Кл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890671"/>
                <a:ext cx="2485937" cy="429990"/>
              </a:xfrm>
              <a:prstGeom prst="rect">
                <a:avLst/>
              </a:prstGeom>
              <a:blipFill rotWithShape="1">
                <a:blip r:embed="rId10"/>
                <a:stretch>
                  <a:fillRect t="-4225" r="-3431" b="-19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98799" y="2499742"/>
                <a:ext cx="2659254" cy="429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=1,67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27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кг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99" y="2499742"/>
                <a:ext cx="2659254" cy="429990"/>
              </a:xfrm>
              <a:prstGeom prst="rect">
                <a:avLst/>
              </a:prstGeom>
              <a:blipFill rotWithShape="1">
                <a:blip r:embed="rId11"/>
                <a:stretch>
                  <a:fillRect t="-4225" r="-3440" b="-19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987824" y="1810321"/>
                <a:ext cx="2515369" cy="617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810321"/>
                <a:ext cx="2515369" cy="617413"/>
              </a:xfrm>
              <a:prstGeom prst="rect">
                <a:avLst/>
              </a:prstGeom>
              <a:blipFill rotWithShape="1">
                <a:blip r:embed="rId12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985487" y="2471120"/>
                <a:ext cx="15859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=−∆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487" y="2471120"/>
                <a:ext cx="1585947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538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976731" y="2871230"/>
                <a:ext cx="20851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31" y="2871230"/>
                <a:ext cx="2085186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576" r="-409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2987824" y="3363838"/>
                <a:ext cx="21662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𝑞𝑈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363838"/>
                <a:ext cx="2166234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692" r="-422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976731" y="4297645"/>
                <a:ext cx="4255332" cy="756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  <m:t>к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=2,6 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В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31" y="4297645"/>
                <a:ext cx="4255332" cy="756297"/>
              </a:xfrm>
              <a:prstGeom prst="rect">
                <a:avLst/>
              </a:prstGeom>
              <a:blipFill rotWithShape="1">
                <a:blip r:embed="rId17"/>
                <a:stretch>
                  <a:fillRect r="-1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Группа 6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2987824" y="3897535"/>
                <a:ext cx="14641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к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897535"/>
                <a:ext cx="1464183" cy="400110"/>
              </a:xfrm>
              <a:prstGeom prst="rect">
                <a:avLst/>
              </a:prstGeom>
              <a:blipFill rotWithShape="1">
                <a:blip r:embed="rId19"/>
                <a:stretch>
                  <a:fillRect t="-7576" r="-625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3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21327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5802E-6 L -0.19896 0.2382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191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9583 0.308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15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51" grpId="0"/>
      <p:bldP spid="54" grpId="0"/>
      <p:bldP spid="55" grpId="0"/>
      <p:bldP spid="55" grpId="1"/>
      <p:bldP spid="55" grpId="2"/>
      <p:bldP spid="57" grpId="0"/>
      <p:bldP spid="57" grpId="1"/>
      <p:bldP spid="57" grpId="2"/>
      <p:bldP spid="58" grpId="0"/>
      <p:bldP spid="59" grpId="0"/>
      <p:bldP spid="62" grpId="0"/>
      <p:bldP spid="63" grpId="0"/>
      <p:bldP spid="64" grpId="0"/>
      <p:bldP spid="66" grpId="0"/>
      <p:bldP spid="67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6135"/>
                <a:ext cx="8229600" cy="3675855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Связь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между напряженностью и разностью потенциалов в однородном электростатическом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поле: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Эквипотенциальные поверхности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это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поверхности, каждая точка которых обладает одинаковым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потенциалом.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Поверхность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любого проводника является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эквипотенциальной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6135"/>
                <a:ext cx="8229600" cy="3675855"/>
              </a:xfrm>
              <a:blipFill rotWithShape="1">
                <a:blip r:embed="rId2"/>
                <a:stretch>
                  <a:fillRect l="-963" t="-1327" r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882</Words>
  <Application>Microsoft Office PowerPoint</Application>
  <PresentationFormat>Экран (16:9)</PresentationFormat>
  <Paragraphs>120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Связь между напряженностью электростатического поля и разностью потенциалов. Эквипотенциальные поверхности</vt:lpstr>
      <vt:lpstr>Характеристики электрического поля</vt:lpstr>
      <vt:lpstr>Связь между напряжением и напряженностью</vt:lpstr>
      <vt:lpstr>Эквипотенциальные поверхности</vt:lpstr>
      <vt:lpstr>Эквипотенциальные поверхности</vt:lpstr>
      <vt:lpstr>На рисунке показано перемещение положительного точечного заряда в однородном поле другого точечного заряда. Длина отрезка AB равна 2 см. Предполагая, что во всей рассматриваемой области напряженность поля остается постоянной и равной 300 Н/Кл, определите разность потенциалов между точками E и F, указанными на рисунке. Также, опишите, как менялась потенциальная энергия системы, какая работа была совершена на каких участках.</vt:lpstr>
      <vt:lpstr>На рисунке показано перемещение положительного точечного заряда в однородном поле другого точечного заряда. Длина отрезка AB равна 2 см. Предполагая, что во всей рассматриваемой области напряженность поля остается постоянной и равной 300 Н/Кл, определите разность потенциалов между точками E и F, указанными на рисунке. Также, опишите, как менялась потенциальная энергия системы, какая работа была совершена на каких участках.</vt:lpstr>
      <vt:lpstr>Скорость протона, который движется в однородном электростатическом поле, увеличилась от 2×〖10〗^4  м/с до 3×〖10〗^4  м/с. Найдите разность потенциалов между начальной и конечной точками перемещения протона.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между напряженностью электростатического поля и разностью потенциалов. Эквипотенциальные поверхности</dc:title>
  <dc:creator>User</dc:creator>
  <cp:lastModifiedBy>User</cp:lastModifiedBy>
  <cp:revision>30</cp:revision>
  <dcterms:created xsi:type="dcterms:W3CDTF">2014-08-20T10:03:14Z</dcterms:created>
  <dcterms:modified xsi:type="dcterms:W3CDTF">2014-08-27T11:19:11Z</dcterms:modified>
</cp:coreProperties>
</file>