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6" r:id="rId10"/>
    <p:sldId id="268" r:id="rId11"/>
    <p:sldId id="269" r:id="rId12"/>
    <p:sldId id="270" r:id="rId13"/>
    <p:sldId id="271" r:id="rId14"/>
    <p:sldId id="257" r:id="rId15"/>
    <p:sldId id="258" r:id="rId16"/>
    <p:sldId id="259" r:id="rId17"/>
    <p:sldId id="272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014" y="-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2472-91D2-40AB-B78F-C62C065E2977}" type="datetimeFigureOut">
              <a:rPr lang="ru-RU" smtClean="0"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105C-818B-4FB0-B5EC-A25068635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387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2472-91D2-40AB-B78F-C62C065E2977}" type="datetimeFigureOut">
              <a:rPr lang="ru-RU" smtClean="0"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105C-818B-4FB0-B5EC-A25068635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70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2472-91D2-40AB-B78F-C62C065E2977}" type="datetimeFigureOut">
              <a:rPr lang="ru-RU" smtClean="0"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105C-818B-4FB0-B5EC-A25068635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47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2472-91D2-40AB-B78F-C62C065E2977}" type="datetimeFigureOut">
              <a:rPr lang="ru-RU" smtClean="0"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105C-818B-4FB0-B5EC-A25068635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81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2472-91D2-40AB-B78F-C62C065E2977}" type="datetimeFigureOut">
              <a:rPr lang="ru-RU" smtClean="0"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105C-818B-4FB0-B5EC-A25068635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94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2472-91D2-40AB-B78F-C62C065E2977}" type="datetimeFigureOut">
              <a:rPr lang="ru-RU" smtClean="0"/>
              <a:t>27.08.2014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105C-818B-4FB0-B5EC-A25068635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29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2472-91D2-40AB-B78F-C62C065E2977}" type="datetimeFigureOut">
              <a:rPr lang="ru-RU" smtClean="0"/>
              <a:t>27.08.2014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105C-818B-4FB0-B5EC-A25068635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44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2472-91D2-40AB-B78F-C62C065E2977}" type="datetimeFigureOut">
              <a:rPr lang="ru-RU" smtClean="0"/>
              <a:t>27.08.2014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105C-818B-4FB0-B5EC-A25068635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25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2472-91D2-40AB-B78F-C62C065E2977}" type="datetimeFigureOut">
              <a:rPr lang="ru-RU" smtClean="0"/>
              <a:t>27.08.2014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105C-818B-4FB0-B5EC-A25068635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265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2472-91D2-40AB-B78F-C62C065E2977}" type="datetimeFigureOut">
              <a:rPr lang="ru-RU" smtClean="0"/>
              <a:t>27.08.2014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105C-818B-4FB0-B5EC-A25068635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52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2472-91D2-40AB-B78F-C62C065E2977}" type="datetimeFigureOut">
              <a:rPr lang="ru-RU" smtClean="0"/>
              <a:t>27.08.2014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105C-818B-4FB0-B5EC-A25068635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34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72472-91D2-40AB-B78F-C62C065E2977}" type="datetimeFigureOut">
              <a:rPr lang="ru-RU" smtClean="0"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F105C-818B-4FB0-B5EC-A25068635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82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hdphoto" Target="../media/hdphoto4.wdp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3.png"/><Relationship Id="rId5" Type="http://schemas.openxmlformats.org/officeDocument/2006/relationships/image" Target="../media/image41.png"/><Relationship Id="rId10" Type="http://schemas.openxmlformats.org/officeDocument/2006/relationships/image" Target="../media/image39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microsoft.com/office/2007/relationships/hdphoto" Target="../media/hdphoto6.wdp"/><Relationship Id="rId18" Type="http://schemas.openxmlformats.org/officeDocument/2006/relationships/image" Target="../media/image59.png"/><Relationship Id="rId3" Type="http://schemas.openxmlformats.org/officeDocument/2006/relationships/image" Target="../media/image48.png"/><Relationship Id="rId21" Type="http://schemas.openxmlformats.org/officeDocument/2006/relationships/image" Target="../media/image62.png"/><Relationship Id="rId7" Type="http://schemas.openxmlformats.org/officeDocument/2006/relationships/image" Target="../media/image52.png"/><Relationship Id="rId12" Type="http://schemas.openxmlformats.org/officeDocument/2006/relationships/image" Target="../media/image54.png"/><Relationship Id="rId17" Type="http://schemas.openxmlformats.org/officeDocument/2006/relationships/image" Target="../media/image58.png"/><Relationship Id="rId2" Type="http://schemas.openxmlformats.org/officeDocument/2006/relationships/image" Target="../media/image47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microsoft.com/office/2007/relationships/hdphoto" Target="../media/hdphoto5.wdp"/><Relationship Id="rId5" Type="http://schemas.openxmlformats.org/officeDocument/2006/relationships/image" Target="../media/image50.png"/><Relationship Id="rId15" Type="http://schemas.openxmlformats.org/officeDocument/2006/relationships/image" Target="../media/image56.png"/><Relationship Id="rId10" Type="http://schemas.openxmlformats.org/officeDocument/2006/relationships/image" Target="../media/image46.png"/><Relationship Id="rId19" Type="http://schemas.openxmlformats.org/officeDocument/2006/relationships/image" Target="../media/image60.png"/><Relationship Id="rId4" Type="http://schemas.openxmlformats.org/officeDocument/2006/relationships/image" Target="../media/image49.png"/><Relationship Id="rId9" Type="http://schemas.openxmlformats.org/officeDocument/2006/relationships/image" Target="../media/image20.png"/><Relationship Id="rId1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13" Type="http://schemas.openxmlformats.org/officeDocument/2006/relationships/image" Target="../media/image120.png"/><Relationship Id="rId18" Type="http://schemas.openxmlformats.org/officeDocument/2006/relationships/image" Target="../media/image170.png"/><Relationship Id="rId26" Type="http://schemas.openxmlformats.org/officeDocument/2006/relationships/image" Target="../media/image73.png"/><Relationship Id="rId3" Type="http://schemas.openxmlformats.org/officeDocument/2006/relationships/image" Target="../media/image210.png"/><Relationship Id="rId21" Type="http://schemas.openxmlformats.org/officeDocument/2006/relationships/image" Target="../media/image68.png"/><Relationship Id="rId12" Type="http://schemas.openxmlformats.org/officeDocument/2006/relationships/image" Target="../media/image110.png"/><Relationship Id="rId17" Type="http://schemas.openxmlformats.org/officeDocument/2006/relationships/image" Target="../media/image160.png"/><Relationship Id="rId25" Type="http://schemas.openxmlformats.org/officeDocument/2006/relationships/image" Target="../media/image72.png"/><Relationship Id="rId2" Type="http://schemas.openxmlformats.org/officeDocument/2006/relationships/image" Target="../media/image63.png"/><Relationship Id="rId20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100.png"/><Relationship Id="rId24" Type="http://schemas.openxmlformats.org/officeDocument/2006/relationships/image" Target="../media/image71.png"/><Relationship Id="rId5" Type="http://schemas.openxmlformats.org/officeDocument/2006/relationships/image" Target="../media/image410.png"/><Relationship Id="rId15" Type="http://schemas.openxmlformats.org/officeDocument/2006/relationships/image" Target="../media/image67.png"/><Relationship Id="rId23" Type="http://schemas.openxmlformats.org/officeDocument/2006/relationships/image" Target="../media/image70.png"/><Relationship Id="rId28" Type="http://schemas.openxmlformats.org/officeDocument/2006/relationships/image" Target="../media/image3.png"/><Relationship Id="rId10" Type="http://schemas.openxmlformats.org/officeDocument/2006/relationships/image" Target="../media/image91.png"/><Relationship Id="rId19" Type="http://schemas.openxmlformats.org/officeDocument/2006/relationships/image" Target="../media/image180.png"/><Relationship Id="rId4" Type="http://schemas.openxmlformats.org/officeDocument/2006/relationships/image" Target="../media/image55.png"/><Relationship Id="rId9" Type="http://schemas.openxmlformats.org/officeDocument/2006/relationships/image" Target="../media/image65.png"/><Relationship Id="rId14" Type="http://schemas.openxmlformats.org/officeDocument/2006/relationships/image" Target="../media/image66.png"/><Relationship Id="rId22" Type="http://schemas.openxmlformats.org/officeDocument/2006/relationships/image" Target="../media/image69.png"/><Relationship Id="rId27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3" Type="http://schemas.openxmlformats.org/officeDocument/2006/relationships/image" Target="../media/image210.png"/><Relationship Id="rId21" Type="http://schemas.openxmlformats.org/officeDocument/2006/relationships/image" Target="../media/image3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image" Target="../media/image63.png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100.png"/><Relationship Id="rId5" Type="http://schemas.openxmlformats.org/officeDocument/2006/relationships/image" Target="../media/image410.png"/><Relationship Id="rId15" Type="http://schemas.openxmlformats.org/officeDocument/2006/relationships/image" Target="../media/image80.png"/><Relationship Id="rId10" Type="http://schemas.openxmlformats.org/officeDocument/2006/relationships/image" Target="../media/image91.png"/><Relationship Id="rId19" Type="http://schemas.openxmlformats.org/officeDocument/2006/relationships/image" Target="../media/image84.png"/><Relationship Id="rId4" Type="http://schemas.openxmlformats.org/officeDocument/2006/relationships/image" Target="../media/image300.png"/><Relationship Id="rId9" Type="http://schemas.openxmlformats.org/officeDocument/2006/relationships/image" Target="../media/image76.png"/><Relationship Id="rId14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13" Type="http://schemas.openxmlformats.org/officeDocument/2006/relationships/image" Target="../media/image86.png"/><Relationship Id="rId18" Type="http://schemas.openxmlformats.org/officeDocument/2006/relationships/image" Target="../media/image87.png"/><Relationship Id="rId3" Type="http://schemas.openxmlformats.org/officeDocument/2006/relationships/image" Target="../media/image210.png"/><Relationship Id="rId21" Type="http://schemas.openxmlformats.org/officeDocument/2006/relationships/image" Target="../media/image90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image" Target="../media/image63.png"/><Relationship Id="rId16" Type="http://schemas.openxmlformats.org/officeDocument/2006/relationships/image" Target="../media/image81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100.png"/><Relationship Id="rId5" Type="http://schemas.openxmlformats.org/officeDocument/2006/relationships/image" Target="../media/image410.png"/><Relationship Id="rId15" Type="http://schemas.openxmlformats.org/officeDocument/2006/relationships/image" Target="../media/image80.png"/><Relationship Id="rId10" Type="http://schemas.openxmlformats.org/officeDocument/2006/relationships/image" Target="../media/image91.png"/><Relationship Id="rId19" Type="http://schemas.openxmlformats.org/officeDocument/2006/relationships/image" Target="../media/image88.png"/><Relationship Id="rId4" Type="http://schemas.openxmlformats.org/officeDocument/2006/relationships/image" Target="../media/image300.png"/><Relationship Id="rId9" Type="http://schemas.openxmlformats.org/officeDocument/2006/relationships/image" Target="../media/image76.png"/><Relationship Id="rId14" Type="http://schemas.openxmlformats.org/officeDocument/2006/relationships/image" Target="../media/image79.png"/><Relationship Id="rId2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9502"/>
            <a:ext cx="7772400" cy="90192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Электроёмкость. Конденсаторы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82" y="1152128"/>
            <a:ext cx="3723878" cy="37238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18" y="1321879"/>
            <a:ext cx="3674138" cy="3384376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489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03904" y="267414"/>
            <a:ext cx="5504400" cy="735812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Назначения конденсаторов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>
            <a:spLocks noChangeAspect="1"/>
          </p:cNvSpPr>
          <p:nvPr/>
        </p:nvSpPr>
        <p:spPr>
          <a:xfrm rot="8058621">
            <a:off x="2402767" y="1123162"/>
            <a:ext cx="730800" cy="68442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24128" y="1954772"/>
            <a:ext cx="2664297" cy="7358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Переменная электроёмкость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872" y="1956178"/>
            <a:ext cx="2664000" cy="7358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Постоянная электроёмкость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>
            <a:spLocks/>
          </p:cNvSpPr>
          <p:nvPr/>
        </p:nvSpPr>
        <p:spPr>
          <a:xfrm rot="2760000">
            <a:off x="5939006" y="1123200"/>
            <a:ext cx="730800" cy="6840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4" descr="http://zazsila.ru/_pu/0/7674614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9" t="11630" r="9633" b="22769"/>
          <a:stretch/>
        </p:blipFill>
        <p:spPr bwMode="auto">
          <a:xfrm>
            <a:off x="507144" y="2938983"/>
            <a:ext cx="3168352" cy="167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rz3dll.narod.ru/img/cond_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776" y="3037165"/>
            <a:ext cx="3104615" cy="161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04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rz3dll.narod.ru/img/cond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79725">
            <a:off x="4975527" y="1679686"/>
            <a:ext cx="3352279" cy="247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43608" y="267414"/>
            <a:ext cx="7056784" cy="735812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Конденсатор с переменной ёмкостью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213009"/>
            <a:ext cx="4528066" cy="340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0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04" y="2061468"/>
            <a:ext cx="1796923" cy="92983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781701" y="2497910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488351" y="2497910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9651" y="3144859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Заряд: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02918" y="3144859"/>
                <a:ext cx="20871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𝑞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918" y="3144859"/>
                <a:ext cx="2087110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576" r="-4094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53389" y="3567499"/>
            <a:ext cx="1614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Напряжение: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75967" y="3580740"/>
                <a:ext cx="17470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967" y="3580740"/>
                <a:ext cx="1747081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r="-4878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51520" y="3973268"/>
            <a:ext cx="2074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Емкость батареи: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74065" y="3973268"/>
                <a:ext cx="21183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065" y="3973268"/>
                <a:ext cx="2118337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7692" r="-4035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792647" y="2991551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Заряд: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35914" y="2991551"/>
                <a:ext cx="21440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𝑞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914" y="2991551"/>
                <a:ext cx="2144048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692" r="-3989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792647" y="3424192"/>
            <a:ext cx="1614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Напряжение: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318282" y="3435915"/>
                <a:ext cx="22063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𝑈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282" y="3435915"/>
                <a:ext cx="2206310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7692" r="-3867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792647" y="3938596"/>
            <a:ext cx="2074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Емкость батареи: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23019" y="3793524"/>
                <a:ext cx="2118337" cy="722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019" y="3793524"/>
                <a:ext cx="2118337" cy="722442"/>
              </a:xfrm>
              <a:prstGeom prst="rect">
                <a:avLst/>
              </a:prstGeom>
              <a:blipFill rotWithShape="1">
                <a:blip r:embed="rId9"/>
                <a:stretch>
                  <a:fillRect r="-40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870" y="2433235"/>
            <a:ext cx="3087630" cy="31089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726430" y="22722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613602" y="22722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459265" y="22722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228184" y="22722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–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7092280" y="22839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–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956376" y="22839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–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873586" y="18530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2195736" y="18614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–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1873586" y="22307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2195736" y="22390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–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1870287" y="26439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2192437" y="265221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–</a:t>
            </a:r>
            <a:endParaRPr lang="ru-RU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Конденсаторные батареи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17435" y="1133108"/>
            <a:ext cx="4175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Последовательное соединение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1520" y="1127394"/>
            <a:ext cx="3627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Параллельное соединение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54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" y="61963"/>
            <a:ext cx="8795320" cy="2077739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конденсатор с постоянной электроёмкостью зарядили от источника тока, напряжение между пластинами конденсатора составило 300 В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этого, к конденсатору подключили лампочку, которая прогорела ровно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1,5 с,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потом погасла. Предполагая, что в течение этих полутора секунд, по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лампочке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проходил постоянный ток в 20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мА,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 электроёмкость данного конденсатора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21"/>
          <p:cNvSpPr/>
          <p:nvPr/>
        </p:nvSpPr>
        <p:spPr>
          <a:xfrm>
            <a:off x="251520" y="2137711"/>
            <a:ext cx="2130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</a:rPr>
              <a:t>Дано: </a:t>
            </a:r>
            <a:endParaRPr lang="en-CA" sz="2000" dirty="0" smtClean="0">
              <a:latin typeface="Cambria Math" panose="02040503050406030204" pitchFamily="18" charset="0"/>
            </a:endParaRPr>
          </a:p>
        </p:txBody>
      </p:sp>
      <p:cxnSp>
        <p:nvCxnSpPr>
          <p:cNvPr id="5" name="Straight Connector 42"/>
          <p:cNvCxnSpPr/>
          <p:nvPr/>
        </p:nvCxnSpPr>
        <p:spPr>
          <a:xfrm flipH="1">
            <a:off x="323534" y="3723878"/>
            <a:ext cx="122413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67544" y="3755816"/>
                <a:ext cx="7920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− ? </m:t>
                      </m:r>
                    </m:oMath>
                  </m:oMathPara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755816"/>
                <a:ext cx="792088" cy="400110"/>
              </a:xfrm>
              <a:prstGeom prst="rect">
                <a:avLst/>
              </a:prstGeom>
              <a:blipFill rotWithShape="1">
                <a:blip r:embed="rId2"/>
                <a:stretch>
                  <a:fillRect t="-7576" r="-18462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22"/>
          <p:cNvCxnSpPr/>
          <p:nvPr/>
        </p:nvCxnSpPr>
        <p:spPr>
          <a:xfrm>
            <a:off x="1547664" y="2471106"/>
            <a:ext cx="0" cy="18288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79512" y="2824325"/>
                <a:ext cx="11926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1,5 с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824325"/>
                <a:ext cx="1192634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576" r="-7653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79512" y="3259061"/>
                <a:ext cx="13580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𝐼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=20 мА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259061"/>
                <a:ext cx="1358000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692" r="-6726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79512" y="2466973"/>
                <a:ext cx="13997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𝑈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300 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В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466973"/>
                <a:ext cx="1399742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692" r="-6522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308304" y="483518"/>
                <a:ext cx="8835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300 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В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483518"/>
                <a:ext cx="883575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7576" r="-9655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99592" y="1059582"/>
                <a:ext cx="7505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1,5 с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059582"/>
                <a:ext cx="750526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692" r="-12195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815001" y="1368269"/>
                <a:ext cx="9172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20 мА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001" y="1368269"/>
                <a:ext cx="917239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7576" r="-10000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Рисунок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073" y="1929138"/>
            <a:ext cx="3879000" cy="288009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975" t="16327" r="1641" b="27197"/>
          <a:stretch/>
        </p:blipFill>
        <p:spPr>
          <a:xfrm>
            <a:off x="7536899" y="2287511"/>
            <a:ext cx="1148415" cy="1372913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5085488" y="1923678"/>
            <a:ext cx="3879000" cy="2880091"/>
            <a:chOff x="1375484" y="2219125"/>
            <a:chExt cx="3879000" cy="2880091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5484" y="2219125"/>
              <a:ext cx="3879000" cy="2880091"/>
            </a:xfrm>
            <a:prstGeom prst="rect">
              <a:avLst/>
            </a:prstGeom>
          </p:spPr>
        </p:pic>
        <p:sp>
          <p:nvSpPr>
            <p:cNvPr id="51" name="Прямоугольник 50"/>
            <p:cNvSpPr/>
            <p:nvPr/>
          </p:nvSpPr>
          <p:spPr>
            <a:xfrm>
              <a:off x="4227508" y="3723878"/>
              <a:ext cx="513952" cy="6241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09" t="29685" r="5011" b="26357"/>
            <a:stretch/>
          </p:blipFill>
          <p:spPr>
            <a:xfrm>
              <a:off x="3995936" y="2867083"/>
              <a:ext cx="790633" cy="1079746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179512" y="3260314"/>
                <a:ext cx="13804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𝐼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=0,02 А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260314"/>
                <a:ext cx="1380441" cy="400110"/>
              </a:xfrm>
              <a:prstGeom prst="rect">
                <a:avLst/>
              </a:prstGeom>
              <a:blipFill rotWithShape="1">
                <a:blip r:embed="rId15"/>
                <a:stretch>
                  <a:fillRect t="-7692" r="-6608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800000" y="2287511"/>
                <a:ext cx="922111" cy="619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𝐶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𝑞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𝑈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2287511"/>
                <a:ext cx="922111" cy="619529"/>
              </a:xfrm>
              <a:prstGeom prst="rect">
                <a:avLst/>
              </a:prstGeom>
              <a:blipFill rotWithShape="1">
                <a:blip r:embed="rId16"/>
                <a:stretch>
                  <a:fillRect r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781446" y="2287640"/>
                <a:ext cx="828752" cy="619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𝐼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𝑞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446" y="2287640"/>
                <a:ext cx="828752" cy="619400"/>
              </a:xfrm>
              <a:prstGeom prst="rect">
                <a:avLst/>
              </a:prstGeom>
              <a:blipFill rotWithShape="1">
                <a:blip r:embed="rId17"/>
                <a:stretch>
                  <a:fillRect r="-110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422070" y="2387664"/>
                <a:ext cx="12219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⇒</m:t>
                      </m:r>
                      <m:r>
                        <a:rPr lang="en-US" sz="2000" b="0" i="1" smtClean="0">
                          <a:latin typeface="Cambria Math"/>
                        </a:rPr>
                        <m:t>𝑞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𝐼𝑡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070" y="2387664"/>
                <a:ext cx="1221938" cy="400110"/>
              </a:xfrm>
              <a:prstGeom prst="rect">
                <a:avLst/>
              </a:prstGeom>
              <a:blipFill rotWithShape="1">
                <a:blip r:embed="rId18"/>
                <a:stretch>
                  <a:fillRect t="-7692" r="-7463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800000" y="2931790"/>
                <a:ext cx="945835" cy="668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𝐶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𝐼𝑡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𝑈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2931790"/>
                <a:ext cx="945835" cy="668645"/>
              </a:xfrm>
              <a:prstGeom prst="rect">
                <a:avLst/>
              </a:prstGeom>
              <a:blipFill rotWithShape="1">
                <a:blip r:embed="rId19"/>
                <a:stretch>
                  <a:fillRect r="-96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800000" y="3708206"/>
                <a:ext cx="2989216" cy="67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𝐶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0,02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×1,5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300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−4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ru-RU" sz="2000" b="0" i="1" smtClean="0">
                          <a:latin typeface="Cambria Math"/>
                        </a:rPr>
                        <m:t>Ф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3708206"/>
                <a:ext cx="2989216" cy="676852"/>
              </a:xfrm>
              <a:prstGeom prst="rect">
                <a:avLst/>
              </a:prstGeom>
              <a:blipFill rotWithShape="1">
                <a:blip r:embed="rId20"/>
                <a:stretch>
                  <a:fillRect r="-26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800000" y="4475539"/>
                <a:ext cx="17362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𝐶</m:t>
                      </m:r>
                      <m:r>
                        <a:rPr lang="en-US" sz="2000" b="0" i="1" smtClean="0">
                          <a:latin typeface="Cambria Math"/>
                        </a:rPr>
                        <m:t>=100 мкФ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4475539"/>
                <a:ext cx="1736245" cy="400110"/>
              </a:xfrm>
              <a:prstGeom prst="rect">
                <a:avLst/>
              </a:prstGeom>
              <a:blipFill rotWithShape="1">
                <a:blip r:embed="rId21"/>
                <a:stretch>
                  <a:fillRect t="-7576" r="-5263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34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69136E-6 L -0.72552 0.3669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5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08642E-6 L -0.03316 0.353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176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7284E-6 L -0.56406 0.3629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12" y="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0" grpId="1"/>
      <p:bldP spid="11" grpId="0"/>
      <p:bldP spid="15" grpId="0"/>
      <p:bldP spid="15" grpId="1"/>
      <p:bldP spid="15" grpId="2"/>
      <p:bldP spid="22" grpId="0"/>
      <p:bldP spid="22" grpId="1"/>
      <p:bldP spid="22" grpId="2"/>
      <p:bldP spid="23" grpId="0"/>
      <p:bldP spid="23" grpId="1"/>
      <p:bldP spid="23" grpId="2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41176" y="51471"/>
                <a:ext cx="8651304" cy="1368151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18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Изначально покоящийся электрон, пролетев от одной пластины конденсатора до другой, развил скорость</a:t>
                </a:r>
                <a:r>
                  <a:rPr lang="en-US" sz="18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𝟓</m:t>
                    </m:r>
                    <m:r>
                      <a:rPr lang="en-US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𝟔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ru-RU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м/с</m:t>
                    </m:r>
                  </m:oMath>
                </a14:m>
                <a:r>
                  <a:rPr lang="ru-RU" sz="18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ru-RU" sz="1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Заряд конденсатора составляет </a:t>
                </a:r>
                <a:r>
                  <a:rPr lang="ru-RU" sz="18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ru-RU" sz="18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н</a:t>
                </a:r>
                <a:r>
                  <a:rPr lang="ru-RU" sz="1800" b="1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Кл</a:t>
                </a:r>
                <a:r>
                  <a:rPr lang="ru-RU" sz="18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1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а диэлектрическая проницаемость диэлектрика равна </a:t>
                </a:r>
                <a:r>
                  <a:rPr lang="ru-RU" sz="18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2. </a:t>
                </a:r>
                <a:r>
                  <a:rPr lang="ru-RU" sz="1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Если площадь пластины конденсатора </a:t>
                </a:r>
                <a:r>
                  <a:rPr lang="ru-RU" sz="18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равна </a:t>
                </a:r>
                <a14:m>
                  <m:oMath xmlns:m="http://schemas.openxmlformats.org/officeDocument/2006/math">
                    <m:r>
                      <a:rPr lang="ru-RU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𝟓</m:t>
                    </m:r>
                    <m:r>
                      <a:rPr lang="ru-RU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ru-RU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см</m:t>
                        </m:r>
                      </m:e>
                      <m:sup>
                        <m:r>
                          <a:rPr lang="ru-RU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18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1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то, каково расстояние между пластинами?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1176" y="51471"/>
                <a:ext cx="8651304" cy="1368151"/>
              </a:xfrm>
              <a:blipFill rotWithShape="1">
                <a:blip r:embed="rId2"/>
                <a:stretch>
                  <a:fillRect l="-634" r="-705" b="-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21"/>
          <p:cNvSpPr/>
          <p:nvPr/>
        </p:nvSpPr>
        <p:spPr>
          <a:xfrm>
            <a:off x="251520" y="1347614"/>
            <a:ext cx="2130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</a:rPr>
              <a:t>Дано: </a:t>
            </a:r>
            <a:endParaRPr lang="en-CA" dirty="0" smtClean="0">
              <a:latin typeface="Cambria Math" panose="02040503050406030204" pitchFamily="18" charset="0"/>
            </a:endParaRPr>
          </a:p>
        </p:txBody>
      </p:sp>
      <p:cxnSp>
        <p:nvCxnSpPr>
          <p:cNvPr id="5" name="Straight Connector 42"/>
          <p:cNvCxnSpPr/>
          <p:nvPr/>
        </p:nvCxnSpPr>
        <p:spPr>
          <a:xfrm flipH="1">
            <a:off x="323534" y="4067503"/>
            <a:ext cx="216023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67544" y="4074626"/>
                <a:ext cx="79208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− ? </m:t>
                      </m:r>
                    </m:oMath>
                  </m:oMathPara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74626"/>
                <a:ext cx="792088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769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22"/>
          <p:cNvCxnSpPr/>
          <p:nvPr/>
        </p:nvCxnSpPr>
        <p:spPr>
          <a:xfrm>
            <a:off x="2483768" y="1681009"/>
            <a:ext cx="0" cy="27629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83184" y="1957153"/>
                <a:ext cx="8972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84" y="1957153"/>
                <a:ext cx="897297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884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79512" y="2643758"/>
                <a:ext cx="7802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643758"/>
                <a:ext cx="780278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1015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79512" y="2283718"/>
                <a:ext cx="12672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𝑞</m:t>
                      </m:r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 нКл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283718"/>
                <a:ext cx="126727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5769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79512" y="1635646"/>
                <a:ext cx="18520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𝑣</m:t>
                      </m:r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м/с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635646"/>
                <a:ext cx="1852045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394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79512" y="3023169"/>
                <a:ext cx="12086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𝑆</m:t>
                      </m:r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5 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см</m:t>
                          </m:r>
                        </m:e>
                        <m:sup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023169"/>
                <a:ext cx="1208601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603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79512" y="3323908"/>
                <a:ext cx="24213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=−1,6</m:t>
                      </m:r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−19</m:t>
                          </m:r>
                        </m:sup>
                      </m:sSup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Кл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23908"/>
                <a:ext cx="2421304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125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79512" y="3681270"/>
                <a:ext cx="22735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9</m:t>
                      </m:r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31</m:t>
                          </m:r>
                        </m:sup>
                      </m:sSup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кг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681270"/>
                <a:ext cx="2273508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333" r="-1609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699792" y="413501"/>
                <a:ext cx="14189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м/с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13501"/>
                <a:ext cx="1418915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333" r="-472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724128" y="699542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699542"/>
                <a:ext cx="365806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333" r="-2166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1"/>
          <p:cNvSpPr/>
          <p:nvPr/>
        </p:nvSpPr>
        <p:spPr>
          <a:xfrm>
            <a:off x="2853968" y="1347614"/>
            <a:ext cx="566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</a:rPr>
              <a:t>СИ</a:t>
            </a:r>
            <a:endParaRPr lang="en-CA" dirty="0" smtClean="0">
              <a:latin typeface="Cambria Math" panose="02040503050406030204" pitchFamily="18" charset="0"/>
            </a:endParaRPr>
          </a:p>
        </p:txBody>
      </p:sp>
      <p:cxnSp>
        <p:nvCxnSpPr>
          <p:cNvPr id="24" name="Straight Connector 22"/>
          <p:cNvCxnSpPr/>
          <p:nvPr/>
        </p:nvCxnSpPr>
        <p:spPr>
          <a:xfrm>
            <a:off x="3779912" y="1681200"/>
            <a:ext cx="0" cy="27629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2411760" y="2282400"/>
                <a:ext cx="14461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−9</m:t>
                          </m:r>
                        </m:sup>
                      </m:sSup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Кл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282400"/>
                <a:ext cx="1446165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197" r="-464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2429459" y="3024000"/>
                <a:ext cx="1433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5×</m:t>
                      </m:r>
                      <m:sSup>
                        <m:sSupPr>
                          <m:ctrlP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−4</m:t>
                          </m:r>
                        </m:sup>
                      </m:sSup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м</m:t>
                          </m:r>
                        </m:e>
                        <m:sup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459" y="3024000"/>
                <a:ext cx="1433277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197" r="-468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862735" y="1504768"/>
                <a:ext cx="1135439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735" y="1504768"/>
                <a:ext cx="1135439" cy="612732"/>
              </a:xfrm>
              <a:prstGeom prst="rect">
                <a:avLst/>
              </a:prstGeom>
              <a:blipFill rotWithShape="1">
                <a:blip r:embed="rId17"/>
                <a:stretch>
                  <a:fillRect r="-64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364088" y="1509923"/>
                <a:ext cx="850105" cy="566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509923"/>
                <a:ext cx="850105" cy="566822"/>
              </a:xfrm>
              <a:prstGeom prst="rect">
                <a:avLst/>
              </a:prstGeom>
              <a:blipFill rotWithShape="1">
                <a:blip r:embed="rId18"/>
                <a:stretch>
                  <a:fillRect r="-93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02087" y="1509923"/>
                <a:ext cx="928652" cy="659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087" y="1509923"/>
                <a:ext cx="928652" cy="659540"/>
              </a:xfrm>
              <a:prstGeom prst="rect">
                <a:avLst/>
              </a:prstGeom>
              <a:blipFill rotWithShape="1">
                <a:blip r:embed="rId19"/>
                <a:stretch>
                  <a:fillRect r="-85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820764" y="1635646"/>
                <a:ext cx="10577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=∆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к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764" y="1635646"/>
                <a:ext cx="1057725" cy="369332"/>
              </a:xfrm>
              <a:prstGeom prst="rect">
                <a:avLst/>
              </a:prstGeom>
              <a:blipFill rotWithShape="1">
                <a:blip r:embed="rId20"/>
                <a:stretch>
                  <a:fillRect t="-8197" r="-693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862800" y="2290322"/>
                <a:ext cx="33591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=∆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к</m:t>
                          </m:r>
                        </m:sub>
                      </m:sSub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ru-RU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800" y="2290322"/>
                <a:ext cx="3359125" cy="646331"/>
              </a:xfrm>
              <a:prstGeom prst="rect">
                <a:avLst/>
              </a:prstGeom>
              <a:blipFill rotWithShape="1">
                <a:blip r:embed="rId21"/>
                <a:stretch>
                  <a:fillRect r="-1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62800" y="3075806"/>
                <a:ext cx="1673792" cy="694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800" y="3075806"/>
                <a:ext cx="1673792" cy="694934"/>
              </a:xfrm>
              <a:prstGeom prst="rect">
                <a:avLst/>
              </a:prstGeom>
              <a:blipFill rotWithShape="1">
                <a:blip r:embed="rId22"/>
                <a:stretch>
                  <a:fillRect r="-43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292080" y="3120233"/>
                <a:ext cx="3180614" cy="8245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⇒</m:t>
                      </m:r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num>
                        <m:den>
                          <m:f>
                            <m:fPr>
                              <m:type m:val="skw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ru-RU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120233"/>
                <a:ext cx="3180614" cy="824521"/>
              </a:xfrm>
              <a:prstGeom prst="rect">
                <a:avLst/>
              </a:prstGeom>
              <a:blipFill rotWithShape="1">
                <a:blip r:embed="rId23"/>
                <a:stretch>
                  <a:fillRect r="-7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862800" y="4083918"/>
                <a:ext cx="1474250" cy="6128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800" y="4083918"/>
                <a:ext cx="1474250" cy="612860"/>
              </a:xfrm>
              <a:prstGeom prst="rect">
                <a:avLst/>
              </a:prstGeom>
              <a:blipFill rotWithShape="1">
                <a:blip r:embed="rId24"/>
                <a:stretch>
                  <a:fillRect r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184192" y="4037056"/>
                <a:ext cx="1836080" cy="694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⇒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𝜀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𝑆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192" y="4037056"/>
                <a:ext cx="1836080" cy="694934"/>
              </a:xfrm>
              <a:prstGeom prst="rect">
                <a:avLst/>
              </a:prstGeom>
              <a:blipFill rotWithShape="1">
                <a:blip r:embed="rId25"/>
                <a:stretch>
                  <a:fillRect r="-39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339752" y="978282"/>
                <a:ext cx="7809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5 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см</m:t>
                          </m:r>
                        </m:e>
                        <m:sup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978282"/>
                <a:ext cx="780919" cy="369332"/>
              </a:xfrm>
              <a:prstGeom prst="rect">
                <a:avLst/>
              </a:prstGeom>
              <a:blipFill rotWithShape="1">
                <a:blip r:embed="rId26"/>
                <a:stretch>
                  <a:fillRect t="-8197" r="-937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338517" y="411510"/>
                <a:ext cx="8338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2 нКл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517" y="411510"/>
                <a:ext cx="833883" cy="369332"/>
              </a:xfrm>
              <a:prstGeom prst="rect">
                <a:avLst/>
              </a:prstGeom>
              <a:blipFill rotWithShape="1">
                <a:blip r:embed="rId27"/>
                <a:stretch>
                  <a:fillRect t="-8333" r="-8759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Группа 42"/>
          <p:cNvGrpSpPr/>
          <p:nvPr/>
        </p:nvGrpSpPr>
        <p:grpSpPr>
          <a:xfrm>
            <a:off x="4613795" y="1655535"/>
            <a:ext cx="3528392" cy="2840542"/>
            <a:chOff x="5315050" y="1707654"/>
            <a:chExt cx="2862242" cy="2304256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5315050" y="1707654"/>
              <a:ext cx="2862242" cy="2304256"/>
              <a:chOff x="5292080" y="1563638"/>
              <a:chExt cx="3041131" cy="2448272"/>
            </a:xfrm>
          </p:grpSpPr>
          <p:cxnSp>
            <p:nvCxnSpPr>
              <p:cNvPr id="61" name="Прямая со стрелкой 60"/>
              <p:cNvCxnSpPr/>
              <p:nvPr/>
            </p:nvCxnSpPr>
            <p:spPr>
              <a:xfrm>
                <a:off x="5848238" y="185167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 стрелкой 61"/>
              <p:cNvCxnSpPr/>
              <p:nvPr/>
            </p:nvCxnSpPr>
            <p:spPr>
              <a:xfrm>
                <a:off x="6568318" y="185167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 стрелкой 62"/>
              <p:cNvCxnSpPr/>
              <p:nvPr/>
            </p:nvCxnSpPr>
            <p:spPr>
              <a:xfrm>
                <a:off x="7463918" y="185167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 стрелкой 63"/>
              <p:cNvCxnSpPr/>
              <p:nvPr/>
            </p:nvCxnSpPr>
            <p:spPr>
              <a:xfrm>
                <a:off x="8183998" y="185040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 стрелкой 64"/>
              <p:cNvCxnSpPr/>
              <p:nvPr/>
            </p:nvCxnSpPr>
            <p:spPr>
              <a:xfrm>
                <a:off x="5488198" y="185294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 стрелкой 65"/>
              <p:cNvCxnSpPr/>
              <p:nvPr/>
            </p:nvCxnSpPr>
            <p:spPr>
              <a:xfrm>
                <a:off x="6208279" y="185294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 стрелкой 66"/>
              <p:cNvCxnSpPr/>
              <p:nvPr/>
            </p:nvCxnSpPr>
            <p:spPr>
              <a:xfrm>
                <a:off x="7103878" y="185294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Прямая со стрелкой 67"/>
              <p:cNvCxnSpPr/>
              <p:nvPr/>
            </p:nvCxnSpPr>
            <p:spPr>
              <a:xfrm>
                <a:off x="7823958" y="185167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9" name="Прямоугольник 68"/>
              <p:cNvSpPr/>
              <p:nvPr/>
            </p:nvSpPr>
            <p:spPr>
              <a:xfrm>
                <a:off x="5292080" y="1563638"/>
                <a:ext cx="3041131" cy="288032"/>
              </a:xfrm>
              <a:prstGeom prst="rect">
                <a:avLst/>
              </a:prstGeom>
              <a:gradFill>
                <a:gsLst>
                  <a:gs pos="57000">
                    <a:schemeClr val="bg1">
                      <a:lumMod val="65000"/>
                    </a:schemeClr>
                  </a:gs>
                  <a:gs pos="87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5292080" y="3723878"/>
                <a:ext cx="3041131" cy="288032"/>
              </a:xfrm>
              <a:prstGeom prst="rect">
                <a:avLst/>
              </a:prstGeom>
              <a:gradFill>
                <a:gsLst>
                  <a:gs pos="57000">
                    <a:schemeClr val="bg1">
                      <a:lumMod val="65000"/>
                    </a:schemeClr>
                  </a:gs>
                  <a:gs pos="87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5" name="Плюс 44"/>
            <p:cNvSpPr/>
            <p:nvPr/>
          </p:nvSpPr>
          <p:spPr>
            <a:xfrm>
              <a:off x="5467379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люс 45"/>
            <p:cNvSpPr/>
            <p:nvPr/>
          </p:nvSpPr>
          <p:spPr>
            <a:xfrm>
              <a:off x="5806241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люс 46"/>
            <p:cNvSpPr/>
            <p:nvPr/>
          </p:nvSpPr>
          <p:spPr>
            <a:xfrm>
              <a:off x="6145102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люс 47"/>
            <p:cNvSpPr/>
            <p:nvPr/>
          </p:nvSpPr>
          <p:spPr>
            <a:xfrm>
              <a:off x="6483963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люс 48"/>
            <p:cNvSpPr/>
            <p:nvPr/>
          </p:nvSpPr>
          <p:spPr>
            <a:xfrm>
              <a:off x="6822824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люс 49"/>
            <p:cNvSpPr/>
            <p:nvPr/>
          </p:nvSpPr>
          <p:spPr>
            <a:xfrm>
              <a:off x="7161685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люс 50"/>
            <p:cNvSpPr/>
            <p:nvPr/>
          </p:nvSpPr>
          <p:spPr>
            <a:xfrm>
              <a:off x="7500547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люс 51"/>
            <p:cNvSpPr/>
            <p:nvPr/>
          </p:nvSpPr>
          <p:spPr>
            <a:xfrm>
              <a:off x="7839408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Минус 52"/>
            <p:cNvSpPr>
              <a:spLocks noChangeAspect="1"/>
            </p:cNvSpPr>
            <p:nvPr/>
          </p:nvSpPr>
          <p:spPr>
            <a:xfrm>
              <a:off x="5467298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Минус 53"/>
            <p:cNvSpPr>
              <a:spLocks noChangeAspect="1"/>
            </p:cNvSpPr>
            <p:nvPr/>
          </p:nvSpPr>
          <p:spPr>
            <a:xfrm>
              <a:off x="5806160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Минус 54"/>
            <p:cNvSpPr>
              <a:spLocks noChangeAspect="1"/>
            </p:cNvSpPr>
            <p:nvPr/>
          </p:nvSpPr>
          <p:spPr>
            <a:xfrm>
              <a:off x="6145102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Минус 55"/>
            <p:cNvSpPr>
              <a:spLocks noChangeAspect="1"/>
            </p:cNvSpPr>
            <p:nvPr/>
          </p:nvSpPr>
          <p:spPr>
            <a:xfrm>
              <a:off x="6484556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Минус 56"/>
            <p:cNvSpPr>
              <a:spLocks noChangeAspect="1"/>
            </p:cNvSpPr>
            <p:nvPr/>
          </p:nvSpPr>
          <p:spPr>
            <a:xfrm>
              <a:off x="6822743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Минус 57"/>
            <p:cNvSpPr>
              <a:spLocks noChangeAspect="1"/>
            </p:cNvSpPr>
            <p:nvPr/>
          </p:nvSpPr>
          <p:spPr>
            <a:xfrm>
              <a:off x="7161685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Минус 58"/>
            <p:cNvSpPr>
              <a:spLocks noChangeAspect="1"/>
            </p:cNvSpPr>
            <p:nvPr/>
          </p:nvSpPr>
          <p:spPr>
            <a:xfrm>
              <a:off x="7500466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Минус 59"/>
            <p:cNvSpPr>
              <a:spLocks noChangeAspect="1"/>
            </p:cNvSpPr>
            <p:nvPr/>
          </p:nvSpPr>
          <p:spPr>
            <a:xfrm>
              <a:off x="7839327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6267600" y="3795886"/>
            <a:ext cx="294238" cy="294238"/>
            <a:chOff x="2826961" y="2665462"/>
            <a:chExt cx="914400" cy="914400"/>
          </a:xfrm>
        </p:grpSpPr>
        <p:sp>
          <p:nvSpPr>
            <p:cNvPr id="72" name="Овал 7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Минус 7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796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4" presetClass="path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97531E-6 L 1.11111E-6 -0.33642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57606E-6 L -0.23507 0.2298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53" y="114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97069E-6 L -0.74566 0.3702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92" y="185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36871E-7 L -0.57118 0.3699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59" y="184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8278E-6 L -0.19531 0.3998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199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2" grpId="0"/>
      <p:bldP spid="14" grpId="0"/>
      <p:bldP spid="15" grpId="0"/>
      <p:bldP spid="16" grpId="0"/>
      <p:bldP spid="20" grpId="0"/>
      <p:bldP spid="20" grpId="1"/>
      <p:bldP spid="20" grpId="2"/>
      <p:bldP spid="21" grpId="0"/>
      <p:bldP spid="21" grpId="1"/>
      <p:bldP spid="21" grpId="2"/>
      <p:bldP spid="23" grpId="0"/>
      <p:bldP spid="25" grpId="0"/>
      <p:bldP spid="26" grpId="0"/>
      <p:bldP spid="29" grpId="0"/>
      <p:bldP spid="30" grpId="0"/>
      <p:bldP spid="31" grpId="0"/>
      <p:bldP spid="32" grpId="0"/>
      <p:bldP spid="33" grpId="0"/>
      <p:bldP spid="28" grpId="0"/>
      <p:bldP spid="35" grpId="0"/>
      <p:bldP spid="36" grpId="0"/>
      <p:bldP spid="37" grpId="0"/>
      <p:bldP spid="38" grpId="0"/>
      <p:bldP spid="38" grpId="1"/>
      <p:bldP spid="38" grpId="2"/>
      <p:bldP spid="39" grpId="0"/>
      <p:bldP spid="39" grpId="1"/>
      <p:bldP spid="39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41176" y="51471"/>
                <a:ext cx="8651304" cy="1368151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18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Изначально покоящийся электрон, пролетев от одной пластины конденсатора до другой, развил скорость</a:t>
                </a:r>
                <a:r>
                  <a:rPr lang="en-US" sz="18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𝟓</m:t>
                    </m:r>
                    <m:r>
                      <a:rPr lang="en-US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𝟔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ru-RU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м/с</m:t>
                    </m:r>
                  </m:oMath>
                </a14:m>
                <a:r>
                  <a:rPr lang="ru-RU" sz="18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ru-RU" sz="1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Заряд конденсатора составляет </a:t>
                </a:r>
                <a:r>
                  <a:rPr lang="ru-RU" sz="18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ru-RU" sz="18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н</a:t>
                </a:r>
                <a:r>
                  <a:rPr lang="ru-RU" sz="1800" b="1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Кл</a:t>
                </a:r>
                <a:r>
                  <a:rPr lang="ru-RU" sz="18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1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а диэлектрическая проницаемость диэлектрика равна </a:t>
                </a:r>
                <a:r>
                  <a:rPr lang="ru-RU" sz="18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2. </a:t>
                </a:r>
                <a:r>
                  <a:rPr lang="ru-RU" sz="1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Если площадь пластины конденсатора </a:t>
                </a:r>
                <a:r>
                  <a:rPr lang="ru-RU" sz="18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равна </a:t>
                </a:r>
                <a14:m>
                  <m:oMath xmlns:m="http://schemas.openxmlformats.org/officeDocument/2006/math">
                    <m:r>
                      <a:rPr lang="ru-RU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𝟓</m:t>
                    </m:r>
                    <m:r>
                      <a:rPr lang="ru-RU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ru-RU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см</m:t>
                        </m:r>
                      </m:e>
                      <m:sup>
                        <m:r>
                          <a:rPr lang="ru-RU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18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1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то, каково расстояние между пластинами?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1176" y="51471"/>
                <a:ext cx="8651304" cy="1368151"/>
              </a:xfrm>
              <a:blipFill rotWithShape="1">
                <a:blip r:embed="rId2"/>
                <a:stretch>
                  <a:fillRect l="-634" r="-705" b="-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21"/>
          <p:cNvSpPr/>
          <p:nvPr/>
        </p:nvSpPr>
        <p:spPr>
          <a:xfrm>
            <a:off x="251520" y="1347614"/>
            <a:ext cx="2130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</a:rPr>
              <a:t>Дано: </a:t>
            </a:r>
            <a:endParaRPr lang="en-CA" dirty="0" smtClean="0">
              <a:latin typeface="Cambria Math" panose="02040503050406030204" pitchFamily="18" charset="0"/>
            </a:endParaRPr>
          </a:p>
        </p:txBody>
      </p:sp>
      <p:cxnSp>
        <p:nvCxnSpPr>
          <p:cNvPr id="5" name="Straight Connector 42"/>
          <p:cNvCxnSpPr/>
          <p:nvPr/>
        </p:nvCxnSpPr>
        <p:spPr>
          <a:xfrm flipH="1">
            <a:off x="323534" y="4067503"/>
            <a:ext cx="216023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67544" y="4074626"/>
                <a:ext cx="79208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− ? </m:t>
                      </m:r>
                    </m:oMath>
                  </m:oMathPara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74626"/>
                <a:ext cx="792088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769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22"/>
          <p:cNvCxnSpPr/>
          <p:nvPr/>
        </p:nvCxnSpPr>
        <p:spPr>
          <a:xfrm>
            <a:off x="2483768" y="1681009"/>
            <a:ext cx="0" cy="27629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79512" y="1920990"/>
                <a:ext cx="8972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920990"/>
                <a:ext cx="897297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810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79512" y="2643758"/>
                <a:ext cx="7802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643758"/>
                <a:ext cx="780278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1015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79512" y="2283718"/>
                <a:ext cx="1879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𝑞</m:t>
                      </m:r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ru-RU" i="1">
                          <a:latin typeface="Cambria Math"/>
                        </a:rPr>
                        <m:t>2</m:t>
                      </m:r>
                      <m:r>
                        <a:rPr lang="ru-RU" i="1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9</m:t>
                          </m:r>
                        </m:sup>
                      </m:sSup>
                      <m:r>
                        <a:rPr lang="ru-RU" i="1">
                          <a:latin typeface="Cambria Math"/>
                        </a:rPr>
                        <m:t> Кл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283718"/>
                <a:ext cx="1879554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388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79512" y="1635646"/>
                <a:ext cx="18520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𝑣</m:t>
                      </m:r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м/с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635646"/>
                <a:ext cx="1852045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394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79512" y="3023169"/>
                <a:ext cx="18609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𝑆</m:t>
                      </m:r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ru-RU" i="1">
                          <a:latin typeface="Cambria Math"/>
                          <a:ea typeface="Cambria Math"/>
                        </a:rPr>
                        <m:t>5×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  <m:r>
                        <a:rPr lang="ru-RU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/>
                            </a:rPr>
                            <m:t>м</m:t>
                          </m:r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023169"/>
                <a:ext cx="1860959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392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79512" y="3323908"/>
                <a:ext cx="24213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=−1,6</m:t>
                      </m:r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−19</m:t>
                          </m:r>
                        </m:sup>
                      </m:sSup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Кл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23908"/>
                <a:ext cx="2421304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125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79512" y="3681270"/>
                <a:ext cx="22735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9</m:t>
                      </m:r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31</m:t>
                          </m:r>
                        </m:sup>
                      </m:sSup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кг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681270"/>
                <a:ext cx="2273508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333" r="-1609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55776" y="1472845"/>
                <a:ext cx="1571584" cy="694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𝜀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𝑆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472845"/>
                <a:ext cx="1571584" cy="694934"/>
              </a:xfrm>
              <a:prstGeom prst="rect">
                <a:avLst/>
              </a:prstGeom>
              <a:blipFill rotWithShape="1">
                <a:blip r:embed="rId12"/>
                <a:stretch>
                  <a:fillRect r="-46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555992" y="2283718"/>
                <a:ext cx="6258252" cy="694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9</m:t>
                          </m:r>
                          <m:r>
                            <a:rPr lang="ru-RU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31</m:t>
                              </m:r>
                            </m:sup>
                          </m:s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6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2×8,85×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−12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5×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ru-RU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ru-RU" i="1">
                              <a:latin typeface="Cambria Math"/>
                            </a:rPr>
                            <m:t>1,6</m:t>
                          </m:r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  <a:ea typeface="Cambria Math"/>
                                </a:rPr>
                                <m:t>−19</m:t>
                              </m:r>
                            </m:sup>
                          </m:sSup>
                          <m:r>
                            <a:rPr lang="ru-RU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9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992" y="2283718"/>
                <a:ext cx="6258252" cy="694934"/>
              </a:xfrm>
              <a:prstGeom prst="rect">
                <a:avLst/>
              </a:prstGeom>
              <a:blipFill rotWithShape="1">
                <a:blip r:embed="rId13"/>
                <a:stretch>
                  <a:fillRect r="-7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88689" y="1504768"/>
                <a:ext cx="1135439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689" y="1504768"/>
                <a:ext cx="1135439" cy="612732"/>
              </a:xfrm>
              <a:prstGeom prst="rect">
                <a:avLst/>
              </a:prstGeom>
              <a:blipFill rotWithShape="1">
                <a:blip r:embed="rId14"/>
                <a:stretch>
                  <a:fillRect r="-64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954143" y="1509923"/>
                <a:ext cx="850105" cy="566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143" y="1509923"/>
                <a:ext cx="850105" cy="566822"/>
              </a:xfrm>
              <a:prstGeom prst="rect">
                <a:avLst/>
              </a:prstGeom>
              <a:blipFill rotWithShape="1">
                <a:blip r:embed="rId15"/>
                <a:stretch>
                  <a:fillRect r="-93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955716" y="1509923"/>
                <a:ext cx="928652" cy="659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716" y="1509923"/>
                <a:ext cx="928652" cy="659540"/>
              </a:xfrm>
              <a:prstGeom prst="rect">
                <a:avLst/>
              </a:prstGeom>
              <a:blipFill rotWithShape="1">
                <a:blip r:embed="rId16"/>
                <a:stretch>
                  <a:fillRect r="-85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820764" y="1635646"/>
                <a:ext cx="10577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=∆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к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764" y="1635646"/>
                <a:ext cx="1057725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8197" r="-693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555992" y="3062483"/>
                <a:ext cx="5784469" cy="677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9</m:t>
                          </m:r>
                          <m:r>
                            <a:rPr lang="ru-RU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31</m:t>
                              </m:r>
                            </m:sup>
                          </m:s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25×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×8,85×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−12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5×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1,6</m:t>
                          </m:r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  <a:ea typeface="Cambria Math"/>
                                </a:rPr>
                                <m:t>−19</m:t>
                              </m:r>
                            </m:sup>
                          </m:sSup>
                          <m:r>
                            <a:rPr lang="ru-RU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9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992" y="3062483"/>
                <a:ext cx="5784469" cy="677430"/>
              </a:xfrm>
              <a:prstGeom prst="rect">
                <a:avLst/>
              </a:prstGeom>
              <a:blipFill rotWithShape="1">
                <a:blip r:embed="rId18"/>
                <a:stretch>
                  <a:fillRect r="-9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555992" y="3834626"/>
                <a:ext cx="6167842" cy="681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9</m:t>
                          </m:r>
                          <m:r>
                            <a:rPr lang="ru-RU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25×8,85×</m:t>
                          </m:r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5×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35</m:t>
                              </m:r>
                            </m:sup>
                          </m:sSup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1,6</m:t>
                          </m:r>
                          <m:r>
                            <a:rPr lang="ru-RU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28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9</m:t>
                          </m:r>
                          <m:r>
                            <a:rPr lang="ru-RU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25×8,85×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7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ru-RU" i="1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992" y="3834626"/>
                <a:ext cx="6167842" cy="681340"/>
              </a:xfrm>
              <a:prstGeom prst="rect">
                <a:avLst/>
              </a:prstGeom>
              <a:blipFill rotWithShape="1">
                <a:blip r:embed="rId19"/>
                <a:stretch>
                  <a:fillRect r="-7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555992" y="4578682"/>
                <a:ext cx="27326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ru-RU" b="0" i="1" smtClean="0">
                          <a:latin typeface="Cambria Math"/>
                        </a:rPr>
                        <m:t>3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ru-RU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−4</m:t>
                          </m:r>
                        </m:sup>
                      </m:sSup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 м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/>
                        </a:rPr>
                        <m:t>0,3 мм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992" y="4578682"/>
                <a:ext cx="2732671" cy="369332"/>
              </a:xfrm>
              <a:prstGeom prst="rect">
                <a:avLst/>
              </a:prstGeom>
              <a:blipFill rotWithShape="1">
                <a:blip r:embed="rId20"/>
                <a:stretch>
                  <a:fillRect t="-8197" r="-222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Группа 2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343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2" grpId="0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41176" y="51471"/>
                <a:ext cx="8651304" cy="1368151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18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Изначально покоящийся электрон, пролетев от одной пластины конденсатора до другой, развил скорость</a:t>
                </a:r>
                <a:r>
                  <a:rPr lang="en-US" sz="18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𝟓</m:t>
                    </m:r>
                    <m:r>
                      <a:rPr lang="en-US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𝟔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ru-RU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м/с</m:t>
                    </m:r>
                  </m:oMath>
                </a14:m>
                <a:r>
                  <a:rPr lang="ru-RU" sz="18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ru-RU" sz="1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Заряд конденсатора составляет </a:t>
                </a:r>
                <a:r>
                  <a:rPr lang="ru-RU" sz="18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ru-RU" sz="18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н</a:t>
                </a:r>
                <a:r>
                  <a:rPr lang="ru-RU" sz="1800" b="1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Кл</a:t>
                </a:r>
                <a:r>
                  <a:rPr lang="ru-RU" sz="18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1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а диэлектрическая проницаемость диэлектрика равна </a:t>
                </a:r>
                <a:r>
                  <a:rPr lang="ru-RU" sz="18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2. </a:t>
                </a:r>
                <a:r>
                  <a:rPr lang="ru-RU" sz="1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Если площадь пластины конденсатора </a:t>
                </a:r>
                <a:r>
                  <a:rPr lang="ru-RU" sz="18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равна </a:t>
                </a:r>
                <a14:m>
                  <m:oMath xmlns:m="http://schemas.openxmlformats.org/officeDocument/2006/math">
                    <m:r>
                      <a:rPr lang="ru-RU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𝟓</m:t>
                    </m:r>
                    <m:r>
                      <a:rPr lang="ru-RU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ru-RU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см</m:t>
                        </m:r>
                      </m:e>
                      <m:sup>
                        <m:r>
                          <a:rPr lang="ru-RU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18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18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то, каково расстояние между пластинами?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1176" y="51471"/>
                <a:ext cx="8651304" cy="1368151"/>
              </a:xfrm>
              <a:blipFill rotWithShape="1">
                <a:blip r:embed="rId2"/>
                <a:stretch>
                  <a:fillRect l="-634" r="-705" b="-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21"/>
          <p:cNvSpPr/>
          <p:nvPr/>
        </p:nvSpPr>
        <p:spPr>
          <a:xfrm>
            <a:off x="251520" y="1347614"/>
            <a:ext cx="2130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</a:rPr>
              <a:t>Дано: </a:t>
            </a:r>
            <a:endParaRPr lang="en-CA" dirty="0" smtClean="0">
              <a:latin typeface="Cambria Math" panose="02040503050406030204" pitchFamily="18" charset="0"/>
            </a:endParaRPr>
          </a:p>
        </p:txBody>
      </p:sp>
      <p:cxnSp>
        <p:nvCxnSpPr>
          <p:cNvPr id="5" name="Straight Connector 42"/>
          <p:cNvCxnSpPr/>
          <p:nvPr/>
        </p:nvCxnSpPr>
        <p:spPr>
          <a:xfrm flipH="1">
            <a:off x="323534" y="4067503"/>
            <a:ext cx="216023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67544" y="4074626"/>
                <a:ext cx="79208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− ? </m:t>
                      </m:r>
                    </m:oMath>
                  </m:oMathPara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74626"/>
                <a:ext cx="792088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769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22"/>
          <p:cNvCxnSpPr/>
          <p:nvPr/>
        </p:nvCxnSpPr>
        <p:spPr>
          <a:xfrm>
            <a:off x="2483768" y="1681009"/>
            <a:ext cx="0" cy="27629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79512" y="1920990"/>
                <a:ext cx="8972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920990"/>
                <a:ext cx="897297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810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79512" y="2643758"/>
                <a:ext cx="7802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643758"/>
                <a:ext cx="780278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1015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79512" y="2283718"/>
                <a:ext cx="1879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𝑞</m:t>
                      </m:r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ru-RU" i="1">
                          <a:latin typeface="Cambria Math"/>
                        </a:rPr>
                        <m:t>2</m:t>
                      </m:r>
                      <m:r>
                        <a:rPr lang="ru-RU" i="1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9</m:t>
                          </m:r>
                        </m:sup>
                      </m:sSup>
                      <m:r>
                        <a:rPr lang="ru-RU" i="1">
                          <a:latin typeface="Cambria Math"/>
                        </a:rPr>
                        <m:t> Кл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283718"/>
                <a:ext cx="1879554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388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79512" y="1635646"/>
                <a:ext cx="18520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𝑣</m:t>
                      </m:r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м/с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635646"/>
                <a:ext cx="1852045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394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79512" y="3023169"/>
                <a:ext cx="18609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𝑆</m:t>
                      </m:r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ru-RU" i="1">
                          <a:latin typeface="Cambria Math"/>
                          <a:ea typeface="Cambria Math"/>
                        </a:rPr>
                        <m:t>5×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  <m:r>
                        <a:rPr lang="ru-RU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/>
                            </a:rPr>
                            <m:t>м</m:t>
                          </m:r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023169"/>
                <a:ext cx="1860959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392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79512" y="3323908"/>
                <a:ext cx="24213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=−1,6</m:t>
                      </m:r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−19</m:t>
                          </m:r>
                        </m:sup>
                      </m:sSup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Кл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23908"/>
                <a:ext cx="2421304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125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79512" y="3681270"/>
                <a:ext cx="22735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9</m:t>
                      </m:r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31</m:t>
                          </m:r>
                        </m:sup>
                      </m:sSup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кг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681270"/>
                <a:ext cx="2273508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333" r="-1609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55776" y="1472845"/>
                <a:ext cx="1571584" cy="694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𝜀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𝑆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472845"/>
                <a:ext cx="1571584" cy="694934"/>
              </a:xfrm>
              <a:prstGeom prst="rect">
                <a:avLst/>
              </a:prstGeom>
              <a:blipFill rotWithShape="1">
                <a:blip r:embed="rId12"/>
                <a:stretch>
                  <a:fillRect r="-46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483768" y="2859782"/>
                <a:ext cx="2769155" cy="717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b="0" i="1" smtClean="0">
                              <a:latin typeface="Cambria Math"/>
                            </a:rPr>
                            <m:t>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b="0" i="1" smtClean="0">
                                  <a:latin typeface="Cambria Math"/>
                                </a:rPr>
                                <m:t>кг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b="0" i="1" smtClean="0">
                                      <a:latin typeface="Cambria Math"/>
                                      <a:ea typeface="Cambria Math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ru-RU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  <m:t>Ф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/>
                                      <a:ea typeface="Cambria Math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b="0" i="1" smtClean="0">
                                      <a:latin typeface="Cambria Math"/>
                                      <a:ea typeface="Cambria Math"/>
                                    </a:rPr>
                                    <m:t>с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  <m:t>м×Кл</m:t>
                              </m:r>
                              <m:r>
                                <a:rPr lang="ru-RU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  <m:t>Кл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859782"/>
                <a:ext cx="2769155" cy="717312"/>
              </a:xfrm>
              <a:prstGeom prst="rect">
                <a:avLst/>
              </a:prstGeom>
              <a:blipFill rotWithShape="1">
                <a:blip r:embed="rId13"/>
                <a:stretch>
                  <a:fillRect r="-21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88689" y="1504768"/>
                <a:ext cx="1135439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689" y="1504768"/>
                <a:ext cx="1135439" cy="612732"/>
              </a:xfrm>
              <a:prstGeom prst="rect">
                <a:avLst/>
              </a:prstGeom>
              <a:blipFill rotWithShape="1">
                <a:blip r:embed="rId14"/>
                <a:stretch>
                  <a:fillRect r="-64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954143" y="1509923"/>
                <a:ext cx="850105" cy="566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143" y="1509923"/>
                <a:ext cx="850105" cy="566822"/>
              </a:xfrm>
              <a:prstGeom prst="rect">
                <a:avLst/>
              </a:prstGeom>
              <a:blipFill rotWithShape="1">
                <a:blip r:embed="rId15"/>
                <a:stretch>
                  <a:fillRect r="-93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955716" y="1509923"/>
                <a:ext cx="928652" cy="659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716" y="1509923"/>
                <a:ext cx="928652" cy="659540"/>
              </a:xfrm>
              <a:prstGeom prst="rect">
                <a:avLst/>
              </a:prstGeom>
              <a:blipFill rotWithShape="1">
                <a:blip r:embed="rId16"/>
                <a:stretch>
                  <a:fillRect r="-85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820764" y="1635646"/>
                <a:ext cx="10577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=∆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к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764" y="1635646"/>
                <a:ext cx="1057725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8197" r="-693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060110" y="2871142"/>
                <a:ext cx="1838260" cy="708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/>
                                </a:rPr>
                                <m:t>Дж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ru-RU" i="1">
                                  <a:latin typeface="Cambria Math"/>
                                  <a:ea typeface="Cambria Math"/>
                                </a:rPr>
                                <m:t>Ф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ru-RU" i="1">
                                  <a:latin typeface="Cambria Math"/>
                                  <a:ea typeface="Cambria Math"/>
                                </a:rPr>
                                <m:t>м</m:t>
                              </m:r>
                            </m:num>
                            <m:den>
                              <m:r>
                                <a:rPr lang="ru-RU" i="1">
                                  <a:latin typeface="Cambria Math"/>
                                  <a:ea typeface="Cambria Math"/>
                                </a:rPr>
                                <m:t>Кл×Кл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110" y="2871142"/>
                <a:ext cx="1838260" cy="708720"/>
              </a:xfrm>
              <a:prstGeom prst="rect">
                <a:avLst/>
              </a:prstGeom>
              <a:blipFill rotWithShape="1">
                <a:blip r:embed="rId18"/>
                <a:stretch>
                  <a:fillRect r="-39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6682346" y="2871142"/>
                <a:ext cx="1762214" cy="620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b="0" i="1" smtClean="0">
                                  <a:latin typeface="Cambria Math"/>
                                </a:rPr>
                                <m:t>В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  <m:t>Кл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ru-RU" i="1">
                                  <a:latin typeface="Cambria Math"/>
                                  <a:ea typeface="Cambria Math"/>
                                </a:rPr>
                                <m:t>м</m:t>
                              </m:r>
                            </m:num>
                            <m:den>
                              <m: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  <m:t>В</m:t>
                              </m:r>
                              <m:r>
                                <a:rPr lang="ru-RU" i="1">
                                  <a:latin typeface="Cambria Math"/>
                                  <a:ea typeface="Cambria Math"/>
                                </a:rPr>
                                <m:t>×Кл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346" y="2871142"/>
                <a:ext cx="1762214" cy="620234"/>
              </a:xfrm>
              <a:prstGeom prst="rect">
                <a:avLst/>
              </a:prstGeom>
              <a:blipFill rotWithShape="1">
                <a:blip r:embed="rId19"/>
                <a:stretch>
                  <a:fillRect r="-44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8260190" y="2996593"/>
                <a:ext cx="7906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[</m:t>
                      </m:r>
                      <m:r>
                        <a:rPr lang="ru-RU" b="0" i="1" smtClean="0">
                          <a:latin typeface="Cambria Math"/>
                        </a:rPr>
                        <m:t>м</m:t>
                      </m:r>
                      <m:r>
                        <a:rPr lang="en-US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190" y="2996593"/>
                <a:ext cx="790601" cy="369332"/>
              </a:xfrm>
              <a:prstGeom prst="rect">
                <a:avLst/>
              </a:prstGeom>
              <a:blipFill rotWithShape="1">
                <a:blip r:embed="rId20"/>
                <a:stretch>
                  <a:fillRect t="-8333" r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555776" y="4270878"/>
                <a:ext cx="13461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/>
                        </a:rPr>
                        <m:t>0,3 мм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4270878"/>
                <a:ext cx="1346138" cy="369332"/>
              </a:xfrm>
              <a:prstGeom prst="rect">
                <a:avLst/>
              </a:prstGeom>
              <a:blipFill rotWithShape="1">
                <a:blip r:embed="rId21"/>
                <a:stretch>
                  <a:fillRect t="-8333" r="-543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Группа 2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303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70958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Основные выводы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41176" y="771550"/>
                <a:ext cx="8795320" cy="4104456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ru-RU" sz="2200" b="1" dirty="0" smtClean="0">
                    <a:latin typeface="Times New Roman" pitchFamily="18" charset="0"/>
                    <a:cs typeface="Times New Roman" pitchFamily="18" charset="0"/>
                  </a:rPr>
                  <a:t>Электроёмкость</a:t>
                </a:r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 —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это величина, </a:t>
                </a:r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которая характеризует способность тела накапливать </a:t>
                </a:r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заряд.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ru-RU" sz="2200" b="1" dirty="0" smtClean="0">
                    <a:latin typeface="Times New Roman" pitchFamily="18" charset="0"/>
                    <a:cs typeface="Times New Roman" pitchFamily="18" charset="0"/>
                  </a:rPr>
                  <a:t>Конденсатор</a:t>
                </a:r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—</a:t>
                </a:r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 это устройство для накопления заряда, которое состоит из двух проводников, разделенных диэлектриком.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ru-RU" sz="2200" b="1" dirty="0" smtClean="0">
                    <a:latin typeface="Times New Roman" pitchFamily="18" charset="0"/>
                    <a:cs typeface="Times New Roman" pitchFamily="18" charset="0"/>
                  </a:rPr>
                  <a:t>Электроёмкость конденсатора </a:t>
                </a:r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—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это </a:t>
                </a:r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отношение заряда на одном из проводников к напряжению между </a:t>
                </a:r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проводниками:</a:t>
                </a:r>
                <a:endParaRPr lang="en-US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Ø"/>
                </a:pPr>
                <a:endParaRPr lang="ru-RU" sz="1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𝐶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𝑞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𝑈</m:t>
                          </m:r>
                        </m:den>
                      </m:f>
                    </m:oMath>
                  </m:oMathPara>
                </a14:m>
                <a:endParaRPr lang="en-US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9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ru-RU" sz="2200" b="1" dirty="0" smtClean="0">
                    <a:latin typeface="Times New Roman" pitchFamily="18" charset="0"/>
                    <a:cs typeface="Times New Roman" pitchFamily="18" charset="0"/>
                  </a:rPr>
                  <a:t>Электроёмкость </a:t>
                </a:r>
                <a:r>
                  <a:rPr lang="ru-RU" sz="2200" b="1" dirty="0">
                    <a:latin typeface="Times New Roman" pitchFamily="18" charset="0"/>
                    <a:cs typeface="Times New Roman" pitchFamily="18" charset="0"/>
                  </a:rPr>
                  <a:t>плоского </a:t>
                </a:r>
                <a:r>
                  <a:rPr lang="ru-RU" sz="2200" b="1" dirty="0" smtClean="0">
                    <a:latin typeface="Times New Roman" pitchFamily="18" charset="0"/>
                    <a:cs typeface="Times New Roman" pitchFamily="18" charset="0"/>
                  </a:rPr>
                  <a:t>конденсатора:</a:t>
                </a:r>
                <a:endParaRPr lang="en-US" sz="22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Ø"/>
                </a:pPr>
                <a:endParaRPr lang="ru-RU" sz="9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𝐶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  <m:sSub>
                            <m:sSubPr>
                              <m:ctrlPr>
                                <a:rPr lang="ru-RU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ru-RU" sz="220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ru-RU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1176" y="771550"/>
                <a:ext cx="8795320" cy="4104456"/>
              </a:xfrm>
              <a:blipFill rotWithShape="1">
                <a:blip r:embed="rId2"/>
                <a:stretch>
                  <a:fillRect l="-763" t="-1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425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">
            <a:off x="-2304698" y="3039884"/>
            <a:ext cx="12990240" cy="2034227"/>
          </a:xfrm>
          <a:prstGeom prst="rect">
            <a:avLst/>
          </a:prstGeom>
          <a:ln/>
          <a:scene3d>
            <a:camera prst="isometricOffAxis1Top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5841994" y="3781404"/>
            <a:ext cx="518538" cy="518538"/>
          </a:xfrm>
          <a:prstGeom prst="cub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уб 9"/>
          <p:cNvSpPr/>
          <p:nvPr/>
        </p:nvSpPr>
        <p:spPr>
          <a:xfrm>
            <a:off x="2836567" y="3781404"/>
            <a:ext cx="518538" cy="518538"/>
          </a:xfrm>
          <a:prstGeom prst="cub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3" name="Группа 52"/>
          <p:cNvGrpSpPr/>
          <p:nvPr/>
        </p:nvGrpSpPr>
        <p:grpSpPr>
          <a:xfrm>
            <a:off x="323528" y="1764195"/>
            <a:ext cx="1932412" cy="2571750"/>
            <a:chOff x="323528" y="1764195"/>
            <a:chExt cx="1932412" cy="2571750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323528" y="1764195"/>
              <a:ext cx="1932412" cy="2571750"/>
              <a:chOff x="323528" y="1764195"/>
              <a:chExt cx="1932412" cy="2571750"/>
            </a:xfrm>
          </p:grpSpPr>
          <p:sp>
            <p:nvSpPr>
              <p:cNvPr id="32" name="Полилиния 31"/>
              <p:cNvSpPr/>
              <p:nvPr/>
            </p:nvSpPr>
            <p:spPr>
              <a:xfrm>
                <a:off x="1081167" y="1797983"/>
                <a:ext cx="1174773" cy="476724"/>
              </a:xfrm>
              <a:custGeom>
                <a:avLst/>
                <a:gdLst>
                  <a:gd name="connsiteX0" fmla="*/ 0 w 4733925"/>
                  <a:gd name="connsiteY0" fmla="*/ 712838 h 2265535"/>
                  <a:gd name="connsiteX1" fmla="*/ 190500 w 4733925"/>
                  <a:gd name="connsiteY1" fmla="*/ 589013 h 2265535"/>
                  <a:gd name="connsiteX2" fmla="*/ 590550 w 4733925"/>
                  <a:gd name="connsiteY2" fmla="*/ 703313 h 2265535"/>
                  <a:gd name="connsiteX3" fmla="*/ 1428750 w 4733925"/>
                  <a:gd name="connsiteY3" fmla="*/ 1951088 h 2265535"/>
                  <a:gd name="connsiteX4" fmla="*/ 2047875 w 4733925"/>
                  <a:gd name="connsiteY4" fmla="*/ 2265413 h 2265535"/>
                  <a:gd name="connsiteX5" fmla="*/ 2905125 w 4733925"/>
                  <a:gd name="connsiteY5" fmla="*/ 1932038 h 2265535"/>
                  <a:gd name="connsiteX6" fmla="*/ 4019550 w 4733925"/>
                  <a:gd name="connsiteY6" fmla="*/ 141338 h 2265535"/>
                  <a:gd name="connsiteX7" fmla="*/ 4733925 w 4733925"/>
                  <a:gd name="connsiteY7" fmla="*/ 246113 h 2265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33925" h="2265535">
                    <a:moveTo>
                      <a:pt x="0" y="712838"/>
                    </a:moveTo>
                    <a:cubicBezTo>
                      <a:pt x="46037" y="651719"/>
                      <a:pt x="92075" y="590600"/>
                      <a:pt x="190500" y="589013"/>
                    </a:cubicBezTo>
                    <a:cubicBezTo>
                      <a:pt x="288925" y="587425"/>
                      <a:pt x="384175" y="476301"/>
                      <a:pt x="590550" y="703313"/>
                    </a:cubicBezTo>
                    <a:cubicBezTo>
                      <a:pt x="796925" y="930325"/>
                      <a:pt x="1185863" y="1690738"/>
                      <a:pt x="1428750" y="1951088"/>
                    </a:cubicBezTo>
                    <a:cubicBezTo>
                      <a:pt x="1671638" y="2211438"/>
                      <a:pt x="1801813" y="2268588"/>
                      <a:pt x="2047875" y="2265413"/>
                    </a:cubicBezTo>
                    <a:cubicBezTo>
                      <a:pt x="2293937" y="2262238"/>
                      <a:pt x="2576513" y="2286050"/>
                      <a:pt x="2905125" y="1932038"/>
                    </a:cubicBezTo>
                    <a:cubicBezTo>
                      <a:pt x="3233737" y="1578026"/>
                      <a:pt x="3714750" y="422325"/>
                      <a:pt x="4019550" y="141338"/>
                    </a:cubicBezTo>
                    <a:cubicBezTo>
                      <a:pt x="4324350" y="-139649"/>
                      <a:pt x="4529137" y="53232"/>
                      <a:pt x="4733925" y="246113"/>
                    </a:cubicBezTo>
                  </a:path>
                </a:pathLst>
              </a:custGeom>
              <a:ln>
                <a:solidFill>
                  <a:srgbClr val="C0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528" y="1764195"/>
                <a:ext cx="1345026" cy="2571750"/>
              </a:xfrm>
              <a:prstGeom prst="rect">
                <a:avLst/>
              </a:prstGeom>
            </p:spPr>
          </p:pic>
        </p:grpSp>
        <p:cxnSp>
          <p:nvCxnSpPr>
            <p:cNvPr id="43" name="Прямая со стрелкой 42"/>
            <p:cNvCxnSpPr/>
            <p:nvPr/>
          </p:nvCxnSpPr>
          <p:spPr>
            <a:xfrm flipH="1">
              <a:off x="755576" y="2672306"/>
              <a:ext cx="245261" cy="69153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2" name="Группа 51"/>
          <p:cNvGrpSpPr/>
          <p:nvPr/>
        </p:nvGrpSpPr>
        <p:grpSpPr>
          <a:xfrm>
            <a:off x="6588225" y="1844255"/>
            <a:ext cx="1968389" cy="2571750"/>
            <a:chOff x="6588225" y="1844255"/>
            <a:chExt cx="1968389" cy="2571750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6588225" y="1844255"/>
              <a:ext cx="1968389" cy="2571750"/>
              <a:chOff x="-299835" y="1764195"/>
              <a:chExt cx="1968389" cy="2571750"/>
            </a:xfrm>
          </p:grpSpPr>
          <p:sp>
            <p:nvSpPr>
              <p:cNvPr id="47" name="Полилиния 46"/>
              <p:cNvSpPr/>
              <p:nvPr/>
            </p:nvSpPr>
            <p:spPr>
              <a:xfrm>
                <a:off x="-299835" y="2131651"/>
                <a:ext cx="1296144" cy="460596"/>
              </a:xfrm>
              <a:custGeom>
                <a:avLst/>
                <a:gdLst>
                  <a:gd name="connsiteX0" fmla="*/ 0 w 4733925"/>
                  <a:gd name="connsiteY0" fmla="*/ 712838 h 2265535"/>
                  <a:gd name="connsiteX1" fmla="*/ 190500 w 4733925"/>
                  <a:gd name="connsiteY1" fmla="*/ 589013 h 2265535"/>
                  <a:gd name="connsiteX2" fmla="*/ 590550 w 4733925"/>
                  <a:gd name="connsiteY2" fmla="*/ 703313 h 2265535"/>
                  <a:gd name="connsiteX3" fmla="*/ 1428750 w 4733925"/>
                  <a:gd name="connsiteY3" fmla="*/ 1951088 h 2265535"/>
                  <a:gd name="connsiteX4" fmla="*/ 2047875 w 4733925"/>
                  <a:gd name="connsiteY4" fmla="*/ 2265413 h 2265535"/>
                  <a:gd name="connsiteX5" fmla="*/ 2905125 w 4733925"/>
                  <a:gd name="connsiteY5" fmla="*/ 1932038 h 2265535"/>
                  <a:gd name="connsiteX6" fmla="*/ 4019550 w 4733925"/>
                  <a:gd name="connsiteY6" fmla="*/ 141338 h 2265535"/>
                  <a:gd name="connsiteX7" fmla="*/ 4733925 w 4733925"/>
                  <a:gd name="connsiteY7" fmla="*/ 246113 h 2265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33925" h="2265535">
                    <a:moveTo>
                      <a:pt x="0" y="712838"/>
                    </a:moveTo>
                    <a:cubicBezTo>
                      <a:pt x="46037" y="651719"/>
                      <a:pt x="92075" y="590600"/>
                      <a:pt x="190500" y="589013"/>
                    </a:cubicBezTo>
                    <a:cubicBezTo>
                      <a:pt x="288925" y="587425"/>
                      <a:pt x="384175" y="476301"/>
                      <a:pt x="590550" y="703313"/>
                    </a:cubicBezTo>
                    <a:cubicBezTo>
                      <a:pt x="796925" y="930325"/>
                      <a:pt x="1185863" y="1690738"/>
                      <a:pt x="1428750" y="1951088"/>
                    </a:cubicBezTo>
                    <a:cubicBezTo>
                      <a:pt x="1671638" y="2211438"/>
                      <a:pt x="1801813" y="2268588"/>
                      <a:pt x="2047875" y="2265413"/>
                    </a:cubicBezTo>
                    <a:cubicBezTo>
                      <a:pt x="2293937" y="2262238"/>
                      <a:pt x="2576513" y="2286050"/>
                      <a:pt x="2905125" y="1932038"/>
                    </a:cubicBezTo>
                    <a:cubicBezTo>
                      <a:pt x="3233737" y="1578026"/>
                      <a:pt x="3714750" y="422325"/>
                      <a:pt x="4019550" y="141338"/>
                    </a:cubicBezTo>
                    <a:cubicBezTo>
                      <a:pt x="4324350" y="-139649"/>
                      <a:pt x="4529137" y="53232"/>
                      <a:pt x="4733925" y="246113"/>
                    </a:cubicBezTo>
                  </a:path>
                </a:pathLst>
              </a:custGeom>
              <a:ln>
                <a:solidFill>
                  <a:srgbClr val="C0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8" name="Рисунок 4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528" y="1764195"/>
                <a:ext cx="1345026" cy="2571750"/>
              </a:xfrm>
              <a:prstGeom prst="rect">
                <a:avLst/>
              </a:prstGeom>
            </p:spPr>
          </p:pic>
        </p:grpSp>
        <p:cxnSp>
          <p:nvCxnSpPr>
            <p:cNvPr id="49" name="Прямая со стрелкой 48"/>
            <p:cNvCxnSpPr/>
            <p:nvPr/>
          </p:nvCxnSpPr>
          <p:spPr>
            <a:xfrm flipH="1">
              <a:off x="7524328" y="2752366"/>
              <a:ext cx="364570" cy="539464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03598"/>
            <a:ext cx="2376264" cy="31323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26952"/>
            <a:ext cx="1800200" cy="2372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946989" y="699542"/>
                <a:ext cx="12500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989" y="699542"/>
                <a:ext cx="1250022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667" r="-9709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934413" y="1302530"/>
                <a:ext cx="13486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/>
                        </a:rPr>
                        <m:t>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413" y="1302530"/>
                <a:ext cx="1348639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667" r="-9009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Группа 10"/>
          <p:cNvGrpSpPr/>
          <p:nvPr/>
        </p:nvGrpSpPr>
        <p:grpSpPr>
          <a:xfrm>
            <a:off x="2791501" y="-2653483"/>
            <a:ext cx="371477" cy="2653483"/>
            <a:chOff x="2585887" y="183965"/>
            <a:chExt cx="371477" cy="2653483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2757774" y="183965"/>
              <a:ext cx="2915" cy="2490036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85887" y="2510554"/>
              <a:ext cx="371477" cy="32689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915524" y="-2653200"/>
            <a:ext cx="371477" cy="2653483"/>
            <a:chOff x="2585887" y="183965"/>
            <a:chExt cx="371477" cy="2653483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2757774" y="183965"/>
              <a:ext cx="2915" cy="2490036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85887" y="2510554"/>
              <a:ext cx="371477" cy="326894"/>
            </a:xfrm>
            <a:prstGeom prst="rect">
              <a:avLst/>
            </a:prstGeom>
          </p:spPr>
        </p:pic>
      </p:grpSp>
      <p:grpSp>
        <p:nvGrpSpPr>
          <p:cNvPr id="84" name="Группа 8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579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95062E-6 L -8.33333E-7 0.72963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48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95062E-6 L -8.33333E-7 0.72963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4499992" y="339502"/>
            <a:ext cx="4320480" cy="4411070"/>
            <a:chOff x="4283968" y="339502"/>
            <a:chExt cx="4320480" cy="4411070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4283968" y="1219894"/>
              <a:ext cx="4320480" cy="265981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4283968" y="810692"/>
              <a:ext cx="4320480" cy="3478215"/>
              <a:chOff x="4355976" y="987574"/>
              <a:chExt cx="4320480" cy="3478215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4355976" y="987574"/>
                <a:ext cx="4320480" cy="409202"/>
              </a:xfrm>
              <a:prstGeom prst="rect">
                <a:avLst/>
              </a:prstGeom>
              <a:gradFill>
                <a:gsLst>
                  <a:gs pos="57000">
                    <a:schemeClr val="bg1">
                      <a:lumMod val="65000"/>
                    </a:schemeClr>
                  </a:gs>
                  <a:gs pos="87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4355976" y="4056587"/>
                <a:ext cx="4320480" cy="409202"/>
              </a:xfrm>
              <a:prstGeom prst="rect">
                <a:avLst/>
              </a:prstGeom>
              <a:gradFill>
                <a:gsLst>
                  <a:gs pos="57000">
                    <a:schemeClr val="bg1">
                      <a:lumMod val="65000"/>
                    </a:schemeClr>
                  </a:gs>
                  <a:gs pos="87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люс 5"/>
              <p:cNvSpPr/>
              <p:nvPr/>
            </p:nvSpPr>
            <p:spPr>
              <a:xfrm>
                <a:off x="4592434" y="1001983"/>
                <a:ext cx="358529" cy="358529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люс 6"/>
              <p:cNvSpPr/>
              <p:nvPr/>
            </p:nvSpPr>
            <p:spPr>
              <a:xfrm>
                <a:off x="5103937" y="1001983"/>
                <a:ext cx="358529" cy="358529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люс 7"/>
              <p:cNvSpPr/>
              <p:nvPr/>
            </p:nvSpPr>
            <p:spPr>
              <a:xfrm>
                <a:off x="5615439" y="1001983"/>
                <a:ext cx="358529" cy="358529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люс 8"/>
              <p:cNvSpPr/>
              <p:nvPr/>
            </p:nvSpPr>
            <p:spPr>
              <a:xfrm>
                <a:off x="6126941" y="1001983"/>
                <a:ext cx="358529" cy="358529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люс 9"/>
              <p:cNvSpPr/>
              <p:nvPr/>
            </p:nvSpPr>
            <p:spPr>
              <a:xfrm>
                <a:off x="6638443" y="1001983"/>
                <a:ext cx="358529" cy="358529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люс 10"/>
              <p:cNvSpPr/>
              <p:nvPr/>
            </p:nvSpPr>
            <p:spPr>
              <a:xfrm>
                <a:off x="7149945" y="1001983"/>
                <a:ext cx="358529" cy="358529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люс 11"/>
              <p:cNvSpPr/>
              <p:nvPr/>
            </p:nvSpPr>
            <p:spPr>
              <a:xfrm>
                <a:off x="7661448" y="1001983"/>
                <a:ext cx="358529" cy="358529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люс 12"/>
              <p:cNvSpPr/>
              <p:nvPr/>
            </p:nvSpPr>
            <p:spPr>
              <a:xfrm>
                <a:off x="8172950" y="1001983"/>
                <a:ext cx="358529" cy="358529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Минус 13"/>
              <p:cNvSpPr>
                <a:spLocks noChangeAspect="1"/>
              </p:cNvSpPr>
              <p:nvPr/>
            </p:nvSpPr>
            <p:spPr>
              <a:xfrm>
                <a:off x="4592311" y="4086709"/>
                <a:ext cx="358651" cy="358651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Минус 14"/>
              <p:cNvSpPr>
                <a:spLocks noChangeAspect="1"/>
              </p:cNvSpPr>
              <p:nvPr/>
            </p:nvSpPr>
            <p:spPr>
              <a:xfrm>
                <a:off x="5103815" y="4086709"/>
                <a:ext cx="358651" cy="358651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Минус 15"/>
              <p:cNvSpPr>
                <a:spLocks noChangeAspect="1"/>
              </p:cNvSpPr>
              <p:nvPr/>
            </p:nvSpPr>
            <p:spPr>
              <a:xfrm>
                <a:off x="5615439" y="4086709"/>
                <a:ext cx="358651" cy="358651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Минус 16"/>
              <p:cNvSpPr>
                <a:spLocks noChangeAspect="1"/>
              </p:cNvSpPr>
              <p:nvPr/>
            </p:nvSpPr>
            <p:spPr>
              <a:xfrm>
                <a:off x="6127836" y="4086709"/>
                <a:ext cx="358651" cy="358651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Минус 17"/>
              <p:cNvSpPr>
                <a:spLocks noChangeAspect="1"/>
              </p:cNvSpPr>
              <p:nvPr/>
            </p:nvSpPr>
            <p:spPr>
              <a:xfrm>
                <a:off x="6638320" y="4086709"/>
                <a:ext cx="358651" cy="358651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Минус 18"/>
              <p:cNvSpPr>
                <a:spLocks noChangeAspect="1"/>
              </p:cNvSpPr>
              <p:nvPr/>
            </p:nvSpPr>
            <p:spPr>
              <a:xfrm>
                <a:off x="7149945" y="4086709"/>
                <a:ext cx="358651" cy="358651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Минус 19"/>
              <p:cNvSpPr>
                <a:spLocks noChangeAspect="1"/>
              </p:cNvSpPr>
              <p:nvPr/>
            </p:nvSpPr>
            <p:spPr>
              <a:xfrm>
                <a:off x="7661326" y="4086709"/>
                <a:ext cx="358651" cy="358651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Минус 20"/>
              <p:cNvSpPr>
                <a:spLocks noChangeAspect="1"/>
              </p:cNvSpPr>
              <p:nvPr/>
            </p:nvSpPr>
            <p:spPr>
              <a:xfrm>
                <a:off x="8172828" y="4086709"/>
                <a:ext cx="358651" cy="358651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5580542" y="2375818"/>
              <a:ext cx="17273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Диэлектрик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23983" y="339502"/>
              <a:ext cx="16404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Проводник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623200" y="4288907"/>
              <a:ext cx="16404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Проводник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322610" y="-562217"/>
            <a:ext cx="5100178" cy="572073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277059" y="1059582"/>
                <a:ext cx="19008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𝐸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𝑞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𝑞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↑,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↑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059" y="1059582"/>
                <a:ext cx="1900840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692" r="-4487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079472" y="1523568"/>
                <a:ext cx="22960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𝑈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𝐸𝑑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↑,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𝑈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↑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472" y="1523568"/>
                <a:ext cx="2296013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r="-3183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Молния 44"/>
          <p:cNvSpPr/>
          <p:nvPr/>
        </p:nvSpPr>
        <p:spPr>
          <a:xfrm rot="1153015">
            <a:off x="4495023" y="1195052"/>
            <a:ext cx="822449" cy="2610210"/>
          </a:xfrm>
          <a:prstGeom prst="lightningBolt">
            <a:avLst/>
          </a:prstGeom>
          <a:solidFill>
            <a:srgbClr val="FFFF00"/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Молния 45"/>
          <p:cNvSpPr/>
          <p:nvPr/>
        </p:nvSpPr>
        <p:spPr>
          <a:xfrm rot="20460000" flipH="1">
            <a:off x="7998780" y="1206400"/>
            <a:ext cx="824400" cy="2610210"/>
          </a:xfrm>
          <a:prstGeom prst="lightningBolt">
            <a:avLst/>
          </a:prstGeom>
          <a:solidFill>
            <a:srgbClr val="FFFF00"/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607299" y="2472447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Чем меньше увеличивается напряжение с увеличением заряда, тем больший заряд можно накопить.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55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4499992" y="339502"/>
            <a:ext cx="4320480" cy="4411070"/>
            <a:chOff x="4283968" y="339502"/>
            <a:chExt cx="4320480" cy="4411070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4283968" y="1219894"/>
              <a:ext cx="4320480" cy="265981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4283968" y="810692"/>
              <a:ext cx="4320480" cy="3478215"/>
              <a:chOff x="4355976" y="987574"/>
              <a:chExt cx="4320480" cy="3478215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4355976" y="987574"/>
                <a:ext cx="4320480" cy="409202"/>
              </a:xfrm>
              <a:prstGeom prst="rect">
                <a:avLst/>
              </a:prstGeom>
              <a:gradFill>
                <a:gsLst>
                  <a:gs pos="57000">
                    <a:schemeClr val="bg1">
                      <a:lumMod val="65000"/>
                    </a:schemeClr>
                  </a:gs>
                  <a:gs pos="87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4355976" y="4056587"/>
                <a:ext cx="4320480" cy="409202"/>
              </a:xfrm>
              <a:prstGeom prst="rect">
                <a:avLst/>
              </a:prstGeom>
              <a:gradFill>
                <a:gsLst>
                  <a:gs pos="57000">
                    <a:schemeClr val="bg1">
                      <a:lumMod val="65000"/>
                    </a:schemeClr>
                  </a:gs>
                  <a:gs pos="87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люс 5"/>
              <p:cNvSpPr/>
              <p:nvPr/>
            </p:nvSpPr>
            <p:spPr>
              <a:xfrm>
                <a:off x="4592434" y="1001983"/>
                <a:ext cx="358529" cy="358529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люс 6"/>
              <p:cNvSpPr/>
              <p:nvPr/>
            </p:nvSpPr>
            <p:spPr>
              <a:xfrm>
                <a:off x="5103937" y="1001983"/>
                <a:ext cx="358529" cy="358529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люс 7"/>
              <p:cNvSpPr/>
              <p:nvPr/>
            </p:nvSpPr>
            <p:spPr>
              <a:xfrm>
                <a:off x="5615439" y="1001983"/>
                <a:ext cx="358529" cy="358529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люс 8"/>
              <p:cNvSpPr/>
              <p:nvPr/>
            </p:nvSpPr>
            <p:spPr>
              <a:xfrm>
                <a:off x="6126941" y="1001983"/>
                <a:ext cx="358529" cy="358529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люс 9"/>
              <p:cNvSpPr/>
              <p:nvPr/>
            </p:nvSpPr>
            <p:spPr>
              <a:xfrm>
                <a:off x="6638443" y="1001983"/>
                <a:ext cx="358529" cy="358529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люс 10"/>
              <p:cNvSpPr/>
              <p:nvPr/>
            </p:nvSpPr>
            <p:spPr>
              <a:xfrm>
                <a:off x="7149945" y="1001983"/>
                <a:ext cx="358529" cy="358529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люс 11"/>
              <p:cNvSpPr/>
              <p:nvPr/>
            </p:nvSpPr>
            <p:spPr>
              <a:xfrm>
                <a:off x="7661448" y="1001983"/>
                <a:ext cx="358529" cy="358529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люс 12"/>
              <p:cNvSpPr/>
              <p:nvPr/>
            </p:nvSpPr>
            <p:spPr>
              <a:xfrm>
                <a:off x="8172950" y="1001983"/>
                <a:ext cx="358529" cy="358529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Минус 13"/>
              <p:cNvSpPr>
                <a:spLocks noChangeAspect="1"/>
              </p:cNvSpPr>
              <p:nvPr/>
            </p:nvSpPr>
            <p:spPr>
              <a:xfrm>
                <a:off x="4592311" y="4086709"/>
                <a:ext cx="358651" cy="358651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Минус 14"/>
              <p:cNvSpPr>
                <a:spLocks noChangeAspect="1"/>
              </p:cNvSpPr>
              <p:nvPr/>
            </p:nvSpPr>
            <p:spPr>
              <a:xfrm>
                <a:off x="5103815" y="4086709"/>
                <a:ext cx="358651" cy="358651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Минус 15"/>
              <p:cNvSpPr>
                <a:spLocks noChangeAspect="1"/>
              </p:cNvSpPr>
              <p:nvPr/>
            </p:nvSpPr>
            <p:spPr>
              <a:xfrm>
                <a:off x="5615439" y="4086709"/>
                <a:ext cx="358651" cy="358651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Минус 16"/>
              <p:cNvSpPr>
                <a:spLocks noChangeAspect="1"/>
              </p:cNvSpPr>
              <p:nvPr/>
            </p:nvSpPr>
            <p:spPr>
              <a:xfrm>
                <a:off x="6127836" y="4086709"/>
                <a:ext cx="358651" cy="358651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Минус 17"/>
              <p:cNvSpPr>
                <a:spLocks noChangeAspect="1"/>
              </p:cNvSpPr>
              <p:nvPr/>
            </p:nvSpPr>
            <p:spPr>
              <a:xfrm>
                <a:off x="6638320" y="4086709"/>
                <a:ext cx="358651" cy="358651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Минус 18"/>
              <p:cNvSpPr>
                <a:spLocks noChangeAspect="1"/>
              </p:cNvSpPr>
              <p:nvPr/>
            </p:nvSpPr>
            <p:spPr>
              <a:xfrm>
                <a:off x="7149945" y="4086709"/>
                <a:ext cx="358651" cy="358651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Минус 19"/>
              <p:cNvSpPr>
                <a:spLocks noChangeAspect="1"/>
              </p:cNvSpPr>
              <p:nvPr/>
            </p:nvSpPr>
            <p:spPr>
              <a:xfrm>
                <a:off x="7661326" y="4086709"/>
                <a:ext cx="358651" cy="358651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Минус 20"/>
              <p:cNvSpPr>
                <a:spLocks noChangeAspect="1"/>
              </p:cNvSpPr>
              <p:nvPr/>
            </p:nvSpPr>
            <p:spPr>
              <a:xfrm>
                <a:off x="8172828" y="4086709"/>
                <a:ext cx="358651" cy="358651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5580542" y="2375818"/>
              <a:ext cx="17273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Диэлектрик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23983" y="339502"/>
              <a:ext cx="16404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Проводник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623200" y="4288907"/>
              <a:ext cx="16404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Проводник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322610" y="-562217"/>
            <a:ext cx="5100178" cy="572073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277059" y="1059582"/>
                <a:ext cx="19008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𝐸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𝑞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𝑞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↑,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↑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059" y="1059582"/>
                <a:ext cx="1900840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692" r="-4487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079472" y="1523568"/>
                <a:ext cx="22960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𝑈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𝐸𝑑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↑,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𝑈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↑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472" y="1523568"/>
                <a:ext cx="2296013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r="-3183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755576" y="2499742"/>
            <a:ext cx="31366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Электроёмкость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это физическая величина, характеризующая способность тела накапливать заряд.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266028" y="1975336"/>
                <a:ext cx="19228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𝑈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𝑞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𝑞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↑,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𝑈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↑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028" y="1975336"/>
                <a:ext cx="1922899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7576" r="-4444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659174" y="843558"/>
            <a:ext cx="31366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Электроёмкость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двух проводников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это отношение заряда на одном из проводников к напряжению между ними: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766421" y="2474773"/>
                <a:ext cx="922111" cy="619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𝐶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𝑞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𝑈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421" y="2474773"/>
                <a:ext cx="922111" cy="619529"/>
              </a:xfrm>
              <a:prstGeom prst="rect">
                <a:avLst/>
              </a:prstGeom>
              <a:blipFill rotWithShape="1">
                <a:blip r:embed="rId7"/>
                <a:stretch>
                  <a:fillRect r="-92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89736" y="3215805"/>
                <a:ext cx="2475486" cy="678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2000" b="0" i="1" smtClean="0">
                                  <a:latin typeface="Cambria Math"/>
                                </a:rPr>
                                <m:t>Кл</m:t>
                              </m:r>
                            </m:num>
                            <m:den>
                              <m:r>
                                <a:rPr lang="ru-RU" sz="2000" b="0" i="1" smtClean="0">
                                  <a:latin typeface="Cambria Math"/>
                                </a:rPr>
                                <m:t>В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ru-RU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000" b="0" i="1" smtClean="0">
                              <a:latin typeface="Cambria Math"/>
                            </a:rPr>
                            <m:t> Ф </m:t>
                          </m:r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36" y="3215805"/>
                <a:ext cx="2475486" cy="678776"/>
              </a:xfrm>
              <a:prstGeom prst="rect">
                <a:avLst/>
              </a:prstGeom>
              <a:blipFill rotWithShape="1">
                <a:blip r:embed="rId8"/>
                <a:stretch>
                  <a:fillRect r="-36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Рисунок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327" y="843558"/>
            <a:ext cx="3702264" cy="34102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390039" y="1928589"/>
                <a:ext cx="7742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1В</m:t>
                      </m:r>
                    </m:oMath>
                  </m:oMathPara>
                </a14:m>
                <a:endParaRPr lang="ru-RU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039" y="1928589"/>
                <a:ext cx="774249" cy="461665"/>
              </a:xfrm>
              <a:prstGeom prst="rect">
                <a:avLst/>
              </a:prstGeom>
              <a:blipFill rotWithShape="1">
                <a:blip r:embed="rId10"/>
                <a:stretch>
                  <a:fillRect t="-10526" r="-5512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932040" y="1273571"/>
                <a:ext cx="1330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4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1 Кл</m:t>
                      </m:r>
                    </m:oMath>
                  </m:oMathPara>
                </a14:m>
                <a:endParaRPr lang="ru-RU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273571"/>
                <a:ext cx="1330080" cy="461665"/>
              </a:xfrm>
              <a:prstGeom prst="rect">
                <a:avLst/>
              </a:prstGeom>
              <a:blipFill rotWithShape="1">
                <a:blip r:embed="rId11"/>
                <a:stretch>
                  <a:fillRect t="-10526" r="-459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418384" y="1238126"/>
                <a:ext cx="1330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+1 Кл</m:t>
                      </m:r>
                    </m:oMath>
                  </m:oMathPara>
                </a14:m>
                <a:endParaRPr lang="ru-RU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384" y="1238126"/>
                <a:ext cx="1330080" cy="461665"/>
              </a:xfrm>
              <a:prstGeom prst="rect">
                <a:avLst/>
              </a:prstGeom>
              <a:blipFill rotWithShape="1">
                <a:blip r:embed="rId1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549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7" grpId="0"/>
      <p:bldP spid="47" grpId="1"/>
      <p:bldP spid="42" grpId="0"/>
      <p:bldP spid="42" grpId="1"/>
      <p:bldP spid="48" grpId="0"/>
      <p:bldP spid="49" grpId="0"/>
      <p:bldP spid="50" grpId="0"/>
      <p:bldP spid="52" grpId="0"/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Конденсатор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322610" y="-274185"/>
            <a:ext cx="5100178" cy="57207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1268055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Конденсатор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система проводников, используемых для накопления заряда.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4013867" y="745815"/>
            <a:ext cx="4806605" cy="3651870"/>
            <a:chOff x="4013867" y="745815"/>
            <a:chExt cx="4806605" cy="365187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8602" y="745815"/>
              <a:ext cx="3651870" cy="365187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013867" y="3662649"/>
              <a:ext cx="12602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Обкладки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 flipV="1">
              <a:off x="4644008" y="3003798"/>
              <a:ext cx="1080120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4644008" y="3651870"/>
              <a:ext cx="1944216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538743" y="1268055"/>
              <a:ext cx="14734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Диэлектрик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5346516" y="1635646"/>
              <a:ext cx="879957" cy="93043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>
              <a:off x="5980708" y="2661615"/>
              <a:ext cx="435470" cy="9553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3" name="Группа 2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TextBox 30"/>
          <p:cNvSpPr txBox="1"/>
          <p:nvPr/>
        </p:nvSpPr>
        <p:spPr>
          <a:xfrm>
            <a:off x="551129" y="2904495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Толщина диэлектрика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конденсаторе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должна быть значительно меньше, чем размеры проводников.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2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" y="1112768"/>
            <a:ext cx="4680520" cy="3475206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70958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Плоский конденсатор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71" y="1188941"/>
            <a:ext cx="3181348" cy="2930450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5026063" y="1309237"/>
            <a:ext cx="3774075" cy="3038330"/>
            <a:chOff x="5315050" y="1707654"/>
            <a:chExt cx="2862242" cy="2304256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5315050" y="1707654"/>
              <a:ext cx="2862242" cy="2304256"/>
              <a:chOff x="5292080" y="1563638"/>
              <a:chExt cx="3041131" cy="2448272"/>
            </a:xfrm>
          </p:grpSpPr>
          <p:cxnSp>
            <p:nvCxnSpPr>
              <p:cNvPr id="61" name="Прямая со стрелкой 60"/>
              <p:cNvCxnSpPr/>
              <p:nvPr/>
            </p:nvCxnSpPr>
            <p:spPr>
              <a:xfrm>
                <a:off x="5940152" y="185167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 стрелкой 61"/>
              <p:cNvCxnSpPr/>
              <p:nvPr/>
            </p:nvCxnSpPr>
            <p:spPr>
              <a:xfrm>
                <a:off x="6660232" y="185167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 стрелкой 62"/>
              <p:cNvCxnSpPr/>
              <p:nvPr/>
            </p:nvCxnSpPr>
            <p:spPr>
              <a:xfrm>
                <a:off x="7380312" y="185167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 стрелкой 63"/>
              <p:cNvCxnSpPr/>
              <p:nvPr/>
            </p:nvCxnSpPr>
            <p:spPr>
              <a:xfrm>
                <a:off x="8100392" y="185040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 стрелкой 64"/>
              <p:cNvCxnSpPr/>
              <p:nvPr/>
            </p:nvCxnSpPr>
            <p:spPr>
              <a:xfrm>
                <a:off x="5580112" y="185294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 стрелкой 65"/>
              <p:cNvCxnSpPr/>
              <p:nvPr/>
            </p:nvCxnSpPr>
            <p:spPr>
              <a:xfrm>
                <a:off x="6300192" y="185294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 стрелкой 66"/>
              <p:cNvCxnSpPr/>
              <p:nvPr/>
            </p:nvCxnSpPr>
            <p:spPr>
              <a:xfrm>
                <a:off x="7020272" y="185294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Прямая со стрелкой 67"/>
              <p:cNvCxnSpPr/>
              <p:nvPr/>
            </p:nvCxnSpPr>
            <p:spPr>
              <a:xfrm>
                <a:off x="7740352" y="185167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5" name="Прямоугольник 74"/>
              <p:cNvSpPr/>
              <p:nvPr/>
            </p:nvSpPr>
            <p:spPr>
              <a:xfrm>
                <a:off x="5292080" y="1563638"/>
                <a:ext cx="3041131" cy="288032"/>
              </a:xfrm>
              <a:prstGeom prst="rect">
                <a:avLst/>
              </a:prstGeom>
              <a:gradFill>
                <a:gsLst>
                  <a:gs pos="57000">
                    <a:schemeClr val="bg1">
                      <a:lumMod val="65000"/>
                    </a:schemeClr>
                  </a:gs>
                  <a:gs pos="87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5292080" y="3723878"/>
                <a:ext cx="3041131" cy="288032"/>
              </a:xfrm>
              <a:prstGeom prst="rect">
                <a:avLst/>
              </a:prstGeom>
              <a:gradFill>
                <a:gsLst>
                  <a:gs pos="57000">
                    <a:schemeClr val="bg1">
                      <a:lumMod val="65000"/>
                    </a:schemeClr>
                  </a:gs>
                  <a:gs pos="87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5" name="Плюс 44"/>
            <p:cNvSpPr/>
            <p:nvPr/>
          </p:nvSpPr>
          <p:spPr>
            <a:xfrm>
              <a:off x="5467379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люс 45"/>
            <p:cNvSpPr/>
            <p:nvPr/>
          </p:nvSpPr>
          <p:spPr>
            <a:xfrm>
              <a:off x="5806241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люс 46"/>
            <p:cNvSpPr/>
            <p:nvPr/>
          </p:nvSpPr>
          <p:spPr>
            <a:xfrm>
              <a:off x="6145102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люс 47"/>
            <p:cNvSpPr/>
            <p:nvPr/>
          </p:nvSpPr>
          <p:spPr>
            <a:xfrm>
              <a:off x="6483963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люс 48"/>
            <p:cNvSpPr/>
            <p:nvPr/>
          </p:nvSpPr>
          <p:spPr>
            <a:xfrm>
              <a:off x="6822824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люс 49"/>
            <p:cNvSpPr/>
            <p:nvPr/>
          </p:nvSpPr>
          <p:spPr>
            <a:xfrm>
              <a:off x="7161685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люс 50"/>
            <p:cNvSpPr/>
            <p:nvPr/>
          </p:nvSpPr>
          <p:spPr>
            <a:xfrm>
              <a:off x="7500547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люс 51"/>
            <p:cNvSpPr/>
            <p:nvPr/>
          </p:nvSpPr>
          <p:spPr>
            <a:xfrm>
              <a:off x="7839408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Минус 52"/>
            <p:cNvSpPr>
              <a:spLocks noChangeAspect="1"/>
            </p:cNvSpPr>
            <p:nvPr/>
          </p:nvSpPr>
          <p:spPr>
            <a:xfrm>
              <a:off x="5467298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Минус 53"/>
            <p:cNvSpPr>
              <a:spLocks noChangeAspect="1"/>
            </p:cNvSpPr>
            <p:nvPr/>
          </p:nvSpPr>
          <p:spPr>
            <a:xfrm>
              <a:off x="5806160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Минус 54"/>
            <p:cNvSpPr>
              <a:spLocks noChangeAspect="1"/>
            </p:cNvSpPr>
            <p:nvPr/>
          </p:nvSpPr>
          <p:spPr>
            <a:xfrm>
              <a:off x="6145102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Минус 55"/>
            <p:cNvSpPr>
              <a:spLocks noChangeAspect="1"/>
            </p:cNvSpPr>
            <p:nvPr/>
          </p:nvSpPr>
          <p:spPr>
            <a:xfrm>
              <a:off x="6484556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Минус 56"/>
            <p:cNvSpPr>
              <a:spLocks noChangeAspect="1"/>
            </p:cNvSpPr>
            <p:nvPr/>
          </p:nvSpPr>
          <p:spPr>
            <a:xfrm>
              <a:off x="6822743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Минус 57"/>
            <p:cNvSpPr>
              <a:spLocks noChangeAspect="1"/>
            </p:cNvSpPr>
            <p:nvPr/>
          </p:nvSpPr>
          <p:spPr>
            <a:xfrm>
              <a:off x="7161685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Минус 58"/>
            <p:cNvSpPr>
              <a:spLocks noChangeAspect="1"/>
            </p:cNvSpPr>
            <p:nvPr/>
          </p:nvSpPr>
          <p:spPr>
            <a:xfrm>
              <a:off x="7500466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Минус 59"/>
            <p:cNvSpPr>
              <a:spLocks noChangeAspect="1"/>
            </p:cNvSpPr>
            <p:nvPr/>
          </p:nvSpPr>
          <p:spPr>
            <a:xfrm>
              <a:off x="7839327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8510011" y="3306639"/>
                <a:ext cx="458009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0011" y="3306639"/>
                <a:ext cx="458009" cy="506421"/>
              </a:xfrm>
              <a:prstGeom prst="rect">
                <a:avLst/>
              </a:prstGeom>
              <a:blipFill rotWithShape="1">
                <a:blip r:embed="rId4"/>
                <a:stretch>
                  <a:fillRect t="-1190" r="-26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Прямая со стрелкой 78"/>
          <p:cNvCxnSpPr/>
          <p:nvPr/>
        </p:nvCxnSpPr>
        <p:spPr>
          <a:xfrm>
            <a:off x="5148064" y="1668264"/>
            <a:ext cx="0" cy="232027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592403" y="2599145"/>
                <a:ext cx="4412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403" y="2599145"/>
                <a:ext cx="441275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r="-27397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6813168" y="915566"/>
                <a:ext cx="4231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168" y="915566"/>
                <a:ext cx="423128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30435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7" name="Рисунок 8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478865" y="-554640"/>
            <a:ext cx="5574513" cy="6252779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11560" y="1409839"/>
                <a:ext cx="7299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𝐶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𝑆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409839"/>
                <a:ext cx="729943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7576" r="-12500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2982838" y="1241921"/>
                <a:ext cx="788677" cy="670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𝐶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~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838" y="1241921"/>
                <a:ext cx="788677" cy="670505"/>
              </a:xfrm>
              <a:prstGeom prst="rect">
                <a:avLst/>
              </a:prstGeom>
              <a:blipFill rotWithShape="1">
                <a:blip r:embed="rId9"/>
                <a:stretch>
                  <a:fillRect r="-1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1748780" y="1247582"/>
                <a:ext cx="812787" cy="670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𝐶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~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𝑈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780" y="1247582"/>
                <a:ext cx="812787" cy="670633"/>
              </a:xfrm>
              <a:prstGeom prst="rect">
                <a:avLst/>
              </a:prstGeom>
              <a:blipFill rotWithShape="1">
                <a:blip r:embed="rId10"/>
                <a:stretch>
                  <a:fillRect r="-112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1535066" y="2333165"/>
                <a:ext cx="1239378" cy="670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𝐶</m:t>
                      </m:r>
                      <m:r>
                        <a:rPr lang="ru-RU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ru-RU" sz="20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066" y="2333165"/>
                <a:ext cx="1239378" cy="670633"/>
              </a:xfrm>
              <a:prstGeom prst="rect">
                <a:avLst/>
              </a:prstGeom>
              <a:blipFill rotWithShape="1">
                <a:blip r:embed="rId11"/>
                <a:stretch>
                  <a:fillRect r="-7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/>
          <p:cNvSpPr txBox="1"/>
          <p:nvPr/>
        </p:nvSpPr>
        <p:spPr>
          <a:xfrm>
            <a:off x="529599" y="1851670"/>
            <a:ext cx="3250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плоского конденсатора: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435331" y="2931790"/>
                <a:ext cx="348859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0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𝜀</m:t>
                    </m:r>
                    <m:r>
                      <a:rPr lang="ru-RU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— диэлектрическая проницаемость диэлектрика.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31" y="2931790"/>
                <a:ext cx="3488597" cy="707886"/>
              </a:xfrm>
              <a:prstGeom prst="rect">
                <a:avLst/>
              </a:prstGeom>
              <a:blipFill rotWithShape="1">
                <a:blip r:embed="rId12"/>
                <a:stretch>
                  <a:fillRect l="-1745" t="-4310" b="-14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235413" y="3579862"/>
                <a:ext cx="3888432" cy="1002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ru-RU" sz="20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𝜀</m:t>
                        </m:r>
                      </m:e>
                      <m:sub>
                        <m:r>
                          <a:rPr lang="ru-RU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ru-RU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— электрическая постоянная: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ru-RU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=8,85×</m:t>
                      </m:r>
                      <m:sSup>
                        <m:sSupPr>
                          <m:ctrlPr>
                            <a:rPr lang="ru-RU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−12</m:t>
                          </m:r>
                        </m:sup>
                      </m:sSup>
                      <m:r>
                        <a:rPr lang="ru-RU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Ф</m:t>
                          </m:r>
                        </m:num>
                        <m:den>
                          <m:r>
                            <a:rPr lang="ru-RU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м</m:t>
                          </m:r>
                        </m:den>
                      </m:f>
                    </m:oMath>
                  </m:oMathPara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13" y="3579862"/>
                <a:ext cx="3888432" cy="1002839"/>
              </a:xfrm>
              <a:prstGeom prst="rect">
                <a:avLst/>
              </a:prstGeom>
              <a:blipFill rotWithShape="1">
                <a:blip r:embed="rId13"/>
                <a:stretch>
                  <a:fillRect t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Группа 9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9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742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0" grpId="0"/>
      <p:bldP spid="85" grpId="0"/>
      <p:bldP spid="86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 rot="8058621">
            <a:off x="1357603" y="1994400"/>
            <a:ext cx="1597742" cy="54440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666396"/>
            <a:ext cx="7560840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Классификация конденсаторов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47865" y="3043306"/>
            <a:ext cx="2448271" cy="735812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типу диэлектрика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44209" y="3074400"/>
            <a:ext cx="2448271" cy="735812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назначению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3075806"/>
            <a:ext cx="2448271" cy="735812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форме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3961177" y="1976215"/>
            <a:ext cx="1221645" cy="54440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2760000">
            <a:off x="6118724" y="2016793"/>
            <a:ext cx="1597742" cy="54440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364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02297" y="267414"/>
            <a:ext cx="5506007" cy="735812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Формы конденсаторов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>
            <a:spLocks noChangeAspect="1"/>
          </p:cNvSpPr>
          <p:nvPr/>
        </p:nvSpPr>
        <p:spPr>
          <a:xfrm rot="8058621">
            <a:off x="1898414" y="1123162"/>
            <a:ext cx="730800" cy="68442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45730" y="1954772"/>
            <a:ext cx="2664000" cy="7358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Сферические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8183" y="1954772"/>
            <a:ext cx="2664297" cy="7358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Цилиндрические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19" y="1956178"/>
            <a:ext cx="2664000" cy="7358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Плоские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>
            <a:spLocks noChangeAspect="1"/>
          </p:cNvSpPr>
          <p:nvPr/>
        </p:nvSpPr>
        <p:spPr>
          <a:xfrm rot="5400000">
            <a:off x="4192056" y="1155913"/>
            <a:ext cx="730093" cy="66142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>
            <a:spLocks/>
          </p:cNvSpPr>
          <p:nvPr/>
        </p:nvSpPr>
        <p:spPr>
          <a:xfrm rot="2760000">
            <a:off x="6443061" y="1123200"/>
            <a:ext cx="730800" cy="6840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://files.ruselectronic.com/200001673-f186bf379d/%D0%B1%D0%BE%D0%BB%D1%8C%D1%88%D0%BE%D0%B9%20%D0%B8%D0%BE%D0%BD%D0%B8%D1%81%D1%82%D0%BE%D1%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11735">
            <a:off x="6577382" y="3307087"/>
            <a:ext cx="1965899" cy="8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39" t="3486" r="4391" b="4888"/>
          <a:stretch/>
        </p:blipFill>
        <p:spPr>
          <a:xfrm>
            <a:off x="667076" y="2838614"/>
            <a:ext cx="1832886" cy="17857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1" r="13043" b="14415"/>
          <a:stretch/>
        </p:blipFill>
        <p:spPr>
          <a:xfrm>
            <a:off x="3690927" y="2995017"/>
            <a:ext cx="1762146" cy="1603461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843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03904" y="267414"/>
            <a:ext cx="5504400" cy="735812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Диэлектрики в конденсаторах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>
            <a:spLocks noChangeAspect="1"/>
          </p:cNvSpPr>
          <p:nvPr/>
        </p:nvSpPr>
        <p:spPr>
          <a:xfrm rot="8058621">
            <a:off x="1898414" y="1123162"/>
            <a:ext cx="730800" cy="68442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40000" y="1954772"/>
            <a:ext cx="2664000" cy="7358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Бумажные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8183" y="1954772"/>
            <a:ext cx="2664297" cy="7358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Электролитические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19" y="1956178"/>
            <a:ext cx="2664000" cy="7358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Керамические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>
            <a:spLocks noChangeAspect="1"/>
          </p:cNvSpPr>
          <p:nvPr/>
        </p:nvSpPr>
        <p:spPr>
          <a:xfrm rot="5400000">
            <a:off x="4192056" y="1155913"/>
            <a:ext cx="730093" cy="66142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>
            <a:spLocks/>
          </p:cNvSpPr>
          <p:nvPr/>
        </p:nvSpPr>
        <p:spPr>
          <a:xfrm rot="2760000">
            <a:off x="6443061" y="1123200"/>
            <a:ext cx="730800" cy="6840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2" descr="http://tec.org.ru/_bd/21/562999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61" y="2858722"/>
            <a:ext cx="1376714" cy="172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betronik.ru/assets/images/HVCA/ny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84" y="2868413"/>
            <a:ext cx="713469" cy="171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files.ruselectronic.com/200001673-f186bf379d/%D0%B1%D0%BE%D0%BB%D1%8C%D1%88%D0%BE%D0%B9%20%D0%B8%D0%BE%D0%BD%D0%B8%D1%81%D1%82%D0%BE%D1%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08602" y="3331591"/>
            <a:ext cx="1903456" cy="79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37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1506</Words>
  <Application>Microsoft Office PowerPoint</Application>
  <PresentationFormat>Экран (16:9)</PresentationFormat>
  <Paragraphs>173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Электроёмкость. Конденсаторы</vt:lpstr>
      <vt:lpstr>Презентация PowerPoint</vt:lpstr>
      <vt:lpstr>Презентация PowerPoint</vt:lpstr>
      <vt:lpstr>Презентация PowerPoint</vt:lpstr>
      <vt:lpstr>Конденсатор</vt:lpstr>
      <vt:lpstr>Плоский конденсатор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Конденсаторные батареи</vt:lpstr>
      <vt:lpstr>Когда конденсатор с постоянной электроёмкостью зарядили от источника тока, напряжение между пластинами конденсатора составило 300 В. После этого, к конденсатору подключили лампочку, которая прогорела ровно 1,5 с, а потом погасла. Предполагая, что в течение этих полутора секунд, по лампочке проходил постоянный ток в 20 мА, определите электроёмкость данного конденсатора.</vt:lpstr>
      <vt:lpstr>Изначально покоящийся электрон, пролетев от одной пластины конденсатора до другой, развил скорость 5×〖10〗^6  м/с. Заряд конденсатора составляет 2 нКл, а диэлектрическая проницаемость диэлектрика равна 2. Если площадь пластины конденсатора равна 5 〖см〗^2, то, каково расстояние между пластинами?</vt:lpstr>
      <vt:lpstr>Изначально покоящийся электрон, пролетев от одной пластины конденсатора до другой, развил скорость 5×〖10〗^6  м/с. Заряд конденсатора составляет 2 нКл, а диэлектрическая проницаемость диэлектрика равна 2. Если площадь пластины конденсатора равна 5 〖см〗^2, то, каково расстояние между пластинами?</vt:lpstr>
      <vt:lpstr>Изначально покоящийся электрон, пролетев от одной пластины конденсатора до другой, развил скорость 5×〖10〗^6  м/с. Заряд конденсатора составляет 2 нКл, а диэлектрическая проницаемость диэлектрика равна 2. Если площадь пластины конденсатора равна 5 〖см〗^2, то, каково расстояние между пластинами?</vt:lpstr>
      <vt:lpstr>Основные выводы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45</cp:revision>
  <dcterms:created xsi:type="dcterms:W3CDTF">2014-08-21T07:20:05Z</dcterms:created>
  <dcterms:modified xsi:type="dcterms:W3CDTF">2014-08-27T11:58:41Z</dcterms:modified>
</cp:coreProperties>
</file>