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9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9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5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4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7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3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5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7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1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5702-DD1B-4F0D-85E5-987F5F42C6E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5A9F-995F-46EE-9AF0-E74B0363E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8.png"/><Relationship Id="rId5" Type="http://schemas.openxmlformats.org/officeDocument/2006/relationships/image" Target="../media/image230.png"/><Relationship Id="rId1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20.png"/><Relationship Id="rId9" Type="http://schemas.openxmlformats.org/officeDocument/2006/relationships/image" Target="../media/image2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microsoft.com/office/2007/relationships/hdphoto" Target="../media/hdphoto1.wdp"/><Relationship Id="rId21" Type="http://schemas.openxmlformats.org/officeDocument/2006/relationships/image" Target="../media/image45.png"/><Relationship Id="rId7" Type="http://schemas.openxmlformats.org/officeDocument/2006/relationships/image" Target="../media/image3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5" Type="http://schemas.openxmlformats.org/officeDocument/2006/relationships/image" Target="../media/image43.png"/><Relationship Id="rId2" Type="http://schemas.openxmlformats.org/officeDocument/2006/relationships/image" Target="../media/image5.png"/><Relationship Id="rId16" Type="http://schemas.openxmlformats.org/officeDocument/2006/relationships/image" Target="../media/image3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6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744" y="195486"/>
            <a:ext cx="8782744" cy="10081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Энергия заряженного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конденсатора.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Применение конденсаторов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" y="1152128"/>
            <a:ext cx="3723878" cy="372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18" y="1321879"/>
            <a:ext cx="3674138" cy="338437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75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346"/>
            <a:ext cx="6048672" cy="4491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75" t="16327" r="1641" b="27197"/>
          <a:stretch/>
        </p:blipFill>
        <p:spPr>
          <a:xfrm>
            <a:off x="5332799" y="818851"/>
            <a:ext cx="1790767" cy="214083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580112" y="1131591"/>
            <a:ext cx="1296143" cy="2664296"/>
            <a:chOff x="5508105" y="1131590"/>
            <a:chExt cx="1406058" cy="277347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68144" y="2931790"/>
              <a:ext cx="936104" cy="973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09" t="29685" r="5011" b="26357"/>
            <a:stretch/>
          </p:blipFill>
          <p:spPr>
            <a:xfrm>
              <a:off x="5508105" y="1131590"/>
              <a:ext cx="1406058" cy="192021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22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507288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Энергия заряженного конденсатора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78653" y="1666688"/>
            <a:ext cx="0" cy="115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672280" y="1666688"/>
            <a:ext cx="0" cy="115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65906" y="1666688"/>
            <a:ext cx="0" cy="115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459533" y="1665112"/>
            <a:ext cx="0" cy="115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31840" y="1668264"/>
            <a:ext cx="0" cy="115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225466" y="1668264"/>
            <a:ext cx="0" cy="115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119093" y="1668264"/>
            <a:ext cx="0" cy="115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012720" y="1666688"/>
            <a:ext cx="0" cy="115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4974389" y="1309237"/>
            <a:ext cx="3774075" cy="3038330"/>
            <a:chOff x="5026063" y="1309237"/>
            <a:chExt cx="3774075" cy="303833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026063" y="1309237"/>
              <a:ext cx="3774075" cy="357451"/>
            </a:xfrm>
            <a:prstGeom prst="rect">
              <a:avLst/>
            </a:prstGeom>
            <a:gradFill>
              <a:gsLst>
                <a:gs pos="57000">
                  <a:schemeClr val="bg1">
                    <a:lumMod val="65000"/>
                  </a:schemeClr>
                </a:gs>
                <a:gs pos="87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026063" y="3990116"/>
              <a:ext cx="3774075" cy="357451"/>
            </a:xfrm>
            <a:prstGeom prst="rect">
              <a:avLst/>
            </a:prstGeom>
            <a:gradFill>
              <a:gsLst>
                <a:gs pos="57000">
                  <a:schemeClr val="bg1">
                    <a:lumMod val="65000"/>
                  </a:schemeClr>
                </a:gs>
                <a:gs pos="87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люс 5"/>
            <p:cNvSpPr/>
            <p:nvPr/>
          </p:nvSpPr>
          <p:spPr>
            <a:xfrm>
              <a:off x="5226920" y="1321824"/>
              <a:ext cx="313186" cy="313186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люс 6"/>
            <p:cNvSpPr/>
            <p:nvPr/>
          </p:nvSpPr>
          <p:spPr>
            <a:xfrm>
              <a:off x="5673734" y="1321824"/>
              <a:ext cx="313186" cy="313186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люс 7"/>
            <p:cNvSpPr/>
            <p:nvPr/>
          </p:nvSpPr>
          <p:spPr>
            <a:xfrm>
              <a:off x="6120547" y="1321824"/>
              <a:ext cx="313186" cy="313186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люс 8"/>
            <p:cNvSpPr/>
            <p:nvPr/>
          </p:nvSpPr>
          <p:spPr>
            <a:xfrm>
              <a:off x="6567360" y="1321824"/>
              <a:ext cx="313186" cy="313186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люс 9"/>
            <p:cNvSpPr/>
            <p:nvPr/>
          </p:nvSpPr>
          <p:spPr>
            <a:xfrm>
              <a:off x="7014173" y="1321824"/>
              <a:ext cx="313186" cy="313186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люс 10"/>
            <p:cNvSpPr/>
            <p:nvPr/>
          </p:nvSpPr>
          <p:spPr>
            <a:xfrm>
              <a:off x="7460986" y="1321824"/>
              <a:ext cx="313186" cy="313186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люс 11"/>
            <p:cNvSpPr/>
            <p:nvPr/>
          </p:nvSpPr>
          <p:spPr>
            <a:xfrm>
              <a:off x="7907800" y="1321824"/>
              <a:ext cx="313186" cy="313186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люс 12"/>
            <p:cNvSpPr/>
            <p:nvPr/>
          </p:nvSpPr>
          <p:spPr>
            <a:xfrm>
              <a:off x="8354613" y="1321824"/>
              <a:ext cx="313186" cy="313186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>
              <a:spLocks noChangeAspect="1"/>
            </p:cNvSpPr>
            <p:nvPr/>
          </p:nvSpPr>
          <p:spPr>
            <a:xfrm>
              <a:off x="5226813" y="4016428"/>
              <a:ext cx="313293" cy="313293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инус 14"/>
            <p:cNvSpPr>
              <a:spLocks noChangeAspect="1"/>
            </p:cNvSpPr>
            <p:nvPr/>
          </p:nvSpPr>
          <p:spPr>
            <a:xfrm>
              <a:off x="5673627" y="4016428"/>
              <a:ext cx="313293" cy="313293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Минус 15"/>
            <p:cNvSpPr>
              <a:spLocks noChangeAspect="1"/>
            </p:cNvSpPr>
            <p:nvPr/>
          </p:nvSpPr>
          <p:spPr>
            <a:xfrm>
              <a:off x="6120547" y="4016428"/>
              <a:ext cx="313293" cy="313293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>
              <a:spLocks noChangeAspect="1"/>
            </p:cNvSpPr>
            <p:nvPr/>
          </p:nvSpPr>
          <p:spPr>
            <a:xfrm>
              <a:off x="6568142" y="4016428"/>
              <a:ext cx="313293" cy="313293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Минус 17"/>
            <p:cNvSpPr>
              <a:spLocks noChangeAspect="1"/>
            </p:cNvSpPr>
            <p:nvPr/>
          </p:nvSpPr>
          <p:spPr>
            <a:xfrm>
              <a:off x="7014066" y="4016428"/>
              <a:ext cx="313293" cy="313293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Минус 18"/>
            <p:cNvSpPr>
              <a:spLocks noChangeAspect="1"/>
            </p:cNvSpPr>
            <p:nvPr/>
          </p:nvSpPr>
          <p:spPr>
            <a:xfrm>
              <a:off x="7460986" y="4016428"/>
              <a:ext cx="313293" cy="313293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>
              <a:spLocks noChangeAspect="1"/>
            </p:cNvSpPr>
            <p:nvPr/>
          </p:nvSpPr>
          <p:spPr>
            <a:xfrm>
              <a:off x="7907694" y="4016428"/>
              <a:ext cx="313293" cy="313293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Минус 20"/>
            <p:cNvSpPr>
              <a:spLocks noChangeAspect="1"/>
            </p:cNvSpPr>
            <p:nvPr/>
          </p:nvSpPr>
          <p:spPr>
            <a:xfrm>
              <a:off x="8354506" y="4016428"/>
              <a:ext cx="313293" cy="313293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218547" y="-346792"/>
            <a:ext cx="5249732" cy="5888481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>
          <a:xfrm>
            <a:off x="5778653" y="2829600"/>
            <a:ext cx="0" cy="1159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72280" y="2829600"/>
            <a:ext cx="0" cy="1159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565906" y="2829600"/>
            <a:ext cx="0" cy="1159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459533" y="2829600"/>
            <a:ext cx="0" cy="1159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331840" y="2829600"/>
            <a:ext cx="0" cy="1159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225466" y="2829600"/>
            <a:ext cx="0" cy="1159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119093" y="2829600"/>
            <a:ext cx="0" cy="1159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8012720" y="2829600"/>
            <a:ext cx="0" cy="1159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460000" y="3467850"/>
                <a:ext cx="540341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00" y="3467850"/>
                <a:ext cx="540341" cy="472052"/>
              </a:xfrm>
              <a:prstGeom prst="rect">
                <a:avLst/>
              </a:prstGeom>
              <a:blipFill rotWithShape="1">
                <a:blip r:embed="rId3"/>
                <a:stretch>
                  <a:fillRect r="-20455" b="-25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59478" y="2283718"/>
                <a:ext cx="533800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478" y="2283718"/>
                <a:ext cx="533800" cy="472052"/>
              </a:xfrm>
              <a:prstGeom prst="rect">
                <a:avLst/>
              </a:prstGeom>
              <a:blipFill rotWithShape="1">
                <a:blip r:embed="rId4"/>
                <a:stretch>
                  <a:fillRect r="-20690" b="-25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7012" y="1275606"/>
                <a:ext cx="1714828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12" y="1275606"/>
                <a:ext cx="1714828" cy="472052"/>
              </a:xfrm>
              <a:prstGeom prst="rect">
                <a:avLst/>
              </a:prstGeom>
              <a:blipFill rotWithShape="1">
                <a:blip r:embed="rId5"/>
                <a:stretch>
                  <a:fillRect r="-6028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7358" y="1581533"/>
                <a:ext cx="3417922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58" y="1581533"/>
                <a:ext cx="3417922" cy="723981"/>
              </a:xfrm>
              <a:prstGeom prst="rect">
                <a:avLst/>
              </a:prstGeom>
              <a:blipFill rotWithShape="1">
                <a:blip r:embed="rId6"/>
                <a:stretch>
                  <a:fillRect r="-2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76613" y="2279817"/>
                <a:ext cx="1508875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𝑊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𝑞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13" y="2279817"/>
                <a:ext cx="1508875" cy="723981"/>
              </a:xfrm>
              <a:prstGeom prst="rect">
                <a:avLst/>
              </a:prstGeom>
              <a:blipFill rotWithShape="1">
                <a:blip r:embed="rId7"/>
                <a:stretch>
                  <a:fillRect r="-6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58967" y="2279816"/>
                <a:ext cx="888897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𝑞𝑈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967" y="2279816"/>
                <a:ext cx="888897" cy="723981"/>
              </a:xfrm>
              <a:prstGeom prst="rect">
                <a:avLst/>
              </a:prstGeom>
              <a:blipFill rotWithShape="1">
                <a:blip r:embed="rId8"/>
                <a:stretch>
                  <a:fillRect r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9831" y="3025118"/>
                <a:ext cx="338938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𝑊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𝑞𝑈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𝐶𝑈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1" y="3025118"/>
                <a:ext cx="3389389" cy="769441"/>
              </a:xfrm>
              <a:prstGeom prst="rect">
                <a:avLst/>
              </a:prstGeom>
              <a:blipFill rotWithShape="1">
                <a:blip r:embed="rId9"/>
                <a:stretch>
                  <a:fillRect r="-2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9831" y="3816353"/>
                <a:ext cx="2964594" cy="77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𝑊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𝑞𝑈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1" y="3816353"/>
                <a:ext cx="2964594" cy="771621"/>
              </a:xfrm>
              <a:prstGeom prst="rect">
                <a:avLst/>
              </a:prstGeom>
              <a:blipFill rotWithShape="1">
                <a:blip r:embed="rId10"/>
                <a:stretch>
                  <a:fillRect r="-3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Группа 5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8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z3dll.narod.ru/img/cond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9725">
            <a:off x="4975527" y="1679686"/>
            <a:ext cx="3352279" cy="24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267414"/>
            <a:ext cx="7056784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Конденсатор с переменной ёмкостью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13009"/>
            <a:ext cx="4528066" cy="34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17185"/>
            <a:ext cx="3384376" cy="2635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608" y="484583"/>
                <a:ext cx="144706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84583"/>
                <a:ext cx="1447063" cy="786177"/>
              </a:xfrm>
              <a:prstGeom prst="rect">
                <a:avLst/>
              </a:prstGeom>
              <a:blipFill rotWithShape="1">
                <a:blip r:embed="rId4"/>
                <a:stretch>
                  <a:fillRect r="-8403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5166692" y="797447"/>
            <a:ext cx="3532030" cy="3358477"/>
            <a:chOff x="2339752" y="1017185"/>
            <a:chExt cx="1865610" cy="177394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65"/>
            <a:stretch/>
          </p:blipFill>
          <p:spPr>
            <a:xfrm>
              <a:off x="2409825" y="1017185"/>
              <a:ext cx="1795537" cy="177394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2339752" y="2139702"/>
              <a:ext cx="144016" cy="137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33289"/>
            <a:ext cx="4297356" cy="25805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046">
            <a:off x="861489" y="2362901"/>
            <a:ext cx="747396" cy="747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746">
            <a:off x="4806364" y="2241134"/>
            <a:ext cx="2834531" cy="18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40625 -0.102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51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389 L -0.01302 0.0382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7367"/>
            <a:ext cx="5976664" cy="4452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93" y="483518"/>
            <a:ext cx="4809413" cy="4055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"/>
          <a:stretch/>
        </p:blipFill>
        <p:spPr>
          <a:xfrm>
            <a:off x="1879262" y="483518"/>
            <a:ext cx="4812084" cy="421332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39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12241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Электроёмкость конденсатора равна 0,25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мкФ.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Если при зарядке конденсатора была совершена работа, равная 30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мДж,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то каков заряд конденсатора? 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251520" y="1203598"/>
            <a:ext cx="213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Дано: 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42"/>
          <p:cNvCxnSpPr/>
          <p:nvPr/>
        </p:nvCxnSpPr>
        <p:spPr>
          <a:xfrm flipH="1">
            <a:off x="323534" y="2355726"/>
            <a:ext cx="15841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2387664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 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87664"/>
                <a:ext cx="792088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r="-16154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22"/>
          <p:cNvCxnSpPr/>
          <p:nvPr/>
        </p:nvCxnSpPr>
        <p:spPr>
          <a:xfrm>
            <a:off x="1907704" y="1536993"/>
            <a:ext cx="0" cy="12507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512" y="1890212"/>
                <a:ext cx="16072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30 </m:t>
                      </m:r>
                      <m:r>
                        <a:rPr lang="ru-RU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мДж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90212"/>
                <a:ext cx="160723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568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1532860"/>
                <a:ext cx="17891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0,25 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мкФ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32860"/>
                <a:ext cx="178914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476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6016" y="267494"/>
                <a:ext cx="12907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 мкФ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67494"/>
                <a:ext cx="1290738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10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24128" y="555526"/>
                <a:ext cx="11079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мДж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55526"/>
                <a:ext cx="1107996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769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21"/>
          <p:cNvSpPr/>
          <p:nvPr/>
        </p:nvSpPr>
        <p:spPr>
          <a:xfrm>
            <a:off x="2403667" y="1169650"/>
            <a:ext cx="645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СИ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20" name="Straight Connector 22"/>
          <p:cNvCxnSpPr/>
          <p:nvPr/>
        </p:nvCxnSpPr>
        <p:spPr>
          <a:xfrm>
            <a:off x="3566592" y="1537200"/>
            <a:ext cx="0" cy="12507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888814" y="1523568"/>
                <a:ext cx="16750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Ф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14" y="1523568"/>
                <a:ext cx="167507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5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911256" y="1889840"/>
                <a:ext cx="16301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Дж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256" y="1889840"/>
                <a:ext cx="1630190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524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60903"/>
            <a:ext cx="2451306" cy="2257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18821" y="1321756"/>
                <a:ext cx="9952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821" y="1321756"/>
                <a:ext cx="995272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r="-920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01690" y="1108800"/>
                <a:ext cx="812209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90" y="1108800"/>
                <a:ext cx="812209" cy="709938"/>
              </a:xfrm>
              <a:prstGeom prst="rect">
                <a:avLst/>
              </a:prstGeom>
              <a:blipFill rotWithShape="1">
                <a:blip r:embed="rId11"/>
                <a:stretch>
                  <a:fillRect r="-11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18821" y="2068855"/>
                <a:ext cx="13018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=2</m:t>
                      </m:r>
                      <m:r>
                        <a:rPr lang="en-US" sz="2000" b="0" i="1" smtClean="0">
                          <a:latin typeface="Cambria Math"/>
                        </a:rPr>
                        <m:t>𝐶𝐴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821" y="2068855"/>
                <a:ext cx="130183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700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18821" y="2783420"/>
                <a:ext cx="1350626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𝐶𝐴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821" y="2783420"/>
                <a:ext cx="1350626" cy="436402"/>
              </a:xfrm>
              <a:prstGeom prst="rect">
                <a:avLst/>
              </a:prstGeom>
              <a:blipFill rotWithShape="1">
                <a:blip r:embed="rId13"/>
                <a:stretch>
                  <a:fillRect r="-6757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18821" y="3507854"/>
                <a:ext cx="5245667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ru-RU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  <a:ea typeface="Cambria Math"/>
                                </a:rPr>
                                <m:t>−7</m:t>
                              </m:r>
                            </m:sup>
                          </m:sSup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=122 </m:t>
                      </m:r>
                      <m:r>
                        <a:rPr lang="ru-RU" sz="2000" b="0" i="1" smtClean="0">
                          <a:latin typeface="Cambria Math"/>
                        </a:rPr>
                        <m:t>мкКл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821" y="3507854"/>
                <a:ext cx="5245667" cy="465064"/>
              </a:xfrm>
              <a:prstGeom prst="rect">
                <a:avLst/>
              </a:prstGeom>
              <a:blipFill rotWithShape="1">
                <a:blip r:embed="rId14"/>
                <a:stretch>
                  <a:fillRect r="-1394" b="-22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Группа 2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66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17284E-7 L -0.45642 0.241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8025E-6 L -0.55677 0.254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47" y="1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1" grpId="1"/>
      <p:bldP spid="11" grpId="2"/>
      <p:bldP spid="18" grpId="0"/>
      <p:bldP spid="18" grpId="1"/>
      <p:bldP spid="18" grpId="2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3970"/>
            <a:ext cx="8640960" cy="157368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Изначально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напряжение между обкладками конденсатора с емкостью 100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нФ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составляет 300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Если к нему подключить лампочку, рассчитанную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ток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30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то она прогорит 2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Каково сопротивление данной лампочки? Потерями энергии в цепи можно пренебречь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75" t="16327" r="1641" b="27197"/>
          <a:stretch/>
        </p:blipFill>
        <p:spPr>
          <a:xfrm>
            <a:off x="7668344" y="2287511"/>
            <a:ext cx="1036720" cy="123938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462761" y="1916288"/>
            <a:ext cx="3501727" cy="2599972"/>
            <a:chOff x="1375484" y="2219125"/>
            <a:chExt cx="3879000" cy="288009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484" y="2219125"/>
              <a:ext cx="3879000" cy="288009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227508" y="3723878"/>
              <a:ext cx="513952" cy="624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09" t="29685" r="5011" b="26357"/>
            <a:stretch/>
          </p:blipFill>
          <p:spPr>
            <a:xfrm>
              <a:off x="3995936" y="2865440"/>
              <a:ext cx="790633" cy="107974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рямоугольник 21"/>
          <p:cNvSpPr/>
          <p:nvPr/>
        </p:nvSpPr>
        <p:spPr>
          <a:xfrm>
            <a:off x="251520" y="1851670"/>
            <a:ext cx="213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Дано: 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15" name="Straight Connector 42"/>
          <p:cNvCxnSpPr/>
          <p:nvPr/>
        </p:nvCxnSpPr>
        <p:spPr>
          <a:xfrm flipH="1">
            <a:off x="323534" y="3725869"/>
            <a:ext cx="13681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67544" y="3757807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 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57807"/>
                <a:ext cx="792088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1923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22"/>
          <p:cNvCxnSpPr/>
          <p:nvPr/>
        </p:nvCxnSpPr>
        <p:spPr>
          <a:xfrm>
            <a:off x="1691680" y="2185065"/>
            <a:ext cx="0" cy="19728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79512" y="3325759"/>
                <a:ext cx="997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 с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5759"/>
                <a:ext cx="997068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r="-9146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79512" y="2965719"/>
                <a:ext cx="1358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=30 мА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65719"/>
                <a:ext cx="1358000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6726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79512" y="2573741"/>
                <a:ext cx="1399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300 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В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73741"/>
                <a:ext cx="1399742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652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79512" y="2196872"/>
                <a:ext cx="15759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100 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нФ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96872"/>
                <a:ext cx="1575944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579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1"/>
          <p:cNvSpPr/>
          <p:nvPr/>
        </p:nvSpPr>
        <p:spPr>
          <a:xfrm>
            <a:off x="1896907" y="1851670"/>
            <a:ext cx="645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СИ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26" name="Straight Connector 22"/>
          <p:cNvCxnSpPr/>
          <p:nvPr/>
        </p:nvCxnSpPr>
        <p:spPr>
          <a:xfrm>
            <a:off x="2771800" y="2185200"/>
            <a:ext cx="0" cy="1972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699544" y="2196872"/>
                <a:ext cx="10400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Ф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44" y="2196872"/>
                <a:ext cx="1040093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576" r="-882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749749" y="2966400"/>
                <a:ext cx="9396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0,0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А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749" y="2966400"/>
                <a:ext cx="939681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692" r="-974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79512" y="601236"/>
                <a:ext cx="10775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нФ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1236"/>
                <a:ext cx="1077539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692" r="-847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381535" y="603433"/>
                <a:ext cx="883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</a:rPr>
                        <m:t>3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В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35" y="603433"/>
                <a:ext cx="883575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7576" r="-965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925046" y="915566"/>
                <a:ext cx="917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</a:rPr>
                        <m:t>3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мА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046" y="915566"/>
                <a:ext cx="917239" cy="400110"/>
              </a:xfrm>
              <a:prstGeom prst="rect">
                <a:avLst/>
              </a:prstGeom>
              <a:blipFill rotWithShape="1">
                <a:blip r:embed="rId18"/>
                <a:stretch>
                  <a:fillRect t="-7576" r="-1000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652120" y="915566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2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с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915566"/>
                <a:ext cx="554960" cy="400110"/>
              </a:xfrm>
              <a:prstGeom prst="rect">
                <a:avLst/>
              </a:prstGeom>
              <a:blipFill rotWithShape="1">
                <a:blip r:embed="rId19"/>
                <a:stretch>
                  <a:fillRect t="-7576" r="-1758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71800" y="1841903"/>
                <a:ext cx="1288494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𝑊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41903"/>
                <a:ext cx="1288494" cy="709938"/>
              </a:xfrm>
              <a:prstGeom prst="rect">
                <a:avLst/>
              </a:prstGeom>
              <a:blipFill rotWithShape="1">
                <a:blip r:embed="rId20"/>
                <a:stretch>
                  <a:fillRect r="-71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04311" y="2041200"/>
                <a:ext cx="12379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𝑅𝑡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11" y="2041200"/>
                <a:ext cx="1237968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7692" r="-7389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71800" y="2590060"/>
                <a:ext cx="15311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𝑅𝑡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𝐶𝑈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590060"/>
                <a:ext cx="1531188" cy="707886"/>
              </a:xfrm>
              <a:prstGeom prst="rect">
                <a:avLst/>
              </a:prstGeom>
              <a:blipFill rotWithShape="1">
                <a:blip r:embed="rId22"/>
                <a:stretch>
                  <a:fillRect r="-5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71800" y="3348341"/>
                <a:ext cx="1223733" cy="709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𝐶𝑈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348341"/>
                <a:ext cx="1223733" cy="709874"/>
              </a:xfrm>
              <a:prstGeom prst="rect">
                <a:avLst/>
              </a:prstGeom>
              <a:blipFill rotWithShape="1">
                <a:blip r:embed="rId23"/>
                <a:stretch>
                  <a:fillRect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771800" y="4205567"/>
                <a:ext cx="3298211" cy="742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300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0,03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=2,5</m:t>
                      </m:r>
                      <m:r>
                        <a:rPr lang="ru-RU" sz="2000" b="0" i="1" smtClean="0">
                          <a:latin typeface="Cambria Math"/>
                        </a:rPr>
                        <m:t> Ом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205567"/>
                <a:ext cx="3298211" cy="742447"/>
              </a:xfrm>
              <a:prstGeom prst="rect">
                <a:avLst/>
              </a:prstGeom>
              <a:blipFill rotWithShape="1">
                <a:blip r:embed="rId24"/>
                <a:stretch>
                  <a:fillRect r="-22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28347" y="3444949"/>
            <a:ext cx="242877" cy="81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43" y="1923678"/>
            <a:ext cx="2376591" cy="21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9753E-6 L 0.04358 0.302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3951E-6 L -0.20243 0.385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19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9136E-6 L -0.25591 0.408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9136E-6 L -0.55799 0.479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9" y="2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22" grpId="0"/>
      <p:bldP spid="25" grpId="0"/>
      <p:bldP spid="27" grpId="0"/>
      <p:bldP spid="28" grpId="0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5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00151"/>
                <a:ext cx="8939336" cy="339447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Вся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энергия заряженного конденсатора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сосредоточена в электрическом поле.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Энергия заряженного конденсатора:</a:t>
                </a: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ru-RU" sz="1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𝑊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                </m:t>
                      </m:r>
                      <m:r>
                        <a:rPr lang="en-US" sz="2400" i="1">
                          <a:latin typeface="Cambria Math"/>
                        </a:rPr>
                        <m:t>𝑊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Конденсаторы используются во многих видах современной техники, но, преимущественно — в радиотехнике.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00151"/>
                <a:ext cx="8939336" cy="3394472"/>
              </a:xfrm>
              <a:blipFill rotWithShape="1">
                <a:blip r:embed="rId2"/>
                <a:stretch>
                  <a:fillRect l="-886" t="-1436" b="-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1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431</Words>
  <Application>Microsoft Office PowerPoint</Application>
  <PresentationFormat>Экран (16:9)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Энергия заряженного конденсатора. Применение конденсаторов</vt:lpstr>
      <vt:lpstr>Презентация PowerPoint</vt:lpstr>
      <vt:lpstr>Энергия заряженного конденсатора</vt:lpstr>
      <vt:lpstr>Презентация PowerPoint</vt:lpstr>
      <vt:lpstr>Презентация PowerPoint</vt:lpstr>
      <vt:lpstr>Презентация PowerPoint</vt:lpstr>
      <vt:lpstr>Электроёмкость конденсатора равна 0,25 мкФ. Если при зарядке конденсатора была совершена работа, равная 30 мДж, то каков заряд конденсатора? </vt:lpstr>
      <vt:lpstr>Изначально напряжение между обкладками конденсатора с емкостью 100 нФ составляет 300 В. Если к нему подключить лампочку, рассчитанную на ток в 30 мА, то она прогорит 2 с. Каково сопротивление данной лампочки? Потерями энергии в цепи можно пренебречь.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 заряженного конденсатора. Применение конденсаторов</dc:title>
  <dc:creator>User</dc:creator>
  <cp:lastModifiedBy>User</cp:lastModifiedBy>
  <cp:revision>16</cp:revision>
  <dcterms:created xsi:type="dcterms:W3CDTF">2014-08-22T12:01:37Z</dcterms:created>
  <dcterms:modified xsi:type="dcterms:W3CDTF">2014-09-15T08:42:55Z</dcterms:modified>
</cp:coreProperties>
</file>