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0" r:id="rId4"/>
    <p:sldId id="314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5" r:id="rId15"/>
    <p:sldId id="353" r:id="rId16"/>
    <p:sldId id="356" r:id="rId17"/>
    <p:sldId id="354" r:id="rId18"/>
    <p:sldId id="335" r:id="rId19"/>
    <p:sldId id="341" r:id="rId20"/>
    <p:sldId id="342" r:id="rId21"/>
    <p:sldId id="343" r:id="rId22"/>
    <p:sldId id="336" r:id="rId23"/>
    <p:sldId id="337" r:id="rId24"/>
    <p:sldId id="338" r:id="rId25"/>
    <p:sldId id="339" r:id="rId26"/>
    <p:sldId id="340" r:id="rId27"/>
    <p:sldId id="357" r:id="rId28"/>
    <p:sldId id="33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0" autoAdjust="0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9F63C-A8ED-4793-AF5D-2154C9258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E2E260-1EFB-48C7-BE9C-D99E87E1E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DFFE5-B5AF-4EF5-8FE0-968F2599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F4585-3673-45B7-94F0-6CABEA66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94FE4-9E05-4463-9B9B-12E478F3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52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523-3515-459C-82B0-5ED5CF40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C0D70D-6809-49E9-BC40-C6911606C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8A636-AE54-4071-B8DF-8E6DBECE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CDADC0-6E09-4566-870A-C2312565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9EB81-3164-4224-980A-1A1D6704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B25672-AA10-424F-9A01-FDC5FCD74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CA527E-A206-4037-A5AB-0462DCB76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81718-DC33-4FEE-A7D6-8B9E5E80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EB13DC-F449-42CA-AA44-CC5CBBA2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0D168-03EA-4020-B1E8-FBAED817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0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A21-6F34-4112-A892-4A7AEECD5CFF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3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3026-103A-4CF2-9484-A6C0144B2FCC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58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A78-D92F-4720-93DC-E17AA4209984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5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9EE0-29A3-4C14-A2C9-9A287540CEBE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2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54F7-DB71-4D51-9CF4-FB436669B0A2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19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0BB8-6755-4D5D-ADBE-A2D12DA41990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41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8657-7D78-4781-8E5A-E3F7DE9920CD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4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9D12-6FF7-40EB-BF5F-E97CF70B7963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F1833-71F5-43C9-B13D-1A65086C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3CC87-974D-4B40-9E47-BB52D82CB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BDCB0-DE5A-47F8-BD92-EFAC08A8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70A5C-71B7-482F-B745-62534F85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BBBE2-53E7-4A33-A16F-3EC5B36C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3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89F1-9661-4CD8-9960-035903DB1754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5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8A09-9FD3-4AD4-AB03-15BAB603CD7F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39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B0BC-A618-4412-8160-AE0C42EF69A6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00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D7D1-FAF4-41BB-92EF-0BAD0431A404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845DD-F560-4F8A-A987-B2BE88F17D69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82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7CDC-4F2B-4AD8-9BBF-9B4A3666DDDB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29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4BAF-9CFF-4722-B0DD-BB8B56479F3D}" type="datetime1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08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995-0804-4A56-B357-7E818E4C315C}" type="datetime1">
              <a:rPr lang="ru-RU" smtClean="0"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AFFC-C51F-4886-8164-4FDDF99FFDD8}" type="datetime1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72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0049-C21D-400F-A28B-DEFD9CA8565E}" type="datetime1">
              <a:rPr lang="ru-RU" smtClean="0"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3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8F49B-D6F1-4215-ACC8-B2E03E2A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DE7B9-F6D1-401D-829F-8F66BA33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EAAEC-200C-40F3-AD17-24997F84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0F897-5CF2-4CC4-8FB1-0929886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5AE51-C19B-4C1B-9DE0-0E85B9C7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09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D8B6-0603-4C06-BD82-760F99B02B9C}" type="datetime1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8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2A7B-C527-4A65-8440-62B428048C17}" type="datetime1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75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AA13-7899-47C2-A990-2AA971820FDF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87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B763-91DD-4394-AA38-791D5DF10CBF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0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8B66-821E-4E7D-85EC-10A217DD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670C6-BA96-4D61-9C0C-7B3E5EDA2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DB60B-284F-4C21-8E59-2A29B195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29F662-4650-4F44-8D15-E0F6EC46C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592D34-4786-4D56-8DBC-EFB4717A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CD96C1-A5C0-4D3C-A556-BB5DFB3B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5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7BBA4-499D-48AB-B29F-6801630C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1F41AA-3807-4213-8576-CB24D70D5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0C7914-468C-402D-BAE1-04747F2A4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5A32F0-3A95-4ACB-816F-6E72F1BFF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F17CF1-F028-4B2D-B59D-8DE806E8F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361D8-3602-4CA9-A3B6-0312FD6E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16E474-17EA-49DD-8188-3E260B21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1516B1-E617-4C90-A121-29AC0DB8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8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8A5F0-7313-478E-B767-9324FCAC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630708-6160-445E-B7A9-3F3A572B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6BB6E4-B444-44D4-8736-2A834A01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7B1BC9-6DED-40A3-A8A6-440F4F82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2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72887D-A30C-45BD-BF47-500FC749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F513BC-90B2-4919-A92F-A9D159DE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4EEFF0-FD19-49B6-8A72-2C53B9BD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2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6AD92-F1DD-4740-A725-6F4812A2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A1EB1-2DC2-43F9-8C90-5914AC1C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C530AA-3F27-4CFF-8954-528608227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DB09F2-559B-49E1-8F6F-E5257A68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5FE2C2-260D-459C-BAD6-03DF8D36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A9FCF3-A2A0-4A67-963F-7B3D4D87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1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34869-D32F-4C03-84EF-F4925A93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05BF72-5338-4DF6-BACD-35C0BDA86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AFFB1E-E083-46DB-8B93-94E70E574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1E1C3-FDF0-46CE-969A-748E6412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90CC10-3F8D-42E0-BBCC-3B848DE7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38EFB9-EED0-46C5-8FBE-2E3C12A0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9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9B1B8-9CE5-4473-832B-BB5324A3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80949-107B-4B2B-8CD5-FBD991826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C180E-68A0-4AF1-B0F3-7E21F072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AE271-BDA7-4FD7-B829-F5EE4906BFD1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4F0D43-3801-4243-971B-64271D1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D3A2-47BD-4863-BD7E-D953DE94F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5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670D-C455-4C0B-8ACD-0DF51CCF96F4}" type="datetime1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7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C5E2-5A74-4704-B985-3EE6C1FC09A1}" type="datetime1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0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vsschool.zz.mu/index.htm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vsschool.zz.mu/index.htm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vsschool.zz.mu/index.htm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vsschool.zz.mu/index.htm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120.png"/><Relationship Id="rId5" Type="http://schemas.openxmlformats.org/officeDocument/2006/relationships/image" Target="../media/image30.png"/><Relationship Id="rId10" Type="http://schemas.openxmlformats.org/officeDocument/2006/relationships/image" Target="../media/image110.png"/><Relationship Id="rId4" Type="http://schemas.openxmlformats.org/officeDocument/2006/relationships/image" Target="../media/image4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4.png"/><Relationship Id="rId7" Type="http://schemas.openxmlformats.org/officeDocument/2006/relationships/slide" Target="slide24.xml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slide" Target="slide21.xml"/><Relationship Id="rId5" Type="http://schemas.openxmlformats.org/officeDocument/2006/relationships/slide" Target="slide16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image" Target="../media/image4.png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0.png"/><Relationship Id="rId11" Type="http://schemas.openxmlformats.org/officeDocument/2006/relationships/image" Target="../media/image200.png"/><Relationship Id="rId5" Type="http://schemas.openxmlformats.org/officeDocument/2006/relationships/image" Target="../media/image140.png"/><Relationship Id="rId15" Type="http://schemas.openxmlformats.org/officeDocument/2006/relationships/image" Target="../media/image240.png"/><Relationship Id="rId10" Type="http://schemas.openxmlformats.org/officeDocument/2006/relationships/image" Target="../media/image190.png"/><Relationship Id="rId4" Type="http://schemas.openxmlformats.org/officeDocument/2006/relationships/image" Target="../media/image130.png"/><Relationship Id="rId9" Type="http://schemas.openxmlformats.org/officeDocument/2006/relationships/image" Target="../media/image180.png"/><Relationship Id="rId1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hyperlink" Target="https://dvsschool.zz.mu/index.html" TargetMode="External"/><Relationship Id="rId7" Type="http://schemas.openxmlformats.org/officeDocument/2006/relationships/image" Target="../media/image2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1564445"/>
                <a:ext cx="12192000" cy="4312183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105878" y="96253"/>
              <a:ext cx="12012328" cy="66703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064042" y="6118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Саратов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202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уч.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962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«Средняя Общеобразовательная Школа №72»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41773" y="2183918"/>
            <a:ext cx="590845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Кинематика</a:t>
            </a:r>
            <a:endParaRPr kumimoji="0" lang="ru-RU" sz="6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60042" y="5701432"/>
            <a:ext cx="2646365" cy="738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Презентацию подготовил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физики – информатики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В.С.Дубовик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EE770-138A-4880-BCCC-6F1385DB255C}"/>
              </a:ext>
            </a:extLst>
          </p:cNvPr>
          <p:cNvSpPr txBox="1"/>
          <p:nvPr/>
        </p:nvSpPr>
        <p:spPr>
          <a:xfrm>
            <a:off x="5314375" y="305966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Часть </a:t>
            </a:r>
            <a:r>
              <a:rPr lang="ru-RU" b="1" i="1">
                <a:latin typeface="Courier New" panose="02070309020205020404" pitchFamily="49" charset="0"/>
                <a:cs typeface="Courier New" panose="02070309020205020404" pitchFamily="49" charset="0"/>
              </a:rPr>
              <a:t>– 2я</a:t>
            </a:r>
            <a:endParaRPr lang="ru-RU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5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05A5-6A70-48B0-98CB-786C49D1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8" y="667912"/>
            <a:ext cx="11286363" cy="2480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E39913-B7D9-40C4-B950-28164AE36355}"/>
              </a:ext>
            </a:extLst>
          </p:cNvPr>
          <p:cNvSpPr txBox="1"/>
          <p:nvPr/>
        </p:nvSpPr>
        <p:spPr>
          <a:xfrm>
            <a:off x="452817" y="3084765"/>
            <a:ext cx="1128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 Найдите, когда и где встретятся:</a:t>
            </a:r>
          </a:p>
          <a:p>
            <a:pPr marR="0" indent="1792288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б)грузовой автомобиль и мотоцикл.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855B69-8B26-460A-8BC3-0AA8AE4BC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92" y="4036999"/>
            <a:ext cx="6303876" cy="23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6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79722-14DD-48E4-9CAE-FE96AD95B18B}"/>
              </a:ext>
            </a:extLst>
          </p:cNvPr>
          <p:cNvSpPr txBox="1"/>
          <p:nvPr/>
        </p:nvSpPr>
        <p:spPr>
          <a:xfrm>
            <a:off x="250011" y="616436"/>
            <a:ext cx="116919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по графикам: начальную координату; скорость движения; место и время встречи тел; координаты всех тел через 3 с; через сколько времени координаты 1, 3 и 4-го тел будут равны 5м.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595AAB-EFE1-45D4-831E-DFE98B9B2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756" y="2291899"/>
            <a:ext cx="4673652" cy="40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AA9DF4-2859-4B47-8452-A7CE08C8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8817DB8C-5E25-4AB6-8613-BD3675FEC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78576-FD18-4061-8466-1BEC136F1FFA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A2C76-DBE3-45EF-8919-DDFB0BE3CC5E}"/>
              </a:ext>
            </a:extLst>
          </p:cNvPr>
          <p:cNvSpPr txBox="1"/>
          <p:nvPr/>
        </p:nvSpPr>
        <p:spPr>
          <a:xfrm>
            <a:off x="240941" y="756854"/>
            <a:ext cx="1181087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 Уравнение движения велосипедиста, имеет вид: 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Х</a:t>
            </a:r>
            <a:r>
              <a:rPr lang="ru-RU" sz="28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1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(510 —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5t)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а движение по той же дороге мотоциклиста: Х</a:t>
            </a:r>
            <a:r>
              <a:rPr lang="ru-RU" sz="28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= 12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., м. На каком расстоянии они находились в начальный момент времени? С какими скоростями и в каком направлении они двигались? Где и в какой момент они встретились? Ответ получите аналитически и графически. Уравнения записаны в системе СИ.</a:t>
            </a:r>
          </a:p>
        </p:txBody>
      </p:sp>
    </p:spTree>
    <p:extLst>
      <p:ext uri="{BB962C8B-B14F-4D97-AF65-F5344CB8AC3E}">
        <p14:creationId xmlns:p14="http://schemas.microsoft.com/office/powerpoint/2010/main" val="3471525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AA9DF4-2859-4B47-8452-A7CE08C8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8817DB8C-5E25-4AB6-8613-BD3675FEC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78576-FD18-4061-8466-1BEC136F1FFA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9B83E-9844-442D-AFBC-88017560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4" y="867156"/>
            <a:ext cx="5122289" cy="3348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8FF3E4-B63A-4252-A88C-A923F7CAB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151" y="1022223"/>
            <a:ext cx="5305425" cy="552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1DF323-ACDA-4291-A48C-DB7058E29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151" y="1740912"/>
            <a:ext cx="4800600" cy="5048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65D9EC-2B5A-47E4-A13D-91AFDB990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519" y="2388682"/>
            <a:ext cx="5410200" cy="381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B8667C-98C6-4D99-84DC-BE7C9765B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295" y="3063176"/>
            <a:ext cx="5895975" cy="13049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78C9C1-91DB-4986-91FE-55016057A3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0529" y="4472498"/>
            <a:ext cx="2038350" cy="4381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46424B-BD95-4A11-BA74-24F1B8476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56" y="4995172"/>
            <a:ext cx="2686050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0213AA-4176-4FAA-B253-BF188BDDD8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386" y="4958596"/>
            <a:ext cx="3009900" cy="5524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DBF7E7-9A3E-4D39-88F3-FE921B481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0529" y="4995172"/>
            <a:ext cx="1876425" cy="5238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4F412F-08AC-4FAA-8391-65FC1AEF3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564" y="5591365"/>
            <a:ext cx="1781175" cy="4191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F1EE56A-BE6A-43E0-B2ED-35880BEF16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038" y="5590794"/>
            <a:ext cx="21717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AA9DF4-2859-4B47-8452-A7CE08C8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8817DB8C-5E25-4AB6-8613-BD3675FEC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78576-FD18-4061-8466-1BEC136F1FFA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DD4BD-7D9E-498F-AB10-154224701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18" y="870203"/>
            <a:ext cx="11359254" cy="584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CE1A72-654C-4730-BCD9-4F260BCEE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84" y="1454978"/>
            <a:ext cx="7038272" cy="49183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E28AAA-F413-4899-9CC0-3EEFC291E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820" y="1502603"/>
            <a:ext cx="1372362" cy="5064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B5DEB3-7767-414F-9699-CA1363DC1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922" y="2039753"/>
            <a:ext cx="4658157" cy="7088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64EF38-1DF3-4313-A241-A370206E3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0634" y="2868245"/>
            <a:ext cx="1983867" cy="62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92035E-E358-4721-86B0-8D174E1B4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591" y="3617686"/>
            <a:ext cx="5083230" cy="4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AA9DF4-2859-4B47-8452-A7CE08C8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8817DB8C-5E25-4AB6-8613-BD3675FEC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78576-FD18-4061-8466-1BEC136F1FFA}"/>
              </a:ext>
            </a:extLst>
          </p:cNvPr>
          <p:cNvSpPr txBox="1"/>
          <p:nvPr/>
        </p:nvSpPr>
        <p:spPr>
          <a:xfrm>
            <a:off x="3178452" y="370711"/>
            <a:ext cx="5615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ОТНОСИТЕЛЬНОСТЬ </a:t>
            </a: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МЕХАНИЧЕСКОГО ДВИЖЕНИЯ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E8AE1-0A7F-479E-9582-2AD4FEBA0B7E}"/>
              </a:ext>
            </a:extLst>
          </p:cNvPr>
          <p:cNvSpPr txBox="1"/>
          <p:nvPr/>
        </p:nvSpPr>
        <p:spPr>
          <a:xfrm>
            <a:off x="5022342" y="1613118"/>
            <a:ext cx="73769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1" dirty="0">
                <a:solidFill>
                  <a:srgbClr val="4F4F4F"/>
                </a:solidFill>
                <a:effectLst/>
                <a:latin typeface="Miama Nueva" panose="02000603000000000000" pitchFamily="2" charset="-52"/>
              </a:rPr>
              <a:t>«Нет такого прекрасного, чтобы не нашлось ещё прекраснее, и нет такого дрянного, чтобы не нашлось ещё дряннее.»</a:t>
            </a:r>
            <a:endParaRPr lang="ru-RU" sz="2800" i="1" dirty="0">
              <a:latin typeface="Miama Nueva" panose="02000603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FEDE06-C18C-46A5-8532-2A339CF3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39" y="1432445"/>
            <a:ext cx="3829433" cy="496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23097-E3E5-4C9E-9A81-4DA640AF4D8E}"/>
              </a:ext>
            </a:extLst>
          </p:cNvPr>
          <p:cNvSpPr txBox="1"/>
          <p:nvPr/>
        </p:nvSpPr>
        <p:spPr>
          <a:xfrm>
            <a:off x="7729730" y="3496694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Фёдор Михайлович Достоевский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81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6B1D8-F49A-4928-8CFD-EF44F337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489C9B-21AA-457D-9FAD-BCE6EF822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" y="3092665"/>
            <a:ext cx="2034478" cy="203583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C1F4E49-FAA5-411F-9ACA-976FA832EF49}"/>
              </a:ext>
            </a:extLst>
          </p:cNvPr>
          <p:cNvGrpSpPr/>
          <p:nvPr/>
        </p:nvGrpSpPr>
        <p:grpSpPr>
          <a:xfrm>
            <a:off x="481136" y="3027330"/>
            <a:ext cx="2344616" cy="2562542"/>
            <a:chOff x="349664" y="3051102"/>
            <a:chExt cx="2344616" cy="25625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46F1DAE-74D6-4E52-885D-318AB65D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664" y="3051102"/>
              <a:ext cx="2344616" cy="256254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B6F848-A559-4B56-BD82-C998D581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1771" y="4340677"/>
              <a:ext cx="690201" cy="782515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08B90-AA48-4032-8D7F-39087AFBF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8" y="4308601"/>
            <a:ext cx="1250274" cy="216497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56B1413-C102-42F2-B9D9-F34BEBCB96BF}"/>
              </a:ext>
            </a:extLst>
          </p:cNvPr>
          <p:cNvGrpSpPr/>
          <p:nvPr/>
        </p:nvGrpSpPr>
        <p:grpSpPr>
          <a:xfrm>
            <a:off x="388950" y="1061049"/>
            <a:ext cx="1121434" cy="477716"/>
            <a:chOff x="388950" y="1061049"/>
            <a:chExt cx="1121434" cy="477716"/>
          </a:xfrm>
        </p:grpSpPr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CA06BAE0-59E0-4F0C-9864-D3C906344DAB}"/>
                </a:ext>
              </a:extLst>
            </p:cNvPr>
            <p:cNvSpPr/>
            <p:nvPr/>
          </p:nvSpPr>
          <p:spPr>
            <a:xfrm>
              <a:off x="448574" y="1061049"/>
              <a:ext cx="1002186" cy="4777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07902C-18CA-44BC-87F4-D33EC5F3809D}"/>
                </a:ext>
              </a:extLst>
            </p:cNvPr>
            <p:cNvSpPr txBox="1"/>
            <p:nvPr/>
          </p:nvSpPr>
          <p:spPr>
            <a:xfrm>
              <a:off x="388950" y="1097741"/>
              <a:ext cx="112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Течение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55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6B1D8-F49A-4928-8CFD-EF44F337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489C9B-21AA-457D-9FAD-BCE6EF822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53" y="2030860"/>
            <a:ext cx="2034478" cy="203583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C1F4E49-FAA5-411F-9ACA-976FA832EF49}"/>
              </a:ext>
            </a:extLst>
          </p:cNvPr>
          <p:cNvGrpSpPr/>
          <p:nvPr/>
        </p:nvGrpSpPr>
        <p:grpSpPr>
          <a:xfrm>
            <a:off x="3133385" y="3027330"/>
            <a:ext cx="2344616" cy="2562542"/>
            <a:chOff x="349664" y="3051102"/>
            <a:chExt cx="2344616" cy="25625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46F1DAE-74D6-4E52-885D-318AB65D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664" y="3051102"/>
              <a:ext cx="2344616" cy="256254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B6F848-A559-4B56-BD82-C998D581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1771" y="4340677"/>
              <a:ext cx="690201" cy="782515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08B90-AA48-4032-8D7F-39087AFBF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8" y="4308601"/>
            <a:ext cx="1250274" cy="216497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35578BF-CDC1-48BF-9792-83D088A57E55}"/>
              </a:ext>
            </a:extLst>
          </p:cNvPr>
          <p:cNvGrpSpPr/>
          <p:nvPr/>
        </p:nvGrpSpPr>
        <p:grpSpPr>
          <a:xfrm>
            <a:off x="388950" y="1061049"/>
            <a:ext cx="1121434" cy="477716"/>
            <a:chOff x="388950" y="1061049"/>
            <a:chExt cx="1121434" cy="477716"/>
          </a:xfrm>
        </p:grpSpPr>
        <p:sp>
          <p:nvSpPr>
            <p:cNvPr id="12" name="Стрелка: вправо 11">
              <a:extLst>
                <a:ext uri="{FF2B5EF4-FFF2-40B4-BE49-F238E27FC236}">
                  <a16:creationId xmlns:a16="http://schemas.microsoft.com/office/drawing/2014/main" id="{8AEE35F7-FDA6-470D-BBB8-23C7B44B30A0}"/>
                </a:ext>
              </a:extLst>
            </p:cNvPr>
            <p:cNvSpPr/>
            <p:nvPr/>
          </p:nvSpPr>
          <p:spPr>
            <a:xfrm>
              <a:off x="448574" y="1061049"/>
              <a:ext cx="1002186" cy="4777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F92BE6-53B4-4150-9AB2-78DC59B570E9}"/>
                </a:ext>
              </a:extLst>
            </p:cNvPr>
            <p:cNvSpPr txBox="1"/>
            <p:nvPr/>
          </p:nvSpPr>
          <p:spPr>
            <a:xfrm>
              <a:off x="388950" y="1097741"/>
              <a:ext cx="112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Течение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1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6B1D8-F49A-4928-8CFD-EF44F337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489C9B-21AA-457D-9FAD-BCE6EF822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67" y="1142341"/>
            <a:ext cx="2034478" cy="203583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C1F4E49-FAA5-411F-9ACA-976FA832EF49}"/>
              </a:ext>
            </a:extLst>
          </p:cNvPr>
          <p:cNvGrpSpPr/>
          <p:nvPr/>
        </p:nvGrpSpPr>
        <p:grpSpPr>
          <a:xfrm>
            <a:off x="6240299" y="3048777"/>
            <a:ext cx="2344616" cy="2562542"/>
            <a:chOff x="349664" y="3051102"/>
            <a:chExt cx="2344616" cy="25625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46F1DAE-74D6-4E52-885D-318AB65D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664" y="3051102"/>
              <a:ext cx="2344616" cy="256254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B6F848-A559-4B56-BD82-C998D581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1771" y="4340677"/>
              <a:ext cx="690201" cy="782515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08B90-AA48-4032-8D7F-39087AFBF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8" y="4308601"/>
            <a:ext cx="1250274" cy="216497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225A08-00D2-42F8-9B81-2B8D493363E7}"/>
              </a:ext>
            </a:extLst>
          </p:cNvPr>
          <p:cNvGrpSpPr/>
          <p:nvPr/>
        </p:nvGrpSpPr>
        <p:grpSpPr>
          <a:xfrm>
            <a:off x="388950" y="1061049"/>
            <a:ext cx="1121434" cy="477716"/>
            <a:chOff x="388950" y="1061049"/>
            <a:chExt cx="1121434" cy="477716"/>
          </a:xfrm>
        </p:grpSpPr>
        <p:sp>
          <p:nvSpPr>
            <p:cNvPr id="12" name="Стрелка: вправо 11">
              <a:extLst>
                <a:ext uri="{FF2B5EF4-FFF2-40B4-BE49-F238E27FC236}">
                  <a16:creationId xmlns:a16="http://schemas.microsoft.com/office/drawing/2014/main" id="{8D1A591E-AA65-411A-B668-BE1C4814B49C}"/>
                </a:ext>
              </a:extLst>
            </p:cNvPr>
            <p:cNvSpPr/>
            <p:nvPr/>
          </p:nvSpPr>
          <p:spPr>
            <a:xfrm>
              <a:off x="448574" y="1061049"/>
              <a:ext cx="1002186" cy="4777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986A8A-C6AD-42B5-AEDB-15816626832F}"/>
                </a:ext>
              </a:extLst>
            </p:cNvPr>
            <p:cNvSpPr txBox="1"/>
            <p:nvPr/>
          </p:nvSpPr>
          <p:spPr>
            <a:xfrm>
              <a:off x="388950" y="1097741"/>
              <a:ext cx="112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Течение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7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6B1D8-F49A-4928-8CFD-EF44F337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https://dvsschool.zz.mu/</a:t>
            </a:r>
            <a:endParaRPr lang="ru-RU" dirty="0"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489C9B-21AA-457D-9FAD-BCE6EF822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84" y="215024"/>
            <a:ext cx="2034478" cy="203583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C1F4E49-FAA5-411F-9ACA-976FA832EF49}"/>
              </a:ext>
            </a:extLst>
          </p:cNvPr>
          <p:cNvGrpSpPr/>
          <p:nvPr/>
        </p:nvGrpSpPr>
        <p:grpSpPr>
          <a:xfrm>
            <a:off x="9544216" y="3027330"/>
            <a:ext cx="2344616" cy="2562542"/>
            <a:chOff x="349664" y="3051102"/>
            <a:chExt cx="2344616" cy="25625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46F1DAE-74D6-4E52-885D-318AB65D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664" y="3051102"/>
              <a:ext cx="2344616" cy="256254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B6F848-A559-4B56-BD82-C998D581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1771" y="4340677"/>
              <a:ext cx="690201" cy="782515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08B90-AA48-4032-8D7F-39087AFBF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8" y="4308601"/>
            <a:ext cx="1250274" cy="216497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A39A07F-C64A-487E-A632-4BB01230E598}"/>
              </a:ext>
            </a:extLst>
          </p:cNvPr>
          <p:cNvGrpSpPr/>
          <p:nvPr/>
        </p:nvGrpSpPr>
        <p:grpSpPr>
          <a:xfrm>
            <a:off x="6118922" y="1540617"/>
            <a:ext cx="2421673" cy="4049255"/>
            <a:chOff x="6118922" y="1540617"/>
            <a:chExt cx="2421673" cy="404925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1A174A2-06B4-4D35-8B4A-C467632A2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922" y="1540617"/>
              <a:ext cx="2034478" cy="2035834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A9F28C9-974F-4612-93BC-CE0ED023FB85}"/>
                </a:ext>
              </a:extLst>
            </p:cNvPr>
            <p:cNvGrpSpPr/>
            <p:nvPr/>
          </p:nvGrpSpPr>
          <p:grpSpPr>
            <a:xfrm>
              <a:off x="6195979" y="3027330"/>
              <a:ext cx="2344616" cy="2562542"/>
              <a:chOff x="349664" y="3051102"/>
              <a:chExt cx="2344616" cy="2562542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DB6607C-F665-41B0-BD9A-52D57005D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664" y="3051102"/>
                <a:ext cx="2344616" cy="256254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48EA0083-6C43-4365-BE12-7B2EDBE41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1771" y="4340677"/>
                <a:ext cx="690201" cy="782515"/>
              </a:xfrm>
              <a:prstGeom prst="rect">
                <a:avLst/>
              </a:prstGeom>
            </p:spPr>
          </p:pic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E67866D-C6FD-48A6-97F3-EAD63D8D7BD4}"/>
              </a:ext>
            </a:extLst>
          </p:cNvPr>
          <p:cNvGrpSpPr/>
          <p:nvPr/>
        </p:nvGrpSpPr>
        <p:grpSpPr>
          <a:xfrm>
            <a:off x="2065520" y="2629442"/>
            <a:ext cx="2344616" cy="2946965"/>
            <a:chOff x="5982368" y="2618236"/>
            <a:chExt cx="2344616" cy="294696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493B4D4-03AA-4A93-9EBC-F56963B8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60" y="2618236"/>
              <a:ext cx="2034478" cy="2035834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1D006BED-1110-4A03-A3F4-7537A3A3F39C}"/>
                </a:ext>
              </a:extLst>
            </p:cNvPr>
            <p:cNvGrpSpPr/>
            <p:nvPr/>
          </p:nvGrpSpPr>
          <p:grpSpPr>
            <a:xfrm>
              <a:off x="5982368" y="3002659"/>
              <a:ext cx="2344616" cy="2562542"/>
              <a:chOff x="136053" y="3026431"/>
              <a:chExt cx="2344616" cy="2562542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82397572-7B6C-4341-9CC4-C3E0A4339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6053" y="3026431"/>
                <a:ext cx="2344616" cy="2562542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B992D565-8EBA-4B2E-8648-D66F817CE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18160" y="4350892"/>
                <a:ext cx="690201" cy="782515"/>
              </a:xfrm>
              <a:prstGeom prst="rect">
                <a:avLst/>
              </a:prstGeom>
            </p:spPr>
          </p:pic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AC6DAE-7B6F-4079-8C24-CF3A6F4E1BC1}"/>
              </a:ext>
            </a:extLst>
          </p:cNvPr>
          <p:cNvGrpSpPr/>
          <p:nvPr/>
        </p:nvGrpSpPr>
        <p:grpSpPr>
          <a:xfrm>
            <a:off x="10529058" y="1540617"/>
            <a:ext cx="1375612" cy="2891746"/>
            <a:chOff x="10529058" y="1540617"/>
            <a:chExt cx="1375612" cy="2891746"/>
          </a:xfrm>
        </p:grpSpPr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EB6E25CE-C1DB-49E5-871C-BF4BC5ED34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29058" y="1540617"/>
              <a:ext cx="19474" cy="28917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  <a:effectLst>
              <a:glow rad="101600">
                <a:srgbClr val="FFFF00">
                  <a:alpha val="6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D6B3209-683B-44A7-8DEE-26DCD8D2D848}"/>
                    </a:ext>
                  </a:extLst>
                </p:cNvPr>
                <p:cNvSpPr txBox="1"/>
                <p:nvPr/>
              </p:nvSpPr>
              <p:spPr>
                <a:xfrm>
                  <a:off x="10716524" y="2393619"/>
                  <a:ext cx="1188146" cy="694293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40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400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ru-RU" sz="40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отн</m:t>
                            </m:r>
                          </m:sub>
                        </m:sSub>
                      </m:oMath>
                    </m:oMathPara>
                  </a14:m>
                  <a:endParaRPr lang="ru-RU" sz="4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D6B3209-683B-44A7-8DEE-26DCD8D2D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6524" y="2393619"/>
                  <a:ext cx="1188146" cy="6942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F0505EB-F259-4818-9576-0AA4482F1188}"/>
              </a:ext>
            </a:extLst>
          </p:cNvPr>
          <p:cNvGrpSpPr/>
          <p:nvPr/>
        </p:nvGrpSpPr>
        <p:grpSpPr>
          <a:xfrm>
            <a:off x="3071004" y="1538765"/>
            <a:ext cx="7442216" cy="2893599"/>
            <a:chOff x="3071004" y="1538765"/>
            <a:chExt cx="7442216" cy="2893599"/>
          </a:xfrm>
        </p:grpSpPr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1848C8D8-3B1D-443C-8C4C-D99105022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004" y="1538765"/>
              <a:ext cx="7442216" cy="289359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459E8C-56E7-4699-B734-6618163C5E9B}"/>
                    </a:ext>
                  </a:extLst>
                </p:cNvPr>
                <p:cNvSpPr txBox="1"/>
                <p:nvPr/>
              </p:nvSpPr>
              <p:spPr>
                <a:xfrm>
                  <a:off x="4460337" y="2558534"/>
                  <a:ext cx="1127232" cy="694293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40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400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ru-RU" sz="40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абс</m:t>
                            </m:r>
                          </m:sub>
                        </m:sSub>
                      </m:oMath>
                    </m:oMathPara>
                  </a14:m>
                  <a:endParaRPr lang="ru-RU" sz="4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459E8C-56E7-4699-B734-6618163C5E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0337" y="2558534"/>
                  <a:ext cx="1127232" cy="6942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AB7B4DA-0EAD-4B9A-AF0B-22C7F1CE5221}"/>
              </a:ext>
            </a:extLst>
          </p:cNvPr>
          <p:cNvGrpSpPr/>
          <p:nvPr/>
        </p:nvGrpSpPr>
        <p:grpSpPr>
          <a:xfrm>
            <a:off x="3071004" y="4511615"/>
            <a:ext cx="7477528" cy="912493"/>
            <a:chOff x="3071004" y="4511615"/>
            <a:chExt cx="7477528" cy="912493"/>
          </a:xfrm>
        </p:grpSpPr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EBFB1F06-9644-4AC1-9AEF-2E4FAA881CF3}"/>
                </a:ext>
              </a:extLst>
            </p:cNvPr>
            <p:cNvCxnSpPr/>
            <p:nvPr/>
          </p:nvCxnSpPr>
          <p:spPr>
            <a:xfrm>
              <a:off x="3071004" y="4511615"/>
              <a:ext cx="7477528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A0F4390-A301-4E31-900C-6C93E7DB9D4D}"/>
                    </a:ext>
                  </a:extLst>
                </p:cNvPr>
                <p:cNvSpPr txBox="1"/>
                <p:nvPr/>
              </p:nvSpPr>
              <p:spPr>
                <a:xfrm>
                  <a:off x="4469583" y="4660437"/>
                  <a:ext cx="1180130" cy="76367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40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400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ru-RU" sz="40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пер</m:t>
                            </m:r>
                          </m:sub>
                        </m:sSub>
                      </m:oMath>
                    </m:oMathPara>
                  </a14:m>
                  <a:endParaRPr lang="ru-RU" sz="4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A0F4390-A301-4E31-900C-6C93E7DB9D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583" y="4660437"/>
                  <a:ext cx="1180130" cy="763671"/>
                </a:xfrm>
                <a:prstGeom prst="rect">
                  <a:avLst/>
                </a:prstGeom>
                <a:blipFill>
                  <a:blip r:embed="rId11"/>
                  <a:stretch>
                    <a:fillRect b="-47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5DBE80E-9B85-4A72-9C2B-5C06E45755CC}"/>
              </a:ext>
            </a:extLst>
          </p:cNvPr>
          <p:cNvGrpSpPr/>
          <p:nvPr/>
        </p:nvGrpSpPr>
        <p:grpSpPr>
          <a:xfrm>
            <a:off x="388950" y="1061049"/>
            <a:ext cx="1121434" cy="477716"/>
            <a:chOff x="388950" y="1061049"/>
            <a:chExt cx="1121434" cy="477716"/>
          </a:xfrm>
        </p:grpSpPr>
        <p:sp>
          <p:nvSpPr>
            <p:cNvPr id="34" name="Стрелка: вправо 33">
              <a:extLst>
                <a:ext uri="{FF2B5EF4-FFF2-40B4-BE49-F238E27FC236}">
                  <a16:creationId xmlns:a16="http://schemas.microsoft.com/office/drawing/2014/main" id="{9C499700-4EAA-4DA9-8EC2-A672F7C7D543}"/>
                </a:ext>
              </a:extLst>
            </p:cNvPr>
            <p:cNvSpPr/>
            <p:nvPr/>
          </p:nvSpPr>
          <p:spPr>
            <a:xfrm>
              <a:off x="448574" y="1061049"/>
              <a:ext cx="1002186" cy="4777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715678-F064-4C1A-8E1F-E1E53C1DF938}"/>
                </a:ext>
              </a:extLst>
            </p:cNvPr>
            <p:cNvSpPr txBox="1"/>
            <p:nvPr/>
          </p:nvSpPr>
          <p:spPr>
            <a:xfrm>
              <a:off x="388950" y="1097741"/>
              <a:ext cx="112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Течение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74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4769355" y="172079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ОГЛАВЛЕНИЕ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0DC73-CBAC-46D0-93E2-456EC6D1A2C1}"/>
              </a:ext>
            </a:extLst>
          </p:cNvPr>
          <p:cNvSpPr txBox="1"/>
          <p:nvPr/>
        </p:nvSpPr>
        <p:spPr>
          <a:xfrm>
            <a:off x="358162" y="1107997"/>
            <a:ext cx="4992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hlinkClick r:id="rId4" action="ppaction://hlinksldjump"/>
              </a:rPr>
              <a:t>Повторение пройденного</a:t>
            </a:r>
            <a:r>
              <a:rPr lang="ru-RU" sz="2000" dirty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hlinkClick r:id="rId5" action="ppaction://hlinksldjump"/>
              </a:rPr>
              <a:t>Сложение скоростей.</a:t>
            </a: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>
                <a:hlinkClick r:id="rId6" action="ppaction://hlinksldjump"/>
              </a:rPr>
              <a:t>Примеры решения задач</a:t>
            </a: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>
                <a:hlinkClick r:id="rId7" action="ppaction://hlinksldjump"/>
              </a:rPr>
              <a:t>Задачи для самостоятельного решения.</a:t>
            </a: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>
                <a:hlinkClick r:id="rId8" action="ppaction://hlinksldjump"/>
              </a:rPr>
              <a:t>Источники</a:t>
            </a:r>
            <a:endParaRPr lang="ru-RU" sz="2000" dirty="0"/>
          </a:p>
          <a:p>
            <a:pPr marL="457200" indent="-45720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70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A3608F-F6BD-404D-B828-0AA200D25507}"/>
              </a:ext>
            </a:extLst>
          </p:cNvPr>
          <p:cNvGrpSpPr/>
          <p:nvPr/>
        </p:nvGrpSpPr>
        <p:grpSpPr>
          <a:xfrm>
            <a:off x="638355" y="693377"/>
            <a:ext cx="5080958" cy="2023943"/>
            <a:chOff x="526212" y="874532"/>
            <a:chExt cx="8833666" cy="3885343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1F0F1D0-FA66-48B7-A063-C6E6385BD4C2}"/>
                </a:ext>
              </a:extLst>
            </p:cNvPr>
            <p:cNvGrpSpPr/>
            <p:nvPr/>
          </p:nvGrpSpPr>
          <p:grpSpPr>
            <a:xfrm>
              <a:off x="7984266" y="876384"/>
              <a:ext cx="1375612" cy="2891746"/>
              <a:chOff x="10529058" y="1540617"/>
              <a:chExt cx="1375612" cy="2891746"/>
            </a:xfrm>
          </p:grpSpPr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1537FC57-1EAA-477A-8E38-FA55244FF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29058" y="1540617"/>
                <a:ext cx="19474" cy="289174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  <a:effectLst>
                <a:glow rad="101600">
                  <a:srgbClr val="FFFF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F4D01A91-A810-4575-8783-945F28A7BFE6}"/>
                      </a:ext>
                    </a:extLst>
                  </p:cNvPr>
                  <p:cNvSpPr txBox="1"/>
                  <p:nvPr/>
                </p:nvSpPr>
                <p:spPr>
                  <a:xfrm>
                    <a:off x="10716524" y="2393619"/>
                    <a:ext cx="1188146" cy="694293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40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400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40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отн</m:t>
                              </m:r>
                            </m:sub>
                          </m:sSub>
                        </m:oMath>
                      </m:oMathPara>
                    </a14:m>
                    <a:endParaRPr lang="ru-RU" sz="4000" dirty="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F4D01A91-A810-4575-8783-945F28A7BF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16524" y="2393619"/>
                    <a:ext cx="1188146" cy="6942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27193" b="-8688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4F7DD82-3002-4373-BD0F-C9AF9104175D}"/>
                </a:ext>
              </a:extLst>
            </p:cNvPr>
            <p:cNvGrpSpPr/>
            <p:nvPr/>
          </p:nvGrpSpPr>
          <p:grpSpPr>
            <a:xfrm>
              <a:off x="526212" y="874532"/>
              <a:ext cx="7442216" cy="2893599"/>
              <a:chOff x="3071004" y="1538765"/>
              <a:chExt cx="7442216" cy="2893599"/>
            </a:xfrm>
          </p:grpSpPr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98E0A00A-0D50-45DC-BD55-F36351FB97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1004" y="1538765"/>
                <a:ext cx="7442216" cy="2893599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58A300-7D80-4AFE-A4DB-E6785DBA886D}"/>
                      </a:ext>
                    </a:extLst>
                  </p:cNvPr>
                  <p:cNvSpPr txBox="1"/>
                  <p:nvPr/>
                </p:nvSpPr>
                <p:spPr>
                  <a:xfrm>
                    <a:off x="4460337" y="2558534"/>
                    <a:ext cx="1127232" cy="694293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40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400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40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абс</m:t>
                              </m:r>
                            </m:sub>
                          </m:sSub>
                        </m:oMath>
                      </m:oMathPara>
                    </a14:m>
                    <a:endParaRPr lang="ru-RU" sz="4000" dirty="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58A300-7D80-4AFE-A4DB-E6785DBA88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0337" y="2558534"/>
                    <a:ext cx="1127232" cy="69429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6852" b="-8688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C10A813-73D0-49DB-BFF4-6F7E18027614}"/>
                </a:ext>
              </a:extLst>
            </p:cNvPr>
            <p:cNvGrpSpPr/>
            <p:nvPr/>
          </p:nvGrpSpPr>
          <p:grpSpPr>
            <a:xfrm>
              <a:off x="526212" y="3847382"/>
              <a:ext cx="7477528" cy="912493"/>
              <a:chOff x="3071004" y="4511615"/>
              <a:chExt cx="7477528" cy="912493"/>
            </a:xfrm>
          </p:grpSpPr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551BD3D4-4E3C-4A9E-A268-9524374D0E8A}"/>
                  </a:ext>
                </a:extLst>
              </p:cNvPr>
              <p:cNvCxnSpPr/>
              <p:nvPr/>
            </p:nvCxnSpPr>
            <p:spPr>
              <a:xfrm>
                <a:off x="3071004" y="4511615"/>
                <a:ext cx="7477528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364D8-7C53-4260-AD99-20B1D494F22D}"/>
                      </a:ext>
                    </a:extLst>
                  </p:cNvPr>
                  <p:cNvSpPr txBox="1"/>
                  <p:nvPr/>
                </p:nvSpPr>
                <p:spPr>
                  <a:xfrm>
                    <a:off x="4469583" y="4660437"/>
                    <a:ext cx="1180130" cy="76367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40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400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40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пер</m:t>
                              </m:r>
                            </m:sub>
                          </m:sSub>
                        </m:oMath>
                      </m:oMathPara>
                    </a14:m>
                    <a:endParaRPr lang="ru-RU" sz="4000" dirty="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364D8-7C53-4260-AD99-20B1D494F2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9583" y="4660437"/>
                    <a:ext cx="1180130" cy="76367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85" r="-28319" b="-9705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FB50F-BA32-4B93-BB0C-E98E8EBC02F8}"/>
                  </a:ext>
                </a:extLst>
              </p:cNvPr>
              <p:cNvSpPr txBox="1"/>
              <p:nvPr/>
            </p:nvSpPr>
            <p:spPr>
              <a:xfrm>
                <a:off x="6097438" y="629829"/>
                <a:ext cx="6094562" cy="508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4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ru-RU" sz="24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- относительное перемещение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FB50F-BA32-4B93-BB0C-E98E8EBC0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438" y="629829"/>
                <a:ext cx="6094562" cy="508857"/>
              </a:xfrm>
              <a:prstGeom prst="rect">
                <a:avLst/>
              </a:prstGeom>
              <a:blipFill>
                <a:blip r:embed="rId7"/>
                <a:stretch>
                  <a:fillRect b="-27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28AC59-6212-4C23-BB72-54A936EFC1C4}"/>
                  </a:ext>
                </a:extLst>
              </p:cNvPr>
              <p:cNvSpPr txBox="1"/>
              <p:nvPr/>
            </p:nvSpPr>
            <p:spPr>
              <a:xfrm>
                <a:off x="6096000" y="1192611"/>
                <a:ext cx="6094562" cy="508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4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ru-RU" sz="24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абс</m:t>
                        </m:r>
                      </m:sub>
                    </m:sSub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- абсолютное перемещение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28AC59-6212-4C23-BB72-54A936EF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92611"/>
                <a:ext cx="6094562" cy="508857"/>
              </a:xfrm>
              <a:prstGeom prst="rect">
                <a:avLst/>
              </a:prstGeom>
              <a:blipFill>
                <a:blip r:embed="rId8"/>
                <a:stretch>
                  <a:fillRect b="-289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471E43-BA6C-43D8-8200-C28B3A604770}"/>
                  </a:ext>
                </a:extLst>
              </p:cNvPr>
              <p:cNvSpPr txBox="1"/>
              <p:nvPr/>
            </p:nvSpPr>
            <p:spPr>
              <a:xfrm>
                <a:off x="6097438" y="1744279"/>
                <a:ext cx="6094562" cy="550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4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ru-RU" sz="24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пер</m:t>
                        </m:r>
                      </m:sub>
                    </m:sSub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- переносное перемещение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471E43-BA6C-43D8-8200-C28B3A604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438" y="1744279"/>
                <a:ext cx="6094562" cy="550535"/>
              </a:xfrm>
              <a:prstGeom prst="rect">
                <a:avLst/>
              </a:prstGeom>
              <a:blipFill>
                <a:blip r:embed="rId9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F2E3DA-F27E-40ED-981B-FFB4E55FA893}"/>
                  </a:ext>
                </a:extLst>
              </p:cNvPr>
              <p:cNvSpPr txBox="1"/>
              <p:nvPr/>
            </p:nvSpPr>
            <p:spPr>
              <a:xfrm>
                <a:off x="2289595" y="3259793"/>
                <a:ext cx="3360708" cy="70333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абс 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lang="ru-RU" sz="3200" b="0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пер</m:t>
                        </m:r>
                      </m:sub>
                    </m:sSub>
                  </m:oMath>
                </a14:m>
                <a:r>
                  <a:rPr lang="ru-RU" sz="3200" dirty="0"/>
                  <a:t>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F2E3DA-F27E-40ED-981B-FFB4E55FA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595" y="3259793"/>
                <a:ext cx="3360708" cy="7033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79015-9631-4668-BD20-F8C08D42265A}"/>
                  </a:ext>
                </a:extLst>
              </p:cNvPr>
              <p:cNvSpPr txBox="1"/>
              <p:nvPr/>
            </p:nvSpPr>
            <p:spPr>
              <a:xfrm>
                <a:off x="2289595" y="4055403"/>
                <a:ext cx="3360708" cy="115961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абс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0" lang="ru-RU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ru-RU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отн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ru-RU" sz="3200" b="0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2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32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пер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79015-9631-4668-BD20-F8C08D422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595" y="4055403"/>
                <a:ext cx="3360708" cy="1159613"/>
              </a:xfrm>
              <a:prstGeom prst="rect">
                <a:avLst/>
              </a:prstGeom>
              <a:blipFill>
                <a:blip r:embed="rId11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6606A0-789D-4A6D-BF5C-7EB87376A5F0}"/>
                  </a:ext>
                </a:extLst>
              </p:cNvPr>
              <p:cNvSpPr txBox="1"/>
              <p:nvPr/>
            </p:nvSpPr>
            <p:spPr>
              <a:xfrm>
                <a:off x="2289595" y="5307292"/>
                <a:ext cx="3360708" cy="70012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абс 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lang="ru-RU" sz="3200" b="0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пер</m:t>
                        </m:r>
                      </m:sub>
                    </m:sSub>
                  </m:oMath>
                </a14:m>
                <a:r>
                  <a:rPr lang="ru-RU" sz="3200" dirty="0"/>
                  <a:t>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6606A0-789D-4A6D-BF5C-7EB87376A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595" y="5307292"/>
                <a:ext cx="3360708" cy="7001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6C0A68D-9F5D-4A32-9291-1C8D8B51B318}"/>
              </a:ext>
            </a:extLst>
          </p:cNvPr>
          <p:cNvGrpSpPr/>
          <p:nvPr/>
        </p:nvGrpSpPr>
        <p:grpSpPr>
          <a:xfrm>
            <a:off x="6096000" y="2391550"/>
            <a:ext cx="6096000" cy="1787818"/>
            <a:chOff x="6096000" y="2391550"/>
            <a:chExt cx="6096000" cy="1787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0EF8F41-083A-478F-B154-7113A6D801AF}"/>
                    </a:ext>
                  </a:extLst>
                </p:cNvPr>
                <p:cNvSpPr txBox="1"/>
                <p:nvPr/>
              </p:nvSpPr>
              <p:spPr>
                <a:xfrm>
                  <a:off x="6097438" y="2391550"/>
                  <a:ext cx="6094562" cy="5088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4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ru-RU" sz="24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абс</m:t>
                          </m:r>
                        </m:sub>
                      </m:sSub>
                    </m:oMath>
                  </a14:m>
                  <a:r>
                    <a:rPr lang="ru-RU" sz="24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 - абсолютная скорость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0EF8F41-083A-478F-B154-7113A6D80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438" y="2391550"/>
                  <a:ext cx="6094562" cy="508857"/>
                </a:xfrm>
                <a:prstGeom prst="rect">
                  <a:avLst/>
                </a:prstGeom>
                <a:blipFill>
                  <a:blip r:embed="rId13"/>
                  <a:stretch>
                    <a:fillRect b="-261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292873-EAB2-4B02-8FB7-86F1D2671944}"/>
                    </a:ext>
                  </a:extLst>
                </p:cNvPr>
                <p:cNvSpPr txBox="1"/>
                <p:nvPr/>
              </p:nvSpPr>
              <p:spPr>
                <a:xfrm>
                  <a:off x="6097438" y="3005364"/>
                  <a:ext cx="6094562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4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ru-RU" sz="24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отн</m:t>
                          </m:r>
                        </m:sub>
                      </m:sSub>
                    </m:oMath>
                  </a14:m>
                  <a:r>
                    <a:rPr lang="ru-RU" sz="24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 - относительная скорость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292873-EAB2-4B02-8FB7-86F1D2671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438" y="3005364"/>
                  <a:ext cx="6094562" cy="506421"/>
                </a:xfrm>
                <a:prstGeom prst="rect">
                  <a:avLst/>
                </a:prstGeom>
                <a:blipFill>
                  <a:blip r:embed="rId14"/>
                  <a:stretch>
                    <a:fillRect b="-277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AB48043-59CF-4C14-AA0F-ACD0E3C1A18E}"/>
                    </a:ext>
                  </a:extLst>
                </p:cNvPr>
                <p:cNvSpPr txBox="1"/>
                <p:nvPr/>
              </p:nvSpPr>
              <p:spPr>
                <a:xfrm>
                  <a:off x="6096000" y="3628833"/>
                  <a:ext cx="6094562" cy="550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40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ru-RU" sz="24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пер</m:t>
                          </m:r>
                        </m:sub>
                      </m:sSub>
                    </m:oMath>
                  </a14:m>
                  <a:r>
                    <a:rPr lang="ru-RU" sz="24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 - переносная скорость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AB48043-59CF-4C14-AA0F-ACD0E3C1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3628833"/>
                  <a:ext cx="6094562" cy="550535"/>
                </a:xfrm>
                <a:prstGeom prst="rect">
                  <a:avLst/>
                </a:prstGeom>
                <a:blipFill>
                  <a:blip r:embed="rId15"/>
                  <a:stretch>
                    <a:fillRect b="-2087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8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CBB4AF-80E5-4317-A0EB-30FAD040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067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3C8C3-3E72-4336-864A-D219340AA35F}"/>
              </a:ext>
            </a:extLst>
          </p:cNvPr>
          <p:cNvSpPr txBox="1"/>
          <p:nvPr/>
        </p:nvSpPr>
        <p:spPr>
          <a:xfrm>
            <a:off x="3748242" y="109101"/>
            <a:ext cx="4695516" cy="523220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76347E-67DE-49BF-A8C3-B25E23C89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" y="2393915"/>
            <a:ext cx="5074033" cy="31036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16A71C-8F39-4C80-85CC-3841E7C36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8897" y="2796611"/>
            <a:ext cx="3949722" cy="2149415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80A5D81-886B-45A4-A8DB-32B195BB667C}"/>
              </a:ext>
            </a:extLst>
          </p:cNvPr>
          <p:cNvSpPr/>
          <p:nvPr/>
        </p:nvSpPr>
        <p:spPr>
          <a:xfrm>
            <a:off x="5029200" y="3935154"/>
            <a:ext cx="983411" cy="439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2D0D63A-B47B-4388-A4ED-988D59DE7C86}"/>
              </a:ext>
            </a:extLst>
          </p:cNvPr>
          <p:cNvSpPr/>
          <p:nvPr/>
        </p:nvSpPr>
        <p:spPr>
          <a:xfrm>
            <a:off x="10006642" y="3587222"/>
            <a:ext cx="1755083" cy="439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049DE-3BB1-401B-AA3E-9699062CC3B1}"/>
              </a:ext>
            </a:extLst>
          </p:cNvPr>
          <p:cNvSpPr txBox="1"/>
          <p:nvPr/>
        </p:nvSpPr>
        <p:spPr>
          <a:xfrm>
            <a:off x="4444553" y="3336935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60 км/ч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6C702-B2B5-45AD-BF90-DCC0524AAE9A}"/>
              </a:ext>
            </a:extLst>
          </p:cNvPr>
          <p:cNvSpPr txBox="1"/>
          <p:nvPr/>
        </p:nvSpPr>
        <p:spPr>
          <a:xfrm>
            <a:off x="10058400" y="3131053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90 км/ч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109FEB-268E-4A8B-9C0F-BAF8EC271191}"/>
                  </a:ext>
                </a:extLst>
              </p:cNvPr>
              <p:cNvSpPr txBox="1"/>
              <p:nvPr/>
            </p:nvSpPr>
            <p:spPr>
              <a:xfrm>
                <a:off x="5281131" y="5614318"/>
                <a:ext cx="1629738" cy="644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− ?</m:t>
                    </m:r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109FEB-268E-4A8B-9C0F-BAF8EC271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131" y="5614318"/>
                <a:ext cx="1629738" cy="644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AC7B5-2F68-4A06-BBC8-F0CDB2BFF5C0}"/>
                  </a:ext>
                </a:extLst>
              </p:cNvPr>
              <p:cNvSpPr txBox="1"/>
              <p:nvPr/>
            </p:nvSpPr>
            <p:spPr>
              <a:xfrm>
                <a:off x="1585038" y="5451848"/>
                <a:ext cx="2616026" cy="644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=60км/ч</m:t>
                    </m:r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AC7B5-2F68-4A06-BBC8-F0CDB2BF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038" y="5451848"/>
                <a:ext cx="2616026" cy="644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EF2F04-13AF-40BF-9C8A-AC6DAE29248E}"/>
                  </a:ext>
                </a:extLst>
              </p:cNvPr>
              <p:cNvSpPr txBox="1"/>
              <p:nvPr/>
            </p:nvSpPr>
            <p:spPr>
              <a:xfrm>
                <a:off x="7236517" y="4872286"/>
                <a:ext cx="2616026" cy="644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=90км/ч</m:t>
                    </m:r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EF2F04-13AF-40BF-9C8A-AC6DAE29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517" y="4872286"/>
                <a:ext cx="2616026" cy="644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149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AAAE0-3D8A-41AE-804E-1FC64B0E964D}"/>
              </a:ext>
            </a:extLst>
          </p:cNvPr>
          <p:cNvSpPr txBox="1"/>
          <p:nvPr/>
        </p:nvSpPr>
        <p:spPr>
          <a:xfrm>
            <a:off x="379562" y="819509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6A1D2E-7601-45A3-A2BD-A5A9AECAD6AD}"/>
                  </a:ext>
                </a:extLst>
              </p:cNvPr>
              <p:cNvSpPr txBox="1"/>
              <p:nvPr/>
            </p:nvSpPr>
            <p:spPr>
              <a:xfrm>
                <a:off x="821666" y="1295218"/>
                <a:ext cx="2232085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=60км/ч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6A1D2E-7601-45A3-A2BD-A5A9AECAD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66" y="1295218"/>
                <a:ext cx="2232085" cy="5754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5D44D-5EBF-4C46-A77D-A40E1CF56AAF}"/>
                  </a:ext>
                </a:extLst>
              </p:cNvPr>
              <p:cNvSpPr txBox="1"/>
              <p:nvPr/>
            </p:nvSpPr>
            <p:spPr>
              <a:xfrm>
                <a:off x="821666" y="1780809"/>
                <a:ext cx="2447745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28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=90км/ч</m:t>
                    </m:r>
                  </m:oMath>
                </a14:m>
                <a:r>
                  <a:rPr kumimoji="0" lang="ru-RU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5D44D-5EBF-4C46-A77D-A40E1CF56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66" y="1780809"/>
                <a:ext cx="2447745" cy="575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58B88C9-FF6A-4C7D-BFA8-274B091C6E3E}"/>
              </a:ext>
            </a:extLst>
          </p:cNvPr>
          <p:cNvCxnSpPr/>
          <p:nvPr/>
        </p:nvCxnSpPr>
        <p:spPr>
          <a:xfrm>
            <a:off x="3053751" y="646981"/>
            <a:ext cx="0" cy="2449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A7624DB-71BA-4571-BB2B-4F1E5F9C79A1}"/>
              </a:ext>
            </a:extLst>
          </p:cNvPr>
          <p:cNvCxnSpPr/>
          <p:nvPr/>
        </p:nvCxnSpPr>
        <p:spPr>
          <a:xfrm>
            <a:off x="172528" y="2356288"/>
            <a:ext cx="31917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33E6-B4B3-4135-BD1A-61CAF44D7E93}"/>
                  </a:ext>
                </a:extLst>
              </p:cNvPr>
              <p:cNvSpPr txBox="1"/>
              <p:nvPr/>
            </p:nvSpPr>
            <p:spPr>
              <a:xfrm>
                <a:off x="822025" y="2373542"/>
                <a:ext cx="1516093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− ?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33E6-B4B3-4135-BD1A-61CAF44D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25" y="2373542"/>
                <a:ext cx="1516093" cy="5754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1B0174-7553-48C6-AD1A-6D6EEF272122}"/>
              </a:ext>
            </a:extLst>
          </p:cNvPr>
          <p:cNvSpPr txBox="1"/>
          <p:nvPr/>
        </p:nvSpPr>
        <p:spPr>
          <a:xfrm>
            <a:off x="3970274" y="819509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6E4108-2B1B-4E06-8A5D-8A3126EAC51E}"/>
                  </a:ext>
                </a:extLst>
              </p:cNvPr>
              <p:cNvSpPr txBox="1"/>
              <p:nvPr/>
            </p:nvSpPr>
            <p:spPr>
              <a:xfrm>
                <a:off x="3495855" y="1232893"/>
                <a:ext cx="3360708" cy="70012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абс 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lang="ru-RU" sz="3200" b="0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пер</m:t>
                        </m:r>
                      </m:sub>
                    </m:sSub>
                  </m:oMath>
                </a14:m>
                <a:r>
                  <a:rPr lang="ru-RU" sz="3200" dirty="0"/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6E4108-2B1B-4E06-8A5D-8A3126EAC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855" y="1232893"/>
                <a:ext cx="3360708" cy="7001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76721D-4C3F-40F1-A103-4880D2F616DD}"/>
                  </a:ext>
                </a:extLst>
              </p:cNvPr>
              <p:cNvSpPr txBox="1"/>
              <p:nvPr/>
            </p:nvSpPr>
            <p:spPr>
              <a:xfrm>
                <a:off x="3415238" y="1942675"/>
                <a:ext cx="8776762" cy="105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По условию задачи мы в автобусе, значит:</a:t>
                </a:r>
              </a:p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а </m:t>
                        </m:r>
                      </m:sub>
                    </m:sSub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2800" dirty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8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8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28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пер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rgbClr val="C00000"/>
                    </a:solidFill>
                  </a:rPr>
                  <a:t>,    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28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</m:oMath>
                </a14:m>
                <a:r>
                  <a:rPr lang="ru-RU" sz="2800" dirty="0"/>
                  <a:t>  </a:t>
                </a:r>
                <a:r>
                  <a:rPr lang="ru-RU" sz="28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28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28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абс</m:t>
                        </m:r>
                      </m:sub>
                    </m:sSub>
                  </m:oMath>
                </a14:m>
                <a:endParaRPr lang="ru-RU" sz="2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76721D-4C3F-40F1-A103-4880D2F61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238" y="1942675"/>
                <a:ext cx="8776762" cy="1054969"/>
              </a:xfrm>
              <a:prstGeom prst="rect">
                <a:avLst/>
              </a:prstGeom>
              <a:blipFill>
                <a:blip r:embed="rId8"/>
                <a:stretch>
                  <a:fillRect l="-1389" t="-6936" r="-486" b="-138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10C4A0-69DE-4731-846C-042F753391DB}"/>
                  </a:ext>
                </a:extLst>
              </p:cNvPr>
              <p:cNvSpPr txBox="1"/>
              <p:nvPr/>
            </p:nvSpPr>
            <p:spPr>
              <a:xfrm>
                <a:off x="3495855" y="3007298"/>
                <a:ext cx="3360708" cy="6446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л 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отн</m:t>
                        </m:r>
                      </m:sub>
                    </m:sSub>
                    <m:r>
                      <a:rPr lang="ru-RU" sz="3200" b="0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</m:oMath>
                </a14:m>
                <a:r>
                  <a:rPr lang="ru-RU" sz="3200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10C4A0-69DE-4731-846C-042F75339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855" y="3007298"/>
                <a:ext cx="3360708" cy="644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E192D3-BB47-48FA-847C-83AD13C231D9}"/>
                  </a:ext>
                </a:extLst>
              </p:cNvPr>
              <p:cNvSpPr txBox="1"/>
              <p:nvPr/>
            </p:nvSpPr>
            <p:spPr>
              <a:xfrm>
                <a:off x="3495855" y="3786340"/>
                <a:ext cx="3360708" cy="6446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ru-RU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отн </m:t>
                        </m:r>
                      </m:sub>
                    </m:sSub>
                    <m:r>
                      <a:rPr kumimoji="0" lang="ru-R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  <m:r>
                      <a:rPr lang="ru-RU" sz="3200" b="0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sz="32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ru-RU" sz="32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</m:oMath>
                </a14:m>
                <a:r>
                  <a:rPr lang="ru-RU" sz="3200" dirty="0"/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E192D3-BB47-48FA-847C-83AD13C23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855" y="3786340"/>
                <a:ext cx="3360708" cy="644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8FEE3C-AD08-46AA-84EB-A705A2C7EB37}"/>
                  </a:ext>
                </a:extLst>
              </p:cNvPr>
              <p:cNvSpPr txBox="1"/>
              <p:nvPr/>
            </p:nvSpPr>
            <p:spPr>
              <a:xfrm>
                <a:off x="7153236" y="3870580"/>
                <a:ext cx="35216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л х    </m:t>
                          </m:r>
                        </m:sub>
                      </m:sSub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а х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8FEE3C-AD08-46AA-84EB-A705A2C7E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36" y="3870580"/>
                <a:ext cx="3521670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68B3A1-95E5-4507-903C-DE80D7547B87}"/>
                  </a:ext>
                </a:extLst>
              </p:cNvPr>
              <p:cNvSpPr txBox="1"/>
              <p:nvPr/>
            </p:nvSpPr>
            <p:spPr>
              <a:xfrm>
                <a:off x="7153236" y="4514448"/>
                <a:ext cx="323312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л     </m:t>
                          </m:r>
                        </m:sub>
                      </m:sSub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а 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68B3A1-95E5-4507-903C-DE80D7547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36" y="4514448"/>
                <a:ext cx="3233128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FE678-910F-4DE7-84D0-55CE02160B71}"/>
                  </a:ext>
                </a:extLst>
              </p:cNvPr>
              <p:cNvSpPr txBox="1"/>
              <p:nvPr/>
            </p:nvSpPr>
            <p:spPr>
              <a:xfrm>
                <a:off x="7153236" y="5108354"/>
                <a:ext cx="48985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90−60=30 км/ч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FE678-910F-4DE7-84D0-55CE02160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36" y="5108354"/>
                <a:ext cx="4898585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E70FBD9-AC1E-4D25-B991-A9E35A358006}"/>
              </a:ext>
            </a:extLst>
          </p:cNvPr>
          <p:cNvGrpSpPr/>
          <p:nvPr/>
        </p:nvGrpSpPr>
        <p:grpSpPr>
          <a:xfrm>
            <a:off x="267418" y="4470214"/>
            <a:ext cx="6731907" cy="1693026"/>
            <a:chOff x="267418" y="4470214"/>
            <a:chExt cx="6731907" cy="169302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440188F0-4B48-4769-850E-EF688C202B27}"/>
                </a:ext>
              </a:extLst>
            </p:cNvPr>
            <p:cNvGrpSpPr/>
            <p:nvPr/>
          </p:nvGrpSpPr>
          <p:grpSpPr>
            <a:xfrm>
              <a:off x="267418" y="4470214"/>
              <a:ext cx="6731907" cy="1609111"/>
              <a:chOff x="267418" y="4470214"/>
              <a:chExt cx="6731907" cy="160911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35A277-D405-48BD-B863-7EE092B6931B}"/>
                  </a:ext>
                </a:extLst>
              </p:cNvPr>
              <p:cNvSpPr txBox="1"/>
              <p:nvPr/>
            </p:nvSpPr>
            <p:spPr>
              <a:xfrm>
                <a:off x="267418" y="4470214"/>
                <a:ext cx="6731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i="1" dirty="0"/>
                  <a:t>Векторное уравнение не зависит от выбора системы отсчета!</a:t>
                </a:r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5EBE9E3-F779-4BF6-BFCF-9CACB6F39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418" y="4829730"/>
                <a:ext cx="6589143" cy="1249595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7DED31-186F-469E-8406-748807801A66}"/>
                </a:ext>
              </a:extLst>
            </p:cNvPr>
            <p:cNvSpPr txBox="1"/>
            <p:nvPr/>
          </p:nvSpPr>
          <p:spPr>
            <a:xfrm>
              <a:off x="574778" y="5793908"/>
              <a:ext cx="3676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i="1" dirty="0"/>
                <a:t>а) Движение в одном направлении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9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C7136A2-78CB-4F50-A166-38B4B714C623}"/>
              </a:ext>
            </a:extLst>
          </p:cNvPr>
          <p:cNvGrpSpPr/>
          <p:nvPr/>
        </p:nvGrpSpPr>
        <p:grpSpPr>
          <a:xfrm>
            <a:off x="2642616" y="569344"/>
            <a:ext cx="6236208" cy="1250496"/>
            <a:chOff x="2642616" y="569344"/>
            <a:chExt cx="6236208" cy="125049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BB21A08-85B7-46D4-82B0-D9F97D29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616" y="569344"/>
              <a:ext cx="6236208" cy="11826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B6128C-77F9-4BD9-A9C4-6EBE9AA5CEB8}"/>
                </a:ext>
              </a:extLst>
            </p:cNvPr>
            <p:cNvSpPr txBox="1"/>
            <p:nvPr/>
          </p:nvSpPr>
          <p:spPr>
            <a:xfrm>
              <a:off x="3409418" y="1450508"/>
              <a:ext cx="262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i="1" dirty="0"/>
                <a:t>б) Движение на встречу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396CC4-A68B-498F-A8B4-EE06C90E90E0}"/>
                  </a:ext>
                </a:extLst>
              </p:cNvPr>
              <p:cNvSpPr txBox="1"/>
              <p:nvPr/>
            </p:nvSpPr>
            <p:spPr>
              <a:xfrm>
                <a:off x="4038600" y="2393779"/>
                <a:ext cx="323312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л     </m:t>
                          </m:r>
                        </m:sub>
                      </m:sSub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а 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396CC4-A68B-498F-A8B4-EE06C90E9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393779"/>
                <a:ext cx="323312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68957-A4F5-4992-8862-D32488677AA1}"/>
                  </a:ext>
                </a:extLst>
              </p:cNvPr>
              <p:cNvSpPr txBox="1"/>
              <p:nvPr/>
            </p:nvSpPr>
            <p:spPr>
              <a:xfrm>
                <a:off x="4038600" y="1826671"/>
                <a:ext cx="35216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л х    </m:t>
                          </m:r>
                        </m:sub>
                      </m:sSub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а х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68957-A4F5-4992-8862-D32488677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826671"/>
                <a:ext cx="352167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7D8D1-22FC-49A6-B564-2256FD5372CF}"/>
                  </a:ext>
                </a:extLst>
              </p:cNvPr>
              <p:cNvSpPr txBox="1"/>
              <p:nvPr/>
            </p:nvSpPr>
            <p:spPr>
              <a:xfrm>
                <a:off x="4038600" y="3031959"/>
                <a:ext cx="51262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отн 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90+60=150 км/ч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7D8D1-22FC-49A6-B564-2256FD537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031959"/>
                <a:ext cx="5126212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A1B8C54-B3D6-45BB-B94B-049730DF7952}"/>
              </a:ext>
            </a:extLst>
          </p:cNvPr>
          <p:cNvSpPr txBox="1"/>
          <p:nvPr/>
        </p:nvSpPr>
        <p:spPr>
          <a:xfrm>
            <a:off x="5481428" y="3944859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 30 км/ч, 150 км/ч</a:t>
            </a:r>
          </a:p>
        </p:txBody>
      </p:sp>
    </p:spTree>
    <p:extLst>
      <p:ext uri="{BB962C8B-B14F-4D97-AF65-F5344CB8AC3E}">
        <p14:creationId xmlns:p14="http://schemas.microsoft.com/office/powerpoint/2010/main" val="297650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DD1DF-60BF-4017-86C5-8B0F778D3F90}"/>
              </a:ext>
            </a:extLst>
          </p:cNvPr>
          <p:cNvSpPr txBox="1"/>
          <p:nvPr/>
        </p:nvSpPr>
        <p:spPr>
          <a:xfrm>
            <a:off x="331851" y="1310746"/>
            <a:ext cx="115282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	Скорость течения реки 3 км/ч. Моторная лодка едет против течения со скоростью 10 км/ч. С какой скоростью двигалась бы она по течению реки?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	Скорость велосипедиста 36 км/ч, а скорость встречного ветра 4 м/с. Какова скорость ветра в системе отсчета, связанной с велосипедистом?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	Два поезда идут навстречу друг другу со скоростями 36 км/ч и 54 км/ч. Пассажир, находящийся в первом поезде, замечает, что второй поезд проходит мимо него в течение 6 с. Какова длина второго поезда?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10CA1-247B-42FA-8D24-705654A90F2E}"/>
              </a:ext>
            </a:extLst>
          </p:cNvPr>
          <p:cNvSpPr txBox="1"/>
          <p:nvPr/>
        </p:nvSpPr>
        <p:spPr>
          <a:xfrm>
            <a:off x="2922420" y="136525"/>
            <a:ext cx="6109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ЗАДАЧИ ДЛЯ </a:t>
            </a: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САМОСТОЯТЕЛЬНОГО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66443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5DC62FB-4F2A-4CA9-BB8F-316E440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DBE33C6A-FE70-4AF5-BE10-1B9988EB6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DD1DF-60BF-4017-86C5-8B0F778D3F90}"/>
              </a:ext>
            </a:extLst>
          </p:cNvPr>
          <p:cNvSpPr txBox="1"/>
          <p:nvPr/>
        </p:nvSpPr>
        <p:spPr>
          <a:xfrm>
            <a:off x="331851" y="1310746"/>
            <a:ext cx="115282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4.	По двум параллельным путям идут товарный поезд длиной 600 м со скоростью 48,6 км/ч и электропоезд длиной 160 м со скоростью 102,6 км/ч. В течение какого времени один поезд проходит мимо другого в случаях: а) поезда движутся навстречу друг другу; б) электропоезд обгоняет товарный состав.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10CA1-247B-42FA-8D24-705654A90F2E}"/>
              </a:ext>
            </a:extLst>
          </p:cNvPr>
          <p:cNvSpPr txBox="1"/>
          <p:nvPr/>
        </p:nvSpPr>
        <p:spPr>
          <a:xfrm>
            <a:off x="2922420" y="136525"/>
            <a:ext cx="6109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ЗАДАЧИ ДЛЯ </a:t>
            </a: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САМОСТОЯТЕЛЬНОГО РЕШЕНИЯ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7B23B-A699-4C08-9E12-8B3313B46D3D}"/>
              </a:ext>
            </a:extLst>
          </p:cNvPr>
          <p:cNvSpPr txBox="1"/>
          <p:nvPr/>
        </p:nvSpPr>
        <p:spPr>
          <a:xfrm>
            <a:off x="331850" y="3874824"/>
            <a:ext cx="113633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5. Между двумя пунктами, расположенными на расстоянии 100 км один от другого, курсирует катер, который, идя но течению, проходит это расстояние за 4 ч, а идя против течения — за 10 ч. Определите скорость течения реки и скорость катера относительно воды.</a:t>
            </a:r>
          </a:p>
        </p:txBody>
      </p:sp>
    </p:spTree>
    <p:extLst>
      <p:ext uri="{BB962C8B-B14F-4D97-AF65-F5344CB8AC3E}">
        <p14:creationId xmlns:p14="http://schemas.microsoft.com/office/powerpoint/2010/main" val="1748484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8511C-330B-41D6-8592-EE3812117C2D}"/>
              </a:ext>
            </a:extLst>
          </p:cNvPr>
          <p:cNvSpPr txBox="1"/>
          <p:nvPr/>
        </p:nvSpPr>
        <p:spPr>
          <a:xfrm>
            <a:off x="3288180" y="276956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Источники и литература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A01E4-1110-47BD-8344-B4F6B5D9DC66}"/>
              </a:ext>
            </a:extLst>
          </p:cNvPr>
          <p:cNvSpPr txBox="1"/>
          <p:nvPr/>
        </p:nvSpPr>
        <p:spPr>
          <a:xfrm>
            <a:off x="219807" y="999005"/>
            <a:ext cx="116501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Физика. 10 класс: учеб, для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общеобразоват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организаций Г. Я. Мякишев, Б. Б.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Буховцев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Н. Н. Сотский; под ред. Н. А. Парфентьевой. — М. : Просвещение, 2014. — 416 с. : ил. — (Классический курс).</a:t>
            </a:r>
          </a:p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Шаталов В. Ф. и др. Опорные конспекты по кинематике и динамике: Кн. для учителя: Из опыта работы / В. Ф. Шаталов, В. М. Шейман, А. М. Хаит. —М.: Просвещение, 1989. — 143 с.</a:t>
            </a:r>
          </a:p>
          <a:p>
            <a:pPr marL="457200" indent="-457200">
              <a:buFontTx/>
              <a:buAutoNum type="arabicPeriod"/>
            </a:pP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Трубецкова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С. В. Физика. Вопросы — ответы. Задачи — решения. Ч. 1, 2, 3. Механика: Учеб, пособие. — М.: ФИЗМАТЛИТ, 2003. - 352 с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924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D1C82-59A2-44A5-B5F6-55F7234F610A}"/>
              </a:ext>
            </a:extLst>
          </p:cNvPr>
          <p:cNvSpPr txBox="1"/>
          <p:nvPr/>
        </p:nvSpPr>
        <p:spPr>
          <a:xfrm>
            <a:off x="240942" y="640515"/>
            <a:ext cx="116736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200" b="0" i="1" u="none" strike="noStrike" dirty="0">
                <a:solidFill>
                  <a:srgbClr val="0070C0"/>
                </a:solidFill>
                <a:latin typeface="Courier New" panose="02070309020205020404" pitchFamily="49" charset="0"/>
              </a:rPr>
              <a:t>Ответьте на следующие вопросы: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	В чем состоит основная задача механики?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	Зачем введено понятие материальной точки? Когда тело можно считать материальной точкой?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	Что такое система отсчета (СО) ? Для чего вводится?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4.	Какие виды систем координат (СК) вы знаете?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5.	Что такое траектория?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6.. В чем отличие пути от перемещения?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7.	Как определить проекцию вектора перемещения на ось?</a:t>
            </a:r>
          </a:p>
        </p:txBody>
      </p:sp>
    </p:spTree>
    <p:extLst>
      <p:ext uri="{BB962C8B-B14F-4D97-AF65-F5344CB8AC3E}">
        <p14:creationId xmlns:p14="http://schemas.microsoft.com/office/powerpoint/2010/main" val="283646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D1C82-59A2-44A5-B5F6-55F7234F610A}"/>
              </a:ext>
            </a:extLst>
          </p:cNvPr>
          <p:cNvSpPr txBox="1"/>
          <p:nvPr/>
        </p:nvSpPr>
        <p:spPr>
          <a:xfrm>
            <a:off x="240942" y="640515"/>
            <a:ext cx="116736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200" b="0" i="1" u="none" strike="noStrike" dirty="0">
                <a:solidFill>
                  <a:srgbClr val="0070C0"/>
                </a:solidFill>
                <a:latin typeface="Courier New" panose="02070309020205020404" pitchFamily="49" charset="0"/>
              </a:rPr>
              <a:t>Ответьте на следующие вопросы: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8.	Как определить координату, зная проекцию перемещения?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9.	Какое движение называется равномерным?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10.	Что называется скоростью равномерного движения? В каких единицах она выражается?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11.	В каких случаях проекция скорости равномерного движения на ось положительна, в каких — отрицательна?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12.	Как находится проекция перемещения, если известна проекция скорости?</a:t>
            </a:r>
          </a:p>
        </p:txBody>
      </p:sp>
    </p:spTree>
    <p:extLst>
      <p:ext uri="{BB962C8B-B14F-4D97-AF65-F5344CB8AC3E}">
        <p14:creationId xmlns:p14="http://schemas.microsoft.com/office/powerpoint/2010/main" val="86054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D1C82-59A2-44A5-B5F6-55F7234F610A}"/>
              </a:ext>
            </a:extLst>
          </p:cNvPr>
          <p:cNvSpPr txBox="1"/>
          <p:nvPr/>
        </p:nvSpPr>
        <p:spPr>
          <a:xfrm>
            <a:off x="240942" y="640515"/>
            <a:ext cx="116736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200" b="0" i="1" u="none" strike="noStrike" dirty="0">
                <a:solidFill>
                  <a:srgbClr val="0070C0"/>
                </a:solidFill>
                <a:latin typeface="Courier New" panose="02070309020205020404" pitchFamily="49" charset="0"/>
              </a:rPr>
              <a:t>Ответьте на следующие вопросы: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13.	Как найти координату тела в любой момент времени, если известна начальная координата, проекция скорости и время?</a:t>
            </a:r>
          </a:p>
          <a:p>
            <a:pPr marR="0" algn="l" rtl="0"/>
            <a:r>
              <a:rPr lang="ru-RU" sz="3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14.	Как скорость, выраженную в метрах в секунду, выразить в километрах в час и наоборот?</a:t>
            </a:r>
          </a:p>
        </p:txBody>
      </p:sp>
    </p:spTree>
    <p:extLst>
      <p:ext uri="{BB962C8B-B14F-4D97-AF65-F5344CB8AC3E}">
        <p14:creationId xmlns:p14="http://schemas.microsoft.com/office/powerpoint/2010/main" val="31775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D1C82-59A2-44A5-B5F6-55F7234F610A}"/>
              </a:ext>
            </a:extLst>
          </p:cNvPr>
          <p:cNvSpPr txBox="1"/>
          <p:nvPr/>
        </p:nvSpPr>
        <p:spPr>
          <a:xfrm>
            <a:off x="240942" y="640515"/>
            <a:ext cx="11673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рисунке показаны ось координат, тела и их скорости.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05A5-6A70-48B0-98CB-786C49D1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5" y="1199182"/>
            <a:ext cx="11286363" cy="248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D26FB-F41C-4E45-B09D-849B03E6F258}"/>
              </a:ext>
            </a:extLst>
          </p:cNvPr>
          <p:cNvSpPr txBox="1"/>
          <p:nvPr/>
        </p:nvSpPr>
        <p:spPr>
          <a:xfrm>
            <a:off x="355907" y="3679701"/>
            <a:ext cx="1128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Определите начальные координаты грузового и легкового автомобилей и мотоцикла.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D4D06-8BAB-4E1D-AF39-8214A17A9788}"/>
              </a:ext>
            </a:extLst>
          </p:cNvPr>
          <p:cNvSpPr txBox="1"/>
          <p:nvPr/>
        </p:nvSpPr>
        <p:spPr>
          <a:xfrm>
            <a:off x="355907" y="4514936"/>
            <a:ext cx="1120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 Запишите для каждого тела уравнение координаты.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39913-B7D9-40C4-B950-28164AE36355}"/>
              </a:ext>
            </a:extLst>
          </p:cNvPr>
          <p:cNvSpPr txBox="1"/>
          <p:nvPr/>
        </p:nvSpPr>
        <p:spPr>
          <a:xfrm>
            <a:off x="355906" y="5017522"/>
            <a:ext cx="1128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 Найдите, когда и где встретятся:</a:t>
            </a:r>
          </a:p>
          <a:p>
            <a:pPr marR="0" indent="1792288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а)грузовой и легковой автомобили;</a:t>
            </a:r>
          </a:p>
          <a:p>
            <a:pPr marR="0" indent="1792288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б)грузовой автомобиль и мотоцикл.</a:t>
            </a:r>
          </a:p>
        </p:txBody>
      </p:sp>
    </p:spTree>
    <p:extLst>
      <p:ext uri="{BB962C8B-B14F-4D97-AF65-F5344CB8AC3E}">
        <p14:creationId xmlns:p14="http://schemas.microsoft.com/office/powerpoint/2010/main" val="145555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05A5-6A70-48B0-98CB-786C49D1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57" y="640617"/>
            <a:ext cx="11286363" cy="248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D26FB-F41C-4E45-B09D-849B03E6F258}"/>
              </a:ext>
            </a:extLst>
          </p:cNvPr>
          <p:cNvSpPr txBox="1"/>
          <p:nvPr/>
        </p:nvSpPr>
        <p:spPr>
          <a:xfrm>
            <a:off x="355907" y="3037961"/>
            <a:ext cx="1128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Определите начальные координаты грузового и легкового автомобилей и мотоцикла.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85ADC-1BB5-472E-A60E-C60D7B375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96" y="3939937"/>
            <a:ext cx="3989208" cy="24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05A5-6A70-48B0-98CB-786C49D1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57" y="640617"/>
            <a:ext cx="11286363" cy="2480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19D9D-1508-49CE-8EF7-6A831B490D42}"/>
              </a:ext>
            </a:extLst>
          </p:cNvPr>
          <p:cNvSpPr txBox="1"/>
          <p:nvPr/>
        </p:nvSpPr>
        <p:spPr>
          <a:xfrm>
            <a:off x="434605" y="2905780"/>
            <a:ext cx="1120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 Запишите для каждого тела уравнение координаты.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F32955-473D-4E63-8945-1F68234DA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16" y="3429000"/>
            <a:ext cx="6297168" cy="28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8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288180" y="17207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ПОВТОРЕНИЕ ПРОЙДЕННОГО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05A5-6A70-48B0-98CB-786C49D1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57" y="640617"/>
            <a:ext cx="11286363" cy="248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BC439-CAC4-4D09-B2BA-A39ED8443459}"/>
              </a:ext>
            </a:extLst>
          </p:cNvPr>
          <p:cNvSpPr txBox="1"/>
          <p:nvPr/>
        </p:nvSpPr>
        <p:spPr>
          <a:xfrm>
            <a:off x="589080" y="3112060"/>
            <a:ext cx="1128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 Найдите, когда и где встретятся:</a:t>
            </a:r>
          </a:p>
          <a:p>
            <a:pPr marR="0" indent="1792288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а)грузовой и легковой автомобили;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09911-32FF-4BC0-BC8C-C1FF3AAE8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42" y="4124646"/>
            <a:ext cx="6412992" cy="21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5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1294</Words>
  <Application>Microsoft Office PowerPoint</Application>
  <PresentationFormat>Широкоэкранный</PresentationFormat>
  <Paragraphs>146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Miama Nueva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71</cp:revision>
  <dcterms:created xsi:type="dcterms:W3CDTF">2021-09-05T07:01:07Z</dcterms:created>
  <dcterms:modified xsi:type="dcterms:W3CDTF">2021-09-13T02:16:13Z</dcterms:modified>
</cp:coreProperties>
</file>