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97" r:id="rId3"/>
    <p:sldId id="298" r:id="rId4"/>
    <p:sldId id="299" r:id="rId5"/>
    <p:sldId id="301" r:id="rId6"/>
    <p:sldId id="302" r:id="rId7"/>
    <p:sldId id="304" r:id="rId8"/>
    <p:sldId id="303" r:id="rId9"/>
    <p:sldId id="305" r:id="rId10"/>
    <p:sldId id="306" r:id="rId11"/>
    <p:sldId id="307" r:id="rId12"/>
    <p:sldId id="308" r:id="rId13"/>
    <p:sldId id="309" r:id="rId14"/>
    <p:sldId id="311" r:id="rId15"/>
    <p:sldId id="312" r:id="rId16"/>
    <p:sldId id="313" r:id="rId17"/>
    <p:sldId id="315" r:id="rId18"/>
    <p:sldId id="314" r:id="rId19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20"/>
      <p:bold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7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32" userDrawn="1">
          <p15:clr>
            <a:srgbClr val="A4A3A4"/>
          </p15:clr>
        </p15:guide>
        <p15:guide id="12" pos="4276" userDrawn="1">
          <p15:clr>
            <a:srgbClr val="A4A3A4"/>
          </p15:clr>
        </p15:guide>
        <p15:guide id="13" pos="1474" userDrawn="1">
          <p15:clr>
            <a:srgbClr val="A4A3A4"/>
          </p15:clr>
        </p15:guide>
        <p15:guide id="14" pos="909" userDrawn="1">
          <p15:clr>
            <a:srgbClr val="A4A3A4"/>
          </p15:clr>
        </p15:guide>
        <p15:guide id="15" pos="3334" userDrawn="1">
          <p15:clr>
            <a:srgbClr val="A4A3A4"/>
          </p15:clr>
        </p15:guide>
        <p15:guide id="16" orient="horz" pos="849" userDrawn="1">
          <p15:clr>
            <a:srgbClr val="A4A3A4"/>
          </p15:clr>
        </p15:guide>
        <p15:guide id="17" orient="horz" pos="2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15"/>
    <a:srgbClr val="00CCFF"/>
    <a:srgbClr val="00CC66"/>
    <a:srgbClr val="CC00FF"/>
    <a:srgbClr val="558F35"/>
    <a:srgbClr val="6FB242"/>
    <a:srgbClr val="767171"/>
    <a:srgbClr val="44546A"/>
    <a:srgbClr val="68707B"/>
    <a:srgbClr val="56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88" y="96"/>
      </p:cViewPr>
      <p:guideLst>
        <p:guide orient="horz" pos="237"/>
        <p:guide pos="227"/>
        <p:guide orient="horz" pos="3003"/>
        <p:guide pos="5534"/>
        <p:guide pos="2744"/>
        <p:guide pos="3016"/>
        <p:guide pos="2880"/>
        <p:guide orient="horz" pos="1832"/>
        <p:guide pos="4276"/>
        <p:guide pos="1474"/>
        <p:guide pos="909"/>
        <p:guide pos="3334"/>
        <p:guide orient="horz" pos="849"/>
        <p:guide orient="horz" pos="28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1" Type="http://schemas.openxmlformats.org/officeDocument/2006/relationships/image" Target="../media/image36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2.png"/><Relationship Id="rId19" Type="http://schemas.openxmlformats.org/officeDocument/2006/relationships/image" Target="../media/image34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05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4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Масса и плотность</a:t>
            </a:r>
            <a:endParaRPr lang="en-US" sz="3400" b="1" cap="all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lnSpc>
                <a:spcPts val="3600"/>
              </a:lnSpc>
            </a:pPr>
            <a:r>
              <a:rPr lang="ru-RU" sz="34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тела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42357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49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М. В. Ломоносов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134" y="1360452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Результаты опытов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794250" y="1789817"/>
            <a:ext cx="3854535" cy="323165"/>
            <a:chOff x="4794250" y="1734819"/>
            <a:chExt cx="3854535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794250" y="1734819"/>
                  <a:ext cx="37965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1734819"/>
                  <a:ext cx="379656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4972779" y="1748789"/>
              <a:ext cx="3676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угловая скорость вращения стержня.</a:t>
              </a:r>
              <a:endParaRPr lang="ru-RU" sz="14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794250" y="2173015"/>
            <a:ext cx="2956165" cy="556068"/>
            <a:chOff x="4794250" y="2053042"/>
            <a:chExt cx="2956165" cy="5560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794250" y="2053042"/>
                  <a:ext cx="43980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2053042"/>
                  <a:ext cx="439800" cy="3231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027562" y="2053042"/>
                  <a:ext cx="94179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 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см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562" y="2053042"/>
                  <a:ext cx="941796" cy="3231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752752" y="2066620"/>
              <a:ext cx="1997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радиус вращения</a:t>
              </a:r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96539" y="2301333"/>
              <a:ext cx="24673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/>
                <a:t>алюминие</a:t>
              </a:r>
              <a:r>
                <a:rPr lang="ru-RU" sz="1400" dirty="0" smtClean="0">
                  <a:solidFill>
                    <a:prstClr val="black"/>
                  </a:solidFill>
                </a:rPr>
                <a:t>вого цилиндра.</a:t>
              </a:r>
              <a:endParaRPr lang="ru-RU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94250" y="2789116"/>
            <a:ext cx="3711601" cy="556661"/>
            <a:chOff x="4794250" y="2746717"/>
            <a:chExt cx="3711601" cy="55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94250" y="2746718"/>
                  <a:ext cx="444289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2746718"/>
                  <a:ext cx="444289" cy="3231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027562" y="2746717"/>
                  <a:ext cx="94179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1,9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см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562" y="2746717"/>
                  <a:ext cx="941796" cy="3231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5754777" y="2760888"/>
              <a:ext cx="27510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радиус вращения медного</a:t>
              </a:r>
              <a:endParaRPr lang="ru-RU" sz="14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798564" y="2995601"/>
              <a:ext cx="1114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</a:rPr>
                <a:t>цилиндра.</a:t>
              </a:r>
              <a:endParaRPr lang="ru-RU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794250" y="3405810"/>
            <a:ext cx="3246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Центростремительные ускорения: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792717" y="3773620"/>
                <a:ext cx="111703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773620"/>
                <a:ext cx="1117037" cy="3231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2717" y="4103888"/>
                <a:ext cx="111703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4103888"/>
                <a:ext cx="1117037" cy="3231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Левая фигурная скобка 10"/>
          <p:cNvSpPr/>
          <p:nvPr/>
        </p:nvSpPr>
        <p:spPr>
          <a:xfrm flipH="1">
            <a:off x="5787751" y="3804531"/>
            <a:ext cx="126188" cy="602654"/>
          </a:xfrm>
          <a:prstGeom prst="leftBrace">
            <a:avLst>
              <a:gd name="adj1" fmla="val 32864"/>
              <a:gd name="adj2" fmla="val 50000"/>
            </a:avLst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919888" y="3789426"/>
                <a:ext cx="1585434" cy="593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888" y="3789426"/>
                <a:ext cx="1585434" cy="59330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06767" y="3822334"/>
                <a:ext cx="1481431" cy="550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 см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см</m:t>
                          </m:r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767" y="3822334"/>
                <a:ext cx="1481431" cy="55040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Группа 11"/>
          <p:cNvGrpSpPr/>
          <p:nvPr/>
        </p:nvGrpSpPr>
        <p:grpSpPr>
          <a:xfrm>
            <a:off x="409785" y="2732657"/>
            <a:ext cx="3876465" cy="613120"/>
            <a:chOff x="409785" y="2732657"/>
            <a:chExt cx="3876465" cy="613120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" t="45556" r="3174" b="45714"/>
            <a:stretch/>
          </p:blipFill>
          <p:spPr>
            <a:xfrm>
              <a:off x="409785" y="2732657"/>
              <a:ext cx="3876465" cy="360466"/>
            </a:xfrm>
            <a:prstGeom prst="rect">
              <a:avLst/>
            </a:prstGeom>
          </p:spPr>
        </p:pic>
        <p:cxnSp>
          <p:nvCxnSpPr>
            <p:cNvPr id="24" name="Прямая соединительная линия 23"/>
            <p:cNvCxnSpPr/>
            <p:nvPr/>
          </p:nvCxnSpPr>
          <p:spPr>
            <a:xfrm>
              <a:off x="1727200" y="2912890"/>
              <a:ext cx="0" cy="43288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346509" y="2912890"/>
              <a:ext cx="0" cy="43288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784784" y="2912890"/>
              <a:ext cx="0" cy="43288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727200" y="3301425"/>
              <a:ext cx="619309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2347913" y="3301425"/>
              <a:ext cx="1436871" cy="0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871585" y="3041847"/>
              <a:ext cx="3433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</a:t>
              </a:r>
              <a:r>
                <a:rPr lang="en-US" baseline="-25000" dirty="0" smtClean="0"/>
                <a:t>2</a:t>
              </a:r>
              <a:endParaRPr lang="ru-RU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36786" y="3041847"/>
              <a:ext cx="3433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</a:t>
              </a:r>
              <a:r>
                <a:rPr lang="en-US" baseline="-25000" dirty="0" smtClean="0"/>
                <a:t>1</a:t>
              </a:r>
              <a:endParaRPr lang="ru-RU" i="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65386" y="1359396"/>
            <a:ext cx="3990714" cy="1114281"/>
            <a:chOff x="365386" y="2745812"/>
            <a:chExt cx="3990714" cy="1114281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характеризующая быстроту изменения скорости тела.</a:t>
              </a:r>
              <a:endParaRPr lang="ru-RU" sz="15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7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134" y="1360452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Результаты опытов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4792717" y="1789817"/>
            <a:ext cx="3856068" cy="2637236"/>
            <a:chOff x="4792717" y="1789817"/>
            <a:chExt cx="3856068" cy="263723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792717" y="1789817"/>
              <a:ext cx="3856068" cy="2637236"/>
              <a:chOff x="4792717" y="1789817"/>
              <a:chExt cx="3856068" cy="2637236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4794250" y="1789817"/>
                <a:ext cx="3854535" cy="323165"/>
                <a:chOff x="4794250" y="1734819"/>
                <a:chExt cx="3854535" cy="3231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/>
                    <p:cNvSpPr txBox="1"/>
                    <p:nvPr/>
                  </p:nvSpPr>
                  <p:spPr>
                    <a:xfrm>
                      <a:off x="4794250" y="1734819"/>
                      <a:ext cx="379656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oMath>
                        </m:oMathPara>
                      </a14:m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94250" y="1734819"/>
                      <a:ext cx="379656" cy="3231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" name="TextBox 3"/>
                <p:cNvSpPr txBox="1"/>
                <p:nvPr/>
              </p:nvSpPr>
              <p:spPr>
                <a:xfrm>
                  <a:off x="4972779" y="1748789"/>
                  <a:ext cx="367600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smtClean="0"/>
                    <a:t>— угловая скорость вращения стержня.</a:t>
                  </a:r>
                  <a:endParaRPr lang="ru-RU" sz="1400" dirty="0"/>
                </a:p>
              </p:txBody>
            </p:sp>
          </p:grpSp>
          <p:grpSp>
            <p:nvGrpSpPr>
              <p:cNvPr id="8" name="Группа 7"/>
              <p:cNvGrpSpPr/>
              <p:nvPr/>
            </p:nvGrpSpPr>
            <p:grpSpPr>
              <a:xfrm>
                <a:off x="4794250" y="2173015"/>
                <a:ext cx="2956165" cy="556068"/>
                <a:chOff x="4794250" y="2053042"/>
                <a:chExt cx="2956165" cy="5560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4794250" y="2053042"/>
                      <a:ext cx="439800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ru-RU" sz="15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94250" y="2053042"/>
                      <a:ext cx="439800" cy="32316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5027562" y="2053042"/>
                      <a:ext cx="941796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,2 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oMath>
                        </m:oMathPara>
                      </a14:m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27562" y="2053042"/>
                      <a:ext cx="941796" cy="32316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TextBox 19"/>
                <p:cNvSpPr txBox="1"/>
                <p:nvPr/>
              </p:nvSpPr>
              <p:spPr>
                <a:xfrm>
                  <a:off x="5752752" y="2066620"/>
                  <a:ext cx="19976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smtClean="0"/>
                    <a:t>— радиус вращения</a:t>
                  </a:r>
                  <a:endParaRPr lang="ru-RU" sz="1400" dirty="0"/>
                </a:p>
              </p:txBody>
            </p:sp>
            <p:sp>
              <p:nvSpPr>
                <p:cNvPr id="6" name="Прямоугольник 5"/>
                <p:cNvSpPr/>
                <p:nvPr/>
              </p:nvSpPr>
              <p:spPr>
                <a:xfrm>
                  <a:off x="4796539" y="2301333"/>
                  <a:ext cx="246734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/>
                    <a:t>алюминие</a:t>
                  </a:r>
                  <a:r>
                    <a:rPr lang="ru-RU" sz="1400" dirty="0" smtClean="0">
                      <a:solidFill>
                        <a:prstClr val="black"/>
                      </a:solidFill>
                    </a:rPr>
                    <a:t>вого цилиндра.</a:t>
                  </a:r>
                  <a:endParaRPr lang="ru-RU" dirty="0"/>
                </a:p>
              </p:txBody>
            </p:sp>
          </p:grpSp>
          <p:grpSp>
            <p:nvGrpSpPr>
              <p:cNvPr id="7" name="Группа 6"/>
              <p:cNvGrpSpPr/>
              <p:nvPr/>
            </p:nvGrpSpPr>
            <p:grpSpPr>
              <a:xfrm>
                <a:off x="4794250" y="2789116"/>
                <a:ext cx="3711601" cy="556661"/>
                <a:chOff x="4794250" y="2746717"/>
                <a:chExt cx="3711601" cy="5566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4794250" y="2746718"/>
                      <a:ext cx="444289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ru-RU" sz="15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94250" y="2746718"/>
                      <a:ext cx="444289" cy="323165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5027562" y="2746717"/>
                      <a:ext cx="941796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1,9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oMath>
                        </m:oMathPara>
                      </a14:m>
                      <a:endParaRPr lang="ru-RU" sz="15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27562" y="2746717"/>
                      <a:ext cx="941796" cy="323165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TextBox 21"/>
                <p:cNvSpPr txBox="1"/>
                <p:nvPr/>
              </p:nvSpPr>
              <p:spPr>
                <a:xfrm>
                  <a:off x="5754777" y="2760888"/>
                  <a:ext cx="275107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 smtClean="0"/>
                    <a:t>— радиус вращения медного</a:t>
                  </a:r>
                  <a:endParaRPr lang="ru-RU" sz="1400" dirty="0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4798564" y="2995601"/>
                  <a:ext cx="111440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400" dirty="0" smtClean="0">
                      <a:solidFill>
                        <a:prstClr val="black"/>
                      </a:solidFill>
                    </a:rPr>
                    <a:t>цилиндра.</a:t>
                  </a:r>
                  <a:endParaRPr lang="ru-RU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4794250" y="3405810"/>
                <a:ext cx="32464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/>
                  <a:t>Центростремительные ускорения:</a:t>
                </a:r>
                <a:endParaRPr lang="ru-RU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4792717" y="3773620"/>
                    <a:ext cx="111703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ru-RU" sz="15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2717" y="3773620"/>
                    <a:ext cx="1117037" cy="32316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792717" y="4103888"/>
                    <a:ext cx="1117037" cy="3231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ru-RU" sz="15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2717" y="4103888"/>
                    <a:ext cx="1117037" cy="32316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Левая фигурная скобка 10"/>
              <p:cNvSpPr/>
              <p:nvPr/>
            </p:nvSpPr>
            <p:spPr>
              <a:xfrm flipH="1">
                <a:off x="5787751" y="3804531"/>
                <a:ext cx="126188" cy="602654"/>
              </a:xfrm>
              <a:prstGeom prst="leftBrace">
                <a:avLst>
                  <a:gd name="adj1" fmla="val 32864"/>
                  <a:gd name="adj2" fmla="val 50000"/>
                </a:avLst>
              </a:prstGeom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169918" y="3789426"/>
                  <a:ext cx="875432" cy="593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ru-RU" sz="15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918" y="3789426"/>
                  <a:ext cx="875432" cy="59330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306767" y="3822334"/>
                  <a:ext cx="941796" cy="5504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,2 см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см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6767" y="3822334"/>
                  <a:ext cx="941796" cy="55040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5892864" y="3855924"/>
                <a:ext cx="433131" cy="52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64" y="3855924"/>
                <a:ext cx="433131" cy="52540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059011" y="3937583"/>
                <a:ext cx="72218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011" y="3937583"/>
                <a:ext cx="722185" cy="3231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6827820" y="3819953"/>
                <a:ext cx="641971" cy="562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820" y="3819953"/>
                <a:ext cx="641971" cy="56227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4792717" y="1771534"/>
                <a:ext cx="433131" cy="52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1771534"/>
                <a:ext cx="433131" cy="52540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5490158" y="1840527"/>
                <a:ext cx="72218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58" y="1840527"/>
                <a:ext cx="722185" cy="32316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5037997" y="1729213"/>
                <a:ext cx="641971" cy="562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997" y="1729213"/>
                <a:ext cx="641971" cy="56227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Группа 53"/>
          <p:cNvGrpSpPr/>
          <p:nvPr/>
        </p:nvGrpSpPr>
        <p:grpSpPr>
          <a:xfrm>
            <a:off x="365386" y="1359396"/>
            <a:ext cx="3990714" cy="1114281"/>
            <a:chOff x="365386" y="2745812"/>
            <a:chExt cx="3990714" cy="1114281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характеризующая быстроту изменения скорости тела.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365386" y="2708451"/>
            <a:ext cx="3990714" cy="652616"/>
            <a:chOff x="365386" y="2745812"/>
            <a:chExt cx="3990714" cy="652616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65386" y="3075263"/>
              <a:ext cx="398916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количественная мера инертности тела.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794511" y="2296854"/>
            <a:ext cx="1970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Массы цилиндров: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792717" y="2683954"/>
                <a:ext cx="11051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2683954"/>
                <a:ext cx="1105161" cy="323165"/>
              </a:xfrm>
              <a:prstGeom prst="rect">
                <a:avLst/>
              </a:prstGeom>
              <a:blipFill rotWithShape="0">
                <a:blip r:embed="rId1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792717" y="3006251"/>
                <a:ext cx="11051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006251"/>
                <a:ext cx="1105161" cy="323165"/>
              </a:xfrm>
              <a:prstGeom prst="rect">
                <a:avLst/>
              </a:prstGeom>
              <a:blipFill rotWithShape="0">
                <a:blip r:embed="rId20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Группа 65"/>
          <p:cNvGrpSpPr/>
          <p:nvPr/>
        </p:nvGrpSpPr>
        <p:grpSpPr>
          <a:xfrm>
            <a:off x="365386" y="3595841"/>
            <a:ext cx="3990714" cy="883449"/>
            <a:chOff x="365386" y="2745812"/>
            <a:chExt cx="3990714" cy="883449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Плотность 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65386" y="3075263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величина, равная отношению массы тела к его </a:t>
              </a:r>
              <a:r>
                <a:rPr lang="ru-RU" sz="1500" dirty="0" smtClean="0"/>
                <a:t>объему.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69" name="Левая фигурная скобка 68"/>
          <p:cNvSpPr/>
          <p:nvPr/>
        </p:nvSpPr>
        <p:spPr>
          <a:xfrm flipH="1">
            <a:off x="5725061" y="2752006"/>
            <a:ext cx="132813" cy="577410"/>
          </a:xfrm>
          <a:prstGeom prst="leftBrace">
            <a:avLst>
              <a:gd name="adj1" fmla="val 32864"/>
              <a:gd name="adj2" fmla="val 50000"/>
            </a:avLst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864314" y="2749808"/>
                <a:ext cx="1474700" cy="56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314" y="2749808"/>
                <a:ext cx="1474700" cy="563616"/>
              </a:xfrm>
              <a:prstGeom prst="rect">
                <a:avLst/>
              </a:prstGeom>
              <a:blipFill rotWithShape="0">
                <a:blip r:embed="rId2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162129" y="2624725"/>
                <a:ext cx="1110334" cy="811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8900 </m:t>
                          </m:r>
                          <m:f>
                            <m:fPr>
                              <m:ctrlP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  <m:r>
                            <a:rPr lang="ru-RU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00 </m:t>
                          </m:r>
                          <m:f>
                            <m:fPr>
                              <m:ctrlP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129" y="2624725"/>
                <a:ext cx="1110334" cy="811248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8117109" y="2850299"/>
                <a:ext cx="72218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109" y="2850299"/>
                <a:ext cx="722185" cy="32316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5756460" y="3460754"/>
            <a:ext cx="206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Закономерность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угольник 73"/>
              <p:cNvSpPr/>
              <p:nvPr/>
            </p:nvSpPr>
            <p:spPr>
              <a:xfrm>
                <a:off x="4792717" y="3880463"/>
                <a:ext cx="1008033" cy="52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4" name="Прямоугольник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880463"/>
                <a:ext cx="1008033" cy="525400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4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1605E-6 L -0.12396 -0.4049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202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993 -0.40617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5" y="-2030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8125 -0.4080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5" grpId="0"/>
      <p:bldP spid="25" grpId="1"/>
      <p:bldP spid="31" grpId="0"/>
      <p:bldP spid="31" grpId="1"/>
      <p:bldP spid="51" grpId="0"/>
      <p:bldP spid="52" grpId="0"/>
      <p:bldP spid="53" grpId="0"/>
      <p:bldP spid="63" grpId="0"/>
      <p:bldP spid="64" grpId="0"/>
      <p:bldP spid="65" grpId="0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134" y="1360452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Результаты опытов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365386" y="1359396"/>
            <a:ext cx="3990714" cy="1114281"/>
            <a:chOff x="365386" y="2745812"/>
            <a:chExt cx="3990714" cy="1114281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Ускорение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векторная физическая величина, характеризующая быстроту изменения скорости тела.</a:t>
              </a:r>
              <a:endParaRPr lang="ru-RU" sz="15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4792717" y="1771534"/>
                <a:ext cx="433131" cy="52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1771534"/>
                <a:ext cx="433131" cy="5254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5490158" y="1840527"/>
                <a:ext cx="72218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58" y="1840527"/>
                <a:ext cx="722185" cy="3231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5037997" y="1729213"/>
                <a:ext cx="641971" cy="562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997" y="1729213"/>
                <a:ext cx="641971" cy="5622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794511" y="2296854"/>
            <a:ext cx="1970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Массы цилиндров:</a:t>
            </a:r>
            <a:endParaRPr lang="ru-RU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92717" y="2683954"/>
                <a:ext cx="11051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2683954"/>
                <a:ext cx="1105161" cy="323165"/>
              </a:xfrm>
              <a:prstGeom prst="rect">
                <a:avLst/>
              </a:prstGeom>
              <a:blipFill rotWithShape="0">
                <a:blip r:embed="rId6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792717" y="3006251"/>
                <a:ext cx="11051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006251"/>
                <a:ext cx="1105161" cy="323165"/>
              </a:xfrm>
              <a:prstGeom prst="rect">
                <a:avLst/>
              </a:prstGeom>
              <a:blipFill rotWithShape="0"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Группа 43"/>
          <p:cNvGrpSpPr/>
          <p:nvPr/>
        </p:nvGrpSpPr>
        <p:grpSpPr>
          <a:xfrm>
            <a:off x="365386" y="3595841"/>
            <a:ext cx="3990714" cy="883449"/>
            <a:chOff x="365386" y="2745812"/>
            <a:chExt cx="3990714" cy="883449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Плотность 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365386" y="3075263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величина, равная отношению массы тела к его </a:t>
              </a:r>
              <a:r>
                <a:rPr lang="ru-RU" sz="1500" dirty="0" smtClean="0"/>
                <a:t>объему.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55" name="Левая фигурная скобка 54"/>
          <p:cNvSpPr/>
          <p:nvPr/>
        </p:nvSpPr>
        <p:spPr>
          <a:xfrm flipH="1">
            <a:off x="5725061" y="2752006"/>
            <a:ext cx="132813" cy="577410"/>
          </a:xfrm>
          <a:prstGeom prst="leftBrace">
            <a:avLst>
              <a:gd name="adj1" fmla="val 32864"/>
              <a:gd name="adj2" fmla="val 50000"/>
            </a:avLst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864314" y="2749808"/>
                <a:ext cx="1474700" cy="56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314" y="2749808"/>
                <a:ext cx="1474700" cy="563616"/>
              </a:xfrm>
              <a:prstGeom prst="rect">
                <a:avLst/>
              </a:prstGeom>
              <a:blipFill rotWithShape="0"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7162129" y="2624725"/>
                <a:ext cx="1110334" cy="811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8900 </m:t>
                          </m:r>
                          <m:f>
                            <m:fPr>
                              <m:ctrlP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5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  <m:r>
                            <a:rPr lang="ru-RU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00 </m:t>
                          </m:r>
                          <m:f>
                            <m:fPr>
                              <m:ctrlP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15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129" y="2624725"/>
                <a:ext cx="1110334" cy="81124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8117109" y="2850299"/>
                <a:ext cx="72218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5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109" y="2850299"/>
                <a:ext cx="722185" cy="3231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5756460" y="3460754"/>
            <a:ext cx="206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Закономерность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4792717" y="3880463"/>
                <a:ext cx="1008033" cy="525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880463"/>
                <a:ext cx="1008033" cy="5254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Группа 61"/>
          <p:cNvGrpSpPr/>
          <p:nvPr/>
        </p:nvGrpSpPr>
        <p:grpSpPr>
          <a:xfrm>
            <a:off x="365386" y="1366760"/>
            <a:ext cx="3990714" cy="652616"/>
            <a:chOff x="365386" y="2745812"/>
            <a:chExt cx="3990714" cy="652616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5386" y="3075263"/>
              <a:ext cx="398916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количественная мера инертности тела.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365386" y="2446335"/>
            <a:ext cx="3990714" cy="883449"/>
            <a:chOff x="365386" y="2745812"/>
            <a:chExt cx="3990714" cy="883449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Плотность 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5386" y="3075263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величина, равная отношению массы тела к его </a:t>
              </a:r>
              <a:r>
                <a:rPr lang="ru-RU" sz="1500" dirty="0" smtClean="0"/>
                <a:t>объему.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368916" y="3756744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Отношение модулей ускорений двух взаимодействующих тел обратно пропорционально их массам.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65386" y="2708451"/>
            <a:ext cx="3990714" cy="652616"/>
            <a:chOff x="365386" y="2745812"/>
            <a:chExt cx="3990714" cy="6526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65386" y="3075263"/>
              <a:ext cx="398916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количественная мера инертности тела.</a:t>
              </a:r>
              <a:endParaRPr lang="ru-RU" sz="15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0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5679E-6 L 0.00017 -0.22439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2.77778E-7 -0.26111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24906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Масса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2"/>
          <a:stretch/>
        </p:blipFill>
        <p:spPr>
          <a:xfrm>
            <a:off x="5346925" y="3990975"/>
            <a:ext cx="2931433" cy="48831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354545" y="1717864"/>
            <a:ext cx="2931433" cy="1257287"/>
            <a:chOff x="5346925" y="1649284"/>
            <a:chExt cx="2931433" cy="125728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126" y="1866899"/>
              <a:ext cx="980534" cy="442627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32" b="41204"/>
            <a:stretch/>
          </p:blipFill>
          <p:spPr>
            <a:xfrm>
              <a:off x="6784181" y="1757491"/>
              <a:ext cx="1494111" cy="661275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5346925" y="1649284"/>
              <a:ext cx="1443766" cy="769630"/>
              <a:chOff x="5346925" y="1650878"/>
              <a:chExt cx="1443766" cy="76963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44" r="27903" b="8631"/>
              <a:stretch/>
            </p:blipFill>
            <p:spPr>
              <a:xfrm rot="19868184">
                <a:off x="5729280" y="1650878"/>
                <a:ext cx="474561" cy="656264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749" b="41204"/>
              <a:stretch/>
            </p:blipFill>
            <p:spPr>
              <a:xfrm>
                <a:off x="5346925" y="1759233"/>
                <a:ext cx="1443766" cy="661275"/>
              </a:xfrm>
              <a:prstGeom prst="rect">
                <a:avLst/>
              </a:prstGeom>
            </p:spPr>
          </p:pic>
        </p:grpSp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82"/>
            <a:stretch/>
          </p:blipFill>
          <p:spPr>
            <a:xfrm>
              <a:off x="5346925" y="2418257"/>
              <a:ext cx="2931433" cy="488314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346925" y="3255219"/>
            <a:ext cx="1443766" cy="754678"/>
            <a:chOff x="5346925" y="3240930"/>
            <a:chExt cx="1443766" cy="754678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5702280" y="3240930"/>
              <a:ext cx="622318" cy="577123"/>
              <a:chOff x="4211960" y="877015"/>
              <a:chExt cx="531751" cy="531919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211960" y="877015"/>
                <a:ext cx="531751" cy="531919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D7E61A"/>
                  </a:gs>
                  <a:gs pos="0">
                    <a:srgbClr val="D97EF6"/>
                  </a:gs>
                  <a:gs pos="100000">
                    <a:srgbClr val="5B06A2"/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 bwMode="auto">
              <a:xfrm>
                <a:off x="4262235" y="921369"/>
                <a:ext cx="251058" cy="251058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 bwMode="auto">
              <a:xfrm rot="15907305">
                <a:off x="4471985" y="933390"/>
                <a:ext cx="251058" cy="251058"/>
              </a:xfrm>
              <a:prstGeom prst="ellipse">
                <a:avLst/>
              </a:prstGeom>
              <a:gradFill>
                <a:gsLst>
                  <a:gs pos="0">
                    <a:srgbClr val="FFC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 bwMode="auto">
              <a:xfrm>
                <a:off x="4279560" y="1112294"/>
                <a:ext cx="251058" cy="251058"/>
              </a:xfrm>
              <a:prstGeom prst="ellipse">
                <a:avLst/>
              </a:prstGeom>
              <a:gradFill>
                <a:gsLst>
                  <a:gs pos="0">
                    <a:srgbClr val="FFC0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 bwMode="auto">
              <a:xfrm>
                <a:off x="4461764" y="1090097"/>
                <a:ext cx="251058" cy="251058"/>
              </a:xfrm>
              <a:prstGeom prst="ellipse">
                <a:avLst/>
              </a:prstGeom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  <a:scene3d>
                <a:camera prst="orthographicFront" fov="0">
                  <a:rot lat="0" lon="0" rev="0"/>
                </a:camera>
                <a:lightRig rig="contrasting" dir="t">
                  <a:rot lat="0" lon="0" rev="1500000"/>
                </a:lightRig>
              </a:scene3d>
              <a:sp3d extrusionH="127000" prstMaterial="powder">
                <a:bevelT w="50800" h="635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49" b="41204"/>
            <a:stretch/>
          </p:blipFill>
          <p:spPr>
            <a:xfrm>
              <a:off x="5346925" y="3334333"/>
              <a:ext cx="1443766" cy="661275"/>
            </a:xfrm>
            <a:prstGeom prst="rect">
              <a:avLst/>
            </a:prstGeom>
          </p:spPr>
        </p:pic>
      </p:grpSp>
      <p:sp>
        <p:nvSpPr>
          <p:cNvPr id="97" name="Овал 96"/>
          <p:cNvSpPr/>
          <p:nvPr/>
        </p:nvSpPr>
        <p:spPr bwMode="auto">
          <a:xfrm>
            <a:off x="5994970" y="3476309"/>
            <a:ext cx="293818" cy="272394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 bwMode="auto">
          <a:xfrm>
            <a:off x="7309753" y="3485029"/>
            <a:ext cx="293818" cy="272394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 bwMode="auto">
          <a:xfrm rot="15907305">
            <a:off x="7526648" y="3483382"/>
            <a:ext cx="272394" cy="293818"/>
          </a:xfrm>
          <a:prstGeom prst="ellipse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 bwMode="auto">
          <a:xfrm>
            <a:off x="7126218" y="3525228"/>
            <a:ext cx="293818" cy="272394"/>
          </a:xfrm>
          <a:prstGeom prst="ellipse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 bwMode="auto">
          <a:xfrm>
            <a:off x="7702255" y="3483644"/>
            <a:ext cx="293818" cy="272394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 bwMode="auto">
          <a:xfrm>
            <a:off x="6006455" y="3315384"/>
            <a:ext cx="293818" cy="272394"/>
          </a:xfrm>
          <a:prstGeom prst="ellipse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 bwMode="auto">
          <a:xfrm>
            <a:off x="5784354" y="3509649"/>
            <a:ext cx="293818" cy="272394"/>
          </a:xfrm>
          <a:prstGeom prst="ellipse">
            <a:avLst/>
          </a:prstGeom>
          <a:gradFill>
            <a:gsLst>
              <a:gs pos="0">
                <a:srgbClr val="FFC0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t="56582" r="72530" b="39353"/>
          <a:stretch/>
        </p:blipFill>
        <p:spPr>
          <a:xfrm>
            <a:off x="5881279" y="3973177"/>
            <a:ext cx="264319" cy="45719"/>
          </a:xfrm>
          <a:prstGeom prst="rect">
            <a:avLst/>
          </a:prstGeom>
        </p:spPr>
      </p:pic>
      <p:sp>
        <p:nvSpPr>
          <p:cNvPr id="103" name="Овал 102"/>
          <p:cNvSpPr/>
          <p:nvPr/>
        </p:nvSpPr>
        <p:spPr bwMode="auto">
          <a:xfrm>
            <a:off x="5759426" y="3294795"/>
            <a:ext cx="293818" cy="272394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2" b="41204"/>
          <a:stretch/>
        </p:blipFill>
        <p:spPr>
          <a:xfrm>
            <a:off x="6784181" y="3344498"/>
            <a:ext cx="1494111" cy="661275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4787900" y="1351800"/>
            <a:ext cx="2451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Свойство аддитивности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07" name="Группа 106"/>
          <p:cNvGrpSpPr/>
          <p:nvPr/>
        </p:nvGrpSpPr>
        <p:grpSpPr>
          <a:xfrm>
            <a:off x="365386" y="1266363"/>
            <a:ext cx="3990714" cy="1114281"/>
            <a:chOff x="365386" y="2745812"/>
            <a:chExt cx="3990714" cy="1114281"/>
          </a:xfrm>
        </p:grpSpPr>
        <p:sp>
          <p:nvSpPr>
            <p:cNvPr id="108" name="Прямоугольник 107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скалярная величина, равная сумме масс всех </a:t>
              </a:r>
              <a:r>
                <a:rPr lang="ru-RU" sz="1500" dirty="0" smtClean="0"/>
                <a:t>частиц</a:t>
              </a:r>
              <a:r>
                <a:rPr lang="ru-RU" sz="1500" dirty="0"/>
                <a:t>,</a:t>
              </a:r>
              <a:r>
                <a:rPr lang="ru-RU" sz="1500" dirty="0" smtClean="0"/>
                <a:t> </a:t>
              </a:r>
              <a:r>
                <a:rPr lang="ru-RU" sz="1500" dirty="0"/>
                <a:t>из которых </a:t>
              </a:r>
              <a:r>
                <a:rPr lang="ru-RU" sz="1500" dirty="0" smtClean="0"/>
                <a:t>состоит тело.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111" name="Прямоугольник 110"/>
          <p:cNvSpPr/>
          <p:nvPr/>
        </p:nvSpPr>
        <p:spPr>
          <a:xfrm>
            <a:off x="366938" y="2511554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Закон сохранения массы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51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28000" decel="2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688 -0.04691 L 0.10417 -0.05154 L 0.1698 0.03457 " pathEditMode="relative" ptsTypes="AAAA">
                                      <p:cBhvr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28000" decel="2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87 -0.00247 0.00174 -0.00525 0.0026 -0.00803 C 0.00434 -0.01451 0.00139 -0.0071 0.00417 -0.01482 C 0.00451 -0.01605 0.00521 -0.01698 0.00573 -0.01852 C 0.00608 -0.01914 0.00625 -0.02037 0.00677 -0.02099 C 0.00764 -0.02315 0.00885 -0.02469 0.0099 -0.02654 C 0.01042 -0.02778 0.01076 -0.02932 0.01146 -0.03025 C 0.01198 -0.03148 0.01285 -0.0321 0.01354 -0.03333 C 0.01944 -0.04229 0.01128 -0.03025 0.01615 -0.03889 C 0.01667 -0.03982 0.01753 -0.04043 0.01823 -0.04136 C 0.0224 -0.04815 0.01719 -0.04012 0.02083 -0.04815 C 0.02118 -0.04877 0.02188 -0.04938 0.0224 -0.05 C 0.02274 -0.05062 0.02292 -0.05185 0.02344 -0.05247 C 0.02431 -0.05401 0.02552 -0.05494 0.02656 -0.05617 C 0.02708 -0.05679 0.0276 -0.05741 0.02813 -0.05803 C 0.02917 -0.05988 0.03003 -0.06235 0.03125 -0.06358 C 0.03281 -0.06543 0.03455 -0.06821 0.03646 -0.06914 C 0.03715 -0.06975 0.04045 -0.07099 0.04115 -0.07099 C 0.04618 -0.07778 0.0408 -0.0713 0.04479 -0.07469 C 0.04531 -0.07531 0.04566 -0.07624 0.04635 -0.07654 C 0.04705 -0.07747 0.04809 -0.07778 0.04896 -0.0784 C 0.04965 -0.07932 0.05017 -0.08056 0.05104 -0.08148 C 0.05191 -0.0821 0.05417 -0.08333 0.05417 -0.08333 C 0.05833 -0.09074 0.05278 -0.08179 0.05781 -0.08704 C 0.05833 -0.08766 0.05868 -0.08889 0.05938 -0.08951 C 0.05972 -0.09012 0.06389 -0.09136 0.06406 -0.09136 C 0.06545 -0.09259 0.06667 -0.09475 0.06823 -0.09506 C 0.07031 -0.09599 0.07135 -0.09599 0.07344 -0.09691 C 0.07448 -0.09753 0.07535 -0.09877 0.07656 -0.09877 L 0.08021 -0.09969 C 0.08733 -0.09938 0.09444 -0.09938 0.10156 -0.09877 C 0.10226 -0.09877 0.10295 -0.09846 0.10365 -0.09815 C 0.10469 -0.09753 0.10677 -0.0963 0.10677 -0.0963 C 0.10729 -0.09568 0.10781 -0.09475 0.10833 -0.09445 C 0.11111 -0.09198 0.10868 -0.09537 0.11198 -0.09136 C 0.11337 -0.08982 0.11458 -0.08766 0.11615 -0.0858 C 0.11667 -0.08519 0.11719 -0.08488 0.11771 -0.08395 C 0.12205 -0.07747 0.11771 -0.08272 0.12135 -0.0784 C 0.12517 -0.06729 0.12083 -0.0784 0.12448 -0.07222 C 0.12483 -0.0713 0.12517 -0.07006 0.12552 -0.06914 C 0.12604 -0.0679 0.12656 -0.06667 0.12708 -0.06543 C 0.1283 -0.05895 0.12656 -0.06698 0.12917 -0.05988 C 0.12951 -0.05926 0.12934 -0.05803 0.12969 -0.05741 C 0.13003 -0.05617 0.13073 -0.05556 0.13125 -0.05432 C 0.1316 -0.0534 0.13177 -0.05185 0.13229 -0.05062 C 0.13351 -0.04691 0.13455 -0.04475 0.13594 -0.04136 C 0.13715 -0.03303 0.13542 -0.04229 0.13802 -0.03519 C 0.13854 -0.03364 0.13872 -0.0321 0.13906 -0.03025 C 0.13924 -0.02932 0.13924 -0.02778 0.13958 -0.02654 C 0.13993 -0.02562 0.14063 -0.02531 0.14115 -0.02469 C 0.14167 -0.02346 0.14219 -0.02191 0.14271 -0.02037 C 0.14306 -0.01914 0.14323 -0.01759 0.14375 -0.01667 C 0.14427 -0.01482 0.14618 -0.01142 0.14635 -0.00926 C 0.14653 -0.00525 0.14635 -0.00124 0.14635 0.00309 L 0.14635 0.00309 " pathEditMode="relative" ptsTypes="AAAAAAAAAAAAAAAAAAAAAAAAAAAAAAAAAAAAAAAAAAAAAAAAAAAAAAAA">
                                      <p:cBhvr>
                                        <p:cTn id="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28000" decel="2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69 -0.00308 0.00138 -0.00555 0.00208 -0.00864 C 0.00243 -0.01018 0.00243 -0.01234 0.00312 -0.0142 C 0.00364 -0.01543 0.00416 -0.01636 0.00468 -0.0179 C 0.00538 -0.02006 0.00538 -0.02376 0.00677 -0.02531 C 0.00885 -0.02778 0.00781 -0.02623 0.00989 -0.02963 C 0.01128 -0.03518 0.01128 -0.0358 0.0151 -0.04074 C 0.01579 -0.04197 0.01649 -0.04259 0.01718 -0.04383 C 0.01753 -0.04444 0.0177 -0.04568 0.01822 -0.04629 C 0.01857 -0.04784 0.01909 -0.04907 0.01979 -0.05 C 0.02065 -0.05216 0.02187 -0.0537 0.02291 -0.05555 C 0.02343 -0.05679 0.02395 -0.05741 0.02447 -0.05864 C 0.025 -0.05988 0.02552 -0.0608 0.02604 -0.06234 C 0.02638 -0.06296 0.02656 -0.0642 0.02708 -0.06481 C 0.02812 -0.06728 0.02968 -0.06883 0.03072 -0.0716 C 0.03159 -0.07376 0.03194 -0.075 0.03333 -0.07716 C 0.0342 -0.07839 0.03541 -0.07963 0.03645 -0.08086 L 0.03802 -0.08271 C 0.03906 -0.08395 0.04027 -0.08549 0.04166 -0.08642 C 0.04288 -0.08704 0.04444 -0.08734 0.04583 -0.08827 L 0.04739 -0.08889 C 0.05 -0.09228 0.04774 -0.09012 0.05156 -0.09197 C 0.0526 -0.09228 0.05347 -0.09321 0.05468 -0.09383 L 0.05677 -0.09444 C 0.05746 -0.09506 0.05798 -0.09599 0.05885 -0.09629 C 0.06006 -0.09753 0.06111 -0.09753 0.0625 -0.09815 C 0.06302 -0.09846 0.06336 -0.09907 0.06406 -0.09938 C 0.06666 -0.10031 0.07222 -0.10154 0.07395 -0.10185 C 0.07795 -0.10432 0.07343 -0.10216 0.08229 -0.1037 C 0.08541 -0.10463 0.08315 -0.10463 0.08593 -0.10555 C 0.08697 -0.10617 0.08836 -0.10617 0.08958 -0.10679 L 0.09583 -0.10833 C 0.10416 -0.10802 0.1125 -0.10864 0.12083 -0.10741 C 0.12152 -0.10741 0.12204 -0.10525 0.12291 -0.10494 C 0.1243 -0.10401 0.12604 -0.10432 0.1276 -0.1037 C 0.13246 -0.09938 0.12621 -0.10463 0.13281 -0.10123 C 0.13402 -0.10031 0.13645 -0.09722 0.1375 -0.09629 C 0.13784 -0.09599 0.13854 -0.09599 0.13906 -0.09568 C 0.14531 -0.09074 0.13732 -0.0966 0.1427 -0.09197 C 0.1434 -0.09105 0.14444 -0.09074 0.14531 -0.09012 C 0.14583 -0.0895 0.14618 -0.08858 0.14687 -0.08827 C 0.14756 -0.08704 0.14861 -0.08642 0.14947 -0.08518 C 0.15 -0.08457 0.15034 -0.08333 0.15104 -0.08271 C 0.15138 -0.08179 0.15208 -0.08148 0.1526 -0.08086 C 0.15677 -0.07407 0.15399 -0.07623 0.15729 -0.07407 C 0.16128 -0.06697 0.15642 -0.07623 0.15989 -0.0679 C 0.16093 -0.06481 0.16232 -0.06389 0.16406 -0.06234 L 0.16614 -0.05679 C 0.16649 -0.05555 0.16666 -0.05463 0.16718 -0.0537 C 0.1717 -0.04568 0.16614 -0.05617 0.16979 -0.04815 C 0.17013 -0.04722 0.17083 -0.0466 0.17135 -0.04568 C 0.17378 -0.04012 0.17083 -0.04537 0.17343 -0.03889 C 0.17378 -0.03796 0.17447 -0.03734 0.175 -0.03642 C 0.17552 -0.03518 0.17604 -0.03395 0.17656 -0.03271 C 0.17673 -0.03086 0.17673 -0.02932 0.17708 -0.02778 C 0.17725 -0.02685 0.1776 -0.02592 0.17812 -0.02531 C 0.17934 -0.02253 0.17968 -0.02222 0.18125 -0.02037 C 0.18159 -0.01975 0.18194 -0.01883 0.18229 -0.0179 C 0.18437 -0.01018 0.18072 -0.02006 0.18385 -0.01234 C 0.18402 -0.0108 0.18472 -0.00525 0.18593 -0.0037 C 0.18611 -0.00339 0.18663 -0.0037 0.18697 -0.0037 L 0.1875 -0.00185 " pathEditMode="relative" ptsTypes="AAAAAAAAAAAAAAAAAAAAAAAAAAAAAAAAAAAAAAAAAAAAAAAAAAAAAAAAAAAAAAA">
                                      <p:cBhvr>
                                        <p:cTn id="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28000" decel="2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68 -0.01667 C 0.01024 -0.02006 0.01232 -0.02654 0.01458 -0.02963 C 0.01493 -0.03056 0.01545 -0.03117 0.01597 -0.03148 C 0.01649 -0.0321 0.01701 -0.0321 0.0177 -0.03241 C 0.01857 -0.03364 0.02013 -0.03611 0.02118 -0.03704 C 0.02187 -0.03766 0.02274 -0.03827 0.02326 -0.03889 C 0.02621 -0.04198 0.02361 -0.04012 0.02638 -0.04167 C 0.02673 -0.04198 0.02951 -0.04599 0.0302 -0.0463 C 0.03038 -0.04661 0.03437 -0.04908 0.03541 -0.04908 C 0.03993 -0.04969 0.04479 -0.04969 0.0493 -0.05 L 0.06076 -0.05093 C 0.0618 -0.05154 0.0625 -0.05278 0.06354 -0.05278 C 0.0743 -0.05309 0.08507 -0.05278 0.09583 -0.05185 C 0.09722 -0.05185 0.09843 -0.05062 0.1 -0.05 C 0.1085 -0.04661 0.09739 -0.05154 0.10451 -0.04815 C 0.1052 -0.04753 0.10555 -0.04692 0.10625 -0.0463 C 0.10711 -0.04568 0.11007 -0.04475 0.11076 -0.04445 C 0.1125 -0.04383 0.11562 -0.04167 0.11562 -0.04167 C 0.11684 -0.04012 0.1177 -0.0392 0.11909 -0.03796 C 0.11979 -0.03766 0.12048 -0.03735 0.12118 -0.03704 C 0.12187 -0.03642 0.12222 -0.0358 0.12291 -0.03519 C 0.12569 -0.03303 0.12569 -0.03364 0.12847 -0.03241 C 0.12916 -0.03241 0.12951 -0.03179 0.1302 -0.03148 C 0.13454 -0.02624 0.12899 -0.03272 0.13333 -0.02871 C 0.13732 -0.02531 0.13246 -0.0284 0.13645 -0.02593 C 0.14045 -0.01883 0.13854 -0.0213 0.14166 -0.01759 C 0.14375 -0.01173 0.14114 -0.01759 0.14479 -0.01389 C 0.14531 -0.01327 0.14566 -0.01204 0.14618 -0.01111 C 0.1467 -0.0105 0.14739 -0.01019 0.14791 -0.00926 C 0.15034 -0.00556 0.14826 -0.00741 0.15104 -0.00556 C 0.15138 -0.00463 0.15208 -0.00401 0.15243 -0.00278 C 0.15277 -0.00216 0.15277 -0.00093 0.15312 0 C 0.15347 0.00062 0.15416 0.00092 0.15451 0.00185 C 0.1552 0.00247 0.15573 0.00339 0.15625 0.00463 C 0.15694 0.00617 0.15833 0.01018 0.15833 0.01018 C 0.15833 0.01111 0.1585 0.01204 0.15868 0.01296 C 0.15937 0.01481 0.16007 0.01667 0.16076 0.01852 L 0.1618 0.02129 C 0.16215 0.02222 0.16267 0.02284 0.16284 0.02407 L 0.16388 0.02963 C 0.16423 0.03055 0.16458 0.03117 0.16458 0.03241 L 0.16458 0.03796 L 0.16562 0.03796 " pathEditMode="relative" ptsTypes="AAAAAAAAAAAAAAAAAAAAAAAAAAAAAAAAAAAAAAAAAAAA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2716E-6 L -0.00069 0.0061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0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0494E-6 L -2.5E-6 0.0185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34568E-6 L -0.00087 0.02469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3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0.0163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3.33333E-6 0.0101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7 L -3.33333E-6 -0.0055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5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5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0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5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0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5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0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5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7" grpId="3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9" grpId="0" animBg="1"/>
      <p:bldP spid="99" grpId="1" animBg="1"/>
      <p:bldP spid="99" grpId="2" animBg="1"/>
      <p:bldP spid="101" grpId="0" animBg="1"/>
      <p:bldP spid="101" grpId="1" animBg="1"/>
      <p:bldP spid="101" grpId="2" animBg="1"/>
      <p:bldP spid="101" grpId="3" animBg="1"/>
      <p:bldP spid="102" grpId="0" animBg="1"/>
      <p:bldP spid="102" grpId="1" animBg="1"/>
      <p:bldP spid="102" grpId="2" animBg="1"/>
      <p:bldP spid="102" grpId="3" animBg="1"/>
      <p:bldP spid="103" grpId="0" animBg="1"/>
      <p:bldP spid="103" grpId="1" animBg="1"/>
      <p:bldP spid="103" grpId="2" animBg="1"/>
      <p:bldP spid="103" grpId="3" animBg="1"/>
      <p:bldP spid="105" grpId="0"/>
      <p:bldP spid="105" grpId="1"/>
      <p:bldP spid="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24906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Масса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365386" y="1266363"/>
            <a:ext cx="3990714" cy="1114281"/>
            <a:chOff x="365386" y="2745812"/>
            <a:chExt cx="3990714" cy="1114281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скалярная величина, равная сумме масс всех </a:t>
              </a:r>
              <a:r>
                <a:rPr lang="ru-RU" sz="1500" dirty="0" smtClean="0"/>
                <a:t>частиц, </a:t>
              </a:r>
              <a:r>
                <a:rPr lang="ru-RU" sz="1500" dirty="0"/>
                <a:t>из которых </a:t>
              </a:r>
              <a:r>
                <a:rPr lang="ru-RU" sz="1500" dirty="0" smtClean="0"/>
                <a:t>состоит тело.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5386" y="2511554"/>
            <a:ext cx="3990714" cy="1114281"/>
            <a:chOff x="365386" y="2560854"/>
            <a:chExt cx="3990714" cy="111428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66938" y="2560854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Закон сохранения массы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5386" y="2890305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при любых процессах, происходящих в системе, ее масса остается неизменной.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8916" y="3756744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Масса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тела не зависит ни от взаимодействий, в которых тело участвует, ни от скорости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движения. 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98" y="1093287"/>
            <a:ext cx="3486703" cy="34867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50" y="1344153"/>
            <a:ext cx="3995175" cy="3134157"/>
          </a:xfrm>
          <a:prstGeom prst="roundRect">
            <a:avLst>
              <a:gd name="adj" fmla="val 2080"/>
            </a:avLst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5986" r="50370" b="9910"/>
          <a:stretch/>
        </p:blipFill>
        <p:spPr>
          <a:xfrm>
            <a:off x="4857750" y="3295227"/>
            <a:ext cx="1187450" cy="10291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1" t="35841" r="6847" b="13713"/>
          <a:stretch/>
        </p:blipFill>
        <p:spPr>
          <a:xfrm>
            <a:off x="7521896" y="3460749"/>
            <a:ext cx="1202677" cy="9491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34369" r="7500" b="10907"/>
          <a:stretch/>
        </p:blipFill>
        <p:spPr>
          <a:xfrm>
            <a:off x="5683250" y="3419701"/>
            <a:ext cx="229235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decel="7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5.55556E-7 -7.40741E-7 L 0.09236 0.0305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5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decel="7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94444E-6 -3.45679E-6 L -0.08073 -0.0009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24906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Масса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365386" y="1266363"/>
            <a:ext cx="3990714" cy="1114281"/>
            <a:chOff x="365386" y="2745812"/>
            <a:chExt cx="3990714" cy="1114281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скалярная величина, равная сумме масс всех </a:t>
              </a:r>
              <a:r>
                <a:rPr lang="ru-RU" sz="1500" dirty="0" smtClean="0"/>
                <a:t>частиц, </a:t>
              </a:r>
              <a:r>
                <a:rPr lang="ru-RU" sz="1500" dirty="0"/>
                <a:t>из которых </a:t>
              </a:r>
              <a:r>
                <a:rPr lang="ru-RU" sz="1500" dirty="0" smtClean="0"/>
                <a:t>состоит тело.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5386" y="2511554"/>
            <a:ext cx="3990714" cy="1114281"/>
            <a:chOff x="365386" y="2560854"/>
            <a:chExt cx="3990714" cy="111428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66938" y="2560854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Закон сохранения массы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5386" y="2890305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при любых процессах, происходящих в системе, ее масса остается неизменной.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8916" y="3756744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Масса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тела не зависит ни от взаимодействий, в которых тело участвует, ни от скорости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движения. 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53" y="1355952"/>
            <a:ext cx="3995772" cy="3122229"/>
          </a:xfrm>
          <a:prstGeom prst="rect">
            <a:avLst/>
          </a:prstGeom>
          <a:effectLst>
            <a:softEdge rad="3683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4790594" y="1355952"/>
            <a:ext cx="4059943" cy="323165"/>
            <a:chOff x="4790594" y="1355952"/>
            <a:chExt cx="4059943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кг</m:t>
                            </m:r>
                          </m:e>
                        </m: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684286" y="1374503"/>
              <a:ext cx="31662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— </a:t>
              </a:r>
              <a:r>
                <a:rPr lang="ru-RU" dirty="0" smtClean="0"/>
                <a:t>единица измерения массы в СИ.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79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24906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Масса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365386" y="1266363"/>
            <a:ext cx="3990714" cy="1114281"/>
            <a:chOff x="365386" y="2745812"/>
            <a:chExt cx="3990714" cy="1114281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скалярная величина, равная сумме масс всех </a:t>
              </a:r>
              <a:r>
                <a:rPr lang="ru-RU" sz="1500" dirty="0" smtClean="0"/>
                <a:t>частиц, </a:t>
              </a:r>
              <a:r>
                <a:rPr lang="ru-RU" sz="1500" dirty="0"/>
                <a:t>из которых </a:t>
              </a:r>
              <a:r>
                <a:rPr lang="ru-RU" sz="1500" dirty="0" smtClean="0"/>
                <a:t>состоит тело.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5386" y="2511554"/>
            <a:ext cx="3990714" cy="1114281"/>
            <a:chOff x="365386" y="2560854"/>
            <a:chExt cx="3990714" cy="111428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66938" y="2560854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Закон сохранения массы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5386" y="2890305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при любых процессах, происходящих в системе, ее масса остается неизменной.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8916" y="3756744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Масса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тела не зависит ни от взаимодействий, в которых тело участвует, ни от скорости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движения. 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790594" y="1355952"/>
            <a:ext cx="4059943" cy="323165"/>
            <a:chOff x="4790594" y="1355952"/>
            <a:chExt cx="4059943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кг</m:t>
                            </m:r>
                          </m:e>
                        </m: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684286" y="1374503"/>
              <a:ext cx="31662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— </a:t>
              </a:r>
              <a:r>
                <a:rPr lang="ru-RU" dirty="0" smtClean="0"/>
                <a:t>единица измерения массы в СИ.</a:t>
              </a:r>
              <a:endParaRPr lang="ru-RU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17" y="2177125"/>
            <a:ext cx="3452111" cy="1033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5065417" y="3088244"/>
            <a:ext cx="3452111" cy="1427182"/>
            <a:chOff x="5065417" y="3088244"/>
            <a:chExt cx="3452111" cy="1427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548313" y="3218306"/>
                  <a:ext cx="3706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ru-RU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э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8313" y="3218306"/>
                  <a:ext cx="370614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743828" y="3218306"/>
                  <a:ext cx="3754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ru-RU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т</m:t>
                            </m:r>
                          </m:sub>
                        </m:sSub>
                      </m:oMath>
                    </m:oMathPara>
                  </a14:m>
                  <a:endParaRPr lang="ru-RU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3828" y="3218306"/>
                  <a:ext cx="375424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Группа 1"/>
            <p:cNvGrpSpPr/>
            <p:nvPr/>
          </p:nvGrpSpPr>
          <p:grpSpPr>
            <a:xfrm>
              <a:off x="5065417" y="3088244"/>
              <a:ext cx="3452111" cy="1427182"/>
              <a:chOff x="5065417" y="3088244"/>
              <a:chExt cx="3452111" cy="1427182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417" y="3088244"/>
                <a:ext cx="3452111" cy="14271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5181277" y="3280536"/>
                <a:ext cx="841415" cy="4450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7596672" y="3174983"/>
                <a:ext cx="841415" cy="4450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Прямоугольник 10"/>
          <p:cNvSpPr/>
          <p:nvPr/>
        </p:nvSpPr>
        <p:spPr>
          <a:xfrm>
            <a:off x="5113234" y="3182300"/>
            <a:ext cx="1095555" cy="50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454629" y="3182300"/>
            <a:ext cx="1095555" cy="44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24906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Масса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365386" y="1266363"/>
            <a:ext cx="3990714" cy="1114281"/>
            <a:chOff x="365386" y="2745812"/>
            <a:chExt cx="3990714" cy="1114281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366938" y="2745812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Масса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5386" y="3075263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физическая скалярная величина, равная сумме масс всех </a:t>
              </a:r>
              <a:r>
                <a:rPr lang="ru-RU" sz="1500" dirty="0" smtClean="0"/>
                <a:t>частиц, </a:t>
              </a:r>
              <a:r>
                <a:rPr lang="ru-RU" sz="1500" dirty="0"/>
                <a:t>из которых </a:t>
              </a:r>
              <a:r>
                <a:rPr lang="ru-RU" sz="1500" dirty="0" smtClean="0"/>
                <a:t>состоит тело.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65386" y="2511554"/>
            <a:ext cx="3990714" cy="1114281"/>
            <a:chOff x="365386" y="2560854"/>
            <a:chExt cx="3990714" cy="111428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66938" y="2560854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Закон сохранения массы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5386" y="2890305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при любых процессах, происходящих в системе, ее масса остается неизменной.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8916" y="3756744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Масса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тела не зависит ни от взаимодействий, в которых тело участвует, ни от скорости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движения. 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790594" y="1355952"/>
            <a:ext cx="4059943" cy="323165"/>
            <a:chOff x="4790594" y="1355952"/>
            <a:chExt cx="4059943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кг</m:t>
                            </m:r>
                          </m:e>
                        </m:d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0594" y="1355952"/>
                  <a:ext cx="1112292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684286" y="1374503"/>
              <a:ext cx="31662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— </a:t>
              </a:r>
              <a:r>
                <a:rPr lang="ru-RU" dirty="0" smtClean="0"/>
                <a:t>единица измерения массы в СИ.</a:t>
              </a:r>
              <a:endParaRPr lang="ru-RU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17" y="2177125"/>
            <a:ext cx="3452111" cy="10334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794749" y="1674585"/>
                <a:ext cx="1224438" cy="525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э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т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15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э</m:t>
                          </m:r>
                        </m:sub>
                      </m:sSub>
                      <m:r>
                        <a:rPr lang="ru-RU" sz="15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749" y="1674585"/>
                <a:ext cx="1224438" cy="5254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48313" y="3218306"/>
                <a:ext cx="370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э</m:t>
                          </m:r>
                        </m:sub>
                      </m:sSub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13" y="3218306"/>
                <a:ext cx="370614" cy="2769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43828" y="3218306"/>
                <a:ext cx="3754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ru-RU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828" y="3218306"/>
                <a:ext cx="375424" cy="2769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17" y="3088244"/>
            <a:ext cx="3452111" cy="142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0" y="1359246"/>
            <a:ext cx="1247874" cy="28919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444" b="92407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4706" r="17724" b="22762"/>
          <a:stretch/>
        </p:blipFill>
        <p:spPr>
          <a:xfrm>
            <a:off x="458162" y="3194232"/>
            <a:ext cx="3819071" cy="170753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54" y="2219166"/>
            <a:ext cx="1362459" cy="13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1" y="1269219"/>
            <a:ext cx="3483004" cy="1959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269217"/>
            <a:ext cx="3487393" cy="1961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97" y="2978967"/>
            <a:ext cx="3483006" cy="1959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0414" y="386857"/>
            <a:ext cx="399500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100" b="1" cap="all" dirty="0" smtClean="0">
                <a:solidFill>
                  <a:srgbClr val="ED7D31">
                    <a:lumMod val="75000"/>
                  </a:srgbClr>
                </a:solidFill>
              </a:rPr>
              <a:t>Масса и плотность тела</a:t>
            </a:r>
          </a:p>
        </p:txBody>
      </p:sp>
    </p:spTree>
    <p:extLst>
      <p:ext uri="{BB962C8B-B14F-4D97-AF65-F5344CB8AC3E}">
        <p14:creationId xmlns:p14="http://schemas.microsoft.com/office/powerpoint/2010/main" val="2711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265329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/>
          <a:stretch/>
        </p:blipFill>
        <p:spPr>
          <a:xfrm>
            <a:off x="4794603" y="1343024"/>
            <a:ext cx="3993825" cy="1573213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68389" y="1576964"/>
            <a:ext cx="1636346" cy="13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/>
          <a:stretch/>
        </p:blipFill>
        <p:spPr>
          <a:xfrm>
            <a:off x="4794602" y="2902597"/>
            <a:ext cx="3993826" cy="1580160"/>
          </a:xfrm>
          <a:prstGeom prst="round2SameRect">
            <a:avLst>
              <a:gd name="adj1" fmla="val 16667"/>
              <a:gd name="adj2" fmla="val 4220"/>
            </a:avLst>
          </a:prstGeom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9240" y="3149045"/>
            <a:ext cx="1914643" cy="1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177748" y="1353402"/>
            <a:ext cx="600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ИСО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7889296" y="2918532"/>
            <a:ext cx="9066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ИСО</a:t>
            </a:r>
            <a:endParaRPr lang="ru-RU" dirty="0"/>
          </a:p>
        </p:txBody>
      </p:sp>
      <p:grpSp>
        <p:nvGrpSpPr>
          <p:cNvPr id="51" name="Группа 50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66938" y="3358164"/>
            <a:ext cx="3989162" cy="1348353"/>
            <a:chOff x="366938" y="1487948"/>
            <a:chExt cx="3989162" cy="1348353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04127" y="1357995"/>
                <a:ext cx="1057662" cy="335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acc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ru-RU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𝑐𝑜𝑛𝑠𝑡</m:t>
                          </m:r>
                        </m:e>
                      </m:acc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127" y="1357995"/>
                <a:ext cx="1057662" cy="335926"/>
              </a:xfrm>
              <a:prstGeom prst="rect">
                <a:avLst/>
              </a:prstGeom>
              <a:blipFill rotWithShape="0">
                <a:blip r:embed="rId7"/>
                <a:stretch>
                  <a:fillRect t="-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Скругленный прямоугольник 80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265329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</a:t>
            </a:r>
          </a:p>
        </p:txBody>
      </p:sp>
      <p:sp>
        <p:nvSpPr>
          <p:cNvPr id="6" name="Овал 5"/>
          <p:cNvSpPr/>
          <p:nvPr/>
        </p:nvSpPr>
        <p:spPr>
          <a:xfrm>
            <a:off x="4874418" y="3754077"/>
            <a:ext cx="1495902" cy="485775"/>
          </a:xfrm>
          <a:prstGeom prst="ellipse">
            <a:avLst/>
          </a:prstGeom>
          <a:ln/>
          <a:scene3d>
            <a:camera prst="orthographicFront"/>
            <a:lightRig rig="balanced" dir="t"/>
          </a:scene3d>
          <a:sp3d prstMaterial="matte">
            <a:bevelT w="152400" h="50800" prst="softRound"/>
            <a:bevelB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280454" y="1829614"/>
            <a:ext cx="47196" cy="21665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 rot="5400000">
            <a:off x="5281191" y="3921726"/>
            <a:ext cx="45719" cy="1063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370320" y="2126861"/>
            <a:ext cx="0" cy="1043059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191726" y="3169920"/>
            <a:ext cx="357187" cy="35718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 rot="5400000">
            <a:off x="5827678" y="1250209"/>
            <a:ext cx="45719" cy="17990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2540" r="31585" b="6371"/>
          <a:stretch/>
        </p:blipFill>
        <p:spPr>
          <a:xfrm rot="5400000">
            <a:off x="7989814" y="2666527"/>
            <a:ext cx="204923" cy="1124987"/>
          </a:xfrm>
          <a:prstGeom prst="rect">
            <a:avLst/>
          </a:prstGeom>
        </p:spPr>
      </p:pic>
      <p:sp>
        <p:nvSpPr>
          <p:cNvPr id="47" name="Овал 46"/>
          <p:cNvSpPr/>
          <p:nvPr/>
        </p:nvSpPr>
        <p:spPr>
          <a:xfrm>
            <a:off x="6956694" y="2908300"/>
            <a:ext cx="357187" cy="35718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5969792" y="1822471"/>
            <a:ext cx="873919" cy="297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366938" y="3358164"/>
            <a:ext cx="3989162" cy="1348353"/>
            <a:chOff x="366938" y="1487948"/>
            <a:chExt cx="3989162" cy="1348353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sp>
        <p:nvSpPr>
          <p:cNvPr id="4" name="Скругленный прямоугольник 3"/>
          <p:cNvSpPr/>
          <p:nvPr/>
        </p:nvSpPr>
        <p:spPr>
          <a:xfrm>
            <a:off x="5245314" y="2070346"/>
            <a:ext cx="117475" cy="1587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56840" y="2087896"/>
            <a:ext cx="53335" cy="12407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9" idx="0"/>
          </p:cNvCxnSpPr>
          <p:nvPr/>
        </p:nvCxnSpPr>
        <p:spPr>
          <a:xfrm flipV="1">
            <a:off x="6370320" y="2677297"/>
            <a:ext cx="0" cy="49262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370320" y="3339720"/>
            <a:ext cx="0" cy="49262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26582" y="2596699"/>
                <a:ext cx="517129" cy="349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упр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82" y="2596699"/>
                <a:ext cx="517129" cy="349263"/>
              </a:xfrm>
              <a:prstGeom prst="rect">
                <a:avLst/>
              </a:prstGeom>
              <a:blipFill rotWithShape="0">
                <a:blip r:embed="rId4"/>
                <a:stretch>
                  <a:fillRect t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326582" y="3519746"/>
                <a:ext cx="529953" cy="3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тяж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82" y="3519746"/>
                <a:ext cx="529953" cy="325345"/>
              </a:xfrm>
              <a:prstGeom prst="rect">
                <a:avLst/>
              </a:prstGeom>
              <a:blipFill rotWithShape="0">
                <a:blip r:embed="rId5"/>
                <a:stretch>
                  <a:fillRect t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2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39 0.00092 L 0.08403 -0.05186 " pathEditMode="relative" rAng="0" ptsTypes="AA">
                                      <p:cBhvr>
                                        <p:cTn id="4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-26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4.81481E-6 L 0.03299 -0.01944 " pathEditMode="relative" rAng="0" ptsTypes="AA">
                                      <p:cBhvr>
                                        <p:cTn id="4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-98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280000">
                                      <p:cBhvr>
                                        <p:cTn id="4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7" grpId="0" animBg="1"/>
      <p:bldP spid="12" grpId="0"/>
      <p:bldP spid="12" grpId="1"/>
      <p:bldP spid="27" grpId="0"/>
      <p:bldP spid="2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265329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sp>
        <p:nvSpPr>
          <p:cNvPr id="6" name="Овал 5"/>
          <p:cNvSpPr/>
          <p:nvPr/>
        </p:nvSpPr>
        <p:spPr>
          <a:xfrm>
            <a:off x="4874418" y="3754077"/>
            <a:ext cx="1495902" cy="485775"/>
          </a:xfrm>
          <a:prstGeom prst="ellipse">
            <a:avLst/>
          </a:prstGeom>
          <a:ln/>
          <a:scene3d>
            <a:camera prst="orthographicFront"/>
            <a:lightRig rig="balanced" dir="t"/>
          </a:scene3d>
          <a:sp3d prstMaterial="matte">
            <a:bevelT w="152400" h="50800" prst="softRound"/>
            <a:bevelB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366938" y="3358164"/>
            <a:ext cx="3989162" cy="1348353"/>
            <a:chOff x="366938" y="1487948"/>
            <a:chExt cx="3989162" cy="1348353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5280454" y="1829614"/>
            <a:ext cx="47196" cy="21665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 rot="5400000">
            <a:off x="5281191" y="3921726"/>
            <a:ext cx="45719" cy="106354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87068" y="2126861"/>
            <a:ext cx="0" cy="1035439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 rot="5400000">
            <a:off x="5827678" y="1250209"/>
            <a:ext cx="45719" cy="179902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smileoff.net/Materials/_info_anime_smile/3353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87" y="2711112"/>
            <a:ext cx="798502" cy="6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6408474" y="3169920"/>
            <a:ext cx="357187" cy="35718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73944" y="3498165"/>
            <a:ext cx="3989162" cy="886688"/>
            <a:chOff x="366938" y="1487948"/>
            <a:chExt cx="3989162" cy="88668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Ускоренное движение тела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результат нескомпенсированного воздействия на него других тел.</a:t>
              </a:r>
              <a:endParaRPr lang="ru-RU" sz="1500" dirty="0"/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7059827" y="2852871"/>
            <a:ext cx="0" cy="499145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035367" y="3072567"/>
                <a:ext cx="3399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367" y="3072567"/>
                <a:ext cx="339900" cy="300082"/>
              </a:xfrm>
              <a:prstGeom prst="rect">
                <a:avLst/>
              </a:prstGeom>
              <a:blipFill rotWithShape="0">
                <a:blip r:embed="rId4"/>
                <a:stretch>
                  <a:fillRect t="-10204" r="-17857" b="-40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кругленный прямоугольник 3"/>
          <p:cNvSpPr/>
          <p:nvPr/>
        </p:nvSpPr>
        <p:spPr>
          <a:xfrm>
            <a:off x="5245314" y="2070346"/>
            <a:ext cx="117475" cy="1587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56840" y="2087896"/>
            <a:ext cx="53335" cy="12407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1.11111E-6 L -0.21059 -0.0021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8" y="-1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grpId="0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5E-6 4.07407E-6 L 0.0125 0.14907 " pathEditMode="relative" rAng="0" ptsTypes="AA" p14:bounceEnd="50000">
                                          <p:cBhvr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5" y="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" dur="75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1.11111E-6 L -0.21059 -0.0021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538" y="-1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5E-6 4.07407E-6 L 0.0125 0.14907 " pathEditMode="relative" rAng="0" ptsTypes="AA">
                                          <p:cBhvr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5" y="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265329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73944" y="3498165"/>
            <a:ext cx="3989162" cy="886688"/>
            <a:chOff x="366938" y="1487948"/>
            <a:chExt cx="3989162" cy="88668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Ускоренное движение тела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результат нескомпенсированного воздействия на него других тел.</a:t>
              </a:r>
              <a:endParaRPr lang="ru-RU" sz="1500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6" r="1804"/>
          <a:stretch/>
        </p:blipFill>
        <p:spPr>
          <a:xfrm>
            <a:off x="4786184" y="1344156"/>
            <a:ext cx="3999040" cy="3137469"/>
          </a:xfrm>
          <a:prstGeom prst="roundRect">
            <a:avLst>
              <a:gd name="adj" fmla="val 2247"/>
            </a:avLst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r="42825"/>
          <a:stretch/>
        </p:blipFill>
        <p:spPr>
          <a:xfrm>
            <a:off x="4786184" y="1343025"/>
            <a:ext cx="3999040" cy="3138601"/>
          </a:xfrm>
          <a:prstGeom prst="roundRect">
            <a:avLst>
              <a:gd name="adj" fmla="val 2343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2951" y="2503504"/>
            <a:ext cx="997518" cy="17970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r="15312"/>
          <a:stretch/>
        </p:blipFill>
        <p:spPr>
          <a:xfrm>
            <a:off x="4785360" y="1343025"/>
            <a:ext cx="3999864" cy="3138601"/>
          </a:xfrm>
          <a:prstGeom prst="roundRect">
            <a:avLst>
              <a:gd name="adj" fmla="val 2252"/>
            </a:avLst>
          </a:prstGeom>
        </p:spPr>
      </p:pic>
    </p:spTree>
    <p:extLst>
      <p:ext uri="{BB962C8B-B14F-4D97-AF65-F5344CB8AC3E}">
        <p14:creationId xmlns:p14="http://schemas.microsoft.com/office/powerpoint/2010/main" val="13764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73944" y="3498165"/>
            <a:ext cx="3989162" cy="886688"/>
            <a:chOff x="366938" y="1487948"/>
            <a:chExt cx="3989162" cy="88668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Ускоренное движение тела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р</a:t>
              </a:r>
              <a:r>
                <a:rPr lang="ru-RU" sz="1500" dirty="0" smtClean="0"/>
                <a:t>езультат нескомпенсированного воздействия на него других тел.</a:t>
              </a:r>
              <a:endParaRPr lang="ru-RU" sz="1500" dirty="0"/>
            </a:p>
          </p:txBody>
        </p:sp>
      </p:grpSp>
      <p:sp>
        <p:nvSpPr>
          <p:cNvPr id="2" name="Куб 1"/>
          <p:cNvSpPr/>
          <p:nvPr/>
        </p:nvSpPr>
        <p:spPr>
          <a:xfrm>
            <a:off x="4794905" y="3543300"/>
            <a:ext cx="3990319" cy="934742"/>
          </a:xfrm>
          <a:prstGeom prst="cube">
            <a:avLst>
              <a:gd name="adj" fmla="val 71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219700" y="3613150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254750" y="3613150"/>
            <a:ext cx="289828" cy="2898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961420" y="3613150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 rot="5400000">
            <a:off x="4766117" y="3547045"/>
            <a:ext cx="579705" cy="4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94444E-6 4.44444E-6 L 0.08143 0.00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26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61111E-6 4.44444E-6 L 0.18767 4.44444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26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66667E-6 4.44444E-6 L 0.09687 4.44444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66938" y="1313974"/>
            <a:ext cx="3989162" cy="1810018"/>
            <a:chOff x="366938" y="1487948"/>
            <a:chExt cx="3989162" cy="1810018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73944" y="3498165"/>
            <a:ext cx="3989162" cy="886688"/>
            <a:chOff x="366938" y="1487948"/>
            <a:chExt cx="3989162" cy="88668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Ускоренное движение тела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результат нескомпенсированного воздействия на него других тел.</a:t>
              </a:r>
              <a:endParaRPr lang="ru-RU" sz="1500" dirty="0"/>
            </a:p>
          </p:txBody>
        </p:sp>
      </p:grpSp>
      <p:sp>
        <p:nvSpPr>
          <p:cNvPr id="2" name="Куб 1"/>
          <p:cNvSpPr/>
          <p:nvPr/>
        </p:nvSpPr>
        <p:spPr>
          <a:xfrm>
            <a:off x="4794905" y="3543300"/>
            <a:ext cx="3990319" cy="934742"/>
          </a:xfrm>
          <a:prstGeom prst="cube">
            <a:avLst>
              <a:gd name="adj" fmla="val 71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219700" y="3613150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106410" y="3645458"/>
            <a:ext cx="289828" cy="2898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496734" y="3627439"/>
            <a:ext cx="289828" cy="2898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 rot="5400000">
            <a:off x="4766117" y="3547045"/>
            <a:ext cx="579705" cy="481945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802437" y="3626407"/>
            <a:ext cx="289828" cy="2898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 rot="16200000" flipH="1">
            <a:off x="8284398" y="3624489"/>
            <a:ext cx="579705" cy="3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94444E-6 4.44444E-6 L 0.13958 0.0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05556E-6 1.60494E-6 L -0.14253 -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26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72222E-6 -3.33333E-6 L -0.13958 -0.00278 " pathEditMode="relative" rAng="0" ptsTypes="AA">
                                      <p:cBhvr>
                                        <p:cTn id="3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2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-4.69136E-6 L 0.14253 0.0037 " pathEditMode="relative" rAng="0" ptsTypes="AA">
                                      <p:cBhvr>
                                        <p:cTn id="32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134" y="1360452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Результаты опытов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43608" r="2998" b="44010"/>
          <a:stretch/>
        </p:blipFill>
        <p:spPr>
          <a:xfrm>
            <a:off x="413352" y="2651509"/>
            <a:ext cx="3886200" cy="5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2" y="844523"/>
            <a:ext cx="4140254" cy="414025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128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>
                <a:solidFill>
                  <a:srgbClr val="ED7D31">
                    <a:lumMod val="75000"/>
                  </a:srgbClr>
                </a:solidFill>
              </a:rPr>
              <a:t>Взаимодействие тел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4134" y="1360452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Результаты опытов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794250" y="1789817"/>
            <a:ext cx="3854535" cy="323165"/>
            <a:chOff x="4794250" y="1734819"/>
            <a:chExt cx="3854535" cy="323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794250" y="1734819"/>
                  <a:ext cx="37965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sz="15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1734819"/>
                  <a:ext cx="379656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4972779" y="1748789"/>
              <a:ext cx="3676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угловая скорость вращения стержня.</a:t>
              </a:r>
              <a:endParaRPr lang="ru-RU" sz="14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794250" y="2173015"/>
            <a:ext cx="2956165" cy="556068"/>
            <a:chOff x="4794250" y="2053042"/>
            <a:chExt cx="2956165" cy="5560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794250" y="2053042"/>
                  <a:ext cx="43980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2053042"/>
                  <a:ext cx="439800" cy="3231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027562" y="2053042"/>
                  <a:ext cx="94179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 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см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562" y="2053042"/>
                  <a:ext cx="941796" cy="3231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752752" y="2066620"/>
              <a:ext cx="1997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радиус вращения</a:t>
              </a:r>
              <a:endParaRPr lang="ru-RU" sz="1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96539" y="2301333"/>
              <a:ext cx="24673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/>
                <a:t>алюминие</a:t>
              </a:r>
              <a:r>
                <a:rPr lang="ru-RU" sz="1400" dirty="0" smtClean="0">
                  <a:solidFill>
                    <a:prstClr val="black"/>
                  </a:solidFill>
                </a:rPr>
                <a:t>вого цилиндра.</a:t>
              </a:r>
              <a:endParaRPr lang="ru-RU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94250" y="2789116"/>
            <a:ext cx="3711601" cy="556661"/>
            <a:chOff x="4794250" y="2746717"/>
            <a:chExt cx="3711601" cy="55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94250" y="2746718"/>
                  <a:ext cx="444289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5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250" y="2746718"/>
                  <a:ext cx="444289" cy="3231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027562" y="2746717"/>
                  <a:ext cx="94179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1,9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ru-RU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см</m:t>
                        </m:r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562" y="2746717"/>
                  <a:ext cx="941796" cy="3231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5754777" y="2760888"/>
              <a:ext cx="27510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— радиус вращения медного</a:t>
              </a:r>
              <a:endParaRPr lang="ru-RU" sz="14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798564" y="2995601"/>
              <a:ext cx="1114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prstClr val="black"/>
                  </a:solidFill>
                </a:rPr>
                <a:t>цилиндра.</a:t>
              </a:r>
              <a:endParaRPr lang="ru-RU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794250" y="3405810"/>
            <a:ext cx="3246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Центростремительные ускорения: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792717" y="3773620"/>
                <a:ext cx="111703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3773620"/>
                <a:ext cx="1117037" cy="3231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2717" y="4103888"/>
                <a:ext cx="111703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17" y="4103888"/>
                <a:ext cx="1117037" cy="3231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Левая фигурная скобка 10"/>
          <p:cNvSpPr/>
          <p:nvPr/>
        </p:nvSpPr>
        <p:spPr>
          <a:xfrm flipH="1">
            <a:off x="5787751" y="3804531"/>
            <a:ext cx="126188" cy="602654"/>
          </a:xfrm>
          <a:prstGeom prst="leftBrace">
            <a:avLst>
              <a:gd name="adj1" fmla="val 32864"/>
              <a:gd name="adj2" fmla="val 50000"/>
            </a:avLst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919888" y="3789426"/>
                <a:ext cx="1585434" cy="593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5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888" y="3789426"/>
                <a:ext cx="1585434" cy="59330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06767" y="3822334"/>
                <a:ext cx="1481431" cy="550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 см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ru-RU" sz="15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см</m:t>
                          </m:r>
                        </m:den>
                      </m:f>
                      <m:r>
                        <a:rPr lang="ru-RU" sz="15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≈3,3.</m:t>
                      </m:r>
                    </m:oMath>
                  </m:oMathPara>
                </a14:m>
                <a:endParaRPr lang="ru-RU" sz="15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767" y="3822334"/>
                <a:ext cx="1481431" cy="55040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45556" r="3174" b="45714"/>
          <a:stretch/>
        </p:blipFill>
        <p:spPr>
          <a:xfrm>
            <a:off x="409785" y="2732657"/>
            <a:ext cx="3876465" cy="360466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727200" y="2912890"/>
            <a:ext cx="0" cy="4328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346509" y="2912890"/>
            <a:ext cx="0" cy="4328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4784" y="2912890"/>
            <a:ext cx="0" cy="43288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727200" y="3301425"/>
            <a:ext cx="619309" cy="0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347913" y="3301425"/>
            <a:ext cx="1436871" cy="0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71585" y="3015969"/>
            <a:ext cx="343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2</a:t>
            </a:r>
            <a:endParaRPr lang="ru-RU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2936786" y="3015969"/>
            <a:ext cx="343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1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750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35" grpId="0"/>
      <p:bldP spid="11" grpId="0" animBg="1"/>
      <p:bldP spid="36" grpId="0"/>
      <p:bldP spid="37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5211</TotalTime>
  <Words>811</Words>
  <Application>Microsoft Office PowerPoint</Application>
  <PresentationFormat>Экран (16:9)</PresentationFormat>
  <Paragraphs>185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Gerbera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407</cp:revision>
  <dcterms:created xsi:type="dcterms:W3CDTF">2015-09-21T08:48:07Z</dcterms:created>
  <dcterms:modified xsi:type="dcterms:W3CDTF">2016-01-29T07:00:31Z</dcterms:modified>
</cp:coreProperties>
</file>