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289" r:id="rId4"/>
    <p:sldId id="291" r:id="rId5"/>
    <p:sldId id="297" r:id="rId6"/>
    <p:sldId id="293" r:id="rId7"/>
    <p:sldId id="294" r:id="rId8"/>
    <p:sldId id="299" r:id="rId9"/>
    <p:sldId id="296" r:id="rId10"/>
    <p:sldId id="298" r:id="rId11"/>
    <p:sldId id="290" r:id="rId12"/>
  </p:sldIdLst>
  <p:sldSz cx="9144000" cy="5143500" type="screen16x9"/>
  <p:notesSz cx="6858000" cy="9144000"/>
  <p:embeddedFontLst>
    <p:embeddedFont>
      <p:font typeface="Gerbera" panose="02000500000000000000" pitchFamily="2" charset="-52"/>
      <p:regular r:id="rId13"/>
      <p:bold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347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06" y="96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3.png"/><Relationship Id="rId21" Type="http://schemas.openxmlformats.org/officeDocument/2006/relationships/image" Target="../media/image37.png"/><Relationship Id="rId7" Type="http://schemas.openxmlformats.org/officeDocument/2006/relationships/image" Target="../media/image230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0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10.png"/><Relationship Id="rId18" Type="http://schemas.openxmlformats.org/officeDocument/2006/relationships/image" Target="../media/image26.png"/><Relationship Id="rId26" Type="http://schemas.openxmlformats.org/officeDocument/2006/relationships/image" Target="../media/image401.png"/><Relationship Id="rId3" Type="http://schemas.openxmlformats.org/officeDocument/2006/relationships/image" Target="../media/image3.png"/><Relationship Id="rId21" Type="http://schemas.openxmlformats.org/officeDocument/2006/relationships/image" Target="../media/image30.png"/><Relationship Id="rId7" Type="http://schemas.openxmlformats.org/officeDocument/2006/relationships/image" Target="../media/image230.png"/><Relationship Id="rId12" Type="http://schemas.openxmlformats.org/officeDocument/2006/relationships/image" Target="../media/image400.png"/><Relationship Id="rId17" Type="http://schemas.openxmlformats.org/officeDocument/2006/relationships/image" Target="../media/image25.png"/><Relationship Id="rId25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33.png"/><Relationship Id="rId24" Type="http://schemas.openxmlformats.org/officeDocument/2006/relationships/image" Target="../media/image38.png"/><Relationship Id="rId5" Type="http://schemas.openxmlformats.org/officeDocument/2006/relationships/image" Target="../media/image210.png"/><Relationship Id="rId15" Type="http://schemas.openxmlformats.org/officeDocument/2006/relationships/image" Target="../media/image32.png"/><Relationship Id="rId23" Type="http://schemas.openxmlformats.org/officeDocument/2006/relationships/image" Target="../media/image28.png"/><Relationship Id="rId10" Type="http://schemas.openxmlformats.org/officeDocument/2006/relationships/image" Target="../media/image390.png"/><Relationship Id="rId19" Type="http://schemas.openxmlformats.org/officeDocument/2006/relationships/image" Target="../media/image27.png"/><Relationship Id="rId4" Type="http://schemas.openxmlformats.org/officeDocument/2006/relationships/image" Target="../media/image200.png"/><Relationship Id="rId9" Type="http://schemas.openxmlformats.org/officeDocument/2006/relationships/image" Target="../media/image380.png"/><Relationship Id="rId14" Type="http://schemas.openxmlformats.org/officeDocument/2006/relationships/image" Target="../media/image42.png"/><Relationship Id="rId22" Type="http://schemas.openxmlformats.org/officeDocument/2006/relationships/image" Target="../media/image44.png"/><Relationship Id="rId27" Type="http://schemas.openxmlformats.org/officeDocument/2006/relationships/image" Target="../media/image4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png"/><Relationship Id="rId3" Type="http://schemas.openxmlformats.org/officeDocument/2006/relationships/image" Target="../media/image3.png"/><Relationship Id="rId7" Type="http://schemas.openxmlformats.org/officeDocument/2006/relationships/image" Target="../media/image4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1.png"/><Relationship Id="rId11" Type="http://schemas.openxmlformats.org/officeDocument/2006/relationships/image" Target="../media/image52.png"/><Relationship Id="rId5" Type="http://schemas.openxmlformats.org/officeDocument/2006/relationships/image" Target="../media/image460.png"/><Relationship Id="rId10" Type="http://schemas.openxmlformats.org/officeDocument/2006/relationships/image" Target="../media/image512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470.png"/><Relationship Id="rId18" Type="http://schemas.openxmlformats.org/officeDocument/2006/relationships/image" Target="../media/image62.png"/><Relationship Id="rId3" Type="http://schemas.openxmlformats.org/officeDocument/2006/relationships/image" Target="../media/image53.png"/><Relationship Id="rId21" Type="http://schemas.openxmlformats.org/officeDocument/2006/relationships/image" Target="../media/image65.png"/><Relationship Id="rId7" Type="http://schemas.openxmlformats.org/officeDocument/2006/relationships/image" Target="../media/image480.png"/><Relationship Id="rId12" Type="http://schemas.openxmlformats.org/officeDocument/2006/relationships/image" Target="../media/image59.png"/><Relationship Id="rId17" Type="http://schemas.openxmlformats.org/officeDocument/2006/relationships/image" Target="../media/image61.png"/><Relationship Id="rId2" Type="http://schemas.openxmlformats.org/officeDocument/2006/relationships/image" Target="../media/image1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511.png"/><Relationship Id="rId10" Type="http://schemas.openxmlformats.org/officeDocument/2006/relationships/image" Target="../media/image57.png"/><Relationship Id="rId19" Type="http://schemas.openxmlformats.org/officeDocument/2006/relationships/image" Target="../media/image63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Relationship Id="rId14" Type="http://schemas.openxmlformats.org/officeDocument/2006/relationships/image" Target="../media/image490.png"/><Relationship Id="rId22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2.png"/><Relationship Id="rId18" Type="http://schemas.openxmlformats.org/officeDocument/2006/relationships/image" Target="../media/image66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53.png"/><Relationship Id="rId17" Type="http://schemas.openxmlformats.org/officeDocument/2006/relationships/image" Target="../media/image74.png"/><Relationship Id="rId2" Type="http://schemas.openxmlformats.org/officeDocument/2006/relationships/image" Target="../media/image1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5" Type="http://schemas.openxmlformats.org/officeDocument/2006/relationships/image" Target="../media/image65.png"/><Relationship Id="rId10" Type="http://schemas.openxmlformats.org/officeDocument/2006/relationships/image" Target="../media/image3.png"/><Relationship Id="rId4" Type="http://schemas.openxmlformats.org/officeDocument/2006/relationships/image" Target="../media/image68.png"/><Relationship Id="rId9" Type="http://schemas.openxmlformats.org/officeDocument/2006/relationships/image" Target="../media/image55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3" cy="5143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4209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</a:rPr>
              <a:t>1-й закон Ньютона.</a:t>
            </a:r>
          </a:p>
          <a:p>
            <a:pPr>
              <a:lnSpc>
                <a:spcPts val="3400"/>
              </a:lnSpc>
            </a:pPr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</a:rPr>
              <a:t>Масса и плотность тела (практика)</a:t>
            </a:r>
            <a:endParaRPr lang="ru-RU" sz="28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33400" y="4248150"/>
            <a:ext cx="110762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31800" y="4388048"/>
            <a:ext cx="13340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Карл Линней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3" cy="5143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180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500" b="1" cap="all" dirty="0">
                <a:solidFill>
                  <a:schemeClr val="accent2">
                    <a:lumMod val="75000"/>
                  </a:schemeClr>
                </a:solidFill>
              </a:rPr>
              <a:t>В естественной науке принципы должны подтверждаться наблюдениями.</a:t>
            </a:r>
            <a:endParaRPr lang="ru-RU" sz="25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33400" y="4248150"/>
            <a:ext cx="110762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1800" y="4388048"/>
            <a:ext cx="13340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Карл Линней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32559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03228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522608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При колке дров в полене застрял топор. Как лучше ударить о твердую опору: вниз поленом или вниз обухом топора, чтобы расколоть полено? Время удара считать одинаковым.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6939" y="13247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366939" y="4191297"/>
            <a:ext cx="8418286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+mj-lt"/>
              </a:rPr>
              <a:t>если масса топора больше, то </a:t>
            </a:r>
            <a:r>
              <a:rPr lang="ru-RU" sz="1500" dirty="0" smtClean="0">
                <a:solidFill>
                  <a:srgbClr val="000000"/>
                </a:solidFill>
                <a:latin typeface="+mj-lt"/>
              </a:rPr>
              <a:t>бить </a:t>
            </a:r>
            <a:r>
              <a:rPr lang="ru-RU" sz="1500" dirty="0">
                <a:solidFill>
                  <a:srgbClr val="000000"/>
                </a:solidFill>
                <a:latin typeface="+mj-lt"/>
              </a:rPr>
              <a:t>о твердую опору надо </a:t>
            </a:r>
            <a:r>
              <a:rPr lang="ru-RU" sz="1500" dirty="0" smtClean="0">
                <a:solidFill>
                  <a:srgbClr val="000000"/>
                </a:solidFill>
                <a:latin typeface="+mj-lt"/>
              </a:rPr>
              <a:t>поленом; </a:t>
            </a:r>
            <a:r>
              <a:rPr lang="ru-RU" sz="1500" dirty="0">
                <a:solidFill>
                  <a:srgbClr val="000000"/>
                </a:solidFill>
                <a:latin typeface="+mj-lt"/>
              </a:rPr>
              <a:t>если масса полена больше, то бить надо обухом </a:t>
            </a:r>
            <a:r>
              <a:rPr lang="ru-RU" sz="1500" dirty="0" smtClean="0">
                <a:solidFill>
                  <a:srgbClr val="000000"/>
                </a:solidFill>
                <a:latin typeface="+mj-lt"/>
              </a:rPr>
              <a:t>топора.</a:t>
            </a:r>
            <a:endParaRPr lang="ru-RU" altLang="ru-RU" sz="15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24" y="1644873"/>
            <a:ext cx="2526704" cy="2531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28" y="1644873"/>
            <a:ext cx="2526704" cy="25318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6938" y="1851175"/>
            <a:ext cx="3568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Инерция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— явление сохранения состояния </a:t>
            </a: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покоя или равномерного прямолинейного движения в отсутствие или при взаимной компенсации внешних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воздействий.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6938" y="3598317"/>
            <a:ext cx="33233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Масса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— мера инертности тел.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9" grpId="0"/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03228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Найдите отношение модулей ускорений двух шаров одинакового радиуса во время взаимодействия, если первый шар сделан из свинца, а второй — из стали.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31051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54525" y="131051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3380" y="1639424"/>
                <a:ext cx="955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св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ст</m:t>
                          </m:r>
                        </m:sub>
                      </m:sSub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1639424"/>
                <a:ext cx="95519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922466"/>
            <a:ext cx="139073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42988" y="1627373"/>
            <a:ext cx="0" cy="180804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66713" y="2937907"/>
                <a:ext cx="1376275" cy="49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св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3" y="2937907"/>
                <a:ext cx="1376275" cy="4975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73380" y="1950741"/>
                <a:ext cx="1465209" cy="460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св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11400 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1950741"/>
                <a:ext cx="1465209" cy="4600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1754524" y="4422071"/>
            <a:ext cx="6197489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ускорение стального шара в 1,5 раза больше, чем свинцового.</a:t>
            </a:r>
            <a:endParaRPr lang="ru-RU" altLang="ru-RU" sz="1200" b="1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3380" y="2415956"/>
                <a:ext cx="1364220" cy="460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ст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7800 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2415956"/>
                <a:ext cx="1364220" cy="4600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1741170" y="3100074"/>
            <a:ext cx="14253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Объем шара: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054425" y="3003533"/>
                <a:ext cx="1204986" cy="496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25" y="3003533"/>
                <a:ext cx="1204986" cy="496290"/>
              </a:xfrm>
              <a:prstGeom prst="rect">
                <a:avLst/>
              </a:prstGeom>
              <a:blipFill rotWithShape="0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749507" y="2599977"/>
            <a:ext cx="13853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Масса шара: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021229" y="2616211"/>
                <a:ext cx="8781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229" y="2616211"/>
                <a:ext cx="878165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741888" y="3579368"/>
                <a:ext cx="1417890" cy="763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11400 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кг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7800 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кг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88" y="3579368"/>
                <a:ext cx="1417890" cy="76315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041726" y="3807058"/>
                <a:ext cx="6974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1,5.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26" y="3807058"/>
                <a:ext cx="697473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749507" y="1960038"/>
            <a:ext cx="30219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При взаимодействии двух тел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47070" y="1887909"/>
                <a:ext cx="1055520" cy="49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ст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070" y="1887909"/>
                <a:ext cx="1055520" cy="49750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112982" y="1710210"/>
                <a:ext cx="1055520" cy="810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св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св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ст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82" y="1710210"/>
                <a:ext cx="1055520" cy="81022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051704" y="1894898"/>
                <a:ext cx="632557" cy="49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ст</m:t>
                              </m:r>
                            </m:sub>
                          </m:sSub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704" y="1894898"/>
                <a:ext cx="632557" cy="497700"/>
              </a:xfrm>
              <a:prstGeom prst="rect">
                <a:avLst/>
              </a:prstGeom>
              <a:blipFill rotWithShape="0">
                <a:blip r:embed="rId1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39060" y="1856236"/>
                <a:ext cx="1055520" cy="531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св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ст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060" y="1856236"/>
                <a:ext cx="1055520" cy="531877"/>
              </a:xfrm>
              <a:prstGeom prst="rect">
                <a:avLst/>
              </a:prstGeom>
              <a:blipFill rotWithShape="0">
                <a:blip r:embed="rId15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390462" y="340745"/>
                <a:ext cx="1376275" cy="49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св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62" y="340745"/>
                <a:ext cx="1376275" cy="4975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051704" y="435610"/>
                <a:ext cx="955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св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ст</m:t>
                          </m:r>
                        </m:sub>
                      </m:sSub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704" y="435610"/>
                <a:ext cx="95519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979566" y="598834"/>
                <a:ext cx="1465209" cy="460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св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11400 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66" y="598834"/>
                <a:ext cx="1465209" cy="46006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750780" y="588809"/>
                <a:ext cx="1364220" cy="460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ст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7800 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780" y="588809"/>
                <a:ext cx="1364220" cy="46006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4787900" y="3818493"/>
            <a:ext cx="3665987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782670" y="3425700"/>
            <a:ext cx="368300" cy="3683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150970" y="3425700"/>
            <a:ext cx="368300" cy="3683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800202" y="3425700"/>
            <a:ext cx="368300" cy="3683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822752" y="3425700"/>
            <a:ext cx="368300" cy="3683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051704" y="3325156"/>
            <a:ext cx="38363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095675" y="3325156"/>
            <a:ext cx="5796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4906624" y="3425700"/>
            <a:ext cx="368300" cy="3683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274924" y="3609850"/>
            <a:ext cx="38363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37274" y="3283099"/>
                <a:ext cx="44121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св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274" y="3283099"/>
                <a:ext cx="441211" cy="300082"/>
              </a:xfrm>
              <a:prstGeom prst="rect">
                <a:avLst/>
              </a:prstGeom>
              <a:blipFill rotWithShape="0">
                <a:blip r:embed="rId19"/>
                <a:stretch>
                  <a:fillRect t="-10204" r="-8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943267" y="3068936"/>
                <a:ext cx="761812" cy="326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ст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267" y="3068936"/>
                <a:ext cx="761812" cy="32669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010213" y="3028991"/>
                <a:ext cx="456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св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213" y="3028991"/>
                <a:ext cx="456342" cy="300082"/>
              </a:xfrm>
              <a:prstGeom prst="rect">
                <a:avLst/>
              </a:prstGeom>
              <a:blipFill rotWithShape="0">
                <a:blip r:embed="rId21"/>
                <a:stretch>
                  <a:fillRect t="-10204" r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064454" y="3030270"/>
                <a:ext cx="4547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ст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454" y="3030270"/>
                <a:ext cx="454740" cy="300082"/>
              </a:xfrm>
              <a:prstGeom prst="rect">
                <a:avLst/>
              </a:prstGeom>
              <a:blipFill rotWithShape="0">
                <a:blip r:embed="rId22"/>
                <a:stretch>
                  <a:fillRect t="-10204" r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7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6914E-6 L -0.33108 0.5046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2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6 L -0.73004 0.23518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9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5679E-6 L -0.39445 0.2626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5679E-6 L -0.58854 0.35617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2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4" grpId="0"/>
      <p:bldP spid="57" grpId="0"/>
      <p:bldP spid="89" grpId="0"/>
      <p:bldP spid="44" grpId="0"/>
      <p:bldP spid="71" grpId="0"/>
      <p:bldP spid="72" grpId="0"/>
      <p:bldP spid="60" grpId="0"/>
      <p:bldP spid="61" grpId="0"/>
      <p:bldP spid="65" grpId="0"/>
      <p:bldP spid="66" grpId="0"/>
      <p:bldP spid="55" grpId="0"/>
      <p:bldP spid="56" grpId="0"/>
      <p:bldP spid="59" grpId="0"/>
      <p:bldP spid="63" grpId="0"/>
      <p:bldP spid="67" grpId="0"/>
      <p:bldP spid="68" grpId="0"/>
      <p:bldP spid="68" grpId="1"/>
      <p:bldP spid="68" grpId="2"/>
      <p:bldP spid="69" grpId="0"/>
      <p:bldP spid="69" grpId="1"/>
      <p:bldP spid="69" grpId="2"/>
      <p:bldP spid="70" grpId="0"/>
      <p:bldP spid="70" grpId="1"/>
      <p:bldP spid="70" grpId="2"/>
      <p:bldP spid="77" grpId="0"/>
      <p:bldP spid="77" grpId="1"/>
      <p:bldP spid="7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9136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На лодке массой 500 кг начинают выбирать канат, прикрепленный к баркасу. Найдите массу баркаса, считая, что лодка и баркас двигались равноускоренно и прошли до встречи 8 м и 2 м соответственно. Сопротивление воды не учитывать.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57424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76288" y="1557424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3380" y="1886335"/>
                <a:ext cx="12136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i="1" smtClean="0">
                          <a:latin typeface="Cambria Math" panose="02040503050406030204" pitchFamily="18" charset="0"/>
                          <a:ea typeface="Cambria Math"/>
                        </a:rPr>
                        <m:t>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00 кг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1886335"/>
                <a:ext cx="1213602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880375"/>
            <a:ext cx="111751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76288" y="1874284"/>
            <a:ext cx="0" cy="132930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66713" y="2895816"/>
                <a:ext cx="1109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3" y="2895816"/>
                <a:ext cx="110957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2577" y="2205272"/>
                <a:ext cx="883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8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77" y="2205272"/>
                <a:ext cx="88351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476288" y="2882180"/>
            <a:ext cx="48974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Уравнения пути при РУД без начальной скорости: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2577" y="2520669"/>
                <a:ext cx="883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б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77" y="2520669"/>
                <a:ext cx="88351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76288" y="3237967"/>
                <a:ext cx="1291692" cy="54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  <m: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88" y="3237967"/>
                <a:ext cx="1291692" cy="5422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77865" y="3261093"/>
                <a:ext cx="1291692" cy="533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865" y="3261093"/>
                <a:ext cx="1291692" cy="5332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76288" y="3827003"/>
                <a:ext cx="920309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88" y="3827003"/>
                <a:ext cx="920309" cy="5309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77865" y="3861969"/>
                <a:ext cx="1291692" cy="554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865" y="3861969"/>
                <a:ext cx="1291692" cy="554575"/>
              </a:xfrm>
              <a:prstGeom prst="rect">
                <a:avLst/>
              </a:prstGeom>
              <a:blipFill rotWithShape="0">
                <a:blip r:embed="rId11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476288" y="4449164"/>
            <a:ext cx="15934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Очевидно, что 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892830" y="4461937"/>
                <a:ext cx="7990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830" y="4461937"/>
                <a:ext cx="799001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76288" y="2210676"/>
            <a:ext cx="30219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При взаимодействии двух тел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73851" y="2146167"/>
                <a:ext cx="1055520" cy="49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</m:sSub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851" y="2146167"/>
                <a:ext cx="1055520" cy="49750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290064" y="1910198"/>
                <a:ext cx="1887198" cy="939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л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л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б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б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б</m:t>
                              </m:r>
                            </m:sub>
                            <m:sup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л</m:t>
                              </m:r>
                            </m:sub>
                            <m:sup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064" y="1910198"/>
                <a:ext cx="1887198" cy="93936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959889" y="2146396"/>
                <a:ext cx="848816" cy="497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89" y="2146396"/>
                <a:ext cx="848816" cy="49744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5082510" y="2145164"/>
            <a:ext cx="1394489" cy="497508"/>
            <a:chOff x="5082510" y="2145164"/>
            <a:chExt cx="1394489" cy="497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082510" y="2145164"/>
                  <a:ext cx="1394489" cy="497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        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л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i="1" smtClean="0">
                                    <a:latin typeface="Cambria Math" panose="02040503050406030204" pitchFamily="18" charset="0"/>
                                  </a:rPr>
                                  <m:t>б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л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2510" y="2145164"/>
                  <a:ext cx="1394489" cy="49750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рямоугольник 52"/>
                <p:cNvSpPr/>
                <p:nvPr/>
              </p:nvSpPr>
              <p:spPr>
                <a:xfrm>
                  <a:off x="5339004" y="2218369"/>
                  <a:ext cx="46140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б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3" name="Прямоугольник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9004" y="2218369"/>
                  <a:ext cx="461408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277865" y="408022"/>
                <a:ext cx="12136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i="1" smtClean="0">
                          <a:latin typeface="Cambria Math" panose="02040503050406030204" pitchFamily="18" charset="0"/>
                          <a:ea typeface="Cambria Math"/>
                        </a:rPr>
                        <m:t>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00 кг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865" y="408022"/>
                <a:ext cx="1213602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567346" y="657543"/>
                <a:ext cx="1109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346" y="657543"/>
                <a:ext cx="1109575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4323" y="931352"/>
                <a:ext cx="883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8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3" y="931352"/>
                <a:ext cx="88351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203499" y="944962"/>
                <a:ext cx="883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б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99" y="944962"/>
                <a:ext cx="883512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H="1" flipV="1">
            <a:off x="6022975" y="3631026"/>
            <a:ext cx="2003425" cy="317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2"/>
          <a:stretch/>
        </p:blipFill>
        <p:spPr>
          <a:xfrm>
            <a:off x="8020050" y="3567440"/>
            <a:ext cx="635776" cy="285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42" y="3397012"/>
            <a:ext cx="1025778" cy="51288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787900" y="3708354"/>
            <a:ext cx="4060825" cy="940260"/>
          </a:xfrm>
          <a:prstGeom prst="roundRect">
            <a:avLst/>
          </a:prstGeom>
          <a:solidFill>
            <a:srgbClr val="00B0F0">
              <a:alpha val="49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2"/>
          <a:stretch/>
        </p:blipFill>
        <p:spPr>
          <a:xfrm>
            <a:off x="8022596" y="3567440"/>
            <a:ext cx="635776" cy="28583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42" y="3397012"/>
            <a:ext cx="1025778" cy="5128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519406" y="3853278"/>
            <a:ext cx="0" cy="2905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227584" y="3853278"/>
            <a:ext cx="0" cy="2905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099122" y="3828555"/>
            <a:ext cx="0" cy="2905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403349" y="3828555"/>
            <a:ext cx="0" cy="2905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19406" y="4020607"/>
            <a:ext cx="708178" cy="0"/>
          </a:xfrm>
          <a:prstGeom prst="line">
            <a:avLst/>
          </a:prstGeom>
          <a:ln w="63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099122" y="4020607"/>
            <a:ext cx="1304227" cy="0"/>
          </a:xfrm>
          <a:prstGeom prst="line">
            <a:avLst/>
          </a:prstGeom>
          <a:ln w="63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599477" y="3971527"/>
                <a:ext cx="35907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л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477" y="3971527"/>
                <a:ext cx="359073" cy="276999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5693959" y="3971527"/>
                <a:ext cx="3604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б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959" y="3971527"/>
                <a:ext cx="360419" cy="276999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Рисунок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45" y="3397012"/>
            <a:ext cx="1025778" cy="5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9877E-6 L -0.20746 0.28611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4184 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864 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3457E-6 L -0.13107 0.4342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3802 0.24753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1237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9236 0.3055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4" grpId="0"/>
      <p:bldP spid="57" grpId="0"/>
      <p:bldP spid="60" grpId="0"/>
      <p:bldP spid="30" grpId="0"/>
      <p:bldP spid="35" grpId="0"/>
      <p:bldP spid="37" grpId="0"/>
      <p:bldP spid="36" grpId="0"/>
      <p:bldP spid="39" grpId="0"/>
      <p:bldP spid="42" grpId="0"/>
      <p:bldP spid="8" grpId="0"/>
      <p:bldP spid="55" grpId="0"/>
      <p:bldP spid="56" grpId="0"/>
      <p:bldP spid="46" grpId="0"/>
      <p:bldP spid="51" grpId="0"/>
      <p:bldP spid="58" grpId="0"/>
      <p:bldP spid="58" grpId="1"/>
      <p:bldP spid="58" grpId="2"/>
      <p:bldP spid="73" grpId="0"/>
      <p:bldP spid="73" grpId="1"/>
      <p:bldP spid="73" grpId="2"/>
      <p:bldP spid="74" grpId="0"/>
      <p:bldP spid="74" grpId="1"/>
      <p:bldP spid="74" grpId="2"/>
      <p:bldP spid="76" grpId="0"/>
      <p:bldP spid="76" grpId="1"/>
      <p:bldP spid="76" grpId="2"/>
      <p:bldP spid="14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9136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На лодке массой 500 кг начинают выбирать канат, прикрепленный к баркасу. Найдите массу баркаса, считая, что лодка и баркас двигались равноускоренно и прошли до встречи 8 м и 2 м соответственно. Сопротивление воды не учитывать.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57424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76288" y="1557424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3380" y="1886335"/>
                <a:ext cx="12136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i="1" smtClean="0">
                          <a:latin typeface="Cambria Math" panose="02040503050406030204" pitchFamily="18" charset="0"/>
                          <a:ea typeface="Cambria Math"/>
                        </a:rPr>
                        <m:t>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00 кг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1886335"/>
                <a:ext cx="1213602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880375"/>
            <a:ext cx="111751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76288" y="1874284"/>
            <a:ext cx="0" cy="132930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66713" y="2895816"/>
                <a:ext cx="1109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3" y="2895816"/>
                <a:ext cx="110957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2577" y="2205272"/>
                <a:ext cx="883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л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8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77" y="2205272"/>
                <a:ext cx="88351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2577" y="2520669"/>
                <a:ext cx="883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б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77" y="2520669"/>
                <a:ext cx="88351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959889" y="2146396"/>
                <a:ext cx="848816" cy="497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89" y="2146396"/>
                <a:ext cx="848816" cy="4974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471590" y="1946462"/>
            <a:ext cx="16626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Масса баркаса: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010431" y="1959713"/>
                <a:ext cx="461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431" y="1959713"/>
                <a:ext cx="461408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281771" y="1885749"/>
                <a:ext cx="848816" cy="497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771" y="1885749"/>
                <a:ext cx="848816" cy="4974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339004" y="2218369"/>
                <a:ext cx="4614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004" y="2218369"/>
                <a:ext cx="461408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79754" y="2546961"/>
                <a:ext cx="1654471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8 м</m:t>
                          </m:r>
                        </m:num>
                        <m:den>
                          <m:r>
                            <a:rPr lang="ru-RU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 м</m:t>
                          </m:r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500 кг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54" y="2546961"/>
                <a:ext cx="1654471" cy="495649"/>
              </a:xfrm>
              <a:prstGeom prst="rect">
                <a:avLst/>
              </a:prstGeom>
              <a:blipFill rotWithShape="0">
                <a:blip r:embed="rId1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90650" y="2649060"/>
                <a:ext cx="10154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2000 кг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650" y="2649060"/>
                <a:ext cx="1015421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47000" y="2649060"/>
                <a:ext cx="686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 т.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000" y="2649060"/>
                <a:ext cx="686208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1478017" y="3320942"/>
            <a:ext cx="295519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масса баркаса равна 2 т.</a:t>
            </a:r>
            <a:endParaRPr lang="ru-RU" altLang="ru-RU" sz="12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476288" y="1910198"/>
            <a:ext cx="6700974" cy="2862131"/>
            <a:chOff x="1476288" y="1910198"/>
            <a:chExt cx="6700974" cy="286213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476288" y="1910198"/>
              <a:ext cx="6700974" cy="2506346"/>
              <a:chOff x="1476288" y="1910198"/>
              <a:chExt cx="6700974" cy="25063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082510" y="2145164"/>
                    <a:ext cx="1394489" cy="4975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        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л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i="1" smtClean="0">
                                      <a:latin typeface="Cambria Math" panose="02040503050406030204" pitchFamily="18" charset="0"/>
                                    </a:rPr>
                                    <m:t>б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2510" y="2145164"/>
                    <a:ext cx="1394489" cy="497508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TextBox 59"/>
              <p:cNvSpPr txBox="1"/>
              <p:nvPr/>
            </p:nvSpPr>
            <p:spPr>
              <a:xfrm>
                <a:off x="1476288" y="2882180"/>
                <a:ext cx="526200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bg1">
                        <a:lumMod val="50000"/>
                      </a:schemeClr>
                    </a:solidFill>
                  </a:rPr>
                  <a:t>Уравнени</a:t>
                </a:r>
                <a:r>
                  <a:rPr lang="ru-RU" sz="1500" dirty="0">
                    <a:solidFill>
                      <a:schemeClr val="bg1">
                        <a:lumMod val="50000"/>
                      </a:schemeClr>
                    </a:solidFill>
                  </a:rPr>
                  <a:t>я</a:t>
                </a:r>
                <a:r>
                  <a:rPr lang="ru-RU" sz="15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ru-RU" sz="1500" dirty="0">
                    <a:solidFill>
                      <a:schemeClr val="bg1">
                        <a:lumMod val="50000"/>
                      </a:schemeClr>
                    </a:solidFill>
                  </a:rPr>
                  <a:t>пути при РУД без начальной скорости:</a:t>
                </a:r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1476288" y="3237967"/>
                <a:ext cx="2093269" cy="556414"/>
                <a:chOff x="2085916" y="3300984"/>
                <a:chExt cx="2093269" cy="55641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2085916" y="3300984"/>
                      <a:ext cx="1291692" cy="5422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л</m:t>
                                </m:r>
                              </m:sub>
                            </m:s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л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л</m:t>
                                    </m:r>
                                  </m:sub>
                                  <m:sup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oMath>
                        </m:oMathPara>
                      </a14:m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85916" y="3300984"/>
                      <a:ext cx="1291692" cy="542264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2887493" y="3324110"/>
                      <a:ext cx="1291692" cy="5332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⟹</m:t>
                            </m:r>
                            <m:sSub>
                              <m:sSubPr>
                                <m:ctrlP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л</m:t>
                                </m:r>
                              </m:sub>
                            </m:s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л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л</m:t>
                                    </m:r>
                                  </m:sub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7493" y="3324110"/>
                      <a:ext cx="1291692" cy="533288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Группа 3"/>
              <p:cNvGrpSpPr/>
              <p:nvPr/>
            </p:nvGrpSpPr>
            <p:grpSpPr>
              <a:xfrm>
                <a:off x="1476288" y="3827003"/>
                <a:ext cx="2093269" cy="589541"/>
                <a:chOff x="2085916" y="3835984"/>
                <a:chExt cx="2093269" cy="5895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2085916" y="3835984"/>
                      <a:ext cx="920309" cy="5309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б</m:t>
                                </m:r>
                              </m:sub>
                            </m:s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б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</a:rPr>
                                      <m:t>б</m:t>
                                    </m:r>
                                  </m:sub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oMath>
                        </m:oMathPara>
                      </a14:m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85916" y="3835984"/>
                      <a:ext cx="920309" cy="530915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2887493" y="3870950"/>
                      <a:ext cx="1291692" cy="5545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⟹</m:t>
                            </m:r>
                            <m:sSub>
                              <m:sSubPr>
                                <m:ctrlP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б</m:t>
                                </m:r>
                              </m:sub>
                            </m:s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б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</a:rPr>
                                      <m:t>б</m:t>
                                    </m:r>
                                  </m:sub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7493" y="3870950"/>
                      <a:ext cx="1291692" cy="554575"/>
                    </a:xfrm>
                    <a:prstGeom prst="rect">
                      <a:avLst/>
                    </a:prstGeom>
                    <a:blipFill rotWithShape="0">
                      <a:blip r:embed="rId19"/>
                      <a:stretch>
                        <a:fillRect b="-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5" name="TextBox 54"/>
              <p:cNvSpPr txBox="1"/>
              <p:nvPr/>
            </p:nvSpPr>
            <p:spPr>
              <a:xfrm>
                <a:off x="1476288" y="2210676"/>
                <a:ext cx="302198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bg1">
                        <a:lumMod val="50000"/>
                      </a:schemeClr>
                    </a:solidFill>
                  </a:rPr>
                  <a:t>При взаимодействии двух тел</a:t>
                </a:r>
                <a:endParaRPr lang="ru-RU" sz="15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373851" y="2146167"/>
                    <a:ext cx="414049" cy="4975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л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i="1" smtClean="0">
                                      <a:latin typeface="Cambria Math" panose="02040503050406030204" pitchFamily="18" charset="0"/>
                                    </a:rPr>
                                    <m:t>б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3851" y="2146167"/>
                    <a:ext cx="414049" cy="497508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290064" y="1910198"/>
                    <a:ext cx="1887198" cy="9393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л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л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б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б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den>
                          </m:f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л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б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б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л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0064" y="1910198"/>
                    <a:ext cx="1887198" cy="939360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Прямоугольник 1"/>
                  <p:cNvSpPr/>
                  <p:nvPr/>
                </p:nvSpPr>
                <p:spPr>
                  <a:xfrm>
                    <a:off x="4577035" y="2147170"/>
                    <a:ext cx="649152" cy="49750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б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л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2" name="Прямоугольник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7035" y="2147170"/>
                    <a:ext cx="649152" cy="497508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Группа 14"/>
            <p:cNvGrpSpPr/>
            <p:nvPr/>
          </p:nvGrpSpPr>
          <p:grpSpPr>
            <a:xfrm>
              <a:off x="1476288" y="4449164"/>
              <a:ext cx="2215543" cy="323165"/>
              <a:chOff x="1476288" y="4449164"/>
              <a:chExt cx="2215543" cy="3231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476288" y="4449164"/>
                <a:ext cx="15934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bg1">
                        <a:lumMod val="50000"/>
                      </a:schemeClr>
                    </a:solidFill>
                  </a:rPr>
                  <a:t>Очевидно, что </a:t>
                </a:r>
                <a:endParaRPr lang="ru-RU" sz="15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Прямоугольник 53"/>
                  <p:cNvSpPr/>
                  <p:nvPr/>
                </p:nvSpPr>
                <p:spPr>
                  <a:xfrm>
                    <a:off x="2892830" y="4461937"/>
                    <a:ext cx="79900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</m:sSub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54" name="Прямоугольник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2830" y="4461937"/>
                    <a:ext cx="799001" cy="307777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Группа 2"/>
          <p:cNvGrpSpPr/>
          <p:nvPr/>
        </p:nvGrpSpPr>
        <p:grpSpPr>
          <a:xfrm>
            <a:off x="4787900" y="3397012"/>
            <a:ext cx="4060825" cy="1251602"/>
            <a:chOff x="4787900" y="3397012"/>
            <a:chExt cx="4060825" cy="1251602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4787900" y="3397012"/>
              <a:ext cx="4060825" cy="1251602"/>
              <a:chOff x="4787900" y="3515661"/>
              <a:chExt cx="4060825" cy="1251602"/>
            </a:xfrm>
          </p:grpSpPr>
          <p:cxnSp>
            <p:nvCxnSpPr>
              <p:cNvPr id="72" name="Прямая соединительная линия 71"/>
              <p:cNvCxnSpPr/>
              <p:nvPr/>
            </p:nvCxnSpPr>
            <p:spPr>
              <a:xfrm flipH="1" flipV="1">
                <a:off x="6022975" y="3749675"/>
                <a:ext cx="2003425" cy="3175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3" name="Рисунок 72"/>
              <p:cNvPicPr>
                <a:picLocks noChangeAspect="1"/>
              </p:cNvPicPr>
              <p:nvPr/>
            </p:nvPicPr>
            <p:blipFill rotWithShape="1">
              <a:blip r:embed="rId2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82"/>
              <a:stretch/>
            </p:blipFill>
            <p:spPr>
              <a:xfrm>
                <a:off x="8020050" y="3686089"/>
                <a:ext cx="635776" cy="285838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2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6042" y="3515661"/>
                <a:ext cx="1025778" cy="512889"/>
              </a:xfrm>
              <a:prstGeom prst="rect">
                <a:avLst/>
              </a:prstGeom>
            </p:spPr>
          </p:pic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4787900" y="3827003"/>
                <a:ext cx="4060825" cy="940260"/>
              </a:xfrm>
              <a:prstGeom prst="roundRect">
                <a:avLst/>
              </a:prstGeom>
              <a:solidFill>
                <a:srgbClr val="00B0F0">
                  <a:alpha val="49000"/>
                </a:srgb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7" name="Рисунок 76"/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82"/>
              <a:stretch/>
            </p:blipFill>
            <p:spPr>
              <a:xfrm>
                <a:off x="6738297" y="3686089"/>
                <a:ext cx="635776" cy="285838"/>
              </a:xfrm>
              <a:prstGeom prst="rect">
                <a:avLst/>
              </a:prstGeom>
            </p:spPr>
          </p:pic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5519406" y="3971927"/>
                <a:ext cx="0" cy="290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6227584" y="3971927"/>
                <a:ext cx="0" cy="290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7099122" y="3947204"/>
                <a:ext cx="0" cy="290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8403349" y="3947204"/>
                <a:ext cx="0" cy="290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519406" y="4139256"/>
                <a:ext cx="708178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7099122" y="4139256"/>
                <a:ext cx="1304227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Прямоугольник 85"/>
                  <p:cNvSpPr/>
                  <p:nvPr/>
                </p:nvSpPr>
                <p:spPr>
                  <a:xfrm>
                    <a:off x="7599477" y="4090176"/>
                    <a:ext cx="359073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л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/>
                  </a:p>
                </p:txBody>
              </p:sp>
            </mc:Choice>
            <mc:Fallback xmlns="">
              <p:sp>
                <p:nvSpPr>
                  <p:cNvPr id="14" name="Прямоугольник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9477" y="4090176"/>
                    <a:ext cx="359073" cy="276999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Прямоугольник 86"/>
                  <p:cNvSpPr/>
                  <p:nvPr/>
                </p:nvSpPr>
                <p:spPr>
                  <a:xfrm>
                    <a:off x="5693959" y="4090176"/>
                    <a:ext cx="360419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б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/>
                  </a:p>
                </p:txBody>
              </p:sp>
            </mc:Choice>
            <mc:Fallback xmlns="">
              <p:sp>
                <p:nvSpPr>
                  <p:cNvPr id="47" name="Прямоугольник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3959" y="4090176"/>
                    <a:ext cx="360419" cy="276999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745" y="3397012"/>
              <a:ext cx="1025778" cy="512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25434 -0.04907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-24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51111 -0.05062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-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1" grpId="0"/>
      <p:bldP spid="7" grpId="0"/>
      <p:bldP spid="38" grpId="0"/>
      <p:bldP spid="40" grpId="0"/>
      <p:bldP spid="40" grpId="1"/>
      <p:bldP spid="48" grpId="0"/>
      <p:bldP spid="49" grpId="0"/>
      <p:bldP spid="50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78937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539481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В осях (</a:t>
            </a:r>
            <a:r>
              <a:rPr lang="el-GR" altLang="ru-RU" sz="1400" i="1" dirty="0" smtClean="0">
                <a:latin typeface="+mn-lt"/>
                <a:cs typeface="Times New Roman" panose="02020603050405020304" pitchFamily="18" charset="0"/>
              </a:rPr>
              <a:t>υ</a:t>
            </a:r>
            <a:r>
              <a:rPr lang="ru-RU" altLang="ru-RU" sz="1400" i="1" baseline="-25000" dirty="0" smtClean="0">
                <a:latin typeface="+mn-lt"/>
                <a:cs typeface="Times New Roman" panose="02020603050405020304" pitchFamily="18" charset="0"/>
              </a:rPr>
              <a:t>х</a:t>
            </a:r>
            <a:r>
              <a:rPr lang="ru-RU" altLang="ru-RU" sz="700" i="1" baseline="-25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; </a:t>
            </a:r>
            <a:r>
              <a:rPr lang="en-US" altLang="ru-RU" sz="1400" i="1" dirty="0" smtClean="0">
                <a:latin typeface="+mn-lt"/>
                <a:cs typeface="Times New Roman" panose="02020603050405020304" pitchFamily="18" charset="0"/>
              </a:rPr>
              <a:t>t</a:t>
            </a:r>
            <a:r>
              <a:rPr lang="en-US" altLang="ru-RU" sz="4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1400" dirty="0" smtClean="0">
                <a:latin typeface="+mn-lt"/>
                <a:cs typeface="Times New Roman" panose="02020603050405020304" pitchFamily="18" charset="0"/>
              </a:rPr>
              <a:t>)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график скорости первого тела изображается прямой, проходящей через точки (0; 0) и (4; 4), а второго — через точки (0; 4) и (3; 5). Масса третьего тела равна сумме масс первых двух тел. Если взаимодействие этих тел друг с другом ничем не отличается, то каково ускорение третьего тела при его взаимодействии с одним из первых двух? (Время измеряется в секундах, скорость — в м/с.) </a:t>
            </a:r>
            <a:endParaRPr lang="ru-RU" altLang="ru-RU" sz="14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92956" y="3649818"/>
            <a:ext cx="3665987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755440" y="3093504"/>
            <a:ext cx="531821" cy="53182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488924" y="3218141"/>
            <a:ext cx="407184" cy="407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1287261" y="2890151"/>
            <a:ext cx="59747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2698812" y="2877303"/>
            <a:ext cx="7901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389599" y="2590069"/>
                <a:ext cx="40421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99" y="2590069"/>
                <a:ext cx="404213" cy="300082"/>
              </a:xfrm>
              <a:prstGeom prst="rect">
                <a:avLst/>
              </a:prstGeom>
              <a:blipFill rotWithShape="0">
                <a:blip r:embed="rId4"/>
                <a:stretch>
                  <a:fillRect t="-10204" r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867489" y="2584045"/>
                <a:ext cx="40825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489" y="2584045"/>
                <a:ext cx="408253" cy="300082"/>
              </a:xfrm>
              <a:prstGeom prst="rect">
                <a:avLst/>
              </a:prstGeom>
              <a:blipFill rotWithShape="0">
                <a:blip r:embed="rId5"/>
                <a:stretch>
                  <a:fillRect t="-10204" r="-119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Прямая соединительная линия 91"/>
          <p:cNvCxnSpPr/>
          <p:nvPr/>
        </p:nvCxnSpPr>
        <p:spPr>
          <a:xfrm>
            <a:off x="5011690" y="3649818"/>
            <a:ext cx="3665987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5273445" y="2898534"/>
            <a:ext cx="726791" cy="72679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7989903" y="3218141"/>
            <a:ext cx="407184" cy="407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 стрелкой 94"/>
          <p:cNvCxnSpPr/>
          <p:nvPr/>
        </p:nvCxnSpPr>
        <p:spPr>
          <a:xfrm flipH="1">
            <a:off x="7475837" y="2877303"/>
            <a:ext cx="7901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644514" y="2584045"/>
                <a:ext cx="40825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514" y="2584045"/>
                <a:ext cx="408253" cy="300082"/>
              </a:xfrm>
              <a:prstGeom prst="rect">
                <a:avLst/>
              </a:prstGeom>
              <a:blipFill rotWithShape="0">
                <a:blip r:embed="rId5"/>
                <a:stretch>
                  <a:fillRect t="-10204" r="-119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Прямая со стрелкой 96"/>
          <p:cNvCxnSpPr/>
          <p:nvPr/>
        </p:nvCxnSpPr>
        <p:spPr>
          <a:xfrm>
            <a:off x="5813778" y="2874040"/>
            <a:ext cx="4360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827688" y="2549465"/>
                <a:ext cx="40825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688" y="2549465"/>
                <a:ext cx="408253" cy="300082"/>
              </a:xfrm>
              <a:prstGeom prst="rect">
                <a:avLst/>
              </a:prstGeom>
              <a:blipFill rotWithShape="0">
                <a:blip r:embed="rId6"/>
                <a:stretch>
                  <a:fillRect t="-10204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3879" y="3175906"/>
                <a:ext cx="5026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79" y="3175906"/>
                <a:ext cx="502637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472811" y="3229173"/>
                <a:ext cx="5026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11" y="3229173"/>
                <a:ext cx="502637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966230" y="3220295"/>
                <a:ext cx="5026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230" y="3220295"/>
                <a:ext cx="502637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126682" y="3112546"/>
                <a:ext cx="10633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682" y="3112546"/>
                <a:ext cx="1063390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Овал 111"/>
          <p:cNvSpPr/>
          <p:nvPr/>
        </p:nvSpPr>
        <p:spPr>
          <a:xfrm>
            <a:off x="1759528" y="3084626"/>
            <a:ext cx="531821" cy="53182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2288865" y="3209263"/>
            <a:ext cx="407184" cy="40718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888689" y="3209263"/>
            <a:ext cx="407184" cy="40718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6177111" y="2898534"/>
            <a:ext cx="726791" cy="7267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82" grpId="0"/>
      <p:bldP spid="89" grpId="0"/>
      <p:bldP spid="93" grpId="0" animBg="1"/>
      <p:bldP spid="94" grpId="0" animBg="1"/>
      <p:bldP spid="96" grpId="0"/>
      <p:bldP spid="98" grpId="0"/>
      <p:bldP spid="8" grpId="0"/>
      <p:bldP spid="99" grpId="0"/>
      <p:bldP spid="100" grpId="0"/>
      <p:bldP spid="111" grpId="0"/>
      <p:bldP spid="112" grpId="0" animBg="1"/>
      <p:bldP spid="114" grpId="0" animBg="1"/>
      <p:bldP spid="118" grpId="0" animBg="1"/>
      <p:bldP spid="1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ый треугольник 105"/>
          <p:cNvSpPr/>
          <p:nvPr/>
        </p:nvSpPr>
        <p:spPr>
          <a:xfrm flipH="1">
            <a:off x="6097356" y="2684308"/>
            <a:ext cx="1081291" cy="368789"/>
          </a:xfrm>
          <a:prstGeom prst="rtTriangle">
            <a:avLst/>
          </a:prstGeom>
          <a:solidFill>
            <a:srgbClr val="72B347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flipH="1">
            <a:off x="6085765" y="3050462"/>
            <a:ext cx="1452449" cy="1445673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7178817" y="2685623"/>
            <a:ext cx="0" cy="180470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7534332" y="3050464"/>
            <a:ext cx="0" cy="14398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088710" y="3050464"/>
            <a:ext cx="144562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088710" y="2690385"/>
            <a:ext cx="1085345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6088035" y="2445879"/>
            <a:ext cx="1802606" cy="604838"/>
          </a:xfrm>
          <a:prstGeom prst="line">
            <a:avLst/>
          </a:prstGeom>
          <a:ln w="19050">
            <a:solidFill>
              <a:srgbClr val="72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090315" y="2670253"/>
            <a:ext cx="1818754" cy="181875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78937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539481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В осях (</a:t>
            </a:r>
            <a:r>
              <a:rPr lang="el-GR" altLang="ru-RU" sz="1400" i="1" dirty="0" smtClean="0">
                <a:latin typeface="+mn-lt"/>
                <a:cs typeface="Times New Roman" panose="02020603050405020304" pitchFamily="18" charset="0"/>
              </a:rPr>
              <a:t>υ</a:t>
            </a:r>
            <a:r>
              <a:rPr lang="ru-RU" altLang="ru-RU" sz="1400" i="1" baseline="-25000" dirty="0" smtClean="0">
                <a:latin typeface="+mn-lt"/>
                <a:cs typeface="Times New Roman" panose="02020603050405020304" pitchFamily="18" charset="0"/>
              </a:rPr>
              <a:t>х</a:t>
            </a:r>
            <a:r>
              <a:rPr lang="ru-RU" altLang="ru-RU" sz="700" i="1" baseline="-25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; </a:t>
            </a:r>
            <a:r>
              <a:rPr lang="en-US" altLang="ru-RU" sz="1400" i="1" dirty="0" smtClean="0">
                <a:latin typeface="+mn-lt"/>
                <a:cs typeface="Times New Roman" panose="02020603050405020304" pitchFamily="18" charset="0"/>
              </a:rPr>
              <a:t>t</a:t>
            </a:r>
            <a:r>
              <a:rPr lang="en-US" altLang="ru-RU" sz="4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1400" dirty="0" smtClean="0">
                <a:latin typeface="+mn-lt"/>
                <a:cs typeface="Times New Roman" panose="02020603050405020304" pitchFamily="18" charset="0"/>
              </a:rPr>
              <a:t>)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график скорости первого тела изображается прямой, проходящей через точки (0; 0) и (4; 4), а второго — через точки (0; 4) и (3; 5). Масса третьего тела равна сумме масс первых двух тел. Если взаимодействие этих тел друг с другом ничем не отличается, то каково ускорение третьего тела при его взаимодействии с одним из первых двух? (Время измеряется в секундах, скорость — в м/с.) </a:t>
            </a:r>
            <a:endParaRPr lang="ru-RU" altLang="ru-RU" sz="14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8299" y="196129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6939" y="2281444"/>
            <a:ext cx="16097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Ускорения тел: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71165" y="2614720"/>
                <a:ext cx="1272015" cy="496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5" y="2614720"/>
                <a:ext cx="1272015" cy="4964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5593795" y="2032180"/>
            <a:ext cx="50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 smtClean="0"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м/с</a:t>
            </a:r>
            <a:endParaRPr lang="ru-RU" sz="1400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8428519" y="4495429"/>
            <a:ext cx="4773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ru-RU" dirty="0" smtClean="0"/>
              <a:t>, с</a:t>
            </a:r>
            <a:endParaRPr lang="ru-RU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5764770" y="435570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O</a:t>
            </a:r>
            <a:endParaRPr lang="ru-RU" sz="1400" i="1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6088524" y="2168066"/>
            <a:ext cx="0" cy="2326452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083761" y="4490326"/>
            <a:ext cx="2725558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25481" y="4492821"/>
            <a:ext cx="247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</a:t>
            </a:r>
            <a:endParaRPr lang="ru-RU" sz="12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6452452" y="445307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815195" y="445307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177145" y="445307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534332" y="445307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7891520" y="445307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8253470" y="445307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6086548" y="408952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6086548" y="3729973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6086548" y="3371198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6086548" y="3010836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6086548" y="2650473"/>
            <a:ext cx="0" cy="79257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403159" y="4492821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7043217" y="449282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5836979" y="3986746"/>
            <a:ext cx="247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</a:t>
            </a:r>
            <a:endParaRPr lang="ru-RU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5821716" y="255631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5825499" y="2911527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sp>
        <p:nvSpPr>
          <p:cNvPr id="17" name="Овал 16"/>
          <p:cNvSpPr/>
          <p:nvPr/>
        </p:nvSpPr>
        <p:spPr>
          <a:xfrm>
            <a:off x="6067569" y="4468232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7510534" y="302293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6065175" y="3029643"/>
            <a:ext cx="45719" cy="45719"/>
          </a:xfrm>
          <a:prstGeom prst="ellipse">
            <a:avLst/>
          </a:prstGeom>
          <a:solidFill>
            <a:srgbClr val="72B347"/>
          </a:solidFill>
          <a:ln>
            <a:solidFill>
              <a:srgbClr val="72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7150401" y="2666554"/>
            <a:ext cx="45719" cy="45719"/>
          </a:xfrm>
          <a:prstGeom prst="ellipse">
            <a:avLst/>
          </a:prstGeom>
          <a:solidFill>
            <a:srgbClr val="72B347"/>
          </a:solidFill>
          <a:ln>
            <a:solidFill>
              <a:srgbClr val="72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371165" y="3121726"/>
                <a:ext cx="1272015" cy="496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5" y="3121726"/>
                <a:ext cx="1272015" cy="4964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1452672" y="2573394"/>
                <a:ext cx="830484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4−0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672" y="2573394"/>
                <a:ext cx="830484" cy="495649"/>
              </a:xfrm>
              <a:prstGeom prst="rect">
                <a:avLst/>
              </a:prstGeom>
              <a:blipFill rotWithShape="0">
                <a:blip r:embed="rId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2101641" y="2616442"/>
                <a:ext cx="82606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641" y="2616442"/>
                <a:ext cx="826060" cy="4598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1463300" y="3088292"/>
                <a:ext cx="830484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00" y="3088292"/>
                <a:ext cx="830484" cy="501419"/>
              </a:xfrm>
              <a:prstGeom prst="rect">
                <a:avLst/>
              </a:prstGeom>
              <a:blipFill rotWithShape="0">
                <a:blip r:embed="rId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2092878" y="3095723"/>
                <a:ext cx="826060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878" y="3095723"/>
                <a:ext cx="826060" cy="497059"/>
              </a:xfrm>
              <a:prstGeom prst="rect">
                <a:avLst/>
              </a:prstGeom>
              <a:blipFill rotWithShape="0"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/>
          <p:cNvSpPr txBox="1"/>
          <p:nvPr/>
        </p:nvSpPr>
        <p:spPr>
          <a:xfrm>
            <a:off x="364753" y="3601682"/>
            <a:ext cx="36744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При взаимодействии 1-го и 2-го тела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366939" y="3950196"/>
                <a:ext cx="879600" cy="497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9" y="3950196"/>
                <a:ext cx="879600" cy="49750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1050882" y="3941175"/>
                <a:ext cx="1440394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82" y="3941175"/>
                <a:ext cx="1440394" cy="4964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364753" y="4456725"/>
            <a:ext cx="36744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При взаимодействии 2-го и 3-го тела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25" grpId="0" animBg="1"/>
      <p:bldP spid="31" grpId="0"/>
      <p:bldP spid="7" grpId="0"/>
      <p:bldP spid="61" grpId="0"/>
      <p:bldP spid="63" grpId="0"/>
      <p:bldP spid="65" grpId="0"/>
      <p:bldP spid="68" grpId="0"/>
      <p:bldP spid="85" grpId="0"/>
      <p:bldP spid="86" grpId="0"/>
      <p:bldP spid="88" grpId="0"/>
      <p:bldP spid="90" grpId="0"/>
      <p:bldP spid="91" grpId="0"/>
      <p:bldP spid="17" grpId="0" animBg="1"/>
      <p:bldP spid="101" grpId="0" animBg="1"/>
      <p:bldP spid="102" grpId="0" animBg="1"/>
      <p:bldP spid="103" grpId="0" animBg="1"/>
      <p:bldP spid="105" grpId="0"/>
      <p:bldP spid="107" grpId="0"/>
      <p:bldP spid="108" grpId="0"/>
      <p:bldP spid="109" grpId="0"/>
      <p:bldP spid="110" grpId="0"/>
      <p:bldP spid="113" grpId="0"/>
      <p:bldP spid="115" grpId="0"/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366939" y="2341323"/>
            <a:ext cx="16097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Ускорения тел: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4753" y="2809293"/>
            <a:ext cx="36744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При взаимодействии 1-го и 2-го тела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3893605" y="2748939"/>
                <a:ext cx="1178912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05" y="2748939"/>
                <a:ext cx="1178912" cy="4964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364753" y="3255063"/>
            <a:ext cx="36744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При взаимодействии 2-го и 3-го тела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1853581" y="2286391"/>
                <a:ext cx="1053943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81" y="2286391"/>
                <a:ext cx="1053943" cy="4598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2746509" y="2254377"/>
                <a:ext cx="1046890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09" y="2254377"/>
                <a:ext cx="1046890" cy="497059"/>
              </a:xfrm>
              <a:prstGeom prst="rect">
                <a:avLst/>
              </a:prstGeom>
              <a:blipFill rotWithShape="0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78937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8299" y="196129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6939" y="2281444"/>
            <a:ext cx="16097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Ускорения тел: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2101641" y="2616442"/>
                <a:ext cx="82606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641" y="2616442"/>
                <a:ext cx="826060" cy="4598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2092878" y="3095723"/>
                <a:ext cx="826060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878" y="3095723"/>
                <a:ext cx="826060" cy="497059"/>
              </a:xfrm>
              <a:prstGeom prst="rect">
                <a:avLst/>
              </a:prstGeom>
              <a:blipFill rotWithShape="0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/>
          <p:cNvSpPr txBox="1"/>
          <p:nvPr/>
        </p:nvSpPr>
        <p:spPr>
          <a:xfrm>
            <a:off x="364753" y="3601682"/>
            <a:ext cx="36744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При взаимодействии 1-го и 2-го тела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64753" y="4456725"/>
            <a:ext cx="36744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При взаимодействии 2-го и 3-го тела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5705" y="2687883"/>
                <a:ext cx="4107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05" y="2687883"/>
                <a:ext cx="410753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345705" y="3192507"/>
                <a:ext cx="41492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05" y="3192507"/>
                <a:ext cx="414922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1312364" y="3940218"/>
                <a:ext cx="1178912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64" y="3940218"/>
                <a:ext cx="1178912" cy="4964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366939" y="2573394"/>
            <a:ext cx="1926845" cy="1874310"/>
            <a:chOff x="366939" y="2328474"/>
            <a:chExt cx="1926845" cy="1874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Прямоугольник 56"/>
                <p:cNvSpPr/>
                <p:nvPr/>
              </p:nvSpPr>
              <p:spPr>
                <a:xfrm>
                  <a:off x="599943" y="2369899"/>
                  <a:ext cx="1044132" cy="4964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l-GR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7" name="Прямоугольник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943" y="2369899"/>
                  <a:ext cx="1044132" cy="49641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Прямоугольник 106"/>
                <p:cNvSpPr/>
                <p:nvPr/>
              </p:nvSpPr>
              <p:spPr>
                <a:xfrm>
                  <a:off x="1452672" y="2328474"/>
                  <a:ext cx="830484" cy="4956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4−0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7" name="Прямоугольник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2672" y="2328474"/>
                  <a:ext cx="830484" cy="49564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Прямоугольник 108"/>
                <p:cNvSpPr/>
                <p:nvPr/>
              </p:nvSpPr>
              <p:spPr>
                <a:xfrm>
                  <a:off x="1463300" y="2843372"/>
                  <a:ext cx="830484" cy="5014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ru-RU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9" name="Прямоугольник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300" y="2843372"/>
                  <a:ext cx="830484" cy="50141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20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Прямоугольник 114"/>
                <p:cNvSpPr/>
                <p:nvPr/>
              </p:nvSpPr>
              <p:spPr>
                <a:xfrm>
                  <a:off x="366939" y="3705276"/>
                  <a:ext cx="879600" cy="4975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5" name="Прямоугольник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39" y="3705276"/>
                  <a:ext cx="879600" cy="49750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/>
                <p:cNvSpPr/>
                <p:nvPr/>
              </p:nvSpPr>
              <p:spPr>
                <a:xfrm>
                  <a:off x="601292" y="2876877"/>
                  <a:ext cx="1048300" cy="4964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l-GR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92" y="2876877"/>
                  <a:ext cx="1048300" cy="49641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Прямоугольник 61"/>
                <p:cNvSpPr/>
                <p:nvPr/>
              </p:nvSpPr>
              <p:spPr>
                <a:xfrm>
                  <a:off x="1051504" y="3768724"/>
                  <a:ext cx="44435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2" name="Прямоугольник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04" y="3768724"/>
                  <a:ext cx="44435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Группа 8"/>
          <p:cNvGrpSpPr/>
          <p:nvPr/>
        </p:nvGrpSpPr>
        <p:grpSpPr>
          <a:xfrm>
            <a:off x="5593795" y="2032180"/>
            <a:ext cx="3312121" cy="2763331"/>
            <a:chOff x="5593795" y="1787260"/>
            <a:chExt cx="3312121" cy="2763331"/>
          </a:xfrm>
        </p:grpSpPr>
        <p:sp>
          <p:nvSpPr>
            <p:cNvPr id="140" name="Прямоугольный треугольник 139"/>
            <p:cNvSpPr/>
            <p:nvPr/>
          </p:nvSpPr>
          <p:spPr>
            <a:xfrm flipH="1">
              <a:off x="6097356" y="2439388"/>
              <a:ext cx="1081291" cy="368789"/>
            </a:xfrm>
            <a:prstGeom prst="rtTriangle">
              <a:avLst/>
            </a:prstGeom>
            <a:solidFill>
              <a:srgbClr val="72B347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ый треугольник 140"/>
            <p:cNvSpPr/>
            <p:nvPr/>
          </p:nvSpPr>
          <p:spPr>
            <a:xfrm flipH="1">
              <a:off x="6085765" y="2805542"/>
              <a:ext cx="1452449" cy="1445673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2" name="Прямая соединительная линия 141"/>
            <p:cNvCxnSpPr/>
            <p:nvPr/>
          </p:nvCxnSpPr>
          <p:spPr>
            <a:xfrm flipV="1">
              <a:off x="7174055" y="2440703"/>
              <a:ext cx="0" cy="1804706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flipV="1">
              <a:off x="7534332" y="2805544"/>
              <a:ext cx="0" cy="1439863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6088710" y="2805544"/>
              <a:ext cx="1445622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6088710" y="2440703"/>
              <a:ext cx="1085345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6088035" y="2200959"/>
              <a:ext cx="1802606" cy="604838"/>
            </a:xfrm>
            <a:prstGeom prst="line">
              <a:avLst/>
            </a:prstGeom>
            <a:ln w="19050">
              <a:solidFill>
                <a:srgbClr val="72B3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V="1">
              <a:off x="6090315" y="2425333"/>
              <a:ext cx="1818754" cy="181875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5593795" y="1787260"/>
              <a:ext cx="500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n-US" sz="14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400" dirty="0" smtClean="0"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ru-RU" sz="1400" dirty="0" smtClean="0">
                  <a:cs typeface="Times New Roman" panose="02020603050405020304" pitchFamily="18" charset="0"/>
                </a:rPr>
                <a:t>м/с</a:t>
              </a:r>
              <a:endParaRPr lang="ru-RU" sz="1400" baseline="-25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428519" y="4250509"/>
              <a:ext cx="47739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</a:t>
              </a:r>
              <a:r>
                <a:rPr lang="ru-RU" dirty="0" smtClean="0"/>
                <a:t>, с</a:t>
              </a:r>
              <a:endParaRPr lang="ru-RU" baseline="-250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764770" y="4110786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</a:t>
              </a:r>
              <a:endParaRPr lang="ru-RU" sz="1400" i="1" dirty="0"/>
            </a:p>
          </p:txBody>
        </p:sp>
        <p:cxnSp>
          <p:nvCxnSpPr>
            <p:cNvPr id="151" name="Прямая со стрелкой 150"/>
            <p:cNvCxnSpPr/>
            <p:nvPr/>
          </p:nvCxnSpPr>
          <p:spPr>
            <a:xfrm flipV="1">
              <a:off x="6088524" y="1923146"/>
              <a:ext cx="0" cy="2326452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/>
            <p:nvPr/>
          </p:nvCxnSpPr>
          <p:spPr>
            <a:xfrm>
              <a:off x="6083761" y="4245406"/>
              <a:ext cx="2725558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6325481" y="4247901"/>
              <a:ext cx="247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1</a:t>
              </a:r>
              <a:endParaRPr lang="ru-RU" sz="1200" dirty="0"/>
            </a:p>
          </p:txBody>
        </p: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6452452" y="420815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>
              <a:off x="6815195" y="420815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7177145" y="420815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>
              <a:off x="7534332" y="420815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7891520" y="420815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8253470" y="420815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rot="5400000">
              <a:off x="6086548" y="384460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6086548" y="3485053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6086548" y="312627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rot="5400000">
              <a:off x="6086548" y="2765916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6086548" y="2405553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7403159" y="4247901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4</a:t>
              </a:r>
              <a:endParaRPr lang="ru-RU" sz="12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043217" y="424790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3</a:t>
              </a:r>
              <a:endParaRPr lang="ru-RU" sz="12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836979" y="3741826"/>
              <a:ext cx="247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821716" y="231139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5</a:t>
              </a:r>
              <a:endParaRPr lang="ru-RU" sz="12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825499" y="2666607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4</a:t>
              </a:r>
              <a:endParaRPr lang="ru-RU" sz="1200" dirty="0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6067569" y="4223312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510534" y="2782772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6065175" y="2784723"/>
              <a:ext cx="45719" cy="45719"/>
            </a:xfrm>
            <a:prstGeom prst="ellipse">
              <a:avLst/>
            </a:prstGeom>
            <a:solidFill>
              <a:srgbClr val="72B347"/>
            </a:solidFill>
            <a:ln>
              <a:solidFill>
                <a:srgbClr val="72B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50401" y="2421634"/>
              <a:ext cx="45719" cy="45719"/>
            </a:xfrm>
            <a:prstGeom prst="ellipse">
              <a:avLst/>
            </a:prstGeom>
            <a:solidFill>
              <a:srgbClr val="72B347"/>
            </a:solidFill>
            <a:ln>
              <a:solidFill>
                <a:srgbClr val="72B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Прямоугольник 173"/>
              <p:cNvSpPr/>
              <p:nvPr/>
            </p:nvSpPr>
            <p:spPr>
              <a:xfrm>
                <a:off x="366939" y="3870341"/>
                <a:ext cx="879600" cy="497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4" name="Прямоугольник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9" y="3870341"/>
                <a:ext cx="879600" cy="49750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Прямоугольник 174"/>
              <p:cNvSpPr/>
              <p:nvPr/>
            </p:nvSpPr>
            <p:spPr>
              <a:xfrm>
                <a:off x="1050882" y="3861320"/>
                <a:ext cx="1356397" cy="497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5" name="Прямоугольник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82" y="3861320"/>
                <a:ext cx="1356397" cy="49757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Прямоугольник 175"/>
              <p:cNvSpPr/>
              <p:nvPr/>
            </p:nvSpPr>
            <p:spPr>
              <a:xfrm>
                <a:off x="2225055" y="3690331"/>
                <a:ext cx="1514517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6" name="Прямоугольник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55" y="3690331"/>
                <a:ext cx="1514517" cy="81099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Прямоугольник 176"/>
              <p:cNvSpPr/>
              <p:nvPr/>
            </p:nvSpPr>
            <p:spPr>
              <a:xfrm>
                <a:off x="3556952" y="3862177"/>
                <a:ext cx="913263" cy="634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7" name="Прямоугольник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52" y="3862177"/>
                <a:ext cx="913263" cy="63466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Прямоугольник 177"/>
              <p:cNvSpPr/>
              <p:nvPr/>
            </p:nvSpPr>
            <p:spPr>
              <a:xfrm>
                <a:off x="4293968" y="3859514"/>
                <a:ext cx="1058688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8" name="Прямоугольник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68" y="3859514"/>
                <a:ext cx="1058688" cy="49648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368299" y="402495"/>
            <a:ext cx="8539481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В осях (</a:t>
            </a:r>
            <a:r>
              <a:rPr lang="el-GR" altLang="ru-RU" sz="1400" i="1" dirty="0" smtClean="0">
                <a:latin typeface="+mn-lt"/>
                <a:cs typeface="Times New Roman" panose="02020603050405020304" pitchFamily="18" charset="0"/>
              </a:rPr>
              <a:t>υ</a:t>
            </a:r>
            <a:r>
              <a:rPr lang="ru-RU" altLang="ru-RU" sz="1400" i="1" baseline="-25000" dirty="0" smtClean="0">
                <a:latin typeface="+mn-lt"/>
                <a:cs typeface="Times New Roman" panose="02020603050405020304" pitchFamily="18" charset="0"/>
              </a:rPr>
              <a:t>х</a:t>
            </a:r>
            <a:r>
              <a:rPr lang="ru-RU" altLang="ru-RU" sz="700" i="1" baseline="-25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; </a:t>
            </a:r>
            <a:r>
              <a:rPr lang="en-US" altLang="ru-RU" sz="1400" i="1" dirty="0" smtClean="0">
                <a:latin typeface="+mn-lt"/>
                <a:cs typeface="Times New Roman" panose="02020603050405020304" pitchFamily="18" charset="0"/>
              </a:rPr>
              <a:t>t</a:t>
            </a:r>
            <a:r>
              <a:rPr lang="en-US" altLang="ru-RU" sz="4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1400" dirty="0" smtClean="0">
                <a:latin typeface="+mn-lt"/>
                <a:cs typeface="Times New Roman" panose="02020603050405020304" pitchFamily="18" charset="0"/>
              </a:rPr>
              <a:t>)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график скорости первого тела изображается прямой, проходящей через точки (0; 0) и (4; 4), а второго — через точки (0; 4) и (3; 5). Масса третьего тела равна сумме масс первых двух тел. Если взаимодействие этих тел друг с другом ничем не отличается, то каково ускорение третьего тела при его взаимодействии с одним из первых двух? (Время измеряется в секундах, скорость — в м/с.) </a:t>
            </a:r>
            <a:endParaRPr lang="ru-RU" altLang="ru-RU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-0.00018 0.01265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64198E-7 L 0.16268 -0.0642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321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3827E-6 L -0.0026 -0.06544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32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1605E-6 L 0.26041 -0.16142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80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9687 -0.16142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808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00017 -0.15525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7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6914E-6 L 0.28229 -0.23087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1154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93827E-7 L 1.38889E-6 -0.2342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1" grpId="0"/>
      <p:bldP spid="82" grpId="0"/>
      <p:bldP spid="83" grpId="0"/>
      <p:bldP spid="84" grpId="0"/>
      <p:bldP spid="87" grpId="0"/>
      <p:bldP spid="31" grpId="0"/>
      <p:bldP spid="31" grpId="1"/>
      <p:bldP spid="31" grpId="2"/>
      <p:bldP spid="108" grpId="0"/>
      <p:bldP spid="108" grpId="1"/>
      <p:bldP spid="110" grpId="0"/>
      <p:bldP spid="110" grpId="1"/>
      <p:bldP spid="113" grpId="0"/>
      <p:bldP spid="113" grpId="1"/>
      <p:bldP spid="117" grpId="0"/>
      <p:bldP spid="117" grpId="1"/>
      <p:bldP spid="3" grpId="0"/>
      <p:bldP spid="3" grpId="1"/>
      <p:bldP spid="58" grpId="0"/>
      <p:bldP spid="58" grpId="1"/>
      <p:bldP spid="60" grpId="0"/>
      <p:bldP spid="60" grpId="1"/>
      <p:bldP spid="174" grpId="0"/>
      <p:bldP spid="175" grpId="0"/>
      <p:bldP spid="176" grpId="0"/>
      <p:bldP spid="177" grpId="0"/>
      <p:bldP spid="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366939" y="4442363"/>
            <a:ext cx="2099821" cy="32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1400" baseline="-25000" dirty="0" smtClean="0">
                <a:latin typeface="+mn-lt"/>
                <a:cs typeface="Arial" panose="020B0604020202020204" pitchFamily="34" charset="0"/>
              </a:rPr>
              <a:t>3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0,25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м/с</a:t>
            </a:r>
            <a:r>
              <a:rPr lang="ru-RU" altLang="ru-RU" sz="1400" baseline="30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.</a:t>
            </a:r>
            <a:endParaRPr lang="ru-RU" altLang="ru-RU" sz="1200" b="1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376927" y="3503041"/>
                <a:ext cx="1062535" cy="811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7" y="3503041"/>
                <a:ext cx="1062535" cy="8117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1264970" y="3503041"/>
                <a:ext cx="534634" cy="811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70" y="3503041"/>
                <a:ext cx="534634" cy="8117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1611820" y="3642823"/>
                <a:ext cx="51668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20" y="3642823"/>
                <a:ext cx="516680" cy="495649"/>
              </a:xfrm>
              <a:prstGeom prst="rect">
                <a:avLst/>
              </a:prstGeom>
              <a:blipFill rotWithShape="0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1941206" y="3679459"/>
                <a:ext cx="1010405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=0,25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06" y="3679459"/>
                <a:ext cx="1010405" cy="459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2846410" y="2878997"/>
                <a:ext cx="1290738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410" y="2878997"/>
                <a:ext cx="1290738" cy="4964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366939" y="2943542"/>
            <a:ext cx="26052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Ускорение третьего тела: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66939" y="2341323"/>
            <a:ext cx="16097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Ускорения тел: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1853581" y="2286391"/>
                <a:ext cx="1053943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81" y="2286391"/>
                <a:ext cx="1053943" cy="4598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2746509" y="2254377"/>
                <a:ext cx="1046890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09" y="2254377"/>
                <a:ext cx="1046890" cy="497059"/>
              </a:xfrm>
              <a:prstGeom prst="rect">
                <a:avLst/>
              </a:prstGeom>
              <a:blipFill rotWithShape="0"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78937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8299" y="196129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593795" y="2032180"/>
            <a:ext cx="3312121" cy="2763331"/>
            <a:chOff x="5593795" y="1787260"/>
            <a:chExt cx="3312121" cy="2763331"/>
          </a:xfrm>
        </p:grpSpPr>
        <p:sp>
          <p:nvSpPr>
            <p:cNvPr id="140" name="Прямоугольный треугольник 139"/>
            <p:cNvSpPr/>
            <p:nvPr/>
          </p:nvSpPr>
          <p:spPr>
            <a:xfrm flipH="1">
              <a:off x="6097356" y="2439388"/>
              <a:ext cx="1081291" cy="368789"/>
            </a:xfrm>
            <a:prstGeom prst="rtTriangle">
              <a:avLst/>
            </a:prstGeom>
            <a:solidFill>
              <a:srgbClr val="72B347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ый треугольник 140"/>
            <p:cNvSpPr/>
            <p:nvPr/>
          </p:nvSpPr>
          <p:spPr>
            <a:xfrm flipH="1">
              <a:off x="6085765" y="2805542"/>
              <a:ext cx="1452449" cy="1445673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2" name="Прямая соединительная линия 141"/>
            <p:cNvCxnSpPr/>
            <p:nvPr/>
          </p:nvCxnSpPr>
          <p:spPr>
            <a:xfrm flipV="1">
              <a:off x="7174055" y="2440703"/>
              <a:ext cx="0" cy="1804706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flipV="1">
              <a:off x="7534332" y="2805544"/>
              <a:ext cx="0" cy="1439863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6088710" y="2805544"/>
              <a:ext cx="1445622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6088710" y="2440703"/>
              <a:ext cx="1085345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6088035" y="2200959"/>
              <a:ext cx="1802606" cy="604838"/>
            </a:xfrm>
            <a:prstGeom prst="line">
              <a:avLst/>
            </a:prstGeom>
            <a:ln w="19050">
              <a:solidFill>
                <a:srgbClr val="72B3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V="1">
              <a:off x="6090315" y="2425333"/>
              <a:ext cx="1818754" cy="181875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5593795" y="1787260"/>
              <a:ext cx="500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n-US" sz="14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400" dirty="0" smtClean="0"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ru-RU" sz="1400" dirty="0" smtClean="0">
                  <a:cs typeface="Times New Roman" panose="02020603050405020304" pitchFamily="18" charset="0"/>
                </a:rPr>
                <a:t>м/с</a:t>
              </a:r>
              <a:endParaRPr lang="ru-RU" sz="1400" baseline="-25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428519" y="4250509"/>
              <a:ext cx="47739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</a:t>
              </a:r>
              <a:r>
                <a:rPr lang="ru-RU" dirty="0" smtClean="0"/>
                <a:t>, с</a:t>
              </a:r>
              <a:endParaRPr lang="ru-RU" baseline="-250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764770" y="4110786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</a:t>
              </a:r>
              <a:endParaRPr lang="ru-RU" sz="1400" i="1" dirty="0"/>
            </a:p>
          </p:txBody>
        </p:sp>
        <p:cxnSp>
          <p:nvCxnSpPr>
            <p:cNvPr id="151" name="Прямая со стрелкой 150"/>
            <p:cNvCxnSpPr/>
            <p:nvPr/>
          </p:nvCxnSpPr>
          <p:spPr>
            <a:xfrm flipV="1">
              <a:off x="6088524" y="1923146"/>
              <a:ext cx="0" cy="2326452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/>
            <p:nvPr/>
          </p:nvCxnSpPr>
          <p:spPr>
            <a:xfrm>
              <a:off x="6083761" y="4245406"/>
              <a:ext cx="2725558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6325481" y="4247901"/>
              <a:ext cx="247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1</a:t>
              </a:r>
              <a:endParaRPr lang="ru-RU" sz="1200" dirty="0"/>
            </a:p>
          </p:txBody>
        </p: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6452452" y="420815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>
              <a:off x="6815195" y="420815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7177145" y="420815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>
              <a:off x="7534332" y="420815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7891520" y="420815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8253470" y="420815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rot="5400000">
              <a:off x="6086548" y="384460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6086548" y="3485053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6086548" y="3126278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rot="5400000">
              <a:off x="6086548" y="2765916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6086548" y="2405553"/>
              <a:ext cx="0" cy="79257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7403159" y="4247901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4</a:t>
              </a:r>
              <a:endParaRPr lang="ru-RU" sz="12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043217" y="424790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3</a:t>
              </a:r>
              <a:endParaRPr lang="ru-RU" sz="12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836979" y="3741826"/>
              <a:ext cx="247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821716" y="231139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5</a:t>
              </a:r>
              <a:endParaRPr lang="ru-RU" sz="12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825499" y="2666607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4</a:t>
              </a:r>
              <a:endParaRPr lang="ru-RU" sz="1200" dirty="0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6067569" y="4223312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510534" y="2782772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6065175" y="2784723"/>
              <a:ext cx="45719" cy="45719"/>
            </a:xfrm>
            <a:prstGeom prst="ellipse">
              <a:avLst/>
            </a:prstGeom>
            <a:solidFill>
              <a:srgbClr val="72B347"/>
            </a:solidFill>
            <a:ln>
              <a:solidFill>
                <a:srgbClr val="72B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50401" y="2421634"/>
              <a:ext cx="45719" cy="45719"/>
            </a:xfrm>
            <a:prstGeom prst="ellipse">
              <a:avLst/>
            </a:prstGeom>
            <a:solidFill>
              <a:srgbClr val="72B347"/>
            </a:solidFill>
            <a:ln>
              <a:solidFill>
                <a:srgbClr val="72B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368299" y="402495"/>
            <a:ext cx="8539481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В осях (</a:t>
            </a:r>
            <a:r>
              <a:rPr lang="el-GR" altLang="ru-RU" sz="1400" i="1" dirty="0" smtClean="0">
                <a:latin typeface="+mn-lt"/>
                <a:cs typeface="Times New Roman" panose="02020603050405020304" pitchFamily="18" charset="0"/>
              </a:rPr>
              <a:t>υ</a:t>
            </a:r>
            <a:r>
              <a:rPr lang="ru-RU" altLang="ru-RU" sz="1400" i="1" baseline="-25000" dirty="0" smtClean="0">
                <a:latin typeface="+mn-lt"/>
                <a:cs typeface="Times New Roman" panose="02020603050405020304" pitchFamily="18" charset="0"/>
              </a:rPr>
              <a:t>х</a:t>
            </a:r>
            <a:r>
              <a:rPr lang="ru-RU" altLang="ru-RU" sz="700" i="1" baseline="-25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; </a:t>
            </a:r>
            <a:r>
              <a:rPr lang="en-US" altLang="ru-RU" sz="1400" i="1" dirty="0" smtClean="0">
                <a:latin typeface="+mn-lt"/>
                <a:cs typeface="Times New Roman" panose="02020603050405020304" pitchFamily="18" charset="0"/>
              </a:rPr>
              <a:t>t</a:t>
            </a:r>
            <a:r>
              <a:rPr lang="en-US" altLang="ru-RU" sz="4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1400" dirty="0" smtClean="0">
                <a:latin typeface="+mn-lt"/>
                <a:cs typeface="Times New Roman" panose="02020603050405020304" pitchFamily="18" charset="0"/>
              </a:rPr>
              <a:t>)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график скорости первого тела изображается прямой, проходящей через точки (0; 0) и (4; 4), а второго — через точки (0; 4) и (3; 5). Масса третьего тела равна сумме масс первых двух тел. Если взаимодействие этих тел друг с другом ничем не отличается, то каково ускорение третьего тела при его взаимодействии с одним из первых двух? (Время измеряется в секундах, скорость — в м/с.)</a:t>
            </a:r>
            <a:endParaRPr lang="ru-RU" altLang="ru-RU" sz="1400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88490" y="3934348"/>
                <a:ext cx="4149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90" y="3934348"/>
                <a:ext cx="414921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364753" y="2748939"/>
            <a:ext cx="4707764" cy="1752383"/>
            <a:chOff x="364753" y="2748939"/>
            <a:chExt cx="4707764" cy="1752383"/>
          </a:xfrm>
        </p:grpSpPr>
        <p:sp>
          <p:nvSpPr>
            <p:cNvPr id="81" name="TextBox 80"/>
            <p:cNvSpPr txBox="1"/>
            <p:nvPr/>
          </p:nvSpPr>
          <p:spPr>
            <a:xfrm>
              <a:off x="364753" y="2809293"/>
              <a:ext cx="367440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bg1">
                      <a:lumMod val="50000"/>
                    </a:schemeClr>
                  </a:solidFill>
                </a:rPr>
                <a:t>При взаимодействии 1-го и 2-го тела</a:t>
              </a:r>
              <a:endParaRPr lang="ru-RU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Прямоугольник 81"/>
                <p:cNvSpPr/>
                <p:nvPr/>
              </p:nvSpPr>
              <p:spPr>
                <a:xfrm>
                  <a:off x="3893605" y="2748939"/>
                  <a:ext cx="1178912" cy="4964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ru-RU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2" name="Прямоугольник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605" y="2748939"/>
                  <a:ext cx="1178912" cy="49648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Box 82"/>
            <p:cNvSpPr txBox="1"/>
            <p:nvPr/>
          </p:nvSpPr>
          <p:spPr>
            <a:xfrm>
              <a:off x="364753" y="3255063"/>
              <a:ext cx="367440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bg1">
                      <a:lumMod val="50000"/>
                    </a:schemeClr>
                  </a:solidFill>
                </a:rPr>
                <a:t>При взаимодействии 2-го и 3-го тела</a:t>
              </a:r>
              <a:endParaRPr lang="ru-RU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Прямоугольник 73"/>
                <p:cNvSpPr/>
                <p:nvPr/>
              </p:nvSpPr>
              <p:spPr>
                <a:xfrm>
                  <a:off x="366939" y="3870341"/>
                  <a:ext cx="879600" cy="4975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4" name="Прямоугольник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39" y="3870341"/>
                  <a:ext cx="879600" cy="49750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Прямоугольник 76"/>
                <p:cNvSpPr/>
                <p:nvPr/>
              </p:nvSpPr>
              <p:spPr>
                <a:xfrm>
                  <a:off x="2225055" y="3690331"/>
                  <a:ext cx="1514517" cy="8109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ru-RU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7" name="Прямоугольник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55" y="3690331"/>
                  <a:ext cx="1514517" cy="81099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Прямоугольник 77"/>
                <p:cNvSpPr/>
                <p:nvPr/>
              </p:nvSpPr>
              <p:spPr>
                <a:xfrm>
                  <a:off x="3556952" y="3862177"/>
                  <a:ext cx="913263" cy="6346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8" name="Прямоугольник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6952" y="3862177"/>
                  <a:ext cx="913263" cy="63466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1026947" y="3936169"/>
                  <a:ext cx="44435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947" y="3936169"/>
                  <a:ext cx="44435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1542846" y="3859449"/>
                  <a:ext cx="862865" cy="4975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ru-RU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846" y="3859449"/>
                  <a:ext cx="862865" cy="49757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4293968" y="3859514"/>
                <a:ext cx="1058688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68" y="3859514"/>
                <a:ext cx="1058688" cy="49648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7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8642E-6 L 0.16771 -0.19105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95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679E-6 L -0.13299 -0.18982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-95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  <p:bldP spid="2" grpId="0"/>
      <p:bldP spid="2" grpId="1"/>
      <p:bldP spid="97" grpId="0"/>
      <p:bldP spid="97" grpId="1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4128</TotalTime>
  <Words>889</Words>
  <Application>Microsoft Office PowerPoint</Application>
  <PresentationFormat>Экран (16:9)</PresentationFormat>
  <Paragraphs>194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Gerbera</vt:lpstr>
      <vt:lpstr>Cambria Math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287</cp:revision>
  <dcterms:created xsi:type="dcterms:W3CDTF">2015-09-21T08:48:07Z</dcterms:created>
  <dcterms:modified xsi:type="dcterms:W3CDTF">2016-01-29T07:01:14Z</dcterms:modified>
</cp:coreProperties>
</file>