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315" r:id="rId3"/>
    <p:sldId id="316" r:id="rId4"/>
    <p:sldId id="317" r:id="rId5"/>
    <p:sldId id="318" r:id="rId6"/>
    <p:sldId id="320" r:id="rId7"/>
    <p:sldId id="319" r:id="rId8"/>
    <p:sldId id="321" r:id="rId9"/>
    <p:sldId id="322" r:id="rId10"/>
    <p:sldId id="324" r:id="rId11"/>
    <p:sldId id="325" r:id="rId12"/>
    <p:sldId id="326" r:id="rId13"/>
    <p:sldId id="328" r:id="rId14"/>
    <p:sldId id="329" r:id="rId15"/>
    <p:sldId id="331" r:id="rId16"/>
    <p:sldId id="330" r:id="rId17"/>
    <p:sldId id="332" r:id="rId18"/>
    <p:sldId id="314" r:id="rId19"/>
  </p:sldIdLst>
  <p:sldSz cx="9144000" cy="5143500" type="screen16x9"/>
  <p:notesSz cx="6858000" cy="9144000"/>
  <p:embeddedFontLst>
    <p:embeddedFont>
      <p:font typeface="Gerbera" panose="02000500000000000000" pitchFamily="2" charset="-52"/>
      <p:regular r:id="rId20"/>
      <p:bold r:id="rId21"/>
    </p:embeddedFont>
    <p:embeddedFont>
      <p:font typeface="Cambria Math" panose="02040503050406030204" pitchFamily="18" charset="0"/>
      <p:regular r:id="rId2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7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pos="2744" userDrawn="1">
          <p15:clr>
            <a:srgbClr val="A4A3A4"/>
          </p15:clr>
        </p15:guide>
        <p15:guide id="6" pos="3016" userDrawn="1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orient="horz" pos="1838" userDrawn="1">
          <p15:clr>
            <a:srgbClr val="A4A3A4"/>
          </p15:clr>
        </p15:guide>
        <p15:guide id="12" pos="4272" userDrawn="1">
          <p15:clr>
            <a:srgbClr val="A4A3A4"/>
          </p15:clr>
        </p15:guide>
        <p15:guide id="13" orient="horz" pos="2822" userDrawn="1">
          <p15:clr>
            <a:srgbClr val="A4A3A4"/>
          </p15:clr>
        </p15:guide>
        <p15:guide id="14" orient="horz" pos="844" userDrawn="1">
          <p15:clr>
            <a:srgbClr val="A4A3A4"/>
          </p15:clr>
        </p15:guide>
        <p15:guide id="15" pos="38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B242"/>
    <a:srgbClr val="010515"/>
    <a:srgbClr val="00CCFF"/>
    <a:srgbClr val="00CC66"/>
    <a:srgbClr val="CC00FF"/>
    <a:srgbClr val="558F35"/>
    <a:srgbClr val="767171"/>
    <a:srgbClr val="44546A"/>
    <a:srgbClr val="68707B"/>
    <a:srgbClr val="569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444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026" y="96"/>
      </p:cViewPr>
      <p:guideLst>
        <p:guide orient="horz" pos="237"/>
        <p:guide pos="227"/>
        <p:guide orient="horz" pos="3003"/>
        <p:guide pos="5534"/>
        <p:guide pos="2744"/>
        <p:guide pos="3016"/>
        <p:guide pos="2880"/>
        <p:guide orient="horz" pos="1838"/>
        <p:guide pos="4272"/>
        <p:guide orient="horz" pos="2822"/>
        <p:guide orient="horz" pos="844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18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9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92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80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3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4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1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4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22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11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28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89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49.png"/><Relationship Id="rId10" Type="http://schemas.openxmlformats.org/officeDocument/2006/relationships/image" Target="../media/image58.gif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5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0.png"/><Relationship Id="rId5" Type="http://schemas.openxmlformats.org/officeDocument/2006/relationships/image" Target="../media/image6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77.png"/><Relationship Id="rId12" Type="http://schemas.openxmlformats.org/officeDocument/2006/relationships/image" Target="../media/image7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5.png"/><Relationship Id="rId10" Type="http://schemas.openxmlformats.org/officeDocument/2006/relationships/image" Target="../media/image3.png"/><Relationship Id="rId9" Type="http://schemas.openxmlformats.org/officeDocument/2006/relationships/image" Target="../media/image83.png"/><Relationship Id="rId1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4" cy="5143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939" y="383724"/>
            <a:ext cx="420506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Сила.</a:t>
            </a:r>
          </a:p>
          <a:p>
            <a:pPr>
              <a:lnSpc>
                <a:spcPts val="3400"/>
              </a:lnSpc>
            </a:pPr>
            <a: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Второй и третий законы Ньютона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647825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82133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Сэр Исаак Ньютон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4" cy="5143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939" y="421824"/>
            <a:ext cx="3989161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Второй закон Ньютона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647825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82133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Сэр Исаак Ньютон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6939" y="1491462"/>
            <a:ext cx="3989161" cy="1797928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1600" dirty="0" smtClean="0"/>
              <a:t>Ускорение</a:t>
            </a:r>
            <a:r>
              <a:rPr lang="ru-RU" sz="1600" dirty="0"/>
              <a:t>, приобретаемое телом, прямо пропорционально равнодействующей всех сил, действующих на тело, обратно пропорционально его массе и направлено в сторону равнодействующей </a:t>
            </a:r>
            <a:r>
              <a:rPr lang="ru-RU" sz="1600" dirty="0" smtClean="0"/>
              <a:t>силы:</a:t>
            </a: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31800" y="3394661"/>
                <a:ext cx="3816350" cy="748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0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</m:nary>
                        </m:num>
                        <m:den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ru-RU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00" y="3394661"/>
                <a:ext cx="3816350" cy="74821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963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3972562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Второй закон ньютона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366938" y="1353681"/>
            <a:ext cx="4109812" cy="1810018"/>
            <a:chOff x="366938" y="1344156"/>
            <a:chExt cx="4109812" cy="1810018"/>
          </a:xfrm>
        </p:grpSpPr>
        <p:sp>
          <p:nvSpPr>
            <p:cNvPr id="48" name="Прямоугольник 47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Второй закон Ньютона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366938" y="1676846"/>
              <a:ext cx="410981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ускорение</a:t>
              </a:r>
              <a:r>
                <a:rPr lang="ru-RU" sz="1500" dirty="0"/>
                <a:t>, приобретаемое телом, прямо пропорционально равнодействующей всех сил, действующих на тело, обратно пропорционально его массе и направлено в сторону равнодействующей силы.</a:t>
              </a: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366938" y="3363456"/>
            <a:ext cx="4109812" cy="1117520"/>
            <a:chOff x="366938" y="1344156"/>
            <a:chExt cx="4109812" cy="1117520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1 Ньютон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366938" y="1676846"/>
              <a:ext cx="410981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сила, которую нужно приложить к телу массой </a:t>
              </a:r>
              <a:r>
                <a:rPr lang="ru-RU" sz="1500" dirty="0" smtClean="0"/>
                <a:t>1 кг, </a:t>
              </a:r>
              <a:r>
                <a:rPr lang="ru-RU" sz="1500" dirty="0"/>
                <a:t>чтобы сообщить ему ускорение </a:t>
              </a:r>
              <a:r>
                <a:rPr lang="ru-RU" sz="1500" dirty="0" smtClean="0"/>
                <a:t>1 м/с</a:t>
              </a:r>
              <a:r>
                <a:rPr lang="ru-RU" sz="1500" baseline="30000" dirty="0" smtClean="0"/>
                <a:t>2</a:t>
              </a:r>
              <a:r>
                <a:rPr lang="ru-RU" sz="1500" dirty="0" smtClean="0"/>
                <a:t>.</a:t>
              </a:r>
              <a:endParaRPr lang="ru-RU" sz="15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803775" y="2555488"/>
                <a:ext cx="10636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Н</m:t>
                          </m:r>
                        </m:e>
                      </m:d>
                    </m:oMath>
                  </m:oMathPara>
                </a14:m>
                <a:endParaRPr lang="ru-RU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3775" y="2555488"/>
                <a:ext cx="1063625" cy="33855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5684837" y="2477168"/>
                <a:ext cx="1063625" cy="514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6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кг</m:t>
                              </m:r>
                              <m:r>
                                <a:rPr lang="ru-RU" sz="16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∙м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с</m:t>
                                  </m:r>
                                </m:e>
                                <m:sup>
                                  <m:r>
                                    <a:rPr lang="ru-RU" sz="16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ru-RU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4837" y="2477168"/>
                <a:ext cx="1063625" cy="5142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/>
          <p:cNvSpPr/>
          <p:nvPr/>
        </p:nvSpPr>
        <p:spPr>
          <a:xfrm>
            <a:off x="4803775" y="3181397"/>
            <a:ext cx="39814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</a:rPr>
              <a:t>Второй </a:t>
            </a: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закон Ньютона выполняется только в 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</a:rPr>
              <a:t>ИСО.</a:t>
            </a:r>
            <a:endParaRPr lang="ru-RU" sz="1500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802025" y="1353681"/>
            <a:ext cx="3560925" cy="933501"/>
            <a:chOff x="4802025" y="1344156"/>
            <a:chExt cx="3560925" cy="9335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4803775" y="1344156"/>
                  <a:ext cx="987425" cy="6170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ru-RU" sz="16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16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sz="16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6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</m:nary>
                          </m:num>
                          <m:den>
                            <m:r>
                              <a:rPr lang="en-US" sz="16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oMath>
                    </m:oMathPara>
                  </a14:m>
                  <a:endParaRPr lang="ru-RU" sz="16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3775" y="1344156"/>
                  <a:ext cx="987425" cy="61709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Прямоугольник 58"/>
            <p:cNvSpPr/>
            <p:nvPr/>
          </p:nvSpPr>
          <p:spPr>
            <a:xfrm>
              <a:off x="5591175" y="1522189"/>
              <a:ext cx="2771775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dirty="0" smtClean="0"/>
                <a:t>— </a:t>
              </a:r>
              <a:r>
                <a:rPr lang="ru-RU" sz="1500" dirty="0" smtClean="0"/>
                <a:t>математическая запись</a:t>
              </a:r>
              <a:endParaRPr lang="ru-RU" sz="1500" dirty="0">
                <a:latin typeface="+mj-lt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802025" y="1954492"/>
              <a:ext cx="2558714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500" dirty="0" smtClean="0"/>
                <a:t>второго закона Ньютона.</a:t>
              </a:r>
              <a:endParaRPr lang="ru-RU" sz="1500" dirty="0"/>
            </a:p>
          </p:txBody>
        </p:sp>
      </p:grpSp>
      <p:sp>
        <p:nvSpPr>
          <p:cNvPr id="61" name="Прямоугольник 60"/>
          <p:cNvSpPr/>
          <p:nvPr/>
        </p:nvSpPr>
        <p:spPr>
          <a:xfrm>
            <a:off x="4803775" y="3925381"/>
            <a:ext cx="39814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</a:rPr>
              <a:t>Сила </a:t>
            </a: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определяет направление 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</a:rPr>
              <a:t>ускорения, но не скорости.</a:t>
            </a:r>
            <a:endParaRPr lang="ru-RU" sz="15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8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3972562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Второй закон ньютона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4802025" y="1353681"/>
            <a:ext cx="3560925" cy="933501"/>
            <a:chOff x="4802025" y="1344156"/>
            <a:chExt cx="3560925" cy="9335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4803775" y="1344156"/>
                  <a:ext cx="987425" cy="6170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ru-RU" sz="16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16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sz="16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6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</m:nary>
                          </m:num>
                          <m:den>
                            <m:r>
                              <a:rPr lang="en-US" sz="16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oMath>
                    </m:oMathPara>
                  </a14:m>
                  <a:endParaRPr lang="ru-RU" sz="16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3775" y="1344156"/>
                  <a:ext cx="987425" cy="61709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Прямоугольник 36"/>
            <p:cNvSpPr/>
            <p:nvPr/>
          </p:nvSpPr>
          <p:spPr>
            <a:xfrm>
              <a:off x="5591175" y="1522189"/>
              <a:ext cx="2771775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dirty="0" smtClean="0"/>
                <a:t>— </a:t>
              </a:r>
              <a:r>
                <a:rPr lang="ru-RU" sz="1500" dirty="0" smtClean="0"/>
                <a:t>математическая запись</a:t>
              </a:r>
              <a:endParaRPr lang="ru-RU" sz="1500" dirty="0">
                <a:latin typeface="+mj-lt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4802025" y="1954492"/>
              <a:ext cx="2558714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500" dirty="0" smtClean="0"/>
                <a:t>второго закона Ньютона.</a:t>
              </a:r>
              <a:endParaRPr lang="ru-RU" sz="1500" dirty="0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366938" y="1353681"/>
            <a:ext cx="4109812" cy="1810018"/>
            <a:chOff x="366938" y="1344156"/>
            <a:chExt cx="4109812" cy="1810018"/>
          </a:xfrm>
        </p:grpSpPr>
        <p:sp>
          <p:nvSpPr>
            <p:cNvPr id="48" name="Прямоугольник 47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Второй закон Ньютона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366938" y="1676846"/>
              <a:ext cx="410981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ускорение</a:t>
              </a:r>
              <a:r>
                <a:rPr lang="ru-RU" sz="1500" dirty="0"/>
                <a:t>, приобретаемое телом, прямо пропорционально равнодействующей всех сил, действующих на тело, обратно пропорционально его массе и направлено в сторону равнодействующей силы.</a:t>
              </a: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366938" y="3363456"/>
            <a:ext cx="4109812" cy="1117520"/>
            <a:chOff x="366938" y="1344156"/>
            <a:chExt cx="4109812" cy="1117520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1 Ньютон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366938" y="1676846"/>
              <a:ext cx="410981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сила, которую нужно приложить к телу массой </a:t>
              </a:r>
              <a:r>
                <a:rPr lang="ru-RU" sz="1500" dirty="0" smtClean="0"/>
                <a:t>1 кг, </a:t>
              </a:r>
              <a:r>
                <a:rPr lang="ru-RU" sz="1500" dirty="0"/>
                <a:t>чтобы сообщить ему ускорение </a:t>
              </a:r>
              <a:r>
                <a:rPr lang="ru-RU" sz="1500" dirty="0" smtClean="0"/>
                <a:t>1 м/с</a:t>
              </a:r>
              <a:r>
                <a:rPr lang="ru-RU" sz="1500" baseline="30000" dirty="0" smtClean="0"/>
                <a:t>2</a:t>
              </a:r>
              <a:r>
                <a:rPr lang="ru-RU" sz="1500" dirty="0" smtClean="0"/>
                <a:t>.</a:t>
              </a:r>
              <a:endParaRPr lang="ru-RU" sz="15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803775" y="2477168"/>
            <a:ext cx="1944687" cy="514243"/>
            <a:chOff x="4803775" y="1978736"/>
            <a:chExt cx="1944687" cy="5142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4803775" y="2057056"/>
                  <a:ext cx="10636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16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  <m:r>
                          <a:rPr lang="en-US" sz="16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6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16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Н</m:t>
                            </m:r>
                          </m:e>
                        </m:d>
                      </m:oMath>
                    </m:oMathPara>
                  </a14:m>
                  <a:endParaRPr lang="ru-RU" sz="16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3775" y="2057056"/>
                  <a:ext cx="1063625" cy="33855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5684837" y="1978736"/>
                  <a:ext cx="1063625" cy="5142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6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16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кг</m:t>
                                </m:r>
                                <m:r>
                                  <a:rPr lang="ru-RU" sz="16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∙м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16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6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с</m:t>
                                    </m:r>
                                  </m:e>
                                  <m:sup>
                                    <m:r>
                                      <a:rPr lang="ru-RU" sz="16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r>
                          <a:rPr lang="ru-RU" sz="16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sz="16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4837" y="1978736"/>
                  <a:ext cx="1063625" cy="51424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Прямоугольник 7"/>
          <p:cNvSpPr/>
          <p:nvPr/>
        </p:nvSpPr>
        <p:spPr>
          <a:xfrm>
            <a:off x="4803775" y="3181397"/>
            <a:ext cx="39814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</a:rPr>
              <a:t>Второй </a:t>
            </a: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закон Ньютона выполняется только в 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</a:rPr>
              <a:t>ИСО.</a:t>
            </a:r>
            <a:endParaRPr lang="ru-RU" sz="15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803775" y="3925381"/>
            <a:ext cx="39814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</a:rPr>
              <a:t>Сила </a:t>
            </a: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определяет направление 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</a:rPr>
              <a:t>ускорения, но не скорости.</a:t>
            </a:r>
            <a:endParaRPr lang="ru-RU" sz="15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1343026"/>
            <a:ext cx="3997324" cy="3136900"/>
          </a:xfrm>
          <a:prstGeom prst="roundRect">
            <a:avLst>
              <a:gd name="adj" fmla="val 2035"/>
            </a:avLst>
          </a:prstGeom>
        </p:spPr>
      </p:pic>
      <p:pic>
        <p:nvPicPr>
          <p:cNvPr id="22" name="Picture 2" descr="Камень, Местность, Неровные, Природа, Пейзаж, Рокки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5" b="13744"/>
          <a:stretch/>
        </p:blipFill>
        <p:spPr bwMode="auto">
          <a:xfrm>
            <a:off x="4785360" y="2821333"/>
            <a:ext cx="672782" cy="166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710" y="2530474"/>
            <a:ext cx="109432" cy="12839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710" y="2530838"/>
            <a:ext cx="109432" cy="12839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12" y="2149726"/>
            <a:ext cx="549580" cy="9519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81" y="3925381"/>
            <a:ext cx="443707" cy="43058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30" y="3925381"/>
            <a:ext cx="443707" cy="430588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>
            <a:off x="5918437" y="3925381"/>
            <a:ext cx="413783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  <a:effectLst>
            <a:glow rad="38100">
              <a:schemeClr val="tx1">
                <a:alpha val="6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5684837" y="4346443"/>
            <a:ext cx="611188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  <a:effectLst>
            <a:glow rad="38100">
              <a:schemeClr val="tx1">
                <a:alpha val="6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57077" y="3654305"/>
                <a:ext cx="3365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ru-RU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077" y="3654305"/>
                <a:ext cx="336502" cy="307777"/>
              </a:xfrm>
              <a:prstGeom prst="rect">
                <a:avLst/>
              </a:prstGeom>
              <a:blipFill rotWithShape="0">
                <a:blip r:embed="rId11"/>
                <a:stretch>
                  <a:fillRect t="-9804" r="-181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247325" y="4124423"/>
                <a:ext cx="453586" cy="358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400" i="1" smtClean="0">
                              <a:solidFill>
                                <a:schemeClr val="bg1"/>
                              </a:solidFill>
                              <a:effectLst>
                                <a:glow rad="63500">
                                  <a:schemeClr val="tx1">
                                    <a:alpha val="7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1400" i="1">
                                  <a:solidFill>
                                    <a:schemeClr val="bg1"/>
                                  </a:solidFill>
                                  <a:effectLst>
                                    <a:glow rad="63500">
                                      <a:schemeClr val="tx1">
                                        <a:alpha val="70000"/>
                                      </a:schemeClr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effectLst>
                                    <a:glow rad="63500">
                                      <a:schemeClr val="tx1">
                                        <a:alpha val="70000"/>
                                      </a:schemeClr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sz="1400" b="0" i="1" smtClean="0">
                              <a:solidFill>
                                <a:schemeClr val="bg1"/>
                              </a:solidFill>
                              <a:effectLst>
                                <a:glow rad="63500">
                                  <a:schemeClr val="tx1">
                                    <a:alpha val="7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тр</m:t>
                          </m:r>
                        </m:sub>
                      </m:sSub>
                    </m:oMath>
                  </m:oMathPara>
                </a14:m>
                <a:endParaRPr lang="ru-RU" sz="1400" dirty="0">
                  <a:solidFill>
                    <a:schemeClr val="bg1"/>
                  </a:solidFill>
                  <a:effectLst>
                    <a:glow rad="63500">
                      <a:schemeClr val="tx1">
                        <a:alpha val="7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325" y="4124423"/>
                <a:ext cx="453586" cy="358175"/>
              </a:xfrm>
              <a:prstGeom prst="rect">
                <a:avLst/>
              </a:prstGeom>
              <a:blipFill rotWithShape="0">
                <a:blip r:embed="rId12"/>
                <a:stretch>
                  <a:fillRect t="-17241" r="-18919" b="-68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11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xit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4" presetClass="exit" presetSubtype="5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4" presetClass="exit" presetSubtype="5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12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4" presetClass="exit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15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9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2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2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2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path" presetSubtype="0" accel="10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9.87654E-7 L 0.00295 0.33519 " pathEditMode="relative" rAng="0" ptsTypes="AA" p14:bounceEnd="42000">
                                          <p:cBhvr>
                                            <p:cTn id="32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" y="167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0" presetClass="path" presetSubtype="0" accel="100000" fill="hold" nodeType="withEffect" p14:presetBounceEnd="20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1.38889E-6 -9.87654E-7 C 0.03559 0.00401 0.08594 -0.00031 0.10694 0.01358 C 0.12483 0.02685 0.17726 0.07222 0.19687 0.11543 C 0.21736 0.18673 0.2309 0.25957 0.24792 0.3321 " pathEditMode="relative" rAng="0" ptsTypes="AAAA" p14:bounceEnd="20000">
                                          <p:cBhvr>
                                            <p:cTn id="37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96" y="1660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41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4" presetClass="exit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44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4" presetClass="exit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47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4" presetClass="exit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50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54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35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1.38889E-6 1.7284E-6 L -0.27344 1.7284E-6 " pathEditMode="relative" rAng="0" ptsTypes="AA">
                                          <p:cBhvr>
                                            <p:cTn id="56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6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61" grpId="0"/>
          <p:bldP spid="7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xit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4" presetClass="exit" presetSubtype="5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4" presetClass="exit" presetSubtype="5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12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4" presetClass="exit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15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9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2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2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2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path" presetSubtype="0" ac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9.87654E-7 L 0.00295 0.33519 " pathEditMode="relative" rAng="0" ptsTypes="AA">
                                          <p:cBhvr>
                                            <p:cTn id="32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" y="167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0" presetClass="path" presetSubtype="0" ac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1.38889E-6 -9.87654E-7 C 0.03559 0.00401 0.08594 -0.00031 0.10694 0.01358 C 0.12483 0.02685 0.17726 0.07222 0.19687 0.11543 C 0.21736 0.18673 0.2309 0.25957 0.24792 0.3321 " pathEditMode="relative" rAng="0" ptsTypes="AAAA">
                                          <p:cBhvr>
                                            <p:cTn id="37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96" y="1660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41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4" presetClass="exit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44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4" presetClass="exit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47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4" presetClass="exit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50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54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35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1.38889E-6 1.7284E-6 L -0.27344 1.7284E-6 " pathEditMode="relative" rAng="0" ptsTypes="AA">
                                          <p:cBhvr>
                                            <p:cTn id="56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6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61" grpId="0"/>
          <p:bldP spid="7" grpId="0"/>
          <p:bldP spid="3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3501280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Взаимодействие тел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807416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366938" y="1353681"/>
            <a:ext cx="4109812" cy="1810018"/>
            <a:chOff x="366938" y="1344156"/>
            <a:chExt cx="4109812" cy="1810018"/>
          </a:xfrm>
        </p:grpSpPr>
        <p:sp>
          <p:nvSpPr>
            <p:cNvPr id="48" name="Прямоугольник 47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Второй закон Ньютона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366938" y="1676846"/>
              <a:ext cx="410981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ускорение</a:t>
              </a:r>
              <a:r>
                <a:rPr lang="ru-RU" sz="1500" dirty="0"/>
                <a:t>, приобретаемое телом, прямо пропорционально равнодействующей всех сил, действующих на тело, обратно пропорционально его массе и направлено в сторону равнодействующей силы.</a:t>
              </a: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366938" y="3363456"/>
            <a:ext cx="4109812" cy="1117520"/>
            <a:chOff x="366938" y="1344156"/>
            <a:chExt cx="4109812" cy="1117520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1 Ньютон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366938" y="1676846"/>
              <a:ext cx="410981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сила, которую нужно приложить к телу массой </a:t>
              </a:r>
              <a:r>
                <a:rPr lang="ru-RU" sz="1500" dirty="0" smtClean="0"/>
                <a:t>1 кг, </a:t>
              </a:r>
              <a:r>
                <a:rPr lang="ru-RU" sz="1500" dirty="0"/>
                <a:t>чтобы сообщить ему ускорение </a:t>
              </a:r>
              <a:r>
                <a:rPr lang="ru-RU" sz="1500" dirty="0" smtClean="0"/>
                <a:t>1 м/с</a:t>
              </a:r>
              <a:r>
                <a:rPr lang="ru-RU" sz="1500" baseline="30000" dirty="0" smtClean="0"/>
                <a:t>2</a:t>
              </a:r>
              <a:r>
                <a:rPr lang="ru-RU" sz="1500" dirty="0" smtClean="0"/>
                <a:t>.</a:t>
              </a:r>
              <a:endParaRPr lang="ru-RU" sz="1500" dirty="0"/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527" y="1343026"/>
            <a:ext cx="3997324" cy="3136900"/>
          </a:xfrm>
          <a:prstGeom prst="roundRect">
            <a:avLst>
              <a:gd name="adj" fmla="val 2035"/>
            </a:avLst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30" y="3925381"/>
            <a:ext cx="443707" cy="430588"/>
          </a:xfrm>
          <a:prstGeom prst="rect">
            <a:avLst/>
          </a:prstGeom>
        </p:spPr>
      </p:pic>
      <p:grpSp>
        <p:nvGrpSpPr>
          <p:cNvPr id="71" name="Группа 70"/>
          <p:cNvGrpSpPr/>
          <p:nvPr/>
        </p:nvGrpSpPr>
        <p:grpSpPr>
          <a:xfrm>
            <a:off x="4802025" y="1353681"/>
            <a:ext cx="3560925" cy="933501"/>
            <a:chOff x="4802025" y="1344156"/>
            <a:chExt cx="3560925" cy="9335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4803775" y="1344156"/>
                  <a:ext cx="987425" cy="6170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ru-RU" sz="16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16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sz="16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6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</m:nary>
                          </m:num>
                          <m:den>
                            <m:r>
                              <a:rPr lang="en-US" sz="16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oMath>
                    </m:oMathPara>
                  </a14:m>
                  <a:endParaRPr lang="ru-RU" sz="16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3775" y="1344156"/>
                  <a:ext cx="987425" cy="61709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Прямоугольник 72"/>
            <p:cNvSpPr/>
            <p:nvPr/>
          </p:nvSpPr>
          <p:spPr>
            <a:xfrm>
              <a:off x="5591175" y="1522189"/>
              <a:ext cx="2771775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dirty="0" smtClean="0"/>
                <a:t>— </a:t>
              </a:r>
              <a:r>
                <a:rPr lang="ru-RU" sz="1500" dirty="0" smtClean="0"/>
                <a:t>математическая запись</a:t>
              </a:r>
              <a:endParaRPr lang="ru-RU" sz="1500" dirty="0">
                <a:latin typeface="+mj-lt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4802025" y="1954492"/>
              <a:ext cx="2558714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500" dirty="0" smtClean="0"/>
                <a:t>второго закона Ньютона.</a:t>
              </a:r>
              <a:endParaRPr lang="ru-RU" sz="1500" dirty="0"/>
            </a:p>
          </p:txBody>
        </p:sp>
      </p:grpSp>
      <p:cxnSp>
        <p:nvCxnSpPr>
          <p:cNvPr id="4" name="Прямая со стрелкой 3"/>
          <p:cNvCxnSpPr/>
          <p:nvPr/>
        </p:nvCxnSpPr>
        <p:spPr>
          <a:xfrm>
            <a:off x="5918437" y="3925381"/>
            <a:ext cx="413783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  <a:effectLst>
            <a:glow rad="38100">
              <a:schemeClr val="tx1">
                <a:alpha val="6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5684837" y="4346443"/>
            <a:ext cx="611188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  <a:effectLst>
            <a:glow rad="38100">
              <a:schemeClr val="tx1">
                <a:alpha val="6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57077" y="3654305"/>
                <a:ext cx="3365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ru-RU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077" y="3654305"/>
                <a:ext cx="336502" cy="307777"/>
              </a:xfrm>
              <a:prstGeom prst="rect">
                <a:avLst/>
              </a:prstGeom>
              <a:blipFill rotWithShape="0">
                <a:blip r:embed="rId6"/>
                <a:stretch>
                  <a:fillRect t="-9804" r="-181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247325" y="4124423"/>
                <a:ext cx="453586" cy="358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400" i="1" smtClean="0">
                              <a:solidFill>
                                <a:schemeClr val="bg1"/>
                              </a:solidFill>
                              <a:effectLst>
                                <a:glow rad="63500">
                                  <a:schemeClr val="tx1">
                                    <a:alpha val="7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1400" i="1">
                                  <a:solidFill>
                                    <a:schemeClr val="bg1"/>
                                  </a:solidFill>
                                  <a:effectLst>
                                    <a:glow rad="63500">
                                      <a:schemeClr val="tx1">
                                        <a:alpha val="70000"/>
                                      </a:schemeClr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effectLst>
                                    <a:glow rad="63500">
                                      <a:schemeClr val="tx1">
                                        <a:alpha val="70000"/>
                                      </a:schemeClr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sz="1400" b="0" i="1" smtClean="0">
                              <a:solidFill>
                                <a:schemeClr val="bg1"/>
                              </a:solidFill>
                              <a:effectLst>
                                <a:glow rad="63500">
                                  <a:schemeClr val="tx1">
                                    <a:alpha val="7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тр</m:t>
                          </m:r>
                        </m:sub>
                      </m:sSub>
                    </m:oMath>
                  </m:oMathPara>
                </a14:m>
                <a:endParaRPr lang="ru-RU" sz="1400" dirty="0">
                  <a:solidFill>
                    <a:schemeClr val="bg1"/>
                  </a:solidFill>
                  <a:effectLst>
                    <a:glow rad="63500">
                      <a:schemeClr val="tx1">
                        <a:alpha val="7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325" y="4124423"/>
                <a:ext cx="453586" cy="358175"/>
              </a:xfrm>
              <a:prstGeom prst="rect">
                <a:avLst/>
              </a:prstGeom>
              <a:blipFill rotWithShape="0">
                <a:blip r:embed="rId7"/>
                <a:stretch>
                  <a:fillRect t="-17241" r="-18919" b="-68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Куб 39"/>
          <p:cNvSpPr/>
          <p:nvPr/>
        </p:nvSpPr>
        <p:spPr>
          <a:xfrm>
            <a:off x="4825072" y="3538752"/>
            <a:ext cx="3928408" cy="920239"/>
          </a:xfrm>
          <a:prstGeom prst="cube">
            <a:avLst>
              <a:gd name="adj" fmla="val 710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5219700" y="3613150"/>
            <a:ext cx="289828" cy="28982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8106410" y="3645458"/>
            <a:ext cx="289828" cy="28982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6496734" y="3627439"/>
            <a:ext cx="289828" cy="28982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21"/>
          <a:stretch/>
        </p:blipFill>
        <p:spPr>
          <a:xfrm rot="5400000">
            <a:off x="4766117" y="3547045"/>
            <a:ext cx="579705" cy="481945"/>
          </a:xfrm>
          <a:prstGeom prst="rect">
            <a:avLst/>
          </a:prstGeom>
        </p:spPr>
      </p:pic>
      <p:sp>
        <p:nvSpPr>
          <p:cNvPr id="56" name="Овал 55"/>
          <p:cNvSpPr/>
          <p:nvPr/>
        </p:nvSpPr>
        <p:spPr>
          <a:xfrm>
            <a:off x="6802437" y="3626407"/>
            <a:ext cx="289828" cy="28982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21"/>
          <a:stretch/>
        </p:blipFill>
        <p:spPr>
          <a:xfrm rot="16200000" flipH="1">
            <a:off x="8284398" y="3624489"/>
            <a:ext cx="579705" cy="3870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06"/>
          <a:stretch/>
        </p:blipFill>
        <p:spPr>
          <a:xfrm>
            <a:off x="4802025" y="1343027"/>
            <a:ext cx="4000135" cy="3136898"/>
          </a:xfrm>
          <a:prstGeom prst="roundRect">
            <a:avLst>
              <a:gd name="adj" fmla="val 1950"/>
            </a:avLst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88" y="3204808"/>
            <a:ext cx="1771371" cy="963626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>
            <a:off x="5638800" y="4077870"/>
            <a:ext cx="0" cy="325855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617059" y="4132612"/>
                <a:ext cx="380873" cy="342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д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059" y="4132612"/>
                <a:ext cx="380873" cy="342273"/>
              </a:xfrm>
              <a:prstGeom prst="rect">
                <a:avLst/>
              </a:prstGeom>
              <a:blipFill rotWithShape="0">
                <a:blip r:embed="rId11"/>
                <a:stretch>
                  <a:fillRect t="-10714" r="-142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Прямая со стрелкой 64"/>
          <p:cNvCxnSpPr/>
          <p:nvPr/>
        </p:nvCxnSpPr>
        <p:spPr>
          <a:xfrm flipV="1">
            <a:off x="5638800" y="3752015"/>
            <a:ext cx="0" cy="325855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5317689" y="3739010"/>
                <a:ext cx="362022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689" y="3739010"/>
                <a:ext cx="362022" cy="32534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34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5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5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3" presetClass="pat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94444E-6 4.44444E-6 L 0.13958 0.0027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2" y="9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05556E-6 1.60494E-6 L -0.14253 -0.0037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3" y="-1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3" presetClass="path" presetSubtype="0" accel="26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72222E-6 -3.33333E-6 L -0.13958 -0.00278 " pathEditMode="relative" rAng="0" ptsTypes="AA">
                                      <p:cBhvr>
                                        <p:cTn id="62" dur="3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1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2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22222E-6 -4.69136E-6 L 0.14253 0.0037 " pathEditMode="relative" rAng="0" ptsTypes="AA">
                                      <p:cBhvr>
                                        <p:cTn id="64" dur="2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18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5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5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7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7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" grpId="0"/>
      <p:bldP spid="40" grpId="0" animBg="1"/>
      <p:bldP spid="40" grpId="1" animBg="1"/>
      <p:bldP spid="41" grpId="0" animBg="1"/>
      <p:bldP spid="41" grpId="1" animBg="1"/>
      <p:bldP spid="41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56" grpId="0" animBg="1"/>
      <p:bldP spid="56" grpId="1" animBg="1"/>
      <p:bldP spid="56" grpId="2" animBg="1"/>
      <p:bldP spid="15" grpId="0"/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Скругленный прямоугольник 45"/>
          <p:cNvSpPr/>
          <p:nvPr/>
        </p:nvSpPr>
        <p:spPr>
          <a:xfrm>
            <a:off x="4806892" y="1344156"/>
            <a:ext cx="3984682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3501280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Взаимодействие тел</a:t>
            </a:r>
          </a:p>
        </p:txBody>
      </p:sp>
      <p:grpSp>
        <p:nvGrpSpPr>
          <p:cNvPr id="47" name="Группа 46"/>
          <p:cNvGrpSpPr/>
          <p:nvPr/>
        </p:nvGrpSpPr>
        <p:grpSpPr>
          <a:xfrm>
            <a:off x="366938" y="1353681"/>
            <a:ext cx="4109812" cy="1810018"/>
            <a:chOff x="366938" y="1344156"/>
            <a:chExt cx="4109812" cy="1810018"/>
          </a:xfrm>
        </p:grpSpPr>
        <p:sp>
          <p:nvSpPr>
            <p:cNvPr id="48" name="Прямоугольник 47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Второй закон Ньютона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366938" y="1676846"/>
              <a:ext cx="410981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ускорение</a:t>
              </a:r>
              <a:r>
                <a:rPr lang="ru-RU" sz="1500" dirty="0"/>
                <a:t>, приобретаемое телом, прямо пропорционально равнодействующей всех сил, действующих на тело, обратно пропорционально его массе и направлено в сторону равнодействующей силы.</a:t>
              </a: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366938" y="3363456"/>
            <a:ext cx="4109812" cy="1117520"/>
            <a:chOff x="366938" y="1344156"/>
            <a:chExt cx="4109812" cy="1117520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1 Ньютон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366938" y="1676846"/>
              <a:ext cx="410981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сила, которую нужно приложить к телу массой </a:t>
              </a:r>
              <a:r>
                <a:rPr lang="ru-RU" sz="1500" dirty="0" smtClean="0"/>
                <a:t>1 кг, </a:t>
              </a:r>
              <a:r>
                <a:rPr lang="ru-RU" sz="1500" dirty="0"/>
                <a:t>чтобы сообщить ему ускорение </a:t>
              </a:r>
              <a:r>
                <a:rPr lang="ru-RU" sz="1500" dirty="0" smtClean="0"/>
                <a:t>1 м/с</a:t>
              </a:r>
              <a:r>
                <a:rPr lang="ru-RU" sz="1500" baseline="30000" dirty="0" smtClean="0"/>
                <a:t>2</a:t>
              </a:r>
              <a:r>
                <a:rPr lang="ru-RU" sz="1500" dirty="0" smtClean="0"/>
                <a:t>.</a:t>
              </a:r>
              <a:endParaRPr lang="ru-RU" sz="1500" dirty="0"/>
            </a:p>
          </p:txBody>
        </p:sp>
      </p:grp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7"/>
          <a:stretch/>
        </p:blipFill>
        <p:spPr>
          <a:xfrm>
            <a:off x="4791709" y="1348601"/>
            <a:ext cx="3999865" cy="3141133"/>
          </a:xfrm>
          <a:prstGeom prst="roundRect">
            <a:avLst>
              <a:gd name="adj" fmla="val 2597"/>
            </a:avLst>
          </a:prstGeom>
        </p:spPr>
      </p:pic>
      <p:pic>
        <p:nvPicPr>
          <p:cNvPr id="37" name="Picture 2" descr="Лодка, Вуд, Гребля, Простой, Малых, Скамья, Рул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035" flipH="1">
            <a:off x="5029493" y="2954725"/>
            <a:ext cx="1063077" cy="53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Прямая соединительная линия 37"/>
          <p:cNvCxnSpPr/>
          <p:nvPr/>
        </p:nvCxnSpPr>
        <p:spPr>
          <a:xfrm>
            <a:off x="6098381" y="3167063"/>
            <a:ext cx="1512094" cy="14763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Группа 38"/>
          <p:cNvGrpSpPr/>
          <p:nvPr/>
        </p:nvGrpSpPr>
        <p:grpSpPr>
          <a:xfrm>
            <a:off x="7391193" y="2899042"/>
            <a:ext cx="1150049" cy="913508"/>
            <a:chOff x="7391193" y="2899042"/>
            <a:chExt cx="1150049" cy="913508"/>
          </a:xfrm>
        </p:grpSpPr>
        <p:pic>
          <p:nvPicPr>
            <p:cNvPr id="50" name="Picture 2" descr="Лодка, Вуд, Гребля, Простой, Малых, Скамья, Руль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041">
              <a:off x="7391193" y="3237525"/>
              <a:ext cx="1150049" cy="575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50"/>
            <a:stretch/>
          </p:blipFill>
          <p:spPr>
            <a:xfrm rot="513525">
              <a:off x="7534822" y="2899042"/>
              <a:ext cx="512414" cy="560200"/>
            </a:xfrm>
            <a:prstGeom prst="rect">
              <a:avLst/>
            </a:prstGeom>
          </p:spPr>
        </p:pic>
      </p:grpSp>
      <p:cxnSp>
        <p:nvCxnSpPr>
          <p:cNvPr id="55" name="Прямая соединительная линия 54"/>
          <p:cNvCxnSpPr/>
          <p:nvPr/>
        </p:nvCxnSpPr>
        <p:spPr>
          <a:xfrm>
            <a:off x="6441024" y="3199952"/>
            <a:ext cx="732547" cy="71524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3" r="14536"/>
          <a:stretch/>
        </p:blipFill>
        <p:spPr>
          <a:xfrm>
            <a:off x="4804653" y="1347888"/>
            <a:ext cx="3989160" cy="3132962"/>
          </a:xfrm>
          <a:prstGeom prst="roundRect">
            <a:avLst>
              <a:gd name="adj" fmla="val 2682"/>
            </a:avLst>
          </a:prstGeom>
        </p:spPr>
      </p:pic>
      <p:grpSp>
        <p:nvGrpSpPr>
          <p:cNvPr id="8" name="Группа 7"/>
          <p:cNvGrpSpPr/>
          <p:nvPr/>
        </p:nvGrpSpPr>
        <p:grpSpPr>
          <a:xfrm>
            <a:off x="4802025" y="1343027"/>
            <a:ext cx="4000135" cy="3136898"/>
            <a:chOff x="4802025" y="1343027"/>
            <a:chExt cx="4000135" cy="3136898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4802025" y="1343027"/>
              <a:ext cx="4000135" cy="3136898"/>
              <a:chOff x="4802025" y="1343027"/>
              <a:chExt cx="4000135" cy="3136898"/>
            </a:xfrm>
          </p:grpSpPr>
          <p:pic>
            <p:nvPicPr>
              <p:cNvPr id="27" name="Рисунок 26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506"/>
              <a:stretch/>
            </p:blipFill>
            <p:spPr>
              <a:xfrm>
                <a:off x="4802025" y="1343027"/>
                <a:ext cx="4000135" cy="3136898"/>
              </a:xfrm>
              <a:prstGeom prst="roundRect">
                <a:avLst>
                  <a:gd name="adj" fmla="val 1950"/>
                </a:avLst>
              </a:prstGeom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1288" y="3204808"/>
                <a:ext cx="1771371" cy="963626"/>
              </a:xfrm>
              <a:prstGeom prst="rect">
                <a:avLst/>
              </a:prstGeom>
            </p:spPr>
          </p:pic>
        </p:grpSp>
        <p:grpSp>
          <p:nvGrpSpPr>
            <p:cNvPr id="6" name="Группа 5"/>
            <p:cNvGrpSpPr/>
            <p:nvPr/>
          </p:nvGrpSpPr>
          <p:grpSpPr>
            <a:xfrm>
              <a:off x="5317689" y="3739010"/>
              <a:ext cx="680243" cy="735875"/>
              <a:chOff x="5317689" y="3739010"/>
              <a:chExt cx="680243" cy="735875"/>
            </a:xfrm>
          </p:grpSpPr>
          <p:cxnSp>
            <p:nvCxnSpPr>
              <p:cNvPr id="30" name="Прямая со стрелкой 29"/>
              <p:cNvCxnSpPr/>
              <p:nvPr/>
            </p:nvCxnSpPr>
            <p:spPr>
              <a:xfrm>
                <a:off x="5638800" y="4077870"/>
                <a:ext cx="0" cy="325855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5617059" y="4132612"/>
                    <a:ext cx="380873" cy="34227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ru-RU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ru-RU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д</m:t>
                              </m:r>
                            </m:sub>
                          </m:sSub>
                        </m:oMath>
                      </m:oMathPara>
                    </a14:m>
                    <a:endParaRPr lang="ru-RU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17059" y="4132612"/>
                    <a:ext cx="380873" cy="342273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t="-10714" r="-14286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Прямая со стрелкой 31"/>
              <p:cNvCxnSpPr/>
              <p:nvPr/>
            </p:nvCxnSpPr>
            <p:spPr>
              <a:xfrm flipV="1">
                <a:off x="5638800" y="3752015"/>
                <a:ext cx="0" cy="325855"/>
              </a:xfrm>
              <a:prstGeom prst="straightConnector1">
                <a:avLst/>
              </a:prstGeom>
              <a:ln w="127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5317689" y="3739010"/>
                    <a:ext cx="362022" cy="3253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ru-RU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</m:oMath>
                      </m:oMathPara>
                    </a14:m>
                    <a:endParaRPr lang="ru-RU" dirty="0">
                      <a:solidFill>
                        <a:srgbClr val="FFFF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17689" y="3739010"/>
                    <a:ext cx="362022" cy="325345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71807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L 0.03715 0.0070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34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8.64198E-7 L -0.04618 -0.0064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" y="-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4" cy="5143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939" y="421824"/>
            <a:ext cx="3989161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800" b="1" cap="all" dirty="0" smtClean="0">
                <a:solidFill>
                  <a:srgbClr val="ED7D31">
                    <a:lumMod val="75000"/>
                  </a:srgbClr>
                </a:solidFill>
              </a:rPr>
              <a:t>Третий закон Ньютона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647825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82133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ru-RU" altLang="ru-RU" sz="1400" dirty="0" smtClean="0">
                <a:solidFill>
                  <a:srgbClr val="E7E6E6">
                    <a:lumMod val="50000"/>
                  </a:srgbClr>
                </a:solidFill>
                <a:latin typeface="Gerbera"/>
                <a:cs typeface="Arial" panose="020B0604020202020204" pitchFamily="34" charset="0"/>
              </a:rPr>
              <a:t>Сэр Исаак Ньютон</a:t>
            </a:r>
            <a:endParaRPr lang="ru-RU" altLang="ru-RU" sz="1400" dirty="0" smtClean="0">
              <a:solidFill>
                <a:srgbClr val="E7E6E6">
                  <a:lumMod val="50000"/>
                </a:srgbClr>
              </a:solidFill>
              <a:latin typeface="Gerber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6939" y="1345371"/>
            <a:ext cx="3989161" cy="1310615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1600" dirty="0" smtClean="0">
                <a:solidFill>
                  <a:prstClr val="black"/>
                </a:solidFill>
              </a:rPr>
              <a:t>Силы</a:t>
            </a:r>
            <a:r>
              <a:rPr lang="ru-RU" sz="1600" dirty="0">
                <a:solidFill>
                  <a:prstClr val="black"/>
                </a:solidFill>
              </a:rPr>
              <a:t>, с которыми взаимодействуют два тела, одной природы, равны по модулю, направлены вдоль одной прямой в противоположные стороны и приложены к разным </a:t>
            </a:r>
            <a:r>
              <a:rPr lang="ru-RU" sz="1600" dirty="0" smtClean="0">
                <a:solidFill>
                  <a:prstClr val="black"/>
                </a:solidFill>
              </a:rPr>
              <a:t>телам:</a:t>
            </a:r>
            <a:endParaRPr lang="ru-RU" sz="16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66939" y="2712572"/>
                <a:ext cx="3989161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180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ru-RU" sz="18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39" y="2712572"/>
                <a:ext cx="3989161" cy="402931"/>
              </a:xfrm>
              <a:prstGeom prst="rect">
                <a:avLst/>
              </a:prstGeom>
              <a:blipFill rotWithShape="0">
                <a:blip r:embed="rId3"/>
                <a:stretch>
                  <a:fillRect t="-21212" b="-15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Группа 34"/>
          <p:cNvGrpSpPr/>
          <p:nvPr/>
        </p:nvGrpSpPr>
        <p:grpSpPr>
          <a:xfrm>
            <a:off x="730476" y="3398479"/>
            <a:ext cx="3262086" cy="518251"/>
            <a:chOff x="730476" y="3398479"/>
            <a:chExt cx="3262086" cy="518251"/>
          </a:xfrm>
        </p:grpSpPr>
        <p:cxnSp>
          <p:nvCxnSpPr>
            <p:cNvPr id="15" name="Прямая со стрелкой 14"/>
            <p:cNvCxnSpPr/>
            <p:nvPr/>
          </p:nvCxnSpPr>
          <p:spPr>
            <a:xfrm flipH="1">
              <a:off x="2700574" y="3706245"/>
              <a:ext cx="45958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Прямоугольник 20"/>
                <p:cNvSpPr/>
                <p:nvPr/>
              </p:nvSpPr>
              <p:spPr>
                <a:xfrm>
                  <a:off x="2724389" y="3403703"/>
                  <a:ext cx="438390" cy="2994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</m:oMath>
                    </m:oMathPara>
                  </a14:m>
                  <a:endParaRPr lang="ru-RU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Прямоугольник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4389" y="3403703"/>
                  <a:ext cx="438390" cy="29944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2041" r="-277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Прямоугольник 21"/>
                <p:cNvSpPr/>
                <p:nvPr/>
              </p:nvSpPr>
              <p:spPr>
                <a:xfrm>
                  <a:off x="1547453" y="3398479"/>
                  <a:ext cx="438390" cy="2994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oMath>
                    </m:oMathPara>
                  </a14:m>
                  <a:endParaRPr lang="ru-RU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Прямоугольник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7453" y="3398479"/>
                  <a:ext cx="438390" cy="29944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2000" r="-416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Прямая соединительная линия 23"/>
            <p:cNvCxnSpPr/>
            <p:nvPr/>
          </p:nvCxnSpPr>
          <p:spPr>
            <a:xfrm>
              <a:off x="730476" y="3885105"/>
              <a:ext cx="3262086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/>
            <p:nvPr/>
          </p:nvCxnSpPr>
          <p:spPr>
            <a:xfrm>
              <a:off x="1557455" y="3706245"/>
              <a:ext cx="45958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Группа 32"/>
            <p:cNvGrpSpPr/>
            <p:nvPr/>
          </p:nvGrpSpPr>
          <p:grpSpPr>
            <a:xfrm>
              <a:off x="1216659" y="3455065"/>
              <a:ext cx="352982" cy="461665"/>
              <a:chOff x="1216659" y="3455065"/>
              <a:chExt cx="352982" cy="461665"/>
            </a:xfrm>
          </p:grpSpPr>
          <p:sp>
            <p:nvSpPr>
              <p:cNvPr id="26" name="Овал 25"/>
              <p:cNvSpPr/>
              <p:nvPr/>
            </p:nvSpPr>
            <p:spPr>
              <a:xfrm>
                <a:off x="1219318" y="3524550"/>
                <a:ext cx="338137" cy="338137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216659" y="3455065"/>
                <a:ext cx="3529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dirty="0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−</a:t>
                </a:r>
                <a:endParaRPr lang="ru-RU" sz="2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3150117" y="3455065"/>
              <a:ext cx="352982" cy="461665"/>
              <a:chOff x="3150117" y="3455065"/>
              <a:chExt cx="352982" cy="461665"/>
            </a:xfrm>
          </p:grpSpPr>
          <p:sp>
            <p:nvSpPr>
              <p:cNvPr id="27" name="Овал 26"/>
              <p:cNvSpPr/>
              <p:nvPr/>
            </p:nvSpPr>
            <p:spPr>
              <a:xfrm>
                <a:off x="3152777" y="3524550"/>
                <a:ext cx="338137" cy="338137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150117" y="3455065"/>
                <a:ext cx="3529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+</a:t>
                </a:r>
                <a:endParaRPr lang="ru-RU" sz="24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022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625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Скругленный прямоугольник 45"/>
          <p:cNvSpPr/>
          <p:nvPr/>
        </p:nvSpPr>
        <p:spPr>
          <a:xfrm>
            <a:off x="479425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3882794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Третий закон ньютона</a:t>
            </a:r>
          </a:p>
        </p:txBody>
      </p:sp>
      <p:grpSp>
        <p:nvGrpSpPr>
          <p:cNvPr id="47" name="Группа 46"/>
          <p:cNvGrpSpPr/>
          <p:nvPr/>
        </p:nvGrpSpPr>
        <p:grpSpPr>
          <a:xfrm>
            <a:off x="366938" y="1353681"/>
            <a:ext cx="4109812" cy="1579185"/>
            <a:chOff x="366938" y="1344156"/>
            <a:chExt cx="4109812" cy="1579185"/>
          </a:xfrm>
        </p:grpSpPr>
        <p:sp>
          <p:nvSpPr>
            <p:cNvPr id="48" name="Прямоугольник 47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Третий закон Ньютона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366938" y="1676846"/>
              <a:ext cx="4109812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силы</a:t>
              </a:r>
              <a:r>
                <a:rPr lang="ru-RU" sz="1500" dirty="0"/>
                <a:t>, с которыми взаимодействуют два тела, одной природы, равны по модулю, направлены вдоль одной прямой в противоположные стороны и приложены к разным телам.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794250" y="1355178"/>
            <a:ext cx="3800927" cy="668451"/>
            <a:chOff x="4794250" y="1355178"/>
            <a:chExt cx="3800927" cy="6684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4794250" y="1355178"/>
                  <a:ext cx="1222830" cy="3684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600" i="1" smtClean="0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0" i="1" smtClean="0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lang="en-US" sz="1600" i="1" smtClean="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6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600" b="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ru-RU" sz="1600" dirty="0">
                    <a:solidFill>
                      <a:srgbClr val="ED7D31">
                        <a:lumMod val="75000"/>
                      </a:srgbClr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4250" y="1355178"/>
                  <a:ext cx="1222830" cy="3684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13115" r="-248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Прямоугольник 37"/>
            <p:cNvSpPr/>
            <p:nvPr/>
          </p:nvSpPr>
          <p:spPr>
            <a:xfrm>
              <a:off x="5823402" y="1392348"/>
              <a:ext cx="2771775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dirty="0" smtClean="0"/>
                <a:t>— </a:t>
              </a:r>
              <a:r>
                <a:rPr lang="ru-RU" sz="1500" dirty="0" smtClean="0"/>
                <a:t>математическая запись</a:t>
              </a:r>
              <a:endParaRPr lang="ru-RU" sz="1500" dirty="0">
                <a:latin typeface="+mj-lt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4802025" y="1700464"/>
              <a:ext cx="2642070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500" dirty="0" smtClean="0"/>
                <a:t>третьего закона Ньютона.</a:t>
              </a:r>
              <a:endParaRPr lang="ru-RU" sz="1500" dirty="0"/>
            </a:p>
          </p:txBody>
        </p:sp>
      </p:grp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360363" y="3255985"/>
            <a:ext cx="4002439" cy="12252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20000">
              <a:tabLst>
                <a:tab pos="0" algn="l"/>
              </a:tabLst>
            </a:pPr>
            <a:r>
              <a:rPr lang="ru-RU" sz="1400" dirty="0" smtClean="0">
                <a:latin typeface="+mj-lt"/>
              </a:rPr>
              <a:t>В каких бы разнообразных взаимодействиях тело не участвовало, третий закон Ньютона выполняется для каждой пары взаимодействующих тел!</a:t>
            </a:r>
            <a:endParaRPr lang="ru-RU" altLang="ru-RU" sz="14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1339850"/>
            <a:ext cx="4003674" cy="3140075"/>
          </a:xfrm>
          <a:prstGeom prst="roundRect">
            <a:avLst>
              <a:gd name="adj" fmla="val 2863"/>
            </a:avLst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5078891" y="1808843"/>
            <a:ext cx="3421692" cy="1686894"/>
          </a:xfrm>
          <a:prstGeom prst="rect">
            <a:avLst/>
          </a:prstGeom>
        </p:spPr>
      </p:pic>
      <p:cxnSp>
        <p:nvCxnSpPr>
          <p:cNvPr id="24" name="Прямая со стрелкой 23"/>
          <p:cNvCxnSpPr/>
          <p:nvPr/>
        </p:nvCxnSpPr>
        <p:spPr>
          <a:xfrm>
            <a:off x="5599480" y="3433541"/>
            <a:ext cx="0" cy="650779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7626400" y="3326861"/>
            <a:ext cx="0" cy="650779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V="1">
            <a:off x="5599480" y="2785841"/>
            <a:ext cx="0" cy="650779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V="1">
            <a:off x="7626400" y="2679161"/>
            <a:ext cx="0" cy="650779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599480" y="3821495"/>
                <a:ext cx="342786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9480" y="3821495"/>
                <a:ext cx="342786" cy="32534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7626400" y="3658822"/>
                <a:ext cx="342786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6400" y="3658822"/>
                <a:ext cx="342786" cy="32534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599480" y="2738675"/>
                <a:ext cx="362022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9480" y="2738675"/>
                <a:ext cx="362022" cy="32534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626400" y="2706630"/>
                <a:ext cx="362022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6400" y="2706630"/>
                <a:ext cx="362022" cy="32534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Группа 2"/>
          <p:cNvGrpSpPr/>
          <p:nvPr/>
        </p:nvGrpSpPr>
        <p:grpSpPr>
          <a:xfrm>
            <a:off x="4794405" y="1343725"/>
            <a:ext cx="3997324" cy="3137469"/>
            <a:chOff x="4794405" y="1343725"/>
            <a:chExt cx="3997324" cy="3137469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4794405" y="1343725"/>
              <a:ext cx="3997324" cy="3137469"/>
            </a:xfrm>
            <a:prstGeom prst="roundRect">
              <a:avLst>
                <a:gd name="adj" fmla="val 2187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pic>
          <p:nvPicPr>
            <p:cNvPr id="30" name="Picture 4" descr="http://blender3d.org.ua/forum/animation/iwe/upload/sun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8061" y="2372659"/>
              <a:ext cx="1091917" cy="109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Прямая со стрелкой 30"/>
            <p:cNvCxnSpPr/>
            <p:nvPr/>
          </p:nvCxnSpPr>
          <p:spPr>
            <a:xfrm flipH="1">
              <a:off x="7704829" y="1931900"/>
              <a:ext cx="456515" cy="324023"/>
            </a:xfrm>
            <a:prstGeom prst="straightConnector1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/>
            <p:nvPr/>
          </p:nvCxnSpPr>
          <p:spPr>
            <a:xfrm flipV="1">
              <a:off x="7152379" y="2327187"/>
              <a:ext cx="456515" cy="324023"/>
            </a:xfrm>
            <a:prstGeom prst="straightConnector1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 rot="19510068">
                  <a:off x="7106666" y="2172040"/>
                  <a:ext cx="400751" cy="3339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400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sz="1400" i="1" smtClean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b="0" i="1" smtClean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ru-RU" sz="1400" b="0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ru-RU" sz="140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510068">
                  <a:off x="7106666" y="2172040"/>
                  <a:ext cx="400751" cy="333938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t="-10843" r="-232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 rot="19510068">
                  <a:off x="7622061" y="1798323"/>
                  <a:ext cx="404919" cy="3339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400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sz="1400" i="1" smtClean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b="0" i="1" smtClean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ru-RU" sz="1400" b="0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ru-RU" sz="140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510068">
                  <a:off x="7622061" y="1798323"/>
                  <a:ext cx="404919" cy="333938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9524" r="-114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Овал 34"/>
            <p:cNvSpPr/>
            <p:nvPr/>
          </p:nvSpPr>
          <p:spPr>
            <a:xfrm rot="19871932">
              <a:off x="4872690" y="1734295"/>
              <a:ext cx="3820229" cy="2400300"/>
            </a:xfrm>
            <a:prstGeom prst="ellipse">
              <a:avLst/>
            </a:prstGeom>
            <a:noFill/>
            <a:ln w="63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6144" y="1514832"/>
              <a:ext cx="578142" cy="582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947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7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6" grpId="0"/>
      <p:bldP spid="56" grpId="1"/>
      <p:bldP spid="23" grpId="0"/>
      <p:bldP spid="23" grpId="1"/>
      <p:bldP spid="25" grpId="0"/>
      <p:bldP spid="2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Группа 57"/>
          <p:cNvGrpSpPr/>
          <p:nvPr/>
        </p:nvGrpSpPr>
        <p:grpSpPr>
          <a:xfrm>
            <a:off x="4794250" y="1339850"/>
            <a:ext cx="3997324" cy="3137469"/>
            <a:chOff x="4794250" y="1339850"/>
            <a:chExt cx="3997324" cy="3137469"/>
          </a:xfrm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4794250" y="1339850"/>
              <a:ext cx="3997324" cy="3137469"/>
            </a:xfrm>
            <a:prstGeom prst="roundRect">
              <a:avLst>
                <a:gd name="adj" fmla="val 218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pic>
          <p:nvPicPr>
            <p:cNvPr id="1030" name="Picture 6" descr="Стенд, Штатив, Оборудование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4796" y="1997647"/>
              <a:ext cx="1907309" cy="2412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Прямая соединительная линия 14"/>
            <p:cNvCxnSpPr>
              <a:endCxn id="1030" idx="1"/>
            </p:cNvCxnSpPr>
            <p:nvPr/>
          </p:nvCxnSpPr>
          <p:spPr>
            <a:xfrm flipH="1">
              <a:off x="5884796" y="1928756"/>
              <a:ext cx="888862" cy="1275095"/>
            </a:xfrm>
            <a:prstGeom prst="line">
              <a:avLst/>
            </a:prstGeom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>
              <a:endCxn id="1030" idx="3"/>
            </p:cNvCxnSpPr>
            <p:nvPr/>
          </p:nvCxnSpPr>
          <p:spPr>
            <a:xfrm>
              <a:off x="6777848" y="1917865"/>
              <a:ext cx="1014257" cy="1285986"/>
            </a:xfrm>
            <a:prstGeom prst="line">
              <a:avLst/>
            </a:prstGeom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Группа 30"/>
            <p:cNvGrpSpPr/>
            <p:nvPr/>
          </p:nvGrpSpPr>
          <p:grpSpPr>
            <a:xfrm>
              <a:off x="5691913" y="3054445"/>
              <a:ext cx="322524" cy="400110"/>
              <a:chOff x="5691913" y="3054445"/>
              <a:chExt cx="322524" cy="400110"/>
            </a:xfrm>
          </p:grpSpPr>
          <p:sp>
            <p:nvSpPr>
              <p:cNvPr id="21" name="Овал 20"/>
              <p:cNvSpPr/>
              <p:nvPr/>
            </p:nvSpPr>
            <p:spPr>
              <a:xfrm>
                <a:off x="5701843" y="3130915"/>
                <a:ext cx="281325" cy="281325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691913" y="3054445"/>
                <a:ext cx="3225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dirty="0" smtClean="0">
                    <a:solidFill>
                      <a:schemeClr val="bg1"/>
                    </a:solidFill>
                  </a:rPr>
                  <a:t>−</a:t>
                </a:r>
                <a:endParaRPr lang="ru-RU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2" name="Группа 31"/>
            <p:cNvGrpSpPr/>
            <p:nvPr/>
          </p:nvGrpSpPr>
          <p:grpSpPr>
            <a:xfrm>
              <a:off x="7675915" y="3054445"/>
              <a:ext cx="322524" cy="400110"/>
              <a:chOff x="7675915" y="3054445"/>
              <a:chExt cx="322524" cy="400110"/>
            </a:xfrm>
          </p:grpSpPr>
          <p:sp>
            <p:nvSpPr>
              <p:cNvPr id="53" name="Овал 52"/>
              <p:cNvSpPr/>
              <p:nvPr/>
            </p:nvSpPr>
            <p:spPr>
              <a:xfrm>
                <a:off x="7682933" y="3130915"/>
                <a:ext cx="281325" cy="281325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675915" y="3054445"/>
                <a:ext cx="3225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dirty="0" smtClean="0">
                    <a:solidFill>
                      <a:schemeClr val="bg1"/>
                    </a:solidFill>
                  </a:rPr>
                  <a:t>−</a:t>
                </a:r>
                <a:endParaRPr lang="ru-RU" sz="20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5" name="Picture 6" descr="Стенд, Штатив, Оборудование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23" r="45494" b="36476"/>
            <a:stretch/>
          </p:blipFill>
          <p:spPr bwMode="auto">
            <a:xfrm rot="5400000">
              <a:off x="6657826" y="1215738"/>
              <a:ext cx="266700" cy="1532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4" name="Прямая со стрелкой 43"/>
            <p:cNvCxnSpPr/>
            <p:nvPr/>
          </p:nvCxnSpPr>
          <p:spPr>
            <a:xfrm flipH="1">
              <a:off x="5101681" y="3265390"/>
              <a:ext cx="60610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 стрелкой 59"/>
            <p:cNvCxnSpPr/>
            <p:nvPr/>
          </p:nvCxnSpPr>
          <p:spPr>
            <a:xfrm>
              <a:off x="7966072" y="3265388"/>
              <a:ext cx="60610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5117556" y="2939248"/>
                  <a:ext cx="400751" cy="3339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ru-RU" sz="1400" dirty="0"/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7556" y="2939248"/>
                  <a:ext cx="400751" cy="33393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9091" r="-1515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8144575" y="2939246"/>
                  <a:ext cx="404919" cy="3339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ru-RU" sz="1400" dirty="0"/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44575" y="2939246"/>
                  <a:ext cx="404919" cy="33393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9091" r="-1515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3882794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Третий закон ньютона</a:t>
            </a:r>
          </a:p>
        </p:txBody>
      </p:sp>
      <p:grpSp>
        <p:nvGrpSpPr>
          <p:cNvPr id="47" name="Группа 46"/>
          <p:cNvGrpSpPr/>
          <p:nvPr/>
        </p:nvGrpSpPr>
        <p:grpSpPr>
          <a:xfrm>
            <a:off x="366938" y="1353681"/>
            <a:ext cx="4109812" cy="1579185"/>
            <a:chOff x="366938" y="1344156"/>
            <a:chExt cx="4109812" cy="1579185"/>
          </a:xfrm>
        </p:grpSpPr>
        <p:sp>
          <p:nvSpPr>
            <p:cNvPr id="48" name="Прямоугольник 47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Третий закон Ньютона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366938" y="1676846"/>
              <a:ext cx="4109812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силы</a:t>
              </a:r>
              <a:r>
                <a:rPr lang="ru-RU" sz="1500" dirty="0"/>
                <a:t>, с которыми взаимодействуют два тела, одной природы, равны по модулю, направлены вдоль одной прямой в противоположные стороны и приложены к разным телам.</a:t>
              </a:r>
            </a:p>
          </p:txBody>
        </p:sp>
      </p:grp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360363" y="3255985"/>
            <a:ext cx="4002439" cy="12252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20000">
              <a:tabLst>
                <a:tab pos="0" algn="l"/>
              </a:tabLst>
            </a:pPr>
            <a:r>
              <a:rPr lang="ru-RU" sz="1400" dirty="0" smtClean="0">
                <a:latin typeface="+mj-lt"/>
              </a:rPr>
              <a:t>В каких бы разнообразных взаимодействиях тело не участвовало, третий закон Ньютона выполняется для каждой пары взаимодействующих тел!</a:t>
            </a:r>
            <a:endParaRPr lang="ru-RU" altLang="ru-RU" sz="14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800667" y="1387534"/>
            <a:ext cx="398455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dirty="0" smtClean="0">
                <a:solidFill>
                  <a:schemeClr val="tx2">
                    <a:lumMod val="75000"/>
                  </a:schemeClr>
                </a:solidFill>
              </a:rPr>
              <a:t>III </a:t>
            </a: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</a:rPr>
              <a:t>з-н Ньютона справедлив </a:t>
            </a:r>
            <a:r>
              <a:rPr lang="ru-RU" sz="1700" dirty="0">
                <a:solidFill>
                  <a:schemeClr val="tx2">
                    <a:lumMod val="75000"/>
                  </a:schemeClr>
                </a:solidFill>
              </a:rPr>
              <a:t>в ИСО.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4794405" y="1343725"/>
            <a:ext cx="3997324" cy="3137469"/>
            <a:chOff x="4794405" y="1343725"/>
            <a:chExt cx="3997324" cy="3137469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4794405" y="1343725"/>
              <a:ext cx="3997324" cy="3137469"/>
            </a:xfrm>
            <a:prstGeom prst="roundRect">
              <a:avLst>
                <a:gd name="adj" fmla="val 2187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pic>
          <p:nvPicPr>
            <p:cNvPr id="39" name="Picture 4" descr="http://blender3d.org.ua/forum/animation/iwe/upload/sun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8061" y="2372659"/>
              <a:ext cx="1091917" cy="109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0" name="Прямая со стрелкой 49"/>
            <p:cNvCxnSpPr/>
            <p:nvPr/>
          </p:nvCxnSpPr>
          <p:spPr>
            <a:xfrm flipH="1">
              <a:off x="7704829" y="1931900"/>
              <a:ext cx="456515" cy="324023"/>
            </a:xfrm>
            <a:prstGeom prst="straightConnector1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53"/>
            <p:cNvCxnSpPr/>
            <p:nvPr/>
          </p:nvCxnSpPr>
          <p:spPr>
            <a:xfrm flipV="1">
              <a:off x="7152379" y="2327187"/>
              <a:ext cx="456515" cy="324023"/>
            </a:xfrm>
            <a:prstGeom prst="straightConnector1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 rot="19510068">
                  <a:off x="7106666" y="2172040"/>
                  <a:ext cx="400751" cy="3339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400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sz="1400" i="1" smtClean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b="0" i="1" smtClean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ru-RU" sz="1400" b="0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ru-RU" sz="140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510068">
                  <a:off x="7106666" y="2172040"/>
                  <a:ext cx="400751" cy="333938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10843" r="-232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 rot="19510068">
                  <a:off x="7622061" y="1798323"/>
                  <a:ext cx="404919" cy="3339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400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sz="1400" i="1" smtClean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b="0" i="1" smtClean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ru-RU" sz="1400" b="0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ru-RU" sz="140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510068">
                  <a:off x="7622061" y="1798323"/>
                  <a:ext cx="404919" cy="333938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t="-9524" r="-114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Овал 60"/>
            <p:cNvSpPr/>
            <p:nvPr/>
          </p:nvSpPr>
          <p:spPr>
            <a:xfrm rot="19871932">
              <a:off x="4872690" y="1734295"/>
              <a:ext cx="3820229" cy="2400300"/>
            </a:xfrm>
            <a:prstGeom prst="ellipse">
              <a:avLst/>
            </a:prstGeom>
            <a:noFill/>
            <a:ln w="63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6144" y="1514832"/>
              <a:ext cx="578142" cy="582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78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0414" y="386857"/>
            <a:ext cx="662873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Сила. Второй и третий законы ньютона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13" y="1086514"/>
            <a:ext cx="3200000" cy="1799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01" y="1081203"/>
            <a:ext cx="3200000" cy="1799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13" y="2974521"/>
            <a:ext cx="3200000" cy="1799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01" y="2974521"/>
            <a:ext cx="3200000" cy="1799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03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409599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200" b="1" cap="all" dirty="0" smtClean="0">
                <a:solidFill>
                  <a:srgbClr val="ED7D31">
                    <a:lumMod val="75000"/>
                  </a:srgbClr>
                </a:solidFill>
              </a:rPr>
              <a:t>1-</a:t>
            </a: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й закон Ньютона. 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Исо</a:t>
            </a:r>
            <a:endParaRPr lang="ru-RU" sz="2200" b="1" cap="all" dirty="0" smtClean="0">
              <a:solidFill>
                <a:srgbClr val="ED7D31">
                  <a:lumMod val="75000"/>
                </a:srgbClr>
              </a:solidFill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4791945" y="1341042"/>
            <a:ext cx="4091288" cy="3140583"/>
            <a:chOff x="4794602" y="1341042"/>
            <a:chExt cx="4091288" cy="3140583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32" r="8111"/>
            <a:stretch/>
          </p:blipFill>
          <p:spPr>
            <a:xfrm>
              <a:off x="4794602" y="1341042"/>
              <a:ext cx="3990622" cy="3140583"/>
            </a:xfrm>
            <a:prstGeom prst="roundRect">
              <a:avLst>
                <a:gd name="adj" fmla="val 2312"/>
              </a:avLst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08159" y="2561508"/>
              <a:ext cx="1877731" cy="1871634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366938" y="1506195"/>
            <a:ext cx="3989162" cy="1810018"/>
            <a:chOff x="366938" y="1487948"/>
            <a:chExt cx="3989162" cy="181001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srgbClr val="ED7D31">
                      <a:lumMod val="75000"/>
                    </a:srgbClr>
                  </a:solidFill>
                </a:rPr>
                <a:t>1-й закон </a:t>
              </a:r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Ньютона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66938" y="1820638"/>
              <a:ext cx="398916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существуют </a:t>
              </a:r>
              <a:r>
                <a:rPr lang="ru-RU" sz="1500" dirty="0">
                  <a:solidFill>
                    <a:prstClr val="black"/>
                  </a:solidFill>
                </a:rPr>
                <a:t>такие системы отсчета, относительно которых поступательно движущееся тело сохраняет скорость неизменной, если на него не действуют другие тела или действие этих тел скомпенсировано.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86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409599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200" b="1" cap="all" dirty="0" smtClean="0">
                <a:solidFill>
                  <a:srgbClr val="ED7D31">
                    <a:lumMod val="75000"/>
                  </a:srgbClr>
                </a:solidFill>
              </a:rPr>
              <a:t>1-</a:t>
            </a: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й закон Ньютона. 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Исо</a:t>
            </a:r>
            <a:endParaRPr lang="ru-RU" sz="2200" b="1" cap="all" dirty="0" smtClean="0">
              <a:solidFill>
                <a:srgbClr val="ED7D31">
                  <a:lumMod val="75000"/>
                </a:srgbClr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366938" y="1506195"/>
            <a:ext cx="3989162" cy="1810018"/>
            <a:chOff x="366938" y="1487948"/>
            <a:chExt cx="3989162" cy="1810018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srgbClr val="ED7D31">
                      <a:lumMod val="75000"/>
                    </a:srgbClr>
                  </a:solidFill>
                </a:rPr>
                <a:t>1-й закон </a:t>
              </a:r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Ньютона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366938" y="1820638"/>
              <a:ext cx="398916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существуют </a:t>
              </a:r>
              <a:r>
                <a:rPr lang="ru-RU" sz="1500" dirty="0">
                  <a:solidFill>
                    <a:prstClr val="black"/>
                  </a:solidFill>
                </a:rPr>
                <a:t>такие системы отсчета, относительно которых поступательно движущееся тело сохраняет скорость неизменной, если на него не действуют другие тела или действие этих тел скомпенсировано.</a:t>
              </a:r>
            </a:p>
          </p:txBody>
        </p:sp>
      </p:grp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360363" y="3513114"/>
            <a:ext cx="4002439" cy="7944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20000">
              <a:tabLst>
                <a:tab pos="0" algn="l"/>
              </a:tabLst>
            </a:pPr>
            <a:r>
              <a:rPr lang="ru-RU" sz="1400" dirty="0">
                <a:latin typeface="+mj-lt"/>
              </a:rPr>
              <a:t>У</a:t>
            </a:r>
            <a:r>
              <a:rPr lang="ru-RU" sz="1400" dirty="0" smtClean="0">
                <a:latin typeface="+mj-lt"/>
              </a:rPr>
              <a:t>скорение </a:t>
            </a:r>
            <a:r>
              <a:rPr lang="ru-RU" sz="1400" dirty="0">
                <a:latin typeface="+mj-lt"/>
              </a:rPr>
              <a:t>тела обусловлено воздействием на него других тел.</a:t>
            </a:r>
            <a:endParaRPr lang="ru-RU" altLang="ru-RU" sz="14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2" r="8111"/>
          <a:stretch/>
        </p:blipFill>
        <p:spPr>
          <a:xfrm>
            <a:off x="4794602" y="1341042"/>
            <a:ext cx="3990622" cy="3140583"/>
          </a:xfrm>
          <a:prstGeom prst="roundRect">
            <a:avLst>
              <a:gd name="adj" fmla="val 2312"/>
            </a:avLst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12" y="2558399"/>
            <a:ext cx="1873963" cy="187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1002197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СИЛА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366938" y="1639565"/>
            <a:ext cx="3989162" cy="1348353"/>
            <a:chOff x="366938" y="1487948"/>
            <a:chExt cx="3989162" cy="1348353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Сила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366938" y="1820638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количественная мера воздействия </a:t>
              </a:r>
              <a:r>
                <a:rPr lang="ru-RU" sz="1500" dirty="0">
                  <a:solidFill>
                    <a:prstClr val="black"/>
                  </a:solidFill>
                </a:rPr>
                <a:t>одного тела на другое, в результате которого тела приобретают ускорение или </a:t>
              </a:r>
              <a:r>
                <a:rPr lang="ru-RU" sz="1500" dirty="0" smtClean="0">
                  <a:solidFill>
                    <a:prstClr val="black"/>
                  </a:solidFill>
                </a:rPr>
                <a:t>деформируются.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360363" y="3318189"/>
            <a:ext cx="4002439" cy="855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20000">
              <a:tabLst>
                <a:tab pos="0" algn="l"/>
              </a:tabLst>
            </a:pPr>
            <a:r>
              <a:rPr lang="ru-RU" sz="1600" dirty="0">
                <a:latin typeface="+mj-lt"/>
              </a:rPr>
              <a:t>Понятие силы применимо только к двум или более телам!</a:t>
            </a:r>
            <a:endParaRPr lang="ru-RU" altLang="ru-RU" sz="16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3" r="22"/>
          <a:stretch/>
        </p:blipFill>
        <p:spPr>
          <a:xfrm>
            <a:off x="4787901" y="1343025"/>
            <a:ext cx="3997324" cy="3136900"/>
          </a:xfrm>
          <a:prstGeom prst="roundRect">
            <a:avLst>
              <a:gd name="adj" fmla="val 1943"/>
            </a:avLst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76" y="2805255"/>
            <a:ext cx="3122545" cy="16107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1343026"/>
            <a:ext cx="3997324" cy="3136900"/>
          </a:xfrm>
          <a:prstGeom prst="roundRect">
            <a:avLst>
              <a:gd name="adj" fmla="val 2035"/>
            </a:avLst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061" y="1798069"/>
            <a:ext cx="2407001" cy="906236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>
            <a:off x="6424611" y="2005012"/>
            <a:ext cx="838202" cy="0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8087787" y="2338387"/>
            <a:ext cx="446613" cy="0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771743" y="2607337"/>
            <a:ext cx="0" cy="464479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591169" y="1665406"/>
                <a:ext cx="586634" cy="333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4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140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sz="1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тяги</m:t>
                          </m:r>
                        </m:sub>
                      </m:sSub>
                    </m:oMath>
                  </m:oMathPara>
                </a14:m>
                <a:endParaRPr lang="ru-RU" sz="1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169" y="1665406"/>
                <a:ext cx="586634" cy="333938"/>
              </a:xfrm>
              <a:prstGeom prst="rect">
                <a:avLst/>
              </a:prstGeom>
              <a:blipFill rotWithShape="0">
                <a:blip r:embed="rId7"/>
                <a:stretch>
                  <a:fillRect t="-90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724118" y="2792643"/>
                <a:ext cx="540148" cy="333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4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140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sz="1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тяж</m:t>
                          </m:r>
                        </m:sub>
                      </m:sSub>
                    </m:oMath>
                  </m:oMathPara>
                </a14:m>
                <a:endParaRPr lang="ru-RU" sz="1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4118" y="2792643"/>
                <a:ext cx="540148" cy="333938"/>
              </a:xfrm>
              <a:prstGeom prst="rect">
                <a:avLst/>
              </a:prstGeom>
              <a:blipFill rotWithShape="0">
                <a:blip r:embed="rId8"/>
                <a:stretch>
                  <a:fillRect t="-90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041019" y="1974039"/>
                <a:ext cx="586635" cy="358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4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140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sz="1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сопр</m:t>
                          </m:r>
                        </m:sub>
                      </m:sSub>
                    </m:oMath>
                  </m:oMathPara>
                </a14:m>
                <a:endParaRPr lang="ru-RU" sz="1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1019" y="1974039"/>
                <a:ext cx="586635" cy="358175"/>
              </a:xfrm>
              <a:prstGeom prst="rect">
                <a:avLst/>
              </a:prstGeom>
              <a:blipFill rotWithShape="0">
                <a:blip r:embed="rId9"/>
                <a:stretch>
                  <a:fillRect t="-84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722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0" grpId="0"/>
      <p:bldP spid="2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25" name="Скругленный прямоугольник 3"/>
          <p:cNvSpPr/>
          <p:nvPr/>
        </p:nvSpPr>
        <p:spPr>
          <a:xfrm>
            <a:off x="1821355" y="640419"/>
            <a:ext cx="5501291" cy="91546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Сила характеризуется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85775" y="2278465"/>
            <a:ext cx="2430041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Модулем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352283" y="2278465"/>
            <a:ext cx="2430041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Направлением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218791" y="2262913"/>
            <a:ext cx="2430041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Точкой приложения</a:t>
            </a:r>
            <a:endParaRPr lang="ru-RU" sz="1800" dirty="0">
              <a:solidFill>
                <a:schemeClr val="tx1"/>
              </a:solidFill>
            </a:endParaRPr>
          </a:p>
        </p:txBody>
      </p:sp>
      <p:cxnSp>
        <p:nvCxnSpPr>
          <p:cNvPr id="29" name="Скругленная соединительная линия 5"/>
          <p:cNvCxnSpPr>
            <a:stCxn id="25" idx="2"/>
            <a:endCxn id="26" idx="0"/>
          </p:cNvCxnSpPr>
          <p:nvPr/>
        </p:nvCxnSpPr>
        <p:spPr>
          <a:xfrm rot="5400000">
            <a:off x="2775111" y="481574"/>
            <a:ext cx="722577" cy="2871205"/>
          </a:xfrm>
          <a:prstGeom prst="curved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7"/>
          <p:cNvCxnSpPr>
            <a:stCxn id="25" idx="2"/>
            <a:endCxn id="27" idx="0"/>
          </p:cNvCxnSpPr>
          <p:nvPr/>
        </p:nvCxnSpPr>
        <p:spPr>
          <a:xfrm rot="5400000">
            <a:off x="4208365" y="1914828"/>
            <a:ext cx="722577" cy="4697"/>
          </a:xfrm>
          <a:prstGeom prst="curved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9"/>
          <p:cNvCxnSpPr>
            <a:stCxn id="25" idx="2"/>
            <a:endCxn id="28" idx="0"/>
          </p:cNvCxnSpPr>
          <p:nvPr/>
        </p:nvCxnSpPr>
        <p:spPr>
          <a:xfrm rot="16200000" flipH="1">
            <a:off x="5649394" y="478494"/>
            <a:ext cx="707025" cy="2861811"/>
          </a:xfrm>
          <a:prstGeom prst="curved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11"/>
          <p:cNvSpPr/>
          <p:nvPr/>
        </p:nvSpPr>
        <p:spPr>
          <a:xfrm>
            <a:off x="485774" y="3262313"/>
            <a:ext cx="2430041" cy="126206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33" name="Прямоугольник 18"/>
          <p:cNvSpPr/>
          <p:nvPr/>
        </p:nvSpPr>
        <p:spPr>
          <a:xfrm>
            <a:off x="3352283" y="3262313"/>
            <a:ext cx="2430041" cy="126206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34" name="Прямая соединительная линия 11"/>
          <p:cNvCxnSpPr>
            <a:endCxn id="32" idx="0"/>
          </p:cNvCxnSpPr>
          <p:nvPr/>
        </p:nvCxnSpPr>
        <p:spPr>
          <a:xfrm flipH="1">
            <a:off x="1700795" y="2998465"/>
            <a:ext cx="178" cy="26384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3"/>
          <p:cNvCxnSpPr>
            <a:stCxn id="27" idx="2"/>
            <a:endCxn id="33" idx="0"/>
          </p:cNvCxnSpPr>
          <p:nvPr/>
        </p:nvCxnSpPr>
        <p:spPr>
          <a:xfrm>
            <a:off x="4567304" y="2998465"/>
            <a:ext cx="0" cy="26384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4"/>
          <p:cNvCxnSpPr>
            <a:stCxn id="28" idx="2"/>
            <a:endCxn id="43" idx="0"/>
          </p:cNvCxnSpPr>
          <p:nvPr/>
        </p:nvCxnSpPr>
        <p:spPr>
          <a:xfrm flipH="1">
            <a:off x="7433723" y="2982913"/>
            <a:ext cx="89" cy="2794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13"/>
          <p:cNvSpPr/>
          <p:nvPr/>
        </p:nvSpPr>
        <p:spPr>
          <a:xfrm>
            <a:off x="6218791" y="3262313"/>
            <a:ext cx="2429863" cy="126206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</a:blip>
          <a:srcRect t="7187"/>
          <a:stretch/>
        </p:blipFill>
        <p:spPr>
          <a:xfrm>
            <a:off x="485774" y="3262314"/>
            <a:ext cx="2430041" cy="126206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2" name="TextBox 71"/>
          <p:cNvSpPr txBox="1"/>
          <p:nvPr/>
        </p:nvSpPr>
        <p:spPr>
          <a:xfrm>
            <a:off x="1857512" y="3267075"/>
            <a:ext cx="10583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6 ед. силы</a:t>
            </a:r>
            <a:endParaRPr lang="ru-RU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</a:blip>
          <a:srcRect t="7187"/>
          <a:stretch/>
        </p:blipFill>
        <p:spPr>
          <a:xfrm>
            <a:off x="3352192" y="3262314"/>
            <a:ext cx="2430041" cy="1262062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76" name="Прямая со стрелкой 75"/>
          <p:cNvCxnSpPr/>
          <p:nvPr/>
        </p:nvCxnSpPr>
        <p:spPr>
          <a:xfrm>
            <a:off x="4184650" y="3941414"/>
            <a:ext cx="1168400" cy="0"/>
          </a:xfrm>
          <a:prstGeom prst="straightConnector1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4846775" y="3662946"/>
                <a:ext cx="760349" cy="326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775" y="3662946"/>
                <a:ext cx="760349" cy="326693"/>
              </a:xfrm>
              <a:prstGeom prst="rect">
                <a:avLst/>
              </a:prstGeom>
              <a:blipFill rotWithShape="0">
                <a:blip r:embed="rId4"/>
                <a:stretch>
                  <a:fillRect t="-132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6" name="Рисунок 85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</a:blip>
          <a:srcRect t="7187"/>
          <a:stretch/>
        </p:blipFill>
        <p:spPr>
          <a:xfrm>
            <a:off x="6218523" y="3262314"/>
            <a:ext cx="2430041" cy="1262062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7" name="Прямая со стрелкой 86"/>
          <p:cNvCxnSpPr/>
          <p:nvPr/>
        </p:nvCxnSpPr>
        <p:spPr>
          <a:xfrm>
            <a:off x="7050981" y="3941414"/>
            <a:ext cx="1168400" cy="0"/>
          </a:xfrm>
          <a:prstGeom prst="straightConnector1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7713106" y="3662946"/>
                <a:ext cx="760349" cy="326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3106" y="3662946"/>
                <a:ext cx="760349" cy="326693"/>
              </a:xfrm>
              <a:prstGeom prst="rect">
                <a:avLst/>
              </a:prstGeom>
              <a:blipFill rotWithShape="0">
                <a:blip r:embed="rId4"/>
                <a:stretch>
                  <a:fillRect t="-132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Овал 78"/>
          <p:cNvSpPr/>
          <p:nvPr/>
        </p:nvSpPr>
        <p:spPr>
          <a:xfrm>
            <a:off x="6968680" y="3845345"/>
            <a:ext cx="175070" cy="175070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9" name="Прямая со стрелкой 88"/>
          <p:cNvCxnSpPr/>
          <p:nvPr/>
        </p:nvCxnSpPr>
        <p:spPr>
          <a:xfrm>
            <a:off x="1331266" y="3941414"/>
            <a:ext cx="1168400" cy="0"/>
          </a:xfrm>
          <a:prstGeom prst="straightConnector1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1993391" y="3662946"/>
                <a:ext cx="760349" cy="326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391" y="3662946"/>
                <a:ext cx="760349" cy="326693"/>
              </a:xfrm>
              <a:prstGeom prst="rect">
                <a:avLst/>
              </a:prstGeom>
              <a:blipFill rotWithShape="0">
                <a:blip r:embed="rId4"/>
                <a:stretch>
                  <a:fillRect t="-132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40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2" grpId="0" animBg="1"/>
      <p:bldP spid="33" grpId="0" animBg="1"/>
      <p:bldP spid="43" grpId="0" animBg="1"/>
      <p:bldP spid="72" grpId="0"/>
      <p:bldP spid="77" grpId="0"/>
      <p:bldP spid="88" grpId="0"/>
      <p:bldP spid="79" grpId="0" animBg="1"/>
      <p:bldP spid="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25" name="Скругленный прямоугольник 3"/>
          <p:cNvSpPr/>
          <p:nvPr/>
        </p:nvSpPr>
        <p:spPr>
          <a:xfrm>
            <a:off x="1821355" y="630567"/>
            <a:ext cx="5501291" cy="91546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Виды сил в механике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87793" y="2268613"/>
            <a:ext cx="1801259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</a:rPr>
              <a:t>Сила</a:t>
            </a:r>
          </a:p>
          <a:p>
            <a:pPr algn="ctr"/>
            <a:r>
              <a:rPr lang="ru-RU" sz="1500" dirty="0" smtClean="0">
                <a:solidFill>
                  <a:schemeClr val="tx1"/>
                </a:solidFill>
              </a:rPr>
              <a:t>тяжести</a:t>
            </a:r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576845" y="2268613"/>
            <a:ext cx="1801259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</a:rPr>
              <a:t>Сила</a:t>
            </a:r>
          </a:p>
          <a:p>
            <a:pPr algn="ctr"/>
            <a:r>
              <a:rPr lang="ru-RU" sz="1500" dirty="0" smtClean="0">
                <a:solidFill>
                  <a:schemeClr val="tx1"/>
                </a:solidFill>
              </a:rPr>
              <a:t>давления</a:t>
            </a:r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765897" y="2253061"/>
            <a:ext cx="1801259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</a:rPr>
              <a:t>Сила реакции (упругости)</a:t>
            </a:r>
            <a:endParaRPr lang="ru-RU" sz="1500" dirty="0">
              <a:solidFill>
                <a:schemeClr val="tx1"/>
              </a:solidFill>
            </a:endParaRPr>
          </a:p>
        </p:txBody>
      </p:sp>
      <p:cxnSp>
        <p:nvCxnSpPr>
          <p:cNvPr id="29" name="Скругленная соединительная линия 5"/>
          <p:cNvCxnSpPr>
            <a:stCxn id="25" idx="2"/>
            <a:endCxn id="26" idx="0"/>
          </p:cNvCxnSpPr>
          <p:nvPr/>
        </p:nvCxnSpPr>
        <p:spPr>
          <a:xfrm rot="5400000">
            <a:off x="2568924" y="265535"/>
            <a:ext cx="722577" cy="3283578"/>
          </a:xfrm>
          <a:prstGeom prst="curved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7"/>
          <p:cNvCxnSpPr>
            <a:stCxn id="25" idx="2"/>
            <a:endCxn id="27" idx="0"/>
          </p:cNvCxnSpPr>
          <p:nvPr/>
        </p:nvCxnSpPr>
        <p:spPr>
          <a:xfrm rot="5400000">
            <a:off x="3663450" y="1360061"/>
            <a:ext cx="722577" cy="1094526"/>
          </a:xfrm>
          <a:prstGeom prst="curved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9"/>
          <p:cNvCxnSpPr>
            <a:stCxn id="25" idx="2"/>
            <a:endCxn id="28" idx="0"/>
          </p:cNvCxnSpPr>
          <p:nvPr/>
        </p:nvCxnSpPr>
        <p:spPr>
          <a:xfrm rot="16200000" flipH="1">
            <a:off x="4765752" y="1352285"/>
            <a:ext cx="707025" cy="1094526"/>
          </a:xfrm>
          <a:prstGeom prst="curved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11"/>
          <p:cNvSpPr/>
          <p:nvPr/>
        </p:nvSpPr>
        <p:spPr>
          <a:xfrm>
            <a:off x="387793" y="3252461"/>
            <a:ext cx="1801259" cy="126206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34" name="Прямая соединительная линия 11"/>
          <p:cNvCxnSpPr>
            <a:stCxn id="26" idx="2"/>
            <a:endCxn id="32" idx="0"/>
          </p:cNvCxnSpPr>
          <p:nvPr/>
        </p:nvCxnSpPr>
        <p:spPr>
          <a:xfrm>
            <a:off x="1288423" y="2988613"/>
            <a:ext cx="0" cy="26384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3"/>
          <p:cNvCxnSpPr>
            <a:stCxn id="27" idx="2"/>
            <a:endCxn id="33" idx="0"/>
          </p:cNvCxnSpPr>
          <p:nvPr/>
        </p:nvCxnSpPr>
        <p:spPr>
          <a:xfrm>
            <a:off x="3477475" y="2988613"/>
            <a:ext cx="0" cy="26384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4"/>
          <p:cNvCxnSpPr>
            <a:stCxn id="28" idx="2"/>
            <a:endCxn id="43" idx="0"/>
          </p:cNvCxnSpPr>
          <p:nvPr/>
        </p:nvCxnSpPr>
        <p:spPr>
          <a:xfrm>
            <a:off x="5666527" y="2973061"/>
            <a:ext cx="0" cy="2794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Скругленный прямоугольник 36"/>
          <p:cNvSpPr/>
          <p:nvPr/>
        </p:nvSpPr>
        <p:spPr>
          <a:xfrm>
            <a:off x="6954949" y="2253061"/>
            <a:ext cx="1801259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</a:rPr>
              <a:t>Сила сопротивления и сила трения</a:t>
            </a:r>
            <a:endParaRPr lang="ru-RU" sz="1500" dirty="0">
              <a:solidFill>
                <a:schemeClr val="tx1"/>
              </a:solidFill>
            </a:endParaRPr>
          </a:p>
        </p:txBody>
      </p:sp>
      <p:cxnSp>
        <p:nvCxnSpPr>
          <p:cNvPr id="38" name="Скругленная соединительная линия 5"/>
          <p:cNvCxnSpPr>
            <a:stCxn id="25" idx="2"/>
            <a:endCxn id="37" idx="0"/>
          </p:cNvCxnSpPr>
          <p:nvPr/>
        </p:nvCxnSpPr>
        <p:spPr>
          <a:xfrm rot="16200000" flipH="1">
            <a:off x="5860278" y="257759"/>
            <a:ext cx="707025" cy="3283578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387793" y="3252461"/>
            <a:ext cx="1801259" cy="1262062"/>
          </a:xfrm>
          <a:prstGeom prst="roundRect">
            <a:avLst>
              <a:gd name="adj" fmla="val 3837"/>
            </a:avLst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8" y="3659328"/>
            <a:ext cx="829749" cy="82059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57" y="3417705"/>
            <a:ext cx="486898" cy="41817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7289" y="3801241"/>
            <a:ext cx="486898" cy="418171"/>
          </a:xfrm>
          <a:prstGeom prst="rect">
            <a:avLst/>
          </a:prstGeom>
        </p:spPr>
      </p:pic>
      <p:cxnSp>
        <p:nvCxnSpPr>
          <p:cNvPr id="42" name="Прямая со стрелкой 41"/>
          <p:cNvCxnSpPr/>
          <p:nvPr/>
        </p:nvCxnSpPr>
        <p:spPr>
          <a:xfrm>
            <a:off x="1288423" y="3683000"/>
            <a:ext cx="0" cy="336550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rot="5400000">
            <a:off x="1497973" y="3914775"/>
            <a:ext cx="0" cy="336550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950332" y="3888758"/>
                <a:ext cx="467500" cy="282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1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11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тяж</m:t>
                          </m:r>
                        </m:sub>
                      </m:sSub>
                    </m:oMath>
                  </m:oMathPara>
                </a14:m>
                <a:endParaRPr lang="ru-RU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332" y="3888758"/>
                <a:ext cx="467500" cy="282193"/>
              </a:xfrm>
              <a:prstGeom prst="rect">
                <a:avLst/>
              </a:prstGeom>
              <a:blipFill rotWithShape="0">
                <a:blip r:embed="rId5"/>
                <a:stretch>
                  <a:fillRect t="-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5" name="Группа 94"/>
          <p:cNvGrpSpPr/>
          <p:nvPr/>
        </p:nvGrpSpPr>
        <p:grpSpPr>
          <a:xfrm>
            <a:off x="2576845" y="3252461"/>
            <a:ext cx="1805250" cy="1262062"/>
            <a:chOff x="2576845" y="3252461"/>
            <a:chExt cx="1805250" cy="1262062"/>
          </a:xfrm>
        </p:grpSpPr>
        <p:sp>
          <p:nvSpPr>
            <p:cNvPr id="33" name="Прямоугольник 18"/>
            <p:cNvSpPr/>
            <p:nvPr/>
          </p:nvSpPr>
          <p:spPr>
            <a:xfrm>
              <a:off x="2576845" y="3252461"/>
              <a:ext cx="1801259" cy="12620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71" name="Скругленный прямоугольник 70"/>
            <p:cNvSpPr/>
            <p:nvPr/>
          </p:nvSpPr>
          <p:spPr>
            <a:xfrm>
              <a:off x="2580836" y="3252461"/>
              <a:ext cx="1801259" cy="1262062"/>
            </a:xfrm>
            <a:prstGeom prst="roundRect">
              <a:avLst>
                <a:gd name="adj" fmla="val 3837"/>
              </a:avLst>
            </a:prstGeom>
            <a:solidFill>
              <a:schemeClr val="bg2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8138" y="3900488"/>
              <a:ext cx="1615058" cy="579437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75"/>
            <a:stretch/>
          </p:blipFill>
          <p:spPr>
            <a:xfrm>
              <a:off x="3219110" y="3324498"/>
              <a:ext cx="516729" cy="669660"/>
            </a:xfrm>
            <a:prstGeom prst="rect">
              <a:avLst/>
            </a:prstGeom>
          </p:spPr>
        </p:pic>
        <p:cxnSp>
          <p:nvCxnSpPr>
            <p:cNvPr id="53" name="Прямая со стрелкой 52"/>
            <p:cNvCxnSpPr/>
            <p:nvPr/>
          </p:nvCxnSpPr>
          <p:spPr>
            <a:xfrm>
              <a:off x="3478766" y="3994158"/>
              <a:ext cx="0" cy="38099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3162420" y="4118742"/>
                  <a:ext cx="345672" cy="2959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1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sz="11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ru-RU" sz="11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д</m:t>
                            </m:r>
                          </m:sub>
                        </m:sSub>
                      </m:oMath>
                    </m:oMathPara>
                  </a14:m>
                  <a:endParaRPr lang="ru-RU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TextBox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2420" y="4118742"/>
                  <a:ext cx="345672" cy="29597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2083" r="-714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5" name="Прямая соединительная линия 34"/>
          <p:cNvCxnSpPr>
            <a:stCxn id="37" idx="2"/>
            <a:endCxn id="46" idx="0"/>
          </p:cNvCxnSpPr>
          <p:nvPr/>
        </p:nvCxnSpPr>
        <p:spPr>
          <a:xfrm>
            <a:off x="7855579" y="2973061"/>
            <a:ext cx="0" cy="2794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Группа 97"/>
          <p:cNvGrpSpPr/>
          <p:nvPr/>
        </p:nvGrpSpPr>
        <p:grpSpPr>
          <a:xfrm>
            <a:off x="6953292" y="3252461"/>
            <a:ext cx="1804572" cy="1262062"/>
            <a:chOff x="6953292" y="3252461"/>
            <a:chExt cx="1804572" cy="1262062"/>
          </a:xfrm>
        </p:grpSpPr>
        <p:sp>
          <p:nvSpPr>
            <p:cNvPr id="46" name="Прямоугольник 13"/>
            <p:cNvSpPr/>
            <p:nvPr/>
          </p:nvSpPr>
          <p:spPr>
            <a:xfrm>
              <a:off x="6954949" y="3252461"/>
              <a:ext cx="1801259" cy="12620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chemeClr val="tx1"/>
                </a:solidFill>
                <a:effectLst/>
              </a:endParaRPr>
            </a:p>
          </p:txBody>
        </p:sp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53292" y="3252542"/>
              <a:ext cx="1804572" cy="1261981"/>
            </a:xfrm>
            <a:prstGeom prst="rect">
              <a:avLst/>
            </a:prstGeom>
            <a:effectLst>
              <a:softEdge rad="63500"/>
            </a:effectLst>
          </p:spPr>
        </p:pic>
        <p:cxnSp>
          <p:nvCxnSpPr>
            <p:cNvPr id="63" name="Прямая со стрелкой 62"/>
            <p:cNvCxnSpPr/>
            <p:nvPr/>
          </p:nvCxnSpPr>
          <p:spPr>
            <a:xfrm flipH="1">
              <a:off x="7750971" y="4266147"/>
              <a:ext cx="276225" cy="83343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/>
                <p:cNvSpPr txBox="1"/>
                <p:nvPr/>
              </p:nvSpPr>
              <p:spPr>
                <a:xfrm>
                  <a:off x="7449818" y="4201271"/>
                  <a:ext cx="398571" cy="3012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1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sz="11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ru-RU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тр</m:t>
                            </m:r>
                          </m:sub>
                        </m:sSub>
                      </m:oMath>
                    </m:oMathPara>
                  </a14:m>
                  <a:endParaRPr lang="ru-RU" sz="11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TextBox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9818" y="4201271"/>
                  <a:ext cx="398571" cy="301236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2000" r="-615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6" name="Группа 95"/>
          <p:cNvGrpSpPr/>
          <p:nvPr/>
        </p:nvGrpSpPr>
        <p:grpSpPr>
          <a:xfrm>
            <a:off x="4761906" y="3252461"/>
            <a:ext cx="1805250" cy="1262062"/>
            <a:chOff x="4761906" y="3252461"/>
            <a:chExt cx="1805250" cy="1262062"/>
          </a:xfrm>
        </p:grpSpPr>
        <p:sp>
          <p:nvSpPr>
            <p:cNvPr id="43" name="Прямоугольник 13"/>
            <p:cNvSpPr/>
            <p:nvPr/>
          </p:nvSpPr>
          <p:spPr>
            <a:xfrm>
              <a:off x="4765897" y="3252461"/>
              <a:ext cx="1801259" cy="12620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6" name="Скругленный прямоугольник 65"/>
            <p:cNvSpPr/>
            <p:nvPr/>
          </p:nvSpPr>
          <p:spPr>
            <a:xfrm>
              <a:off x="4761906" y="3252461"/>
              <a:ext cx="1801259" cy="1262062"/>
            </a:xfrm>
            <a:prstGeom prst="roundRect">
              <a:avLst>
                <a:gd name="adj" fmla="val 3837"/>
              </a:avLst>
            </a:prstGeom>
            <a:solidFill>
              <a:schemeClr val="bg2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378" y="3270786"/>
              <a:ext cx="1309601" cy="1222197"/>
            </a:xfrm>
            <a:prstGeom prst="rect">
              <a:avLst/>
            </a:prstGeom>
          </p:spPr>
        </p:pic>
        <p:cxnSp>
          <p:nvCxnSpPr>
            <p:cNvPr id="59" name="Прямая со стрелкой 58"/>
            <p:cNvCxnSpPr/>
            <p:nvPr/>
          </p:nvCxnSpPr>
          <p:spPr>
            <a:xfrm flipV="1">
              <a:off x="5753099" y="3716341"/>
              <a:ext cx="390525" cy="44336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6076963" y="3617265"/>
                  <a:ext cx="329193" cy="2821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ru-RU" sz="11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1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oMath>
                    </m:oMathPara>
                  </a14:m>
                  <a:endParaRPr lang="ru-RU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6963" y="3617265"/>
                  <a:ext cx="329193" cy="282193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6926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2" grpId="0" animBg="1"/>
      <p:bldP spid="37" grpId="0" animBg="1"/>
      <p:bldP spid="40" grpId="0" animBg="1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1002197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СИЛА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66938" y="1564092"/>
            <a:ext cx="3989162" cy="886688"/>
            <a:chOff x="366938" y="1344156"/>
            <a:chExt cx="3989162" cy="88668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Материальная точка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66938" y="1676846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тело, размерами которого в данных условиях можно пренебречь.</a:t>
              </a:r>
              <a:endParaRPr lang="ru-RU" sz="1500" dirty="0">
                <a:latin typeface="+mj-lt"/>
              </a:endParaRPr>
            </a:p>
          </p:txBody>
        </p:sp>
      </p:grpSp>
      <p:cxnSp>
        <p:nvCxnSpPr>
          <p:cNvPr id="7" name="Прямая соединительная линия 6"/>
          <p:cNvCxnSpPr/>
          <p:nvPr/>
        </p:nvCxnSpPr>
        <p:spPr>
          <a:xfrm flipV="1">
            <a:off x="4979398" y="2312345"/>
            <a:ext cx="3618820" cy="1703095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 rot="20100000">
            <a:off x="6118453" y="2596238"/>
            <a:ext cx="1183821" cy="56189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6718188" y="2909245"/>
            <a:ext cx="0" cy="83183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Группа 58"/>
          <p:cNvGrpSpPr/>
          <p:nvPr/>
        </p:nvGrpSpPr>
        <p:grpSpPr>
          <a:xfrm>
            <a:off x="6284914" y="1841775"/>
            <a:ext cx="424542" cy="1013895"/>
            <a:chOff x="6294438" y="1837013"/>
            <a:chExt cx="424542" cy="1013895"/>
          </a:xfrm>
        </p:grpSpPr>
        <p:cxnSp>
          <p:nvCxnSpPr>
            <p:cNvPr id="37" name="Прямая со стрелкой 36"/>
            <p:cNvCxnSpPr/>
            <p:nvPr/>
          </p:nvCxnSpPr>
          <p:spPr>
            <a:xfrm flipH="1" flipV="1">
              <a:off x="6294438" y="1977025"/>
              <a:ext cx="424542" cy="873883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6327747" y="1837013"/>
                  <a:ext cx="381708" cy="3511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ru-RU" sz="15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oMath>
                    </m:oMathPara>
                  </a14:m>
                  <a:endParaRPr lang="ru-RU" sz="150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7747" y="1837013"/>
                  <a:ext cx="381708" cy="35118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Группа 53"/>
          <p:cNvGrpSpPr/>
          <p:nvPr/>
        </p:nvGrpSpPr>
        <p:grpSpPr>
          <a:xfrm>
            <a:off x="5496206" y="2897111"/>
            <a:ext cx="1196582" cy="442232"/>
            <a:chOff x="5512873" y="2889968"/>
            <a:chExt cx="1196582" cy="442232"/>
          </a:xfrm>
        </p:grpSpPr>
        <p:cxnSp>
          <p:nvCxnSpPr>
            <p:cNvPr id="38" name="Прямая со стрелкой 37"/>
            <p:cNvCxnSpPr/>
            <p:nvPr/>
          </p:nvCxnSpPr>
          <p:spPr>
            <a:xfrm flipH="1">
              <a:off x="5762625" y="2889968"/>
              <a:ext cx="946830" cy="442232"/>
            </a:xfrm>
            <a:prstGeom prst="straightConnector1">
              <a:avLst/>
            </a:prstGeom>
            <a:ln w="19050">
              <a:solidFill>
                <a:srgbClr val="6FB2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5512873" y="2892577"/>
                  <a:ext cx="474104" cy="3771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5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sz="15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ru-RU" sz="1500" b="0" i="1" smtClean="0">
                                <a:latin typeface="Cambria Math" panose="02040503050406030204" pitchFamily="18" charset="0"/>
                              </a:rPr>
                              <m:t>тр</m:t>
                            </m:r>
                          </m:sub>
                        </m:sSub>
                      </m:oMath>
                    </m:oMathPara>
                  </a14:m>
                  <a:endParaRPr lang="ru-RU" sz="1500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2873" y="2892577"/>
                  <a:ext cx="474104" cy="37715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8065" r="-1428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718188" y="3428166"/>
                <a:ext cx="52142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ru-RU" sz="15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ru-RU" sz="15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188" y="3428166"/>
                <a:ext cx="521425" cy="323165"/>
              </a:xfrm>
              <a:prstGeom prst="rect">
                <a:avLst/>
              </a:prstGeom>
              <a:blipFill rotWithShape="0">
                <a:blip r:embed="rId5"/>
                <a:stretch>
                  <a:fillRect t="-7547" r="-34884" b="-5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Группа 52"/>
          <p:cNvGrpSpPr/>
          <p:nvPr/>
        </p:nvGrpSpPr>
        <p:grpSpPr>
          <a:xfrm>
            <a:off x="5609317" y="3144598"/>
            <a:ext cx="1196582" cy="442232"/>
            <a:chOff x="5582836" y="3154122"/>
            <a:chExt cx="1196582" cy="442232"/>
          </a:xfrm>
        </p:grpSpPr>
        <p:cxnSp>
          <p:nvCxnSpPr>
            <p:cNvPr id="57" name="Прямая со стрелкой 56"/>
            <p:cNvCxnSpPr/>
            <p:nvPr/>
          </p:nvCxnSpPr>
          <p:spPr>
            <a:xfrm flipH="1">
              <a:off x="5832588" y="3154122"/>
              <a:ext cx="946830" cy="442232"/>
            </a:xfrm>
            <a:prstGeom prst="straightConnector1">
              <a:avLst/>
            </a:prstGeom>
            <a:ln w="19050">
              <a:solidFill>
                <a:srgbClr val="6FB2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5582836" y="3156731"/>
                  <a:ext cx="474104" cy="3771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5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sz="15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ru-RU" sz="1500" b="0" i="1" smtClean="0">
                                <a:latin typeface="Cambria Math" panose="02040503050406030204" pitchFamily="18" charset="0"/>
                              </a:rPr>
                              <m:t>тр</m:t>
                            </m:r>
                          </m:sub>
                        </m:sSub>
                      </m:oMath>
                    </m:oMathPara>
                  </a14:m>
                  <a:endParaRPr lang="ru-RU" sz="1500" dirty="0"/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2836" y="3156731"/>
                  <a:ext cx="474104" cy="37715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8065" r="-1410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Группа 61"/>
          <p:cNvGrpSpPr/>
          <p:nvPr/>
        </p:nvGrpSpPr>
        <p:grpSpPr>
          <a:xfrm>
            <a:off x="6392472" y="2096394"/>
            <a:ext cx="424542" cy="1013895"/>
            <a:chOff x="6294438" y="1837013"/>
            <a:chExt cx="424542" cy="1013895"/>
          </a:xfrm>
        </p:grpSpPr>
        <p:cxnSp>
          <p:nvCxnSpPr>
            <p:cNvPr id="63" name="Прямая со стрелкой 62"/>
            <p:cNvCxnSpPr/>
            <p:nvPr/>
          </p:nvCxnSpPr>
          <p:spPr>
            <a:xfrm flipH="1" flipV="1">
              <a:off x="6294438" y="1977025"/>
              <a:ext cx="424542" cy="873883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6327747" y="1837013"/>
                  <a:ext cx="381708" cy="3511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ru-RU" sz="15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oMath>
                    </m:oMathPara>
                  </a14:m>
                  <a:endParaRPr lang="ru-RU" sz="1500" dirty="0"/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7747" y="1837013"/>
                  <a:ext cx="381708" cy="35118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Овал 8"/>
          <p:cNvSpPr/>
          <p:nvPr/>
        </p:nvSpPr>
        <p:spPr>
          <a:xfrm>
            <a:off x="6690406" y="2858445"/>
            <a:ext cx="50800" cy="50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6692788" y="2854595"/>
            <a:ext cx="50800" cy="50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6805900" y="3105949"/>
            <a:ext cx="50800" cy="50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3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45679E-6 L 0.01233 0.04907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243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83951E-6 L 0.0125 0.047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237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01215 0.04938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2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5" grpId="0"/>
      <p:bldP spid="9" grpId="0" animBg="1"/>
      <p:bldP spid="55" grpId="0" animBg="1"/>
      <p:bldP spid="55" grpId="1" animBg="1"/>
      <p:bldP spid="55" grpId="2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50" name="Прямая со стрелкой 49"/>
          <p:cNvCxnSpPr/>
          <p:nvPr/>
        </p:nvCxnSpPr>
        <p:spPr>
          <a:xfrm flipH="1">
            <a:off x="5755712" y="3339753"/>
            <a:ext cx="931" cy="857381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5750721" y="3739710"/>
            <a:ext cx="969166" cy="450493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1002197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СИЛА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66938" y="1564092"/>
            <a:ext cx="3989162" cy="886688"/>
            <a:chOff x="366938" y="1344156"/>
            <a:chExt cx="3989162" cy="88668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Материальная точка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66938" y="1676846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тело, размерами которого в данных условиях можно пренебречь.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66938" y="2681372"/>
            <a:ext cx="3989162" cy="1579185"/>
            <a:chOff x="366938" y="2454307"/>
            <a:chExt cx="3989162" cy="157918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66938" y="2454307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Равнодействующая сила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66938" y="2786997"/>
              <a:ext cx="3989161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сила</a:t>
              </a:r>
              <a:r>
                <a:rPr lang="ru-RU" sz="1500" dirty="0"/>
                <a:t>, которая производит на тело такое же действие, как и несколько одновременно действующих на него сил и равная геометрической сумме этих </a:t>
              </a:r>
              <a:r>
                <a:rPr lang="ru-RU" sz="1500" dirty="0" smtClean="0"/>
                <a:t>сил.</a:t>
              </a:r>
              <a:endParaRPr lang="ru-RU" sz="1500" dirty="0">
                <a:latin typeface="+mj-lt"/>
              </a:endParaRPr>
            </a:p>
          </p:txBody>
        </p:sp>
      </p:grpSp>
      <p:cxnSp>
        <p:nvCxnSpPr>
          <p:cNvPr id="7" name="Прямая соединительная линия 6"/>
          <p:cNvCxnSpPr/>
          <p:nvPr/>
        </p:nvCxnSpPr>
        <p:spPr>
          <a:xfrm flipV="1">
            <a:off x="4979398" y="2315930"/>
            <a:ext cx="3618820" cy="1703095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 rot="20100000">
            <a:off x="6118453" y="2599823"/>
            <a:ext cx="1183821" cy="56189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6" name="Прямая со стрелкой 65"/>
          <p:cNvCxnSpPr/>
          <p:nvPr/>
        </p:nvCxnSpPr>
        <p:spPr>
          <a:xfrm flipH="1">
            <a:off x="5755712" y="2889660"/>
            <a:ext cx="959413" cy="1300544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718188" y="2912830"/>
            <a:ext cx="0" cy="83183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Группа 53"/>
          <p:cNvGrpSpPr/>
          <p:nvPr/>
        </p:nvGrpSpPr>
        <p:grpSpPr>
          <a:xfrm>
            <a:off x="5496206" y="2900696"/>
            <a:ext cx="1196582" cy="442232"/>
            <a:chOff x="5512873" y="2889968"/>
            <a:chExt cx="1196582" cy="442232"/>
          </a:xfrm>
        </p:grpSpPr>
        <p:cxnSp>
          <p:nvCxnSpPr>
            <p:cNvPr id="38" name="Прямая со стрелкой 37"/>
            <p:cNvCxnSpPr/>
            <p:nvPr/>
          </p:nvCxnSpPr>
          <p:spPr>
            <a:xfrm flipH="1">
              <a:off x="5762625" y="2889968"/>
              <a:ext cx="946830" cy="442232"/>
            </a:xfrm>
            <a:prstGeom prst="straightConnector1">
              <a:avLst/>
            </a:prstGeom>
            <a:ln w="19050">
              <a:solidFill>
                <a:srgbClr val="6FB2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5512873" y="2892577"/>
                  <a:ext cx="474104" cy="3771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5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sz="15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ru-RU" sz="1500" b="0" i="1" smtClean="0">
                                <a:latin typeface="Cambria Math" panose="02040503050406030204" pitchFamily="18" charset="0"/>
                              </a:rPr>
                              <m:t>тр</m:t>
                            </m:r>
                          </m:sub>
                        </m:sSub>
                      </m:oMath>
                    </m:oMathPara>
                  </a14:m>
                  <a:endParaRPr lang="ru-RU" sz="1500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2873" y="2892577"/>
                  <a:ext cx="474104" cy="37715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8065" r="-1428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718188" y="3431751"/>
                <a:ext cx="52142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ru-RU" sz="15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ru-RU" sz="15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188" y="3431751"/>
                <a:ext cx="521425" cy="323165"/>
              </a:xfrm>
              <a:prstGeom prst="rect">
                <a:avLst/>
              </a:prstGeom>
              <a:blipFill rotWithShape="0">
                <a:blip r:embed="rId4"/>
                <a:stretch>
                  <a:fillRect t="-7547" r="-34884" b="-5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Прямая со стрелкой 46"/>
          <p:cNvCxnSpPr/>
          <p:nvPr/>
        </p:nvCxnSpPr>
        <p:spPr>
          <a:xfrm flipH="1">
            <a:off x="5748340" y="2889660"/>
            <a:ext cx="969166" cy="450493"/>
          </a:xfrm>
          <a:prstGeom prst="straightConnector1">
            <a:avLst/>
          </a:prstGeom>
          <a:ln w="19050">
            <a:solidFill>
              <a:srgbClr val="6FB2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6716575" y="2887279"/>
            <a:ext cx="931" cy="857381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Группа 31"/>
          <p:cNvGrpSpPr/>
          <p:nvPr/>
        </p:nvGrpSpPr>
        <p:grpSpPr>
          <a:xfrm>
            <a:off x="6288089" y="1856924"/>
            <a:ext cx="424542" cy="1013895"/>
            <a:chOff x="6294438" y="1837013"/>
            <a:chExt cx="424542" cy="1013895"/>
          </a:xfrm>
        </p:grpSpPr>
        <p:cxnSp>
          <p:nvCxnSpPr>
            <p:cNvPr id="33" name="Прямая со стрелкой 32"/>
            <p:cNvCxnSpPr/>
            <p:nvPr/>
          </p:nvCxnSpPr>
          <p:spPr>
            <a:xfrm flipH="1" flipV="1">
              <a:off x="6294438" y="1977025"/>
              <a:ext cx="424542" cy="873883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6327747" y="1837013"/>
                  <a:ext cx="381708" cy="3511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ru-RU" sz="15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oMath>
                    </m:oMathPara>
                  </a14:m>
                  <a:endParaRPr lang="ru-RU" sz="1500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7747" y="1837013"/>
                  <a:ext cx="381708" cy="35118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5733258" y="4108055"/>
                <a:ext cx="401969" cy="3771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15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sz="1500" b="0" i="1" smtClean="0">
                              <a:latin typeface="Cambria Math" panose="02040503050406030204" pitchFamily="18" charset="0"/>
                            </a:rPr>
                            <m:t>р</m:t>
                          </m:r>
                        </m:sub>
                      </m:sSub>
                    </m:oMath>
                  </m:oMathPara>
                </a14:m>
                <a:endParaRPr lang="ru-RU" sz="1500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3258" y="4108055"/>
                <a:ext cx="401969" cy="377155"/>
              </a:xfrm>
              <a:prstGeom prst="rect">
                <a:avLst/>
              </a:prstGeom>
              <a:blipFill rotWithShape="0">
                <a:blip r:embed="rId6"/>
                <a:stretch>
                  <a:fillRect t="-8065" r="-1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7715747" y="1352320"/>
                <a:ext cx="10700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ru-RU" sz="1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Н</m:t>
                          </m:r>
                        </m:e>
                      </m:d>
                    </m:oMath>
                  </m:oMathPara>
                </a14:m>
                <a:endParaRPr lang="ru-RU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5747" y="1352320"/>
                <a:ext cx="1070037" cy="33855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Овал 29"/>
          <p:cNvSpPr/>
          <p:nvPr/>
        </p:nvSpPr>
        <p:spPr>
          <a:xfrm>
            <a:off x="6692788" y="2854595"/>
            <a:ext cx="50800" cy="50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48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08642E-6 L -0.10521 0.08889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44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00069 0.16512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2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Прямоугольник 72"/>
          <p:cNvSpPr/>
          <p:nvPr/>
        </p:nvSpPr>
        <p:spPr>
          <a:xfrm>
            <a:off x="462794" y="1336061"/>
            <a:ext cx="434170" cy="3649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m</a:t>
            </a:r>
            <a:endParaRPr lang="ru-RU" sz="1400" dirty="0"/>
          </a:p>
        </p:txBody>
      </p:sp>
      <p:sp>
        <p:nvSpPr>
          <p:cNvPr id="85" name="Прямоугольник 84"/>
          <p:cNvSpPr/>
          <p:nvPr/>
        </p:nvSpPr>
        <p:spPr>
          <a:xfrm>
            <a:off x="467557" y="3364664"/>
            <a:ext cx="631909" cy="49133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2</a:t>
            </a:r>
            <a:r>
              <a:rPr lang="en-US" sz="1400" i="1" dirty="0" smtClean="0"/>
              <a:t>m</a:t>
            </a:r>
            <a:endParaRPr lang="ru-RU" sz="1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1002197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СИЛА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367393" y="1728540"/>
            <a:ext cx="3988707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82718" y="1693198"/>
            <a:ext cx="260" cy="4435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024032" y="1728540"/>
            <a:ext cx="0" cy="4754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679190" y="2037411"/>
            <a:ext cx="3344842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462105" y="1321923"/>
            <a:ext cx="434170" cy="364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m</a:t>
            </a:r>
            <a:endParaRPr lang="ru-RU" sz="1400" dirty="0"/>
          </a:p>
        </p:txBody>
      </p:sp>
      <p:cxnSp>
        <p:nvCxnSpPr>
          <p:cNvPr id="57" name="Прямая со стрелкой 56"/>
          <p:cNvCxnSpPr/>
          <p:nvPr/>
        </p:nvCxnSpPr>
        <p:spPr>
          <a:xfrm>
            <a:off x="896275" y="1504386"/>
            <a:ext cx="611844" cy="0"/>
          </a:xfrm>
          <a:prstGeom prst="straightConnector1">
            <a:avLst/>
          </a:prstGeom>
          <a:ln w="190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1103212" y="1164955"/>
                <a:ext cx="398442" cy="333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400" baseline="-250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212" y="1164955"/>
                <a:ext cx="398442" cy="333938"/>
              </a:xfrm>
              <a:prstGeom prst="rect">
                <a:avLst/>
              </a:prstGeom>
              <a:blipFill rotWithShape="0">
                <a:blip r:embed="rId3"/>
                <a:stretch>
                  <a:fillRect t="-9091" r="-123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2159793" y="2045655"/>
                <a:ext cx="365805" cy="302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𝑠</m:t>
                      </m:r>
                      <m:r>
                        <a:rPr lang="en-US" sz="1400" b="0" i="1" baseline="-25000" smtClean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ru-RU" sz="1400" baseline="-25000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793" y="2045655"/>
                <a:ext cx="365805" cy="30284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Прямоугольник 73"/>
          <p:cNvSpPr/>
          <p:nvPr/>
        </p:nvSpPr>
        <p:spPr>
          <a:xfrm>
            <a:off x="3797695" y="1321923"/>
            <a:ext cx="434170" cy="364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m</a:t>
            </a:r>
            <a:endParaRPr lang="ru-RU" sz="1400" dirty="0"/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>
            <a:off x="367393" y="3883324"/>
            <a:ext cx="3988707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682718" y="3847982"/>
            <a:ext cx="260" cy="4435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4024032" y="2155640"/>
            <a:ext cx="0" cy="2234319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>
            <a:off x="679190" y="4192195"/>
            <a:ext cx="168301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9" name="Прямоугольник 78"/>
          <p:cNvSpPr/>
          <p:nvPr/>
        </p:nvSpPr>
        <p:spPr>
          <a:xfrm>
            <a:off x="462104" y="3350299"/>
            <a:ext cx="631909" cy="4913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2</a:t>
            </a:r>
            <a:r>
              <a:rPr lang="en-US" sz="1400" i="1" dirty="0" smtClean="0"/>
              <a:t>m</a:t>
            </a:r>
            <a:endParaRPr lang="ru-RU" sz="1400" dirty="0"/>
          </a:p>
        </p:txBody>
      </p:sp>
      <p:cxnSp>
        <p:nvCxnSpPr>
          <p:cNvPr id="80" name="Прямая со стрелкой 79"/>
          <p:cNvCxnSpPr/>
          <p:nvPr/>
        </p:nvCxnSpPr>
        <p:spPr>
          <a:xfrm>
            <a:off x="1094013" y="3600710"/>
            <a:ext cx="611844" cy="0"/>
          </a:xfrm>
          <a:prstGeom prst="straightConnector1">
            <a:avLst/>
          </a:prstGeom>
          <a:ln w="190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1287723" y="3274431"/>
                <a:ext cx="398442" cy="333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400" baseline="-25000" dirty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723" y="3274431"/>
                <a:ext cx="398442" cy="333938"/>
              </a:xfrm>
              <a:prstGeom prst="rect">
                <a:avLst/>
              </a:prstGeom>
              <a:blipFill rotWithShape="0">
                <a:blip r:embed="rId5"/>
                <a:stretch>
                  <a:fillRect t="-9091" r="-121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1335000" y="4200439"/>
                <a:ext cx="365805" cy="302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𝑠</m:t>
                      </m:r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400" baseline="-250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000" y="4200439"/>
                <a:ext cx="365805" cy="30284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Прямая соединительная линия 85"/>
          <p:cNvCxnSpPr/>
          <p:nvPr/>
        </p:nvCxnSpPr>
        <p:spPr>
          <a:xfrm>
            <a:off x="2361745" y="3883324"/>
            <a:ext cx="0" cy="496737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>
            <a:off x="2361745" y="4192195"/>
            <a:ext cx="1660980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3013767" y="4200439"/>
                <a:ext cx="365805" cy="302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𝑠</m:t>
                      </m:r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400" baseline="-25000" dirty="0"/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767" y="4200439"/>
                <a:ext cx="365805" cy="30284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Прямоугольник 88"/>
          <p:cNvSpPr/>
          <p:nvPr/>
        </p:nvSpPr>
        <p:spPr>
          <a:xfrm>
            <a:off x="2045741" y="3350299"/>
            <a:ext cx="631909" cy="4913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2</a:t>
            </a:r>
            <a:r>
              <a:rPr lang="en-US" sz="1400" i="1" dirty="0" smtClean="0"/>
              <a:t>m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1918930" y="2445763"/>
                <a:ext cx="885178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8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e>
                      </m:acc>
                      <m:r>
                        <a:rPr lang="ru-RU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ru-RU" sz="18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ru-RU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f>
                        <m:fPr>
                          <m:ctrlPr>
                            <a:rPr lang="ru-RU" sz="18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ru-RU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930" y="2445763"/>
                <a:ext cx="885178" cy="6127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Прямоугольник 128"/>
          <p:cNvSpPr/>
          <p:nvPr/>
        </p:nvSpPr>
        <p:spPr>
          <a:xfrm>
            <a:off x="4882898" y="1336061"/>
            <a:ext cx="434170" cy="3649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m</a:t>
            </a:r>
            <a:endParaRPr lang="ru-RU" sz="1400" dirty="0"/>
          </a:p>
        </p:txBody>
      </p:sp>
      <p:sp>
        <p:nvSpPr>
          <p:cNvPr id="130" name="Прямоугольник 129"/>
          <p:cNvSpPr/>
          <p:nvPr/>
        </p:nvSpPr>
        <p:spPr>
          <a:xfrm>
            <a:off x="4887661" y="3493478"/>
            <a:ext cx="435600" cy="363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m</a:t>
            </a:r>
            <a:endParaRPr lang="ru-RU" sz="1400" dirty="0"/>
          </a:p>
        </p:txBody>
      </p:sp>
      <p:cxnSp>
        <p:nvCxnSpPr>
          <p:cNvPr id="131" name="Прямая соединительная линия 130"/>
          <p:cNvCxnSpPr/>
          <p:nvPr/>
        </p:nvCxnSpPr>
        <p:spPr>
          <a:xfrm>
            <a:off x="4787497" y="1728540"/>
            <a:ext cx="3988707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>
            <a:off x="5102822" y="1693198"/>
            <a:ext cx="260" cy="4435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/>
          <p:nvPr/>
        </p:nvCxnSpPr>
        <p:spPr>
          <a:xfrm>
            <a:off x="8444136" y="1728540"/>
            <a:ext cx="0" cy="4754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 стрелкой 133"/>
          <p:cNvCxnSpPr/>
          <p:nvPr/>
        </p:nvCxnSpPr>
        <p:spPr>
          <a:xfrm>
            <a:off x="5099294" y="2037411"/>
            <a:ext cx="3344842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5" name="Прямоугольник 134"/>
          <p:cNvSpPr/>
          <p:nvPr/>
        </p:nvSpPr>
        <p:spPr>
          <a:xfrm>
            <a:off x="4882209" y="1321923"/>
            <a:ext cx="434170" cy="364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m</a:t>
            </a:r>
            <a:endParaRPr lang="ru-RU" sz="1400" dirty="0"/>
          </a:p>
        </p:txBody>
      </p:sp>
      <p:cxnSp>
        <p:nvCxnSpPr>
          <p:cNvPr id="136" name="Прямая со стрелкой 135"/>
          <p:cNvCxnSpPr/>
          <p:nvPr/>
        </p:nvCxnSpPr>
        <p:spPr>
          <a:xfrm>
            <a:off x="5316379" y="1504386"/>
            <a:ext cx="1215826" cy="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/>
              <p:cNvSpPr txBox="1"/>
              <p:nvPr/>
            </p:nvSpPr>
            <p:spPr>
              <a:xfrm>
                <a:off x="5800211" y="1164955"/>
                <a:ext cx="497829" cy="333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2</m:t>
                      </m:r>
                      <m:acc>
                        <m:accPr>
                          <m:chr m:val="⃗"/>
                          <m:ctrlPr>
                            <a:rPr lang="ru-RU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400" baseline="-25000" dirty="0"/>
              </a:p>
            </p:txBody>
          </p:sp>
        </mc:Choice>
        <mc:Fallback xmlns="">
          <p:sp>
            <p:nvSpPr>
              <p:cNvPr id="137" name="TextBox 1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211" y="1164955"/>
                <a:ext cx="497829" cy="333938"/>
              </a:xfrm>
              <a:prstGeom prst="rect">
                <a:avLst/>
              </a:prstGeom>
              <a:blipFill rotWithShape="0">
                <a:blip r:embed="rId8"/>
                <a:stretch>
                  <a:fillRect t="-9091" r="-207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6579897" y="2045655"/>
                <a:ext cx="365805" cy="302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𝑠</m:t>
                      </m:r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400" baseline="-25000" dirty="0"/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897" y="2045655"/>
                <a:ext cx="365805" cy="30284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Прямоугольник 138"/>
          <p:cNvSpPr/>
          <p:nvPr/>
        </p:nvSpPr>
        <p:spPr>
          <a:xfrm>
            <a:off x="8217799" y="1321923"/>
            <a:ext cx="434170" cy="364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m</a:t>
            </a:r>
            <a:endParaRPr lang="ru-RU" sz="1400" dirty="0"/>
          </a:p>
        </p:txBody>
      </p:sp>
      <p:cxnSp>
        <p:nvCxnSpPr>
          <p:cNvPr id="140" name="Прямая соединительная линия 139"/>
          <p:cNvCxnSpPr/>
          <p:nvPr/>
        </p:nvCxnSpPr>
        <p:spPr>
          <a:xfrm>
            <a:off x="4787497" y="3883324"/>
            <a:ext cx="3988707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/>
          <p:cNvCxnSpPr/>
          <p:nvPr/>
        </p:nvCxnSpPr>
        <p:spPr>
          <a:xfrm>
            <a:off x="5102822" y="3847982"/>
            <a:ext cx="260" cy="4435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/>
          <p:nvPr/>
        </p:nvCxnSpPr>
        <p:spPr>
          <a:xfrm>
            <a:off x="8444136" y="2155640"/>
            <a:ext cx="0" cy="2234319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 стрелкой 142"/>
          <p:cNvCxnSpPr/>
          <p:nvPr/>
        </p:nvCxnSpPr>
        <p:spPr>
          <a:xfrm>
            <a:off x="5099294" y="4192195"/>
            <a:ext cx="168301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4" name="Прямоугольник 143"/>
          <p:cNvSpPr/>
          <p:nvPr/>
        </p:nvSpPr>
        <p:spPr>
          <a:xfrm>
            <a:off x="4882208" y="3485463"/>
            <a:ext cx="435600" cy="363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m</a:t>
            </a:r>
            <a:endParaRPr lang="ru-RU" sz="1400" dirty="0"/>
          </a:p>
        </p:txBody>
      </p:sp>
      <p:cxnSp>
        <p:nvCxnSpPr>
          <p:cNvPr id="145" name="Прямая со стрелкой 144"/>
          <p:cNvCxnSpPr/>
          <p:nvPr/>
        </p:nvCxnSpPr>
        <p:spPr>
          <a:xfrm>
            <a:off x="5316911" y="3671404"/>
            <a:ext cx="611844" cy="0"/>
          </a:xfrm>
          <a:prstGeom prst="straightConnector1">
            <a:avLst/>
          </a:prstGeom>
          <a:ln w="190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/>
              <p:cNvSpPr txBox="1"/>
              <p:nvPr/>
            </p:nvSpPr>
            <p:spPr>
              <a:xfrm>
                <a:off x="5503354" y="3347428"/>
                <a:ext cx="398442" cy="333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400" baseline="-25000" dirty="0"/>
              </a:p>
            </p:txBody>
          </p:sp>
        </mc:Choice>
        <mc:Fallback xmlns="">
          <p:sp>
            <p:nvSpPr>
              <p:cNvPr id="146" name="TextBox 1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3354" y="3347428"/>
                <a:ext cx="398442" cy="333938"/>
              </a:xfrm>
              <a:prstGeom prst="rect">
                <a:avLst/>
              </a:prstGeom>
              <a:blipFill rotWithShape="0">
                <a:blip r:embed="rId10"/>
                <a:stretch>
                  <a:fillRect t="-9091" r="-123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/>
              <p:cNvSpPr txBox="1"/>
              <p:nvPr/>
            </p:nvSpPr>
            <p:spPr>
              <a:xfrm>
                <a:off x="5755104" y="4200439"/>
                <a:ext cx="365805" cy="302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𝑠</m:t>
                      </m:r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1400" baseline="-25000" dirty="0"/>
              </a:p>
            </p:txBody>
          </p:sp>
        </mc:Choice>
        <mc:Fallback xmlns="">
          <p:sp>
            <p:nvSpPr>
              <p:cNvPr id="147" name="TextBox 1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104" y="4200439"/>
                <a:ext cx="365805" cy="30284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8" name="Прямая соединительная линия 147"/>
          <p:cNvCxnSpPr/>
          <p:nvPr/>
        </p:nvCxnSpPr>
        <p:spPr>
          <a:xfrm>
            <a:off x="6781849" y="3883324"/>
            <a:ext cx="0" cy="496737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 стрелкой 148"/>
          <p:cNvCxnSpPr/>
          <p:nvPr/>
        </p:nvCxnSpPr>
        <p:spPr>
          <a:xfrm>
            <a:off x="6781849" y="4192195"/>
            <a:ext cx="1660980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/>
              <p:cNvSpPr txBox="1"/>
              <p:nvPr/>
            </p:nvSpPr>
            <p:spPr>
              <a:xfrm>
                <a:off x="7433871" y="4200439"/>
                <a:ext cx="365805" cy="302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𝑠</m:t>
                      </m:r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1400" baseline="-25000" dirty="0"/>
              </a:p>
            </p:txBody>
          </p:sp>
        </mc:Choice>
        <mc:Fallback xmlns="">
          <p:sp>
            <p:nvSpPr>
              <p:cNvPr id="150" name="TextBox 1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871" y="4200439"/>
                <a:ext cx="365805" cy="30284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Прямоугольник 150"/>
          <p:cNvSpPr/>
          <p:nvPr/>
        </p:nvSpPr>
        <p:spPr>
          <a:xfrm>
            <a:off x="6566314" y="3483254"/>
            <a:ext cx="435600" cy="363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m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/>
              <p:cNvSpPr txBox="1"/>
              <p:nvPr/>
            </p:nvSpPr>
            <p:spPr>
              <a:xfrm>
                <a:off x="6408012" y="2546148"/>
                <a:ext cx="747576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8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e>
                      </m:acc>
                      <m:r>
                        <a:rPr lang="ru-RU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ru-RU" sz="18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acc>
                        <m:accPr>
                          <m:chr m:val="⃗"/>
                          <m:ctrlPr>
                            <a:rPr lang="ru-RU" sz="18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ru-RU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2" name="TextBox 1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012" y="2546148"/>
                <a:ext cx="747576" cy="402931"/>
              </a:xfrm>
              <a:prstGeom prst="rect">
                <a:avLst/>
              </a:prstGeom>
              <a:blipFill rotWithShape="0">
                <a:blip r:embed="rId12"/>
                <a:stretch>
                  <a:fillRect t="-21212" r="-3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314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0.36406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9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07407E-6 L 0.17326 -4.0740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0.36406 -2.59259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94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0.18437 -2.96296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1" animBg="1"/>
      <p:bldP spid="56" grpId="2" animBg="1"/>
      <p:bldP spid="63" grpId="0"/>
      <p:bldP spid="74" grpId="0" animBg="1"/>
      <p:bldP spid="79" grpId="1" animBg="1"/>
      <p:bldP spid="79" grpId="2" animBg="1"/>
      <p:bldP spid="82" grpId="0"/>
      <p:bldP spid="88" grpId="0"/>
      <p:bldP spid="89" grpId="0" animBg="1"/>
      <p:bldP spid="90" grpId="0"/>
      <p:bldP spid="135" grpId="0" animBg="1"/>
      <p:bldP spid="135" grpId="1" animBg="1"/>
      <p:bldP spid="138" grpId="0"/>
      <p:bldP spid="139" grpId="0" animBg="1"/>
      <p:bldP spid="144" grpId="0" animBg="1"/>
      <p:bldP spid="144" grpId="1" animBg="1"/>
      <p:bldP spid="147" grpId="0"/>
      <p:bldP spid="150" grpId="0"/>
      <p:bldP spid="151" grpId="0" animBg="1"/>
      <p:bldP spid="152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ЕГЭ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5260</TotalTime>
  <Words>691</Words>
  <Application>Microsoft Office PowerPoint</Application>
  <PresentationFormat>Экран (16:9)</PresentationFormat>
  <Paragraphs>161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Times New Roman</vt:lpstr>
      <vt:lpstr>Arial</vt:lpstr>
      <vt:lpstr>Gerbera</vt:lpstr>
      <vt:lpstr>Cambria Math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425</cp:revision>
  <dcterms:created xsi:type="dcterms:W3CDTF">2015-09-21T08:48:07Z</dcterms:created>
  <dcterms:modified xsi:type="dcterms:W3CDTF">2016-01-29T07:02:03Z</dcterms:modified>
</cp:coreProperties>
</file>