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289" r:id="rId4"/>
    <p:sldId id="291" r:id="rId5"/>
    <p:sldId id="298" r:id="rId6"/>
    <p:sldId id="292" r:id="rId7"/>
    <p:sldId id="293" r:id="rId8"/>
    <p:sldId id="299" r:id="rId9"/>
    <p:sldId id="300" r:id="rId10"/>
    <p:sldId id="301" r:id="rId11"/>
    <p:sldId id="290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Gerbera" panose="02000500000000000000" pitchFamily="2" charset="-52"/>
      <p:regular r:id="rId17"/>
      <p:bold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06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11" Type="http://schemas.openxmlformats.org/officeDocument/2006/relationships/image" Target="../media/image19.png"/><Relationship Id="rId5" Type="http://schemas.openxmlformats.org/officeDocument/2006/relationships/image" Target="../media/image610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51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21" Type="http://schemas.openxmlformats.org/officeDocument/2006/relationships/image" Target="../media/image3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11" Type="http://schemas.openxmlformats.org/officeDocument/2006/relationships/image" Target="../media/image19.png"/><Relationship Id="rId5" Type="http://schemas.openxmlformats.org/officeDocument/2006/relationships/image" Target="../media/image610.png"/><Relationship Id="rId15" Type="http://schemas.openxmlformats.org/officeDocument/2006/relationships/image" Target="../media/image23.png"/><Relationship Id="rId23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31.png"/><Relationship Id="rId4" Type="http://schemas.openxmlformats.org/officeDocument/2006/relationships/image" Target="../media/image51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51" Type="http://schemas.openxmlformats.org/officeDocument/2006/relationships/image" Target="../media/image85.png"/><Relationship Id="rId39" Type="http://schemas.openxmlformats.org/officeDocument/2006/relationships/image" Target="../media/image70.png"/><Relationship Id="rId3" Type="http://schemas.openxmlformats.org/officeDocument/2006/relationships/image" Target="../media/image82.png"/><Relationship Id="rId21" Type="http://schemas.openxmlformats.org/officeDocument/2006/relationships/image" Target="../media/image87.png"/><Relationship Id="rId42" Type="http://schemas.openxmlformats.org/officeDocument/2006/relationships/image" Target="../media/image84.png"/><Relationship Id="rId47" Type="http://schemas.openxmlformats.org/officeDocument/2006/relationships/image" Target="../media/image64.png"/><Relationship Id="rId50" Type="http://schemas.openxmlformats.org/officeDocument/2006/relationships/image" Target="../media/image74.png"/><Relationship Id="rId34" Type="http://schemas.openxmlformats.org/officeDocument/2006/relationships/image" Target="../media/image65.png"/><Relationship Id="rId25" Type="http://schemas.openxmlformats.org/officeDocument/2006/relationships/image" Target="../media/image91.png"/><Relationship Id="rId33" Type="http://schemas.openxmlformats.org/officeDocument/2006/relationships/image" Target="../media/image61.png"/><Relationship Id="rId46" Type="http://schemas.openxmlformats.org/officeDocument/2006/relationships/image" Target="../media/image63.png"/><Relationship Id="rId17" Type="http://schemas.openxmlformats.org/officeDocument/2006/relationships/image" Target="../media/image830.png"/><Relationship Id="rId38" Type="http://schemas.openxmlformats.org/officeDocument/2006/relationships/image" Target="../media/image69.png"/><Relationship Id="rId2" Type="http://schemas.openxmlformats.org/officeDocument/2006/relationships/image" Target="../media/image1.png"/><Relationship Id="rId29" Type="http://schemas.openxmlformats.org/officeDocument/2006/relationships/image" Target="../media/image55.png"/><Relationship Id="rId41" Type="http://schemas.openxmlformats.org/officeDocument/2006/relationships/image" Target="../media/image92.png"/><Relationship Id="rId16" Type="http://schemas.openxmlformats.org/officeDocument/2006/relationships/image" Target="../media/image820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90.png"/><Relationship Id="rId32" Type="http://schemas.openxmlformats.org/officeDocument/2006/relationships/image" Target="../media/image60.png"/><Relationship Id="rId45" Type="http://schemas.openxmlformats.org/officeDocument/2006/relationships/image" Target="../media/image62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23" Type="http://schemas.openxmlformats.org/officeDocument/2006/relationships/image" Target="../media/image89.png"/><Relationship Id="rId28" Type="http://schemas.openxmlformats.org/officeDocument/2006/relationships/image" Target="../media/image54.png"/><Relationship Id="rId49" Type="http://schemas.openxmlformats.org/officeDocument/2006/relationships/image" Target="../media/image73.png"/><Relationship Id="rId36" Type="http://schemas.openxmlformats.org/officeDocument/2006/relationships/image" Target="../media/image67.png"/><Relationship Id="rId31" Type="http://schemas.openxmlformats.org/officeDocument/2006/relationships/image" Target="../media/image59.png"/><Relationship Id="rId44" Type="http://schemas.openxmlformats.org/officeDocument/2006/relationships/image" Target="../media/image57.png"/><Relationship Id="rId4" Type="http://schemas.openxmlformats.org/officeDocument/2006/relationships/image" Target="../media/image83.png"/><Relationship Id="rId22" Type="http://schemas.openxmlformats.org/officeDocument/2006/relationships/image" Target="../media/image8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43" Type="http://schemas.openxmlformats.org/officeDocument/2006/relationships/image" Target="../media/image3.png"/><Relationship Id="rId48" Type="http://schemas.openxmlformats.org/officeDocument/2006/relationships/image" Target="../media/image72.png"/><Relationship Id="rId35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26" Type="http://schemas.openxmlformats.org/officeDocument/2006/relationships/image" Target="../media/image3.png"/><Relationship Id="rId39" Type="http://schemas.openxmlformats.org/officeDocument/2006/relationships/image" Target="../media/image70.png"/><Relationship Id="rId21" Type="http://schemas.openxmlformats.org/officeDocument/2006/relationships/image" Target="../media/image89.png"/><Relationship Id="rId34" Type="http://schemas.openxmlformats.org/officeDocument/2006/relationships/image" Target="../media/image65.png"/><Relationship Id="rId7" Type="http://schemas.openxmlformats.org/officeDocument/2006/relationships/image" Target="../media/image60.png"/><Relationship Id="rId25" Type="http://schemas.openxmlformats.org/officeDocument/2006/relationships/image" Target="../media/image96.png"/><Relationship Id="rId38" Type="http://schemas.openxmlformats.org/officeDocument/2006/relationships/image" Target="../media/image69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24" Type="http://schemas.openxmlformats.org/officeDocument/2006/relationships/image" Target="../media/image95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5" Type="http://schemas.openxmlformats.org/officeDocument/2006/relationships/image" Target="../media/image55.png"/><Relationship Id="rId23" Type="http://schemas.openxmlformats.org/officeDocument/2006/relationships/image" Target="../media/image94.png"/><Relationship Id="rId28" Type="http://schemas.openxmlformats.org/officeDocument/2006/relationships/image" Target="../media/image83.png"/><Relationship Id="rId36" Type="http://schemas.openxmlformats.org/officeDocument/2006/relationships/image" Target="../media/image67.png"/><Relationship Id="rId19" Type="http://schemas.openxmlformats.org/officeDocument/2006/relationships/image" Target="../media/image87.png"/><Relationship Id="rId4" Type="http://schemas.openxmlformats.org/officeDocument/2006/relationships/image" Target="../media/image53.png"/><Relationship Id="rId27" Type="http://schemas.openxmlformats.org/officeDocument/2006/relationships/image" Target="../media/image82.png"/><Relationship Id="rId22" Type="http://schemas.openxmlformats.org/officeDocument/2006/relationships/image" Target="../media/image90.png"/><Relationship Id="rId35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8" Type="http://schemas.openxmlformats.org/officeDocument/2006/relationships/image" Target="../media/image98.png"/><Relationship Id="rId39" Type="http://schemas.openxmlformats.org/officeDocument/2006/relationships/image" Target="../media/image70.png"/><Relationship Id="rId21" Type="http://schemas.openxmlformats.org/officeDocument/2006/relationships/image" Target="../media/image100.png"/><Relationship Id="rId34" Type="http://schemas.openxmlformats.org/officeDocument/2006/relationships/image" Target="../media/image65.png"/><Relationship Id="rId7" Type="http://schemas.openxmlformats.org/officeDocument/2006/relationships/image" Target="../media/image60.png"/><Relationship Id="rId17" Type="http://schemas.openxmlformats.org/officeDocument/2006/relationships/image" Target="../media/image97.png"/><Relationship Id="rId38" Type="http://schemas.openxmlformats.org/officeDocument/2006/relationships/image" Target="../media/image69.png"/><Relationship Id="rId2" Type="http://schemas.openxmlformats.org/officeDocument/2006/relationships/image" Target="../media/image1.png"/><Relationship Id="rId16" Type="http://schemas.openxmlformats.org/officeDocument/2006/relationships/image" Target="../media/image96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24" Type="http://schemas.openxmlformats.org/officeDocument/2006/relationships/image" Target="../media/image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5" Type="http://schemas.openxmlformats.org/officeDocument/2006/relationships/image" Target="../media/image55.png"/><Relationship Id="rId23" Type="http://schemas.openxmlformats.org/officeDocument/2006/relationships/image" Target="../media/image102.png"/><Relationship Id="rId36" Type="http://schemas.openxmlformats.org/officeDocument/2006/relationships/image" Target="../media/image67.png"/><Relationship Id="rId19" Type="http://schemas.openxmlformats.org/officeDocument/2006/relationships/image" Target="../media/image95.png"/><Relationship Id="rId4" Type="http://schemas.openxmlformats.org/officeDocument/2006/relationships/image" Target="../media/image53.png"/><Relationship Id="rId22" Type="http://schemas.openxmlformats.org/officeDocument/2006/relationships/image" Target="../media/image101.png"/><Relationship Id="rId35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3" cy="5143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Сила. 2-й и 3-й законы Ньютона</a:t>
            </a:r>
          </a:p>
          <a:p>
            <a:pPr>
              <a:lnSpc>
                <a:spcPts val="3400"/>
              </a:lnSpc>
            </a:pP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(практика)</a:t>
            </a:r>
            <a:endParaRPr lang="ru-RU" sz="28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3400" y="4248150"/>
            <a:ext cx="1654629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1800" y="4388048"/>
            <a:ext cx="1871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Альберт Эйнштейн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3" cy="5143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206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1800" b="1" cap="all" dirty="0">
                <a:solidFill>
                  <a:schemeClr val="accent2">
                    <a:lumMod val="75000"/>
                  </a:schemeClr>
                </a:solidFill>
              </a:rPr>
              <a:t>Для тех из нас, кто верит в физику, линия раздела между прошлым, настоящим и будущим — это только иллюзия, какой бы прочной она не была.</a:t>
            </a:r>
            <a:endParaRPr lang="ru-RU" sz="18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3400" y="4248150"/>
            <a:ext cx="1654629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1800" y="4388048"/>
            <a:ext cx="1871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Альберт Эйнштейн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2559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 flipH="1" flipV="1">
            <a:off x="4959625" y="1807336"/>
            <a:ext cx="3759832" cy="228173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90273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Два тела взаимодействуют друг с другом. На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рисунке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указаны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силы,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действующие на тело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A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, и указаны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силы,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действующие на тело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B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Определите, какие из сил могли возникнуть из-за взаимодействия двух этих тел.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6939" y="157029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4"/>
              <p:cNvSpPr>
                <a:spLocks noChangeArrowheads="1"/>
              </p:cNvSpPr>
              <p:nvPr/>
            </p:nvSpPr>
            <p:spPr bwMode="auto">
              <a:xfrm>
                <a:off x="366939" y="4158641"/>
                <a:ext cx="8418286" cy="605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>
                  <a:lnSpc>
                    <a:spcPts val="2000"/>
                  </a:lnSpc>
                </a:pPr>
                <a:r>
                  <a:rPr lang="ru-RU" altLang="ru-RU" sz="12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ОТВЕТ</a:t>
                </a:r>
                <a:r>
                  <a:rPr lang="ru-RU" altLang="ru-RU" sz="14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:</a:t>
                </a:r>
                <a:r>
                  <a:rPr lang="ru-RU" altLang="ru-RU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ru-RU" sz="1500" dirty="0">
                    <a:solidFill>
                      <a:srgbClr val="000000"/>
                    </a:solidFill>
                    <a:latin typeface="+mj-lt"/>
                  </a:rPr>
                  <a:t>только пары </a:t>
                </a:r>
                <a:r>
                  <a:rPr lang="ru-RU" sz="1500" dirty="0" smtClean="0">
                    <a:solidFill>
                      <a:srgbClr val="000000"/>
                    </a:solidFill>
                    <a:latin typeface="+mj-lt"/>
                  </a:rPr>
                  <a:t>сил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500" dirty="0" smtClean="0">
                    <a:solidFill>
                      <a:srgbClr val="000000"/>
                    </a:solidFill>
                    <a:latin typeface="+mj-lt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500" dirty="0">
                    <a:solidFill>
                      <a:srgbClr val="000000"/>
                    </a:solidFill>
                    <a:latin typeface="+mj-lt"/>
                  </a:rPr>
                  <a:t> (если тела отталкиваются) </a:t>
                </a:r>
                <a:r>
                  <a:rPr lang="ru-RU" sz="1500" dirty="0" smtClean="0">
                    <a:solidFill>
                      <a:srgbClr val="000000"/>
                    </a:solidFill>
                    <a:latin typeface="+mj-lt"/>
                  </a:rPr>
                  <a:t>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5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ru-RU" sz="1500" dirty="0" smtClean="0">
                    <a:solidFill>
                      <a:srgbClr val="000000"/>
                    </a:solidFill>
                    <a:latin typeface="+mj-lt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500" dirty="0">
                    <a:solidFill>
                      <a:srgbClr val="000000"/>
                    </a:solidFill>
                    <a:latin typeface="+mj-lt"/>
                  </a:rPr>
                  <a:t> (если тела притягиваются).</a:t>
                </a:r>
                <a:endParaRPr lang="ru-RU" altLang="ru-RU" sz="1500" b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939" y="4158641"/>
                <a:ext cx="8418286" cy="605294"/>
              </a:xfrm>
              <a:prstGeom prst="rect">
                <a:avLst/>
              </a:prstGeom>
              <a:blipFill rotWithShape="0">
                <a:blip r:embed="rId4"/>
                <a:stretch>
                  <a:fillRect l="-290" t="-11111" b="-80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66938" y="2170463"/>
            <a:ext cx="356898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 </a:t>
            </a:r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Ньютона:</a:t>
            </a: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силы, с которыми взаимодействуют два тела, одной природы, равны по модулю, направлены вдоль одной прямой в противоположные стороны и приложены к разным телам.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4918769" y="1763754"/>
            <a:ext cx="3618866" cy="2182473"/>
            <a:chOff x="4918769" y="1625044"/>
            <a:chExt cx="3618866" cy="2182473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049868" y="1931988"/>
              <a:ext cx="1432845" cy="832581"/>
              <a:chOff x="5183218" y="2090738"/>
              <a:chExt cx="1432845" cy="832581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5763986" y="2143556"/>
                <a:ext cx="473528" cy="47352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1" name="Прямая со стрелкой 20"/>
              <p:cNvCxnSpPr/>
              <p:nvPr/>
            </p:nvCxnSpPr>
            <p:spPr>
              <a:xfrm flipH="1" flipV="1">
                <a:off x="5524500" y="2090738"/>
                <a:ext cx="472439" cy="28519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>
                <a:off x="6001701" y="2381484"/>
                <a:ext cx="614362" cy="37086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 flipH="1">
                <a:off x="6001780" y="2379663"/>
                <a:ext cx="1" cy="543656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flipH="1">
                <a:off x="5183218" y="2376807"/>
                <a:ext cx="821110" cy="1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5993966" y="2144958"/>
                <a:ext cx="358372" cy="23325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Овал 2"/>
              <p:cNvSpPr/>
              <p:nvPr/>
            </p:nvSpPr>
            <p:spPr>
              <a:xfrm>
                <a:off x="5977890" y="235746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7041356" y="2436077"/>
              <a:ext cx="1311009" cy="1335899"/>
              <a:chOff x="7174706" y="2594827"/>
              <a:chExt cx="1311009" cy="1335899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7421336" y="3151099"/>
                <a:ext cx="473528" cy="473528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 стрелкой 14"/>
              <p:cNvCxnSpPr/>
              <p:nvPr/>
            </p:nvCxnSpPr>
            <p:spPr>
              <a:xfrm flipH="1" flipV="1">
                <a:off x="7174706" y="3090862"/>
                <a:ext cx="480379" cy="296208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7660004" y="3389402"/>
                <a:ext cx="614362" cy="37086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 flipH="1">
                <a:off x="7659844" y="3387070"/>
                <a:ext cx="1" cy="543656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7664605" y="3385536"/>
                <a:ext cx="821110" cy="1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H="1" flipV="1">
                <a:off x="7573000" y="2594827"/>
                <a:ext cx="79923" cy="782657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Овал 13"/>
              <p:cNvSpPr/>
              <p:nvPr/>
            </p:nvSpPr>
            <p:spPr>
              <a:xfrm>
                <a:off x="7635240" y="336500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Прямоугольник 37"/>
                <p:cNvSpPr/>
                <p:nvPr/>
              </p:nvSpPr>
              <p:spPr>
                <a:xfrm>
                  <a:off x="5332158" y="1625044"/>
                  <a:ext cx="482568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8" name="Прямоугольник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2158" y="1625044"/>
                  <a:ext cx="482568" cy="33393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091" r="-50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Прямоугольник 41"/>
                <p:cNvSpPr/>
                <p:nvPr/>
              </p:nvSpPr>
              <p:spPr>
                <a:xfrm>
                  <a:off x="6154210" y="1795569"/>
                  <a:ext cx="482568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ru-RU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2" name="Прямоугольник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4210" y="1795569"/>
                  <a:ext cx="482568" cy="33393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091" r="-50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Прямоугольник 42"/>
                <p:cNvSpPr/>
                <p:nvPr/>
              </p:nvSpPr>
              <p:spPr>
                <a:xfrm>
                  <a:off x="6171472" y="2579678"/>
                  <a:ext cx="482568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ru-RU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3" name="Прямоугольник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472" y="2579678"/>
                  <a:ext cx="482568" cy="33393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091" r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Прямоугольник 43"/>
                <p:cNvSpPr/>
                <p:nvPr/>
              </p:nvSpPr>
              <p:spPr>
                <a:xfrm>
                  <a:off x="5389352" y="2499481"/>
                  <a:ext cx="482568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ru-RU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4" name="Прямоугольник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9352" y="2499481"/>
                  <a:ext cx="482568" cy="33393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9091" r="-63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/>
                <p:cNvSpPr/>
                <p:nvPr/>
              </p:nvSpPr>
              <p:spPr>
                <a:xfrm>
                  <a:off x="4918769" y="2214275"/>
                  <a:ext cx="482568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ru-RU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5" name="Прямоугольник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769" y="2214275"/>
                  <a:ext cx="482568" cy="33393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9091" r="-50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Прямоугольник 45"/>
                <p:cNvSpPr/>
                <p:nvPr/>
              </p:nvSpPr>
              <p:spPr>
                <a:xfrm>
                  <a:off x="6919003" y="2621846"/>
                  <a:ext cx="493084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6" name="Прямоугольник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9003" y="2621846"/>
                  <a:ext cx="493084" cy="33393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9091" r="-37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46"/>
                <p:cNvSpPr/>
                <p:nvPr/>
              </p:nvSpPr>
              <p:spPr>
                <a:xfrm>
                  <a:off x="7409099" y="2342344"/>
                  <a:ext cx="493084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7" name="Прямоугольник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9099" y="2342344"/>
                  <a:ext cx="493084" cy="33393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9091" r="-37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47"/>
                <p:cNvSpPr/>
                <p:nvPr/>
              </p:nvSpPr>
              <p:spPr>
                <a:xfrm>
                  <a:off x="8044551" y="3295825"/>
                  <a:ext cx="493084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8" name="Прямоугольник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4551" y="3295825"/>
                  <a:ext cx="493084" cy="33393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9091" r="-24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Прямоугольник 48"/>
                <p:cNvSpPr/>
                <p:nvPr/>
              </p:nvSpPr>
              <p:spPr>
                <a:xfrm>
                  <a:off x="7920029" y="2827405"/>
                  <a:ext cx="493084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9" name="Прямоугольник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0029" y="2827405"/>
                  <a:ext cx="493084" cy="33393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9259" r="-37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Прямоугольник 49"/>
                <p:cNvSpPr/>
                <p:nvPr/>
              </p:nvSpPr>
              <p:spPr>
                <a:xfrm>
                  <a:off x="7069673" y="3473579"/>
                  <a:ext cx="493084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0" name="Прямоугольник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673" y="3473579"/>
                  <a:ext cx="493084" cy="33393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9259" r="-24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5705603" y="1936541"/>
              <a:ext cx="3016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A</a:t>
              </a:r>
              <a:endPara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58488" y="2978297"/>
              <a:ext cx="28405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B</a:t>
              </a:r>
              <a:endPara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3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7938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лодку, привязанную к дереву, растущему на берегу, действует течение реки с силой 400 Н и ветер с силой 300 Н,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дующий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 берега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перпендикулярно течению.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Найдите равнодействующую этих сил.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81747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65691" y="1581747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3380" y="1910658"/>
                <a:ext cx="1038032" cy="32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00 Н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1910658"/>
                <a:ext cx="1038032" cy="3270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926465"/>
            <a:ext cx="10069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65691" y="1898607"/>
            <a:ext cx="0" cy="13761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66714" y="2926465"/>
                <a:ext cx="9989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4" y="2926465"/>
                <a:ext cx="99897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1842" y="2250279"/>
                <a:ext cx="1049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в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300 Н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2" y="2250279"/>
                <a:ext cx="1049569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3380" y="2569677"/>
                <a:ext cx="846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2569677"/>
                <a:ext cx="846129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362917" y="3282416"/>
            <a:ext cx="34948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В проекциях на координатные оси: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62917" y="1947319"/>
            <a:ext cx="24481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Равнодействующая сил: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6636" y="1942419"/>
                <a:ext cx="1104605" cy="35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36" y="1942419"/>
                <a:ext cx="1104605" cy="358175"/>
              </a:xfrm>
              <a:prstGeom prst="rect">
                <a:avLst/>
              </a:prstGeom>
              <a:blipFill rotWithShape="0">
                <a:blip r:embed="rId8"/>
                <a:stretch>
                  <a:fillRect t="-8621" r="-8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365691" y="2341114"/>
            <a:ext cx="25619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</a:t>
            </a:r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 (координатный)</a:t>
            </a:r>
            <a:endParaRPr lang="ru-RU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62744" y="3646101"/>
                <a:ext cx="1179059" cy="32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44" y="3646101"/>
                <a:ext cx="1179059" cy="3270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24101" y="3646101"/>
                <a:ext cx="1179059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01" y="3646101"/>
                <a:ext cx="1179059" cy="324769"/>
              </a:xfrm>
              <a:prstGeom prst="rect">
                <a:avLst/>
              </a:prstGeom>
              <a:blipFill rotWithShape="0">
                <a:blip r:embed="rId10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62744" y="2704799"/>
                <a:ext cx="1353850" cy="530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44" y="2704799"/>
                <a:ext cx="1353850" cy="5307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34422" y="2711173"/>
                <a:ext cx="1353850" cy="530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22" y="2711173"/>
                <a:ext cx="1353850" cy="53072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70908" y="4407455"/>
                <a:ext cx="2311185" cy="35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160000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0000 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908" y="4407455"/>
                <a:ext cx="2311185" cy="35920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02874" y="4458879"/>
                <a:ext cx="870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500 Н.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874" y="4458879"/>
                <a:ext cx="870869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2744" y="4013698"/>
                <a:ext cx="2311185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</a:rPr>
                                    <m:t>0 Н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0 Н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44" y="4013698"/>
                <a:ext cx="2311185" cy="35323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476604" y="4058713"/>
                <a:ext cx="367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604" y="4058713"/>
                <a:ext cx="36740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4854820" y="1581747"/>
            <a:ext cx="3889585" cy="2880073"/>
            <a:chOff x="4854820" y="1581747"/>
            <a:chExt cx="3889585" cy="288007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7"/>
            <a:srcRect t="1169"/>
            <a:stretch/>
          </p:blipFill>
          <p:spPr>
            <a:xfrm>
              <a:off x="4854820" y="1581747"/>
              <a:ext cx="3889585" cy="2880073"/>
            </a:xfrm>
            <a:prstGeom prst="rect">
              <a:avLst/>
            </a:prstGeom>
            <a:effectLst>
              <a:softEdge rad="127000"/>
            </a:effec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885089" y="2805113"/>
              <a:ext cx="175192" cy="3401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022181" y="2786063"/>
              <a:ext cx="445682" cy="455833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3880" y="681933"/>
                <a:ext cx="1038032" cy="32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00 Н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681933"/>
                <a:ext cx="1038032" cy="3270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514492" y="669129"/>
                <a:ext cx="1049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в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300 Н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492" y="669129"/>
                <a:ext cx="1049569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549620" y="701233"/>
                <a:ext cx="846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620" y="701233"/>
                <a:ext cx="846129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86626" y="936295"/>
                <a:ext cx="9989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26" y="936295"/>
                <a:ext cx="998978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5903622" y="2292427"/>
            <a:ext cx="426544" cy="426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116894" y="2025235"/>
            <a:ext cx="0" cy="1985812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641241" y="2505699"/>
            <a:ext cx="228712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116894" y="2505699"/>
            <a:ext cx="119098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116894" y="2505699"/>
            <a:ext cx="0" cy="88486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54243" y="250696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x</a:t>
            </a:r>
            <a:endParaRPr lang="ru-RU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5830526" y="371363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y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905710" y="2157717"/>
                <a:ext cx="386260" cy="35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710" y="2157717"/>
                <a:ext cx="386260" cy="358175"/>
              </a:xfrm>
              <a:prstGeom prst="rect">
                <a:avLst/>
              </a:prstGeom>
              <a:blipFill rotWithShape="0">
                <a:blip r:embed="rId22"/>
                <a:stretch>
                  <a:fillRect t="-8475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731976" y="3032389"/>
                <a:ext cx="383054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976" y="3032389"/>
                <a:ext cx="383054" cy="333938"/>
              </a:xfrm>
              <a:prstGeom prst="rect">
                <a:avLst/>
              </a:prstGeom>
              <a:blipFill rotWithShape="0">
                <a:blip r:embed="rId23"/>
                <a:stretch>
                  <a:fillRect t="-9091" r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Овал 69"/>
          <p:cNvSpPr/>
          <p:nvPr/>
        </p:nvSpPr>
        <p:spPr>
          <a:xfrm>
            <a:off x="6094878" y="248283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5806075" y="22396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607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2048 0.23734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23541 0.3067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56563 0.36327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5573 0.38611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4" grpId="0"/>
      <p:bldP spid="57" grpId="0"/>
      <p:bldP spid="44" grpId="0"/>
      <p:bldP spid="60" grpId="0"/>
      <p:bldP spid="55" grpId="0"/>
      <p:bldP spid="21" grpId="0"/>
      <p:bldP spid="22" grpId="0"/>
      <p:bldP spid="61" grpId="0"/>
      <p:bldP spid="23" grpId="0"/>
      <p:bldP spid="72" grpId="0"/>
      <p:bldP spid="25" grpId="0"/>
      <p:bldP spid="28" grpId="0"/>
      <p:bldP spid="29" grpId="0"/>
      <p:bldP spid="27" grpId="0"/>
      <p:bldP spid="4" grpId="0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6" grpId="0" animBg="1"/>
      <p:bldP spid="66" grpId="0"/>
      <p:bldP spid="67" grpId="0"/>
      <p:bldP spid="68" grpId="0"/>
      <p:bldP spid="69" grpId="0"/>
      <p:bldP spid="70" grpId="0" animBg="1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7938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лодку, привязанную к дереву, растущему на берегу, действует течение реки с силой 400 Н и ветер с силой 300 Н,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дующий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 берега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перпендикулярно течению.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Найдите равнодействующую этих сил.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81747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65691" y="1581747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3380" y="1910658"/>
                <a:ext cx="1038032" cy="32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00 Н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1910658"/>
                <a:ext cx="1038032" cy="3270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926465"/>
            <a:ext cx="10069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65691" y="1898607"/>
            <a:ext cx="0" cy="13761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66714" y="2926465"/>
                <a:ext cx="9989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4" y="2926465"/>
                <a:ext cx="99897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1842" y="2250279"/>
                <a:ext cx="1049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в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300 Н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2" y="2250279"/>
                <a:ext cx="1049569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3380" y="2569677"/>
                <a:ext cx="846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2569677"/>
                <a:ext cx="846129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1362917" y="1942419"/>
            <a:ext cx="3418324" cy="358175"/>
            <a:chOff x="1362917" y="1907798"/>
            <a:chExt cx="3418324" cy="358175"/>
          </a:xfrm>
        </p:grpSpPr>
        <p:sp>
          <p:nvSpPr>
            <p:cNvPr id="55" name="TextBox 54"/>
            <p:cNvSpPr txBox="1"/>
            <p:nvPr/>
          </p:nvSpPr>
          <p:spPr>
            <a:xfrm>
              <a:off x="1362917" y="1912698"/>
              <a:ext cx="2448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bg1">
                      <a:lumMod val="50000"/>
                    </a:schemeClr>
                  </a:solidFill>
                </a:rPr>
                <a:t>Равнодействующая сил:</a:t>
              </a:r>
              <a:endParaRPr lang="ru-RU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676636" y="1907798"/>
                  <a:ext cx="1104605" cy="3581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р</m:t>
                            </m:r>
                          </m:sub>
                        </m:sSub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  <m:t>в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636" y="1907798"/>
                  <a:ext cx="1104605" cy="3581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8621" r="-884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Группа 36"/>
          <p:cNvGrpSpPr/>
          <p:nvPr/>
        </p:nvGrpSpPr>
        <p:grpSpPr>
          <a:xfrm>
            <a:off x="1362744" y="2341114"/>
            <a:ext cx="3495040" cy="2425542"/>
            <a:chOff x="1362744" y="2341114"/>
            <a:chExt cx="3495040" cy="2425542"/>
          </a:xfrm>
        </p:grpSpPr>
        <p:sp>
          <p:nvSpPr>
            <p:cNvPr id="60" name="TextBox 59"/>
            <p:cNvSpPr txBox="1"/>
            <p:nvPr/>
          </p:nvSpPr>
          <p:spPr>
            <a:xfrm>
              <a:off x="1362917" y="3282416"/>
              <a:ext cx="349486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bg1">
                      <a:lumMod val="50000"/>
                    </a:schemeClr>
                  </a:solidFill>
                </a:rPr>
                <a:t>В проекциях на координатные оси:</a:t>
              </a:r>
              <a:endParaRPr lang="ru-RU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5691" y="2341114"/>
              <a:ext cx="25619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 </a:t>
              </a:r>
              <a:r>
                <a:rPr lang="ru-RU" sz="1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способ (координатный)</a:t>
              </a:r>
              <a:endParaRPr lang="ru-RU" sz="15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362744" y="3646101"/>
              <a:ext cx="2240416" cy="327077"/>
              <a:chOff x="1362744" y="2894084"/>
              <a:chExt cx="2240416" cy="3270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62744" y="2894084"/>
                    <a:ext cx="1179059" cy="3270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2744" y="2894084"/>
                    <a:ext cx="1179059" cy="3270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424101" y="2894084"/>
                    <a:ext cx="1179059" cy="324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4101" y="2894084"/>
                    <a:ext cx="1179059" cy="32476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Группа 8"/>
            <p:cNvGrpSpPr/>
            <p:nvPr/>
          </p:nvGrpSpPr>
          <p:grpSpPr>
            <a:xfrm>
              <a:off x="1362744" y="2704799"/>
              <a:ext cx="2525528" cy="537097"/>
              <a:chOff x="1362744" y="2566039"/>
              <a:chExt cx="2525528" cy="5370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1362744" y="2566039"/>
                    <a:ext cx="1353850" cy="5307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2744" y="2566039"/>
                    <a:ext cx="1353850" cy="530723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534422" y="2572413"/>
                    <a:ext cx="1353850" cy="5307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</a:rPr>
                                    <m:t>р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4422" y="2572413"/>
                    <a:ext cx="1353850" cy="530723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Группа 7"/>
            <p:cNvGrpSpPr/>
            <p:nvPr/>
          </p:nvGrpSpPr>
          <p:grpSpPr>
            <a:xfrm>
              <a:off x="1370908" y="4407455"/>
              <a:ext cx="3002835" cy="359201"/>
              <a:chOff x="1370908" y="4281105"/>
              <a:chExt cx="3002835" cy="3592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370908" y="4281105"/>
                    <a:ext cx="2311185" cy="3592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160000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</m:e>
                                <m:sup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0000 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0908" y="4281105"/>
                    <a:ext cx="2311185" cy="35920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502874" y="4332529"/>
                    <a:ext cx="87086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500 Н.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2874" y="4332529"/>
                    <a:ext cx="870869" cy="30777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Группа 5"/>
            <p:cNvGrpSpPr/>
            <p:nvPr/>
          </p:nvGrpSpPr>
          <p:grpSpPr>
            <a:xfrm>
              <a:off x="1362744" y="4013698"/>
              <a:ext cx="2481268" cy="353238"/>
              <a:chOff x="1362744" y="3871228"/>
              <a:chExt cx="2481268" cy="3532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362744" y="3871228"/>
                    <a:ext cx="2311185" cy="353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  <m:r>
                                        <a:rPr lang="ru-RU" sz="1400" b="0" i="1" smtClean="0">
                                          <a:latin typeface="Cambria Math" panose="02040503050406030204" pitchFamily="18" charset="0"/>
                                        </a:rPr>
                                        <m:t>0 Н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0 Н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2744" y="3871228"/>
                    <a:ext cx="2311185" cy="353238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3476604" y="3916243"/>
                    <a:ext cx="36740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" name="Прямоугольник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6604" y="3916243"/>
                    <a:ext cx="367408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45" name="Прямая со стрелкой 44"/>
          <p:cNvCxnSpPr/>
          <p:nvPr/>
        </p:nvCxnSpPr>
        <p:spPr>
          <a:xfrm>
            <a:off x="6116894" y="2025235"/>
            <a:ext cx="0" cy="1985812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641241" y="2505699"/>
            <a:ext cx="228712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54243" y="250696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x</a:t>
            </a:r>
            <a:endParaRPr lang="ru-RU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5830526" y="371363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y</a:t>
            </a:r>
            <a:endParaRPr lang="ru-RU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1359307" y="2344114"/>
            <a:ext cx="22172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 (векторный)</a:t>
            </a:r>
            <a:endParaRPr lang="ru-RU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7166318" y="2514885"/>
            <a:ext cx="123825" cy="123825"/>
          </a:xfrm>
          <a:custGeom>
            <a:avLst/>
            <a:gdLst>
              <a:gd name="connsiteX0" fmla="*/ 0 w 123825"/>
              <a:gd name="connsiteY0" fmla="*/ 0 h 123825"/>
              <a:gd name="connsiteX1" fmla="*/ 0 w 123825"/>
              <a:gd name="connsiteY1" fmla="*/ 123825 h 123825"/>
              <a:gd name="connsiteX2" fmla="*/ 123825 w 123825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123825">
                <a:moveTo>
                  <a:pt x="0" y="0"/>
                </a:moveTo>
                <a:lnTo>
                  <a:pt x="0" y="123825"/>
                </a:lnTo>
                <a:lnTo>
                  <a:pt x="123825" y="123825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7291970" y="2505699"/>
            <a:ext cx="0" cy="88486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903622" y="2292427"/>
            <a:ext cx="426544" cy="426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6116894" y="2505699"/>
            <a:ext cx="119098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6116894" y="2505699"/>
            <a:ext cx="0" cy="88486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905710" y="2157717"/>
                <a:ext cx="386260" cy="35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710" y="2157717"/>
                <a:ext cx="386260" cy="358175"/>
              </a:xfrm>
              <a:prstGeom prst="rect">
                <a:avLst/>
              </a:prstGeom>
              <a:blipFill rotWithShape="0">
                <a:blip r:embed="rId17"/>
                <a:stretch>
                  <a:fillRect t="-8475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728984" y="3032389"/>
                <a:ext cx="383054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984" y="3032389"/>
                <a:ext cx="383054" cy="333938"/>
              </a:xfrm>
              <a:prstGeom prst="rect">
                <a:avLst/>
              </a:prstGeom>
              <a:blipFill rotWithShape="0">
                <a:blip r:embed="rId18"/>
                <a:stretch>
                  <a:fillRect t="-9091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291970" y="3032389"/>
                <a:ext cx="383054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970" y="3032389"/>
                <a:ext cx="383054" cy="333938"/>
              </a:xfrm>
              <a:prstGeom prst="rect">
                <a:avLst/>
              </a:prstGeom>
              <a:blipFill rotWithShape="0">
                <a:blip r:embed="rId19"/>
                <a:stretch>
                  <a:fillRect t="-9091" r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73"/>
          <p:cNvCxnSpPr/>
          <p:nvPr/>
        </p:nvCxnSpPr>
        <p:spPr>
          <a:xfrm>
            <a:off x="6120548" y="2510459"/>
            <a:ext cx="1175602" cy="880441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6094878" y="248283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897928" y="3261028"/>
                <a:ext cx="351827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28" y="3261028"/>
                <a:ext cx="351827" cy="33393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1362917" y="2803312"/>
            <a:ext cx="25987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Из рисунка находим, что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360708" y="3262510"/>
                <a:ext cx="1353850" cy="530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708" y="3262510"/>
                <a:ext cx="1353850" cy="53072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Группа 79"/>
          <p:cNvGrpSpPr/>
          <p:nvPr/>
        </p:nvGrpSpPr>
        <p:grpSpPr>
          <a:xfrm>
            <a:off x="1362744" y="3929266"/>
            <a:ext cx="2993356" cy="353238"/>
            <a:chOff x="1362744" y="3661368"/>
            <a:chExt cx="2993356" cy="353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485231" y="3702583"/>
                  <a:ext cx="8708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</a:rPr>
                          <m:t>500 Н.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5231" y="3702583"/>
                  <a:ext cx="870869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1362744" y="3661368"/>
                  <a:ext cx="2311185" cy="353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</a:rPr>
                                      <m:t>0 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0 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744" y="3661368"/>
                  <a:ext cx="2311185" cy="353238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1365691" y="4418536"/>
            <a:ext cx="1825184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R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500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Н.</a:t>
            </a:r>
            <a:endParaRPr lang="ru-RU" altLang="ru-RU" sz="1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2848 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58025E-6 L 0.17083 -3.5802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63" grpId="0"/>
      <p:bldP spid="65" grpId="0" animBg="1"/>
      <p:bldP spid="71" grpId="0"/>
      <p:bldP spid="71" grpId="1"/>
      <p:bldP spid="73" grpId="0"/>
      <p:bldP spid="77" grpId="0"/>
      <p:bldP spid="78" grpId="0"/>
      <p:bldP spid="79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02956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Определите силу, под действием которой движение тела массой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300 кг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описывается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формулой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x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= 2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t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+ 0,2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t</a:t>
            </a:r>
            <a:r>
              <a:rPr lang="ru-RU" altLang="ru-RU" sz="800" i="1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2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(м).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324689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920318" y="1324689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3380" y="1968747"/>
                <a:ext cx="11355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=300 кг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1968747"/>
                <a:ext cx="1135504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317426"/>
            <a:ext cx="158175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920318" y="1641550"/>
            <a:ext cx="0" cy="9990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66712" y="2332867"/>
                <a:ext cx="15536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2" y="2332867"/>
                <a:ext cx="155360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3380" y="1654274"/>
                <a:ext cx="17059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+0,2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1654274"/>
                <a:ext cx="1705916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947076" y="2745355"/>
            <a:ext cx="2707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Уравнение движения тела: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50119" y="2752722"/>
                <a:ext cx="21174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           2∙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119" y="2752722"/>
                <a:ext cx="2117406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940528" y="2334231"/>
            <a:ext cx="2948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Кинематическое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ур-ние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РУД: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50119" y="2261947"/>
                <a:ext cx="2190280" cy="459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119" y="2261947"/>
                <a:ext cx="2190280" cy="459869"/>
              </a:xfrm>
              <a:prstGeom prst="rect">
                <a:avLst/>
              </a:prstGeom>
              <a:blipFill rotWithShape="0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45414" y="1668380"/>
                <a:ext cx="748811" cy="57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414" y="1668380"/>
                <a:ext cx="748811" cy="5700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940528" y="1820356"/>
            <a:ext cx="20185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2-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й закон Ньютона: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78222" y="1798506"/>
                <a:ext cx="1257505" cy="33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222" y="1798506"/>
                <a:ext cx="1257505" cy="333938"/>
              </a:xfrm>
              <a:prstGeom prst="rect">
                <a:avLst/>
              </a:prstGeom>
              <a:blipFill rotWithShape="0">
                <a:blip r:embed="rId10"/>
                <a:stretch>
                  <a:fillRect t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940528" y="3160764"/>
            <a:ext cx="2707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Проекция ускорения тела: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504603" y="3092059"/>
                <a:ext cx="1188274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0,4 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603" y="3092059"/>
                <a:ext cx="1188274" cy="45980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940528" y="3575404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Тогда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38723" y="3580486"/>
                <a:ext cx="9745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723" y="3580486"/>
                <a:ext cx="974509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40528" y="3922108"/>
                <a:ext cx="1728358" cy="472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=300 кг∙0,4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528" y="3922108"/>
                <a:ext cx="1728358" cy="4728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462535" y="4004651"/>
                <a:ext cx="8649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=120 Н.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535" y="4004651"/>
                <a:ext cx="864990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1920317" y="4418536"/>
            <a:ext cx="1825184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F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120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Н.</a:t>
            </a:r>
            <a:endParaRPr lang="ru-RU" altLang="ru-RU" sz="1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991225" y="4312428"/>
            <a:ext cx="241935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44665" y="3981791"/>
            <a:ext cx="531495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842393" y="3747633"/>
            <a:ext cx="358507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480444" y="3807812"/>
                <a:ext cx="348749" cy="333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44" y="3807812"/>
                <a:ext cx="348749" cy="333938"/>
              </a:xfrm>
              <a:prstGeom prst="rect">
                <a:avLst/>
              </a:prstGeom>
              <a:blipFill rotWithShape="0">
                <a:blip r:embed="rId15"/>
                <a:stretch>
                  <a:fillRect t="-9259" r="-17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6836459" y="3425639"/>
                <a:ext cx="3365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459" y="3425639"/>
                <a:ext cx="336502" cy="307777"/>
              </a:xfrm>
              <a:prstGeom prst="rect">
                <a:avLst/>
              </a:prstGeom>
              <a:blipFill rotWithShape="0">
                <a:blip r:embed="rId16"/>
                <a:stretch>
                  <a:fillRect t="-10000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 стрелкой 62"/>
          <p:cNvCxnSpPr/>
          <p:nvPr/>
        </p:nvCxnSpPr>
        <p:spPr>
          <a:xfrm>
            <a:off x="6150511" y="4141318"/>
            <a:ext cx="22600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110412" y="4135680"/>
            <a:ext cx="717014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090548" y="411758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8120362" y="3836387"/>
                <a:ext cx="3343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362" y="3836387"/>
                <a:ext cx="334386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875474" y="437493"/>
                <a:ext cx="15536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474" y="437493"/>
                <a:ext cx="155360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636677" y="416790"/>
                <a:ext cx="11355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=300 кг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677" y="416790"/>
                <a:ext cx="1135504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74004" y="673505"/>
                <a:ext cx="17059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+0,2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04" y="673505"/>
                <a:ext cx="1705916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1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4.81481E-6 L -0.16493 0.3685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68472 0.30031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31 L -0.22934 0.1892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4" grpId="0"/>
      <p:bldP spid="29" grpId="0"/>
      <p:bldP spid="55" grpId="0"/>
      <p:bldP spid="33" grpId="0"/>
      <p:bldP spid="60" grpId="0"/>
      <p:bldP spid="34" grpId="0"/>
      <p:bldP spid="36" grpId="0"/>
      <p:bldP spid="38" grpId="0"/>
      <p:bldP spid="40" grpId="0"/>
      <p:bldP spid="41" grpId="0"/>
      <p:bldP spid="9" grpId="0"/>
      <p:bldP spid="44" grpId="0"/>
      <p:bldP spid="45" grpId="0"/>
      <p:bldP spid="47" grpId="0"/>
      <p:bldP spid="49" grpId="0"/>
      <p:bldP spid="54" grpId="0"/>
      <p:bldP spid="23" grpId="0" animBg="1"/>
      <p:bldP spid="28" grpId="0"/>
      <p:bldP spid="61" grpId="0"/>
      <p:bldP spid="32" grpId="0" animBg="1"/>
      <p:bldP spid="65" grpId="0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олилиния 89"/>
          <p:cNvSpPr/>
          <p:nvPr/>
        </p:nvSpPr>
        <p:spPr>
          <a:xfrm>
            <a:off x="8100705" y="2451134"/>
            <a:ext cx="184302" cy="69579"/>
          </a:xfrm>
          <a:custGeom>
            <a:avLst/>
            <a:gdLst>
              <a:gd name="connsiteX0" fmla="*/ 0 w 228600"/>
              <a:gd name="connsiteY0" fmla="*/ 0 h 121814"/>
              <a:gd name="connsiteX1" fmla="*/ 88900 w 228600"/>
              <a:gd name="connsiteY1" fmla="*/ 120650 h 121814"/>
              <a:gd name="connsiteX2" fmla="*/ 228600 w 228600"/>
              <a:gd name="connsiteY2" fmla="*/ 50800 h 121814"/>
              <a:gd name="connsiteX0" fmla="*/ 0 w 228600"/>
              <a:gd name="connsiteY0" fmla="*/ 0 h 108016"/>
              <a:gd name="connsiteX1" fmla="*/ 81756 w 228600"/>
              <a:gd name="connsiteY1" fmla="*/ 106362 h 108016"/>
              <a:gd name="connsiteX2" fmla="*/ 228600 w 228600"/>
              <a:gd name="connsiteY2" fmla="*/ 50800 h 108016"/>
              <a:gd name="connsiteX0" fmla="*/ 0 w 228600"/>
              <a:gd name="connsiteY0" fmla="*/ 0 h 119495"/>
              <a:gd name="connsiteX1" fmla="*/ 79375 w 228600"/>
              <a:gd name="connsiteY1" fmla="*/ 118269 h 119495"/>
              <a:gd name="connsiteX2" fmla="*/ 228600 w 228600"/>
              <a:gd name="connsiteY2" fmla="*/ 50800 h 119495"/>
              <a:gd name="connsiteX0" fmla="*/ 0 w 210029"/>
              <a:gd name="connsiteY0" fmla="*/ 0 h 94543"/>
              <a:gd name="connsiteX1" fmla="*/ 60804 w 210029"/>
              <a:gd name="connsiteY1" fmla="*/ 94138 h 94543"/>
              <a:gd name="connsiteX2" fmla="*/ 210029 w 210029"/>
              <a:gd name="connsiteY2" fmla="*/ 26669 h 94543"/>
              <a:gd name="connsiteX0" fmla="*/ 0 w 219313"/>
              <a:gd name="connsiteY0" fmla="*/ 0 h 79144"/>
              <a:gd name="connsiteX1" fmla="*/ 70088 w 219313"/>
              <a:gd name="connsiteY1" fmla="*/ 79057 h 79144"/>
              <a:gd name="connsiteX2" fmla="*/ 219313 w 219313"/>
              <a:gd name="connsiteY2" fmla="*/ 11588 h 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313" h="79144">
                <a:moveTo>
                  <a:pt x="0" y="0"/>
                </a:moveTo>
                <a:cubicBezTo>
                  <a:pt x="25400" y="56091"/>
                  <a:pt x="33536" y="77126"/>
                  <a:pt x="70088" y="79057"/>
                </a:cubicBezTo>
                <a:cubicBezTo>
                  <a:pt x="106640" y="80988"/>
                  <a:pt x="168513" y="50746"/>
                  <a:pt x="219313" y="11588"/>
                </a:cubicBezTo>
              </a:path>
            </a:pathLst>
          </a:cu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11" name="Полилиния 110"/>
          <p:cNvSpPr/>
          <p:nvPr/>
        </p:nvSpPr>
        <p:spPr>
          <a:xfrm>
            <a:off x="7594600" y="3156651"/>
            <a:ext cx="196261" cy="85065"/>
          </a:xfrm>
          <a:custGeom>
            <a:avLst/>
            <a:gdLst>
              <a:gd name="connsiteX0" fmla="*/ 0 w 228600"/>
              <a:gd name="connsiteY0" fmla="*/ 0 h 121814"/>
              <a:gd name="connsiteX1" fmla="*/ 88900 w 228600"/>
              <a:gd name="connsiteY1" fmla="*/ 120650 h 121814"/>
              <a:gd name="connsiteX2" fmla="*/ 228600 w 228600"/>
              <a:gd name="connsiteY2" fmla="*/ 50800 h 121814"/>
              <a:gd name="connsiteX0" fmla="*/ 0 w 228600"/>
              <a:gd name="connsiteY0" fmla="*/ 0 h 108016"/>
              <a:gd name="connsiteX1" fmla="*/ 81756 w 228600"/>
              <a:gd name="connsiteY1" fmla="*/ 106362 h 108016"/>
              <a:gd name="connsiteX2" fmla="*/ 228600 w 228600"/>
              <a:gd name="connsiteY2" fmla="*/ 50800 h 108016"/>
              <a:gd name="connsiteX0" fmla="*/ 0 w 228600"/>
              <a:gd name="connsiteY0" fmla="*/ 0 h 119495"/>
              <a:gd name="connsiteX1" fmla="*/ 79375 w 228600"/>
              <a:gd name="connsiteY1" fmla="*/ 118269 h 119495"/>
              <a:gd name="connsiteX2" fmla="*/ 228600 w 228600"/>
              <a:gd name="connsiteY2" fmla="*/ 50800 h 119495"/>
              <a:gd name="connsiteX0" fmla="*/ 0 w 210029"/>
              <a:gd name="connsiteY0" fmla="*/ 0 h 94543"/>
              <a:gd name="connsiteX1" fmla="*/ 60804 w 210029"/>
              <a:gd name="connsiteY1" fmla="*/ 94138 h 94543"/>
              <a:gd name="connsiteX2" fmla="*/ 210029 w 210029"/>
              <a:gd name="connsiteY2" fmla="*/ 26669 h 94543"/>
              <a:gd name="connsiteX0" fmla="*/ 0 w 219313"/>
              <a:gd name="connsiteY0" fmla="*/ 0 h 79144"/>
              <a:gd name="connsiteX1" fmla="*/ 70088 w 219313"/>
              <a:gd name="connsiteY1" fmla="*/ 79057 h 79144"/>
              <a:gd name="connsiteX2" fmla="*/ 219313 w 219313"/>
              <a:gd name="connsiteY2" fmla="*/ 11588 h 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313" h="79144">
                <a:moveTo>
                  <a:pt x="0" y="0"/>
                </a:moveTo>
                <a:cubicBezTo>
                  <a:pt x="25400" y="56091"/>
                  <a:pt x="33536" y="77126"/>
                  <a:pt x="70088" y="79057"/>
                </a:cubicBezTo>
                <a:cubicBezTo>
                  <a:pt x="106640" y="80988"/>
                  <a:pt x="168513" y="50746"/>
                  <a:pt x="219313" y="11588"/>
                </a:cubicBezTo>
              </a:path>
            </a:pathLst>
          </a:cu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7790859" y="2892541"/>
            <a:ext cx="0" cy="6908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7276589" y="2889280"/>
            <a:ext cx="51427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71475" y="151996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Автомобиль, на зеркале заднего вида которого висит на нити брелок массой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0,2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кг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, начинает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двигаться из состояния покоя и за первые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 своего движения проходит путь, длиной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120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м. Определите силу натяжения нити брелока в конце разгонного участка. Брелок относительно машины неподвижен.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07708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45747" y="1707708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375635"/>
            <a:ext cx="10768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45747" y="2110487"/>
            <a:ext cx="0" cy="149340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710873"/>
                <a:ext cx="90531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с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10873"/>
                <a:ext cx="905312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457325" y="2156565"/>
            <a:ext cx="20491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2-й закон Ньютона: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354368" y="2121593"/>
                <a:ext cx="1619585" cy="351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68" y="2121593"/>
                <a:ext cx="1619585" cy="351186"/>
              </a:xfrm>
              <a:prstGeom prst="rect">
                <a:avLst/>
              </a:prstGeom>
              <a:blipFill rotWithShape="0"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9132" y="3043563"/>
                <a:ext cx="10681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3043563"/>
                <a:ext cx="1068113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69132" y="2050937"/>
                <a:ext cx="113633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2050937"/>
                <a:ext cx="1136337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1459878" y="3574826"/>
            <a:ext cx="4407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Основное тригонометрическое тождество: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457325" y="4259570"/>
                <a:ext cx="21704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ru-RU" sz="15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ru-RU" sz="15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4259570"/>
                <a:ext cx="2170436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059319" y="4223566"/>
                <a:ext cx="2620783" cy="350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⟹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unc>
                        <m:funcPr>
                          <m:ctrlPr>
                            <a:rPr lang="en-GB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b="0" i="1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19" y="4223566"/>
                <a:ext cx="2620783" cy="3503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032743" y="3991725"/>
                <a:ext cx="1714028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743" y="3991725"/>
                <a:ext cx="1714028" cy="7743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68299" y="3380334"/>
                <a:ext cx="10774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80334"/>
                <a:ext cx="1077448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2380905"/>
                <a:ext cx="7772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80905"/>
                <a:ext cx="777200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809150" y="2573463"/>
                <a:ext cx="1979625" cy="48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⟹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50" y="2573463"/>
                <a:ext cx="1979625" cy="486159"/>
              </a:xfrm>
              <a:prstGeom prst="rect">
                <a:avLst/>
              </a:prstGeom>
              <a:blipFill rotWithShape="0">
                <a:blip r:embed="rId13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1460227" y="2665488"/>
            <a:ext cx="23353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676025" y="2654961"/>
                <a:ext cx="7090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25" y="2654961"/>
                <a:ext cx="709069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4195243" y="2660474"/>
                <a:ext cx="77296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43" y="2660474"/>
                <a:ext cx="772969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олилиния 70"/>
          <p:cNvSpPr/>
          <p:nvPr/>
        </p:nvSpPr>
        <p:spPr>
          <a:xfrm flipH="1" flipV="1">
            <a:off x="7279465" y="3283109"/>
            <a:ext cx="175665" cy="69579"/>
          </a:xfrm>
          <a:custGeom>
            <a:avLst/>
            <a:gdLst>
              <a:gd name="connsiteX0" fmla="*/ 0 w 228600"/>
              <a:gd name="connsiteY0" fmla="*/ 0 h 121814"/>
              <a:gd name="connsiteX1" fmla="*/ 88900 w 228600"/>
              <a:gd name="connsiteY1" fmla="*/ 120650 h 121814"/>
              <a:gd name="connsiteX2" fmla="*/ 228600 w 228600"/>
              <a:gd name="connsiteY2" fmla="*/ 50800 h 121814"/>
              <a:gd name="connsiteX0" fmla="*/ 0 w 228600"/>
              <a:gd name="connsiteY0" fmla="*/ 0 h 108016"/>
              <a:gd name="connsiteX1" fmla="*/ 81756 w 228600"/>
              <a:gd name="connsiteY1" fmla="*/ 106362 h 108016"/>
              <a:gd name="connsiteX2" fmla="*/ 228600 w 228600"/>
              <a:gd name="connsiteY2" fmla="*/ 50800 h 108016"/>
              <a:gd name="connsiteX0" fmla="*/ 0 w 228600"/>
              <a:gd name="connsiteY0" fmla="*/ 0 h 119495"/>
              <a:gd name="connsiteX1" fmla="*/ 79375 w 228600"/>
              <a:gd name="connsiteY1" fmla="*/ 118269 h 119495"/>
              <a:gd name="connsiteX2" fmla="*/ 228600 w 228600"/>
              <a:gd name="connsiteY2" fmla="*/ 50800 h 119495"/>
              <a:gd name="connsiteX0" fmla="*/ 0 w 210029"/>
              <a:gd name="connsiteY0" fmla="*/ 0 h 94543"/>
              <a:gd name="connsiteX1" fmla="*/ 60804 w 210029"/>
              <a:gd name="connsiteY1" fmla="*/ 94138 h 94543"/>
              <a:gd name="connsiteX2" fmla="*/ 210029 w 210029"/>
              <a:gd name="connsiteY2" fmla="*/ 26669 h 94543"/>
              <a:gd name="connsiteX0" fmla="*/ 0 w 219313"/>
              <a:gd name="connsiteY0" fmla="*/ 0 h 79144"/>
              <a:gd name="connsiteX1" fmla="*/ 70088 w 219313"/>
              <a:gd name="connsiteY1" fmla="*/ 79057 h 79144"/>
              <a:gd name="connsiteX2" fmla="*/ 219313 w 219313"/>
              <a:gd name="connsiteY2" fmla="*/ 11588 h 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313" h="79144">
                <a:moveTo>
                  <a:pt x="0" y="0"/>
                </a:moveTo>
                <a:cubicBezTo>
                  <a:pt x="25400" y="56091"/>
                  <a:pt x="33536" y="77126"/>
                  <a:pt x="70088" y="79057"/>
                </a:cubicBezTo>
                <a:cubicBezTo>
                  <a:pt x="106640" y="80988"/>
                  <a:pt x="168513" y="50746"/>
                  <a:pt x="219313" y="11588"/>
                </a:cubicBezTo>
              </a:path>
            </a:pathLst>
          </a:cu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7280266" y="2109784"/>
            <a:ext cx="0" cy="228876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8288573" y="2172234"/>
            <a:ext cx="0" cy="73477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7170951" y="3471829"/>
            <a:ext cx="217029" cy="223108"/>
          </a:xfrm>
          <a:prstGeom prst="ellipse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chemeClr val="tx1"/>
              </a:solidFill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7281054" y="3577387"/>
            <a:ext cx="0" cy="61551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282031" y="3920207"/>
                <a:ext cx="3651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031" y="3920207"/>
                <a:ext cx="365146" cy="276999"/>
              </a:xfrm>
              <a:prstGeom prst="rect">
                <a:avLst/>
              </a:prstGeom>
              <a:blipFill rotWithShape="0">
                <a:blip r:embed="rId16"/>
                <a:stretch>
                  <a:fillRect r="-38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442355" y="2870249"/>
                <a:ext cx="246738" cy="2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355" y="2870249"/>
                <a:ext cx="246738" cy="29944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969692" y="2115296"/>
                <a:ext cx="3075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692" y="2115296"/>
                <a:ext cx="307520" cy="2769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 стрелкой 82"/>
          <p:cNvCxnSpPr/>
          <p:nvPr/>
        </p:nvCxnSpPr>
        <p:spPr>
          <a:xfrm flipV="1">
            <a:off x="7994605" y="3396921"/>
            <a:ext cx="346002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995737" y="3143951"/>
                <a:ext cx="3148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737" y="3143951"/>
                <a:ext cx="314883" cy="276999"/>
              </a:xfrm>
              <a:prstGeom prst="rect">
                <a:avLst/>
              </a:prstGeom>
              <a:blipFill rotWithShape="0">
                <a:blip r:embed="rId19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/>
          <p:cNvCxnSpPr/>
          <p:nvPr/>
        </p:nvCxnSpPr>
        <p:spPr>
          <a:xfrm flipH="1">
            <a:off x="7280266" y="2191660"/>
            <a:ext cx="1006484" cy="1400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990079" y="2464089"/>
            <a:ext cx="288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endParaRPr lang="ru-RU" sz="1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6989447" y="3583383"/>
            <a:ext cx="151352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8071446" y="2172234"/>
            <a:ext cx="4315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283948" y="3579785"/>
                <a:ext cx="304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948" y="3579785"/>
                <a:ext cx="304762" cy="27699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Прямая со стрелкой 108"/>
          <p:cNvCxnSpPr/>
          <p:nvPr/>
        </p:nvCxnSpPr>
        <p:spPr>
          <a:xfrm>
            <a:off x="7276587" y="3583382"/>
            <a:ext cx="524388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500208" y="3589395"/>
                <a:ext cx="284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08" y="3589395"/>
                <a:ext cx="284301" cy="27699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7496631" y="3194735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endParaRPr lang="ru-RU" sz="1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271568" y="3022019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endParaRPr lang="ru-RU" sz="1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6" name="Прямая со стрелкой 115"/>
          <p:cNvCxnSpPr/>
          <p:nvPr/>
        </p:nvCxnSpPr>
        <p:spPr>
          <a:xfrm flipV="1">
            <a:off x="7280266" y="2887779"/>
            <a:ext cx="0" cy="699415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982058" y="2839498"/>
                <a:ext cx="290757" cy="29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058" y="2839498"/>
                <a:ext cx="290757" cy="29161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459680" y="3153355"/>
            <a:ext cx="2428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Оу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675191" y="3155559"/>
                <a:ext cx="55572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91" y="3155559"/>
                <a:ext cx="555722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угольник 117"/>
              <p:cNvSpPr/>
              <p:nvPr/>
            </p:nvSpPr>
            <p:spPr>
              <a:xfrm>
                <a:off x="4039272" y="3157928"/>
                <a:ext cx="80021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272" y="3157928"/>
                <a:ext cx="800219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4653142" y="3155559"/>
                <a:ext cx="704104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142" y="3155559"/>
                <a:ext cx="704104" cy="323165"/>
              </a:xfrm>
              <a:prstGeom prst="rect">
                <a:avLst/>
              </a:prstGeom>
              <a:blipFill rotWithShape="0">
                <a:blip r:embed="rId2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169076" y="3150046"/>
                <a:ext cx="163097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𝑇</m:t>
                      </m:r>
                      <m:func>
                        <m:funcPr>
                          <m:ctrlPr>
                            <a:rPr lang="en-GB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076" y="3150046"/>
                <a:ext cx="1630971" cy="323165"/>
              </a:xfrm>
              <a:prstGeom prst="rect">
                <a:avLst/>
              </a:prstGeom>
              <a:blipFill rotWithShape="0">
                <a:blip r:embed="rId2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Прямая со стрелкой 88"/>
          <p:cNvCxnSpPr/>
          <p:nvPr/>
        </p:nvCxnSpPr>
        <p:spPr>
          <a:xfrm flipV="1">
            <a:off x="7280266" y="2890160"/>
            <a:ext cx="504040" cy="702325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258539" y="355831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624687" y="393172"/>
                <a:ext cx="113633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687" y="393172"/>
                <a:ext cx="1136337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2967558" y="633402"/>
                <a:ext cx="7772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558" y="633402"/>
                <a:ext cx="777200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580087" y="646420"/>
                <a:ext cx="90531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с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87" y="646420"/>
                <a:ext cx="905312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12032" y="912684"/>
                <a:ext cx="10681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32" y="912684"/>
                <a:ext cx="1068113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2790957" y="921608"/>
                <a:ext cx="10774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57" y="921608"/>
                <a:ext cx="1077448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968800" y="3592485"/>
                <a:ext cx="326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00" y="3592485"/>
                <a:ext cx="326308" cy="276999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Рисунок 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309 L -0.79341 0.3225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66" y="1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28402 0.34074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1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758E-17 1.23457E-6 L -0.46111 0.40154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2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9136E-6 L -0.03802 0.41358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2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9136E-6 L -0.26493 0.4784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2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5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5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11" grpId="0" animBg="1"/>
      <p:bldP spid="73" grpId="0"/>
      <p:bldP spid="74" grpId="0"/>
      <p:bldP spid="76" grpId="0"/>
      <p:bldP spid="86" grpId="0"/>
      <p:bldP spid="87" grpId="0"/>
      <p:bldP spid="102" grpId="0"/>
      <p:bldP spid="103" grpId="0"/>
      <p:bldP spid="104" grpId="0"/>
      <p:bldP spid="105" grpId="0"/>
      <p:bldP spid="106" grpId="0"/>
      <p:bldP spid="107" grpId="0"/>
      <p:bldP spid="101" grpId="0"/>
      <p:bldP spid="99" grpId="0"/>
      <p:bldP spid="100" grpId="0"/>
      <p:bldP spid="114" grpId="0"/>
      <p:bldP spid="71" grpId="0" animBg="1"/>
      <p:bldP spid="78" grpId="0" animBg="1"/>
      <p:bldP spid="80" grpId="0"/>
      <p:bldP spid="81" grpId="0"/>
      <p:bldP spid="82" grpId="0"/>
      <p:bldP spid="85" grpId="0"/>
      <p:bldP spid="91" grpId="0"/>
      <p:bldP spid="96" grpId="0"/>
      <p:bldP spid="110" grpId="0"/>
      <p:bldP spid="112" grpId="0"/>
      <p:bldP spid="113" grpId="0"/>
      <p:bldP spid="117" grpId="0"/>
      <p:bldP spid="97" grpId="0"/>
      <p:bldP spid="98" grpId="0"/>
      <p:bldP spid="118" grpId="0"/>
      <p:bldP spid="119" grpId="0"/>
      <p:bldP spid="65" grpId="0"/>
      <p:bldP spid="17" grpId="0" animBg="1"/>
      <p:bldP spid="94" grpId="0"/>
      <p:bldP spid="94" grpId="1"/>
      <p:bldP spid="94" grpId="2"/>
      <p:bldP spid="121" grpId="0"/>
      <p:bldP spid="121" grpId="1"/>
      <p:bldP spid="121" grpId="2"/>
      <p:bldP spid="122" grpId="0"/>
      <p:bldP spid="122" grpId="1"/>
      <p:bldP spid="122" grpId="2"/>
      <p:bldP spid="123" grpId="0"/>
      <p:bldP spid="123" grpId="1"/>
      <p:bldP spid="123" grpId="2"/>
      <p:bldP spid="124" grpId="0"/>
      <p:bldP spid="124" grpId="1"/>
      <p:bldP spid="124" grpId="2"/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Группа 151"/>
          <p:cNvGrpSpPr/>
          <p:nvPr/>
        </p:nvGrpSpPr>
        <p:grpSpPr>
          <a:xfrm>
            <a:off x="1452060" y="2461611"/>
            <a:ext cx="5378625" cy="774315"/>
            <a:chOff x="1452060" y="2442571"/>
            <a:chExt cx="5378625" cy="774315"/>
          </a:xfrm>
        </p:grpSpPr>
        <p:sp>
          <p:nvSpPr>
            <p:cNvPr id="153" name="TextBox 152"/>
            <p:cNvSpPr txBox="1"/>
            <p:nvPr/>
          </p:nvSpPr>
          <p:spPr>
            <a:xfrm>
              <a:off x="1452060" y="2706228"/>
              <a:ext cx="24285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проекциях на ось </a:t>
              </a:r>
              <a:r>
                <a:rPr lang="ru-RU" sz="15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Оу</a:t>
              </a:r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Прямоугольник 153"/>
                <p:cNvSpPr/>
                <p:nvPr/>
              </p:nvSpPr>
              <p:spPr>
                <a:xfrm>
                  <a:off x="4907786" y="2442571"/>
                  <a:ext cx="1922899" cy="7743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500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1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154" name="Прямоугольник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786" y="2442571"/>
                  <a:ext cx="1922899" cy="7743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3673692" y="2710379"/>
                  <a:ext cx="133721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  <m:func>
                          <m:funcPr>
                            <m:ctrlPr>
                              <a:rPr lang="en-GB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692" y="2710379"/>
                  <a:ext cx="1337210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1452059" y="3266791"/>
                <a:ext cx="2054389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𝑇</m:t>
                      </m:r>
                      <m:rad>
                        <m:radPr>
                          <m:degHide m:val="on"/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059" y="3266791"/>
                <a:ext cx="2054389" cy="77431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3083695" y="3397134"/>
                <a:ext cx="2808312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ru-RU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695" y="3397134"/>
                <a:ext cx="2808312" cy="55406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1453911" y="4047479"/>
                <a:ext cx="2304256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11" y="4047479"/>
                <a:ext cx="2304256" cy="34297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3085098" y="4048856"/>
                <a:ext cx="148690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098" y="4048856"/>
                <a:ext cx="1486902" cy="323165"/>
              </a:xfrm>
              <a:prstGeom prst="rect">
                <a:avLst/>
              </a:prstGeom>
              <a:blipFill rotWithShape="0">
                <a:blip r:embed="rId2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1453408" y="4396830"/>
                <a:ext cx="1859507" cy="37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08" y="4396830"/>
                <a:ext cx="1859507" cy="371833"/>
              </a:xfrm>
              <a:prstGeom prst="rect">
                <a:avLst/>
              </a:prstGeom>
              <a:blipFill rotWithShape="0">
                <a:blip r:embed="rId2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71475" y="151996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Автомобиль, на зеркале заднего вида которого висит на нити брелок массой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0,2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кг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, начинает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двигаться из состояния покоя и за первые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 своего движения проходит путь, длиной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120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м. Определите силу натяжения нити брелока в конце разгонного участка. Брелок относительно машины неподвижен.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07708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45747" y="1707708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375635"/>
            <a:ext cx="10768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45747" y="2110487"/>
            <a:ext cx="0" cy="149340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710873"/>
                <a:ext cx="90531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с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10873"/>
                <a:ext cx="905312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457325" y="2121593"/>
            <a:ext cx="3516628" cy="358137"/>
            <a:chOff x="1457325" y="1971098"/>
            <a:chExt cx="3516628" cy="358137"/>
          </a:xfrm>
        </p:grpSpPr>
        <p:sp>
          <p:nvSpPr>
            <p:cNvPr id="74" name="TextBox 73"/>
            <p:cNvSpPr txBox="1"/>
            <p:nvPr/>
          </p:nvSpPr>
          <p:spPr>
            <a:xfrm>
              <a:off x="1457325" y="2006070"/>
              <a:ext cx="204912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2-й закон Ньютона: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354368" y="1971098"/>
                  <a:ext cx="1619585" cy="351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368" y="1971098"/>
                  <a:ext cx="1619585" cy="351186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51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9132" y="3043563"/>
                <a:ext cx="10681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3043563"/>
                <a:ext cx="1068113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69132" y="2050937"/>
                <a:ext cx="113633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2050937"/>
                <a:ext cx="1136337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1459878" y="3574826"/>
            <a:ext cx="4407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Основное тригонометрическое тождество: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032743" y="3991725"/>
                <a:ext cx="1714028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743" y="3991725"/>
                <a:ext cx="1714028" cy="77431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68299" y="3380334"/>
                <a:ext cx="10774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80334"/>
                <a:ext cx="1077448" cy="32316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2380905"/>
                <a:ext cx="7772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80905"/>
                <a:ext cx="777200" cy="3231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459680" y="3153355"/>
            <a:ext cx="2428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Оу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351133" y="4249043"/>
                <a:ext cx="66018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5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133" y="4249043"/>
                <a:ext cx="660181" cy="323165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447908" y="3149923"/>
                <a:ext cx="133721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𝑇</m:t>
                      </m:r>
                      <m:func>
                        <m:funcPr>
                          <m:ctrlPr>
                            <a:rPr lang="en-GB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08" y="3149923"/>
                <a:ext cx="1337210" cy="323165"/>
              </a:xfrm>
              <a:prstGeom prst="rect">
                <a:avLst/>
              </a:prstGeom>
              <a:blipFill rotWithShape="0">
                <a:blip r:embed="rId4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Рисунок 76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1457325" y="2573463"/>
            <a:ext cx="5331450" cy="2009272"/>
            <a:chOff x="1457325" y="2573463"/>
            <a:chExt cx="5331450" cy="2009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1457325" y="4259570"/>
                  <a:ext cx="217043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ru-RU" sz="1500" b="0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ru-RU" sz="1500" b="0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25" y="4259570"/>
                  <a:ext cx="2170436" cy="323165"/>
                </a:xfrm>
                <a:prstGeom prst="rect">
                  <a:avLst/>
                </a:prstGeom>
                <a:blipFill rotWithShape="0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Группа 10"/>
            <p:cNvGrpSpPr/>
            <p:nvPr/>
          </p:nvGrpSpPr>
          <p:grpSpPr>
            <a:xfrm>
              <a:off x="1460227" y="2573463"/>
              <a:ext cx="5328548" cy="486159"/>
              <a:chOff x="1460227" y="2250794"/>
              <a:chExt cx="5328548" cy="4861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4809150" y="2250794"/>
                    <a:ext cx="1979625" cy="4861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⟹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</m:t>
                              </m:r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9150" y="2250794"/>
                    <a:ext cx="1979625" cy="486159"/>
                  </a:xfrm>
                  <a:prstGeom prst="rect">
                    <a:avLst/>
                  </a:prstGeom>
                  <a:blipFill rotWithShape="0">
                    <a:blip r:embed="rId45"/>
                    <a:stretch>
                      <a:fillRect b="-375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Группа 7"/>
              <p:cNvGrpSpPr/>
              <p:nvPr/>
            </p:nvGrpSpPr>
            <p:grpSpPr>
              <a:xfrm>
                <a:off x="1460227" y="2332292"/>
                <a:ext cx="3507985" cy="333692"/>
                <a:chOff x="1460227" y="2332292"/>
                <a:chExt cx="3507985" cy="333692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1460227" y="2342819"/>
                  <a:ext cx="234603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В проекциях на ось </a:t>
                  </a:r>
                  <a:r>
                    <a:rPr lang="ru-RU" sz="15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О</a:t>
                  </a:r>
                  <a:r>
                    <a:rPr lang="en-US" sz="15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x</a:t>
                  </a:r>
                  <a:r>
                    <a:rPr lang="ru-RU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:</a:t>
                  </a:r>
                  <a:endParaRPr lang="ru-RU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grpSp>
              <p:nvGrpSpPr>
                <p:cNvPr id="7" name="Группа 6"/>
                <p:cNvGrpSpPr/>
                <p:nvPr/>
              </p:nvGrpSpPr>
              <p:grpSpPr>
                <a:xfrm>
                  <a:off x="3676025" y="2332292"/>
                  <a:ext cx="1292187" cy="328678"/>
                  <a:chOff x="3676025" y="2332292"/>
                  <a:chExt cx="1292187" cy="3286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0" name="TextBox 99"/>
                      <p:cNvSpPr txBox="1"/>
                      <p:nvPr/>
                    </p:nvSpPr>
                    <p:spPr>
                      <a:xfrm>
                        <a:off x="3676025" y="2332292"/>
                        <a:ext cx="709069" cy="3231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</m:t>
                              </m:r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m:oMathPara>
                        </a14:m>
                        <a:endParaRPr lang="ru-RU" sz="15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0" name="TextBox 9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76025" y="2332292"/>
                        <a:ext cx="709069" cy="323165"/>
                      </a:xfrm>
                      <a:prstGeom prst="rect">
                        <a:avLst/>
                      </a:prstGeom>
                      <a:blipFill rotWithShape="0">
                        <a:blip r:embed="rId4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Прямоугольник 113"/>
                      <p:cNvSpPr/>
                      <p:nvPr/>
                    </p:nvSpPr>
                    <p:spPr>
                      <a:xfrm>
                        <a:off x="4195243" y="2337805"/>
                        <a:ext cx="772969" cy="32316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US" sz="1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func>
                                <m:funcPr>
                                  <m:ctrlP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oMath>
                          </m:oMathPara>
                        </a14:m>
                        <a:endParaRPr lang="ru-RU" sz="15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4" name="Прямоугольник 11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5243" y="2337805"/>
                        <a:ext cx="772969" cy="323165"/>
                      </a:xfrm>
                      <a:prstGeom prst="rect">
                        <a:avLst/>
                      </a:prstGeom>
                      <a:blipFill rotWithShape="0">
                        <a:blip r:embed="rId4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grpSp>
          <p:nvGrpSpPr>
            <p:cNvPr id="6" name="Группа 5"/>
            <p:cNvGrpSpPr/>
            <p:nvPr/>
          </p:nvGrpSpPr>
          <p:grpSpPr>
            <a:xfrm>
              <a:off x="3675191" y="3155559"/>
              <a:ext cx="1682055" cy="325534"/>
              <a:chOff x="4146615" y="3109374"/>
              <a:chExt cx="1682055" cy="3255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146615" y="3109374"/>
                    <a:ext cx="555722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0=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6615" y="3109374"/>
                    <a:ext cx="555722" cy="323165"/>
                  </a:xfrm>
                  <a:prstGeom prst="rect">
                    <a:avLst/>
                  </a:prstGeom>
                  <a:blipFill rotWithShape="0"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Прямоугольник 117"/>
                  <p:cNvSpPr/>
                  <p:nvPr/>
                </p:nvSpPr>
                <p:spPr>
                  <a:xfrm>
                    <a:off x="4510696" y="3111743"/>
                    <a:ext cx="800219" cy="3231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8" name="Прямоугольник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0696" y="3111743"/>
                    <a:ext cx="800219" cy="323165"/>
                  </a:xfrm>
                  <a:prstGeom prst="rect">
                    <a:avLst/>
                  </a:prstGeom>
                  <a:blipFill rotWithShape="0">
                    <a:blip r:embed="rId4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Прямоугольник 118"/>
                  <p:cNvSpPr/>
                  <p:nvPr/>
                </p:nvSpPr>
                <p:spPr>
                  <a:xfrm>
                    <a:off x="5124566" y="3109374"/>
                    <a:ext cx="704104" cy="3231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Прямоугольник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4566" y="3109374"/>
                    <a:ext cx="704104" cy="323165"/>
                  </a:xfrm>
                  <a:prstGeom prst="rect">
                    <a:avLst/>
                  </a:prstGeom>
                  <a:blipFill rotWithShape="0">
                    <a:blip r:embed="rId50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3821811" y="4222369"/>
                  <a:ext cx="1363065" cy="3503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GB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5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500" i="1" baseline="30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e>
                        </m:ra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811" y="4222369"/>
                  <a:ext cx="1363065" cy="35035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3037024" y="4254953"/>
                  <a:ext cx="463588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7024" y="4254953"/>
                  <a:ext cx="463588" cy="3231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5169208" y="3152574"/>
                  <a:ext cx="39231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9208" y="3152574"/>
                  <a:ext cx="392315" cy="323165"/>
                </a:xfrm>
                <a:prstGeom prst="rect">
                  <a:avLst/>
                </a:prstGeom>
                <a:blipFill rotWithShape="0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па 2"/>
          <p:cNvGrpSpPr/>
          <p:nvPr/>
        </p:nvGrpSpPr>
        <p:grpSpPr>
          <a:xfrm>
            <a:off x="6969692" y="2109784"/>
            <a:ext cx="1619018" cy="2288760"/>
            <a:chOff x="6969692" y="2109784"/>
            <a:chExt cx="1619018" cy="228876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969692" y="2109784"/>
              <a:ext cx="1619018" cy="2288760"/>
              <a:chOff x="6969692" y="2191424"/>
              <a:chExt cx="1619018" cy="2288760"/>
            </a:xfrm>
          </p:grpSpPr>
          <p:sp>
            <p:nvSpPr>
              <p:cNvPr id="66" name="Полилиния 65"/>
              <p:cNvSpPr/>
              <p:nvPr/>
            </p:nvSpPr>
            <p:spPr>
              <a:xfrm>
                <a:off x="8100705" y="2532774"/>
                <a:ext cx="184302" cy="69579"/>
              </a:xfrm>
              <a:custGeom>
                <a:avLst/>
                <a:gdLst>
                  <a:gd name="connsiteX0" fmla="*/ 0 w 228600"/>
                  <a:gd name="connsiteY0" fmla="*/ 0 h 121814"/>
                  <a:gd name="connsiteX1" fmla="*/ 88900 w 228600"/>
                  <a:gd name="connsiteY1" fmla="*/ 120650 h 121814"/>
                  <a:gd name="connsiteX2" fmla="*/ 228600 w 228600"/>
                  <a:gd name="connsiteY2" fmla="*/ 50800 h 121814"/>
                  <a:gd name="connsiteX0" fmla="*/ 0 w 228600"/>
                  <a:gd name="connsiteY0" fmla="*/ 0 h 108016"/>
                  <a:gd name="connsiteX1" fmla="*/ 81756 w 228600"/>
                  <a:gd name="connsiteY1" fmla="*/ 106362 h 108016"/>
                  <a:gd name="connsiteX2" fmla="*/ 228600 w 228600"/>
                  <a:gd name="connsiteY2" fmla="*/ 50800 h 108016"/>
                  <a:gd name="connsiteX0" fmla="*/ 0 w 228600"/>
                  <a:gd name="connsiteY0" fmla="*/ 0 h 119495"/>
                  <a:gd name="connsiteX1" fmla="*/ 79375 w 228600"/>
                  <a:gd name="connsiteY1" fmla="*/ 118269 h 119495"/>
                  <a:gd name="connsiteX2" fmla="*/ 228600 w 228600"/>
                  <a:gd name="connsiteY2" fmla="*/ 50800 h 119495"/>
                  <a:gd name="connsiteX0" fmla="*/ 0 w 210029"/>
                  <a:gd name="connsiteY0" fmla="*/ 0 h 94543"/>
                  <a:gd name="connsiteX1" fmla="*/ 60804 w 210029"/>
                  <a:gd name="connsiteY1" fmla="*/ 94138 h 94543"/>
                  <a:gd name="connsiteX2" fmla="*/ 210029 w 210029"/>
                  <a:gd name="connsiteY2" fmla="*/ 26669 h 94543"/>
                  <a:gd name="connsiteX0" fmla="*/ 0 w 219313"/>
                  <a:gd name="connsiteY0" fmla="*/ 0 h 79144"/>
                  <a:gd name="connsiteX1" fmla="*/ 70088 w 219313"/>
                  <a:gd name="connsiteY1" fmla="*/ 79057 h 79144"/>
                  <a:gd name="connsiteX2" fmla="*/ 219313 w 219313"/>
                  <a:gd name="connsiteY2" fmla="*/ 11588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13" h="79144">
                    <a:moveTo>
                      <a:pt x="0" y="0"/>
                    </a:moveTo>
                    <a:cubicBezTo>
                      <a:pt x="25400" y="56091"/>
                      <a:pt x="33536" y="77126"/>
                      <a:pt x="70088" y="79057"/>
                    </a:cubicBezTo>
                    <a:cubicBezTo>
                      <a:pt x="106640" y="80988"/>
                      <a:pt x="168513" y="50746"/>
                      <a:pt x="219313" y="11588"/>
                    </a:cubicBezTo>
                  </a:path>
                </a:pathLst>
              </a:cu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7594600" y="3238291"/>
                <a:ext cx="196261" cy="85065"/>
              </a:xfrm>
              <a:custGeom>
                <a:avLst/>
                <a:gdLst>
                  <a:gd name="connsiteX0" fmla="*/ 0 w 228600"/>
                  <a:gd name="connsiteY0" fmla="*/ 0 h 121814"/>
                  <a:gd name="connsiteX1" fmla="*/ 88900 w 228600"/>
                  <a:gd name="connsiteY1" fmla="*/ 120650 h 121814"/>
                  <a:gd name="connsiteX2" fmla="*/ 228600 w 228600"/>
                  <a:gd name="connsiteY2" fmla="*/ 50800 h 121814"/>
                  <a:gd name="connsiteX0" fmla="*/ 0 w 228600"/>
                  <a:gd name="connsiteY0" fmla="*/ 0 h 108016"/>
                  <a:gd name="connsiteX1" fmla="*/ 81756 w 228600"/>
                  <a:gd name="connsiteY1" fmla="*/ 106362 h 108016"/>
                  <a:gd name="connsiteX2" fmla="*/ 228600 w 228600"/>
                  <a:gd name="connsiteY2" fmla="*/ 50800 h 108016"/>
                  <a:gd name="connsiteX0" fmla="*/ 0 w 228600"/>
                  <a:gd name="connsiteY0" fmla="*/ 0 h 119495"/>
                  <a:gd name="connsiteX1" fmla="*/ 79375 w 228600"/>
                  <a:gd name="connsiteY1" fmla="*/ 118269 h 119495"/>
                  <a:gd name="connsiteX2" fmla="*/ 228600 w 228600"/>
                  <a:gd name="connsiteY2" fmla="*/ 50800 h 119495"/>
                  <a:gd name="connsiteX0" fmla="*/ 0 w 210029"/>
                  <a:gd name="connsiteY0" fmla="*/ 0 h 94543"/>
                  <a:gd name="connsiteX1" fmla="*/ 60804 w 210029"/>
                  <a:gd name="connsiteY1" fmla="*/ 94138 h 94543"/>
                  <a:gd name="connsiteX2" fmla="*/ 210029 w 210029"/>
                  <a:gd name="connsiteY2" fmla="*/ 26669 h 94543"/>
                  <a:gd name="connsiteX0" fmla="*/ 0 w 219313"/>
                  <a:gd name="connsiteY0" fmla="*/ 0 h 79144"/>
                  <a:gd name="connsiteX1" fmla="*/ 70088 w 219313"/>
                  <a:gd name="connsiteY1" fmla="*/ 79057 h 79144"/>
                  <a:gd name="connsiteX2" fmla="*/ 219313 w 219313"/>
                  <a:gd name="connsiteY2" fmla="*/ 11588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13" h="79144">
                    <a:moveTo>
                      <a:pt x="0" y="0"/>
                    </a:moveTo>
                    <a:cubicBezTo>
                      <a:pt x="25400" y="56091"/>
                      <a:pt x="33536" y="77126"/>
                      <a:pt x="70088" y="79057"/>
                    </a:cubicBezTo>
                    <a:cubicBezTo>
                      <a:pt x="106640" y="80988"/>
                      <a:pt x="168513" y="50746"/>
                      <a:pt x="219313" y="11588"/>
                    </a:cubicBezTo>
                  </a:path>
                </a:pathLst>
              </a:cu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7790859" y="2974181"/>
                <a:ext cx="0" cy="69084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7276589" y="2970920"/>
                <a:ext cx="5142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Полилиния 69"/>
              <p:cNvSpPr/>
              <p:nvPr/>
            </p:nvSpPr>
            <p:spPr>
              <a:xfrm flipH="1" flipV="1">
                <a:off x="7279465" y="3364749"/>
                <a:ext cx="175665" cy="69579"/>
              </a:xfrm>
              <a:custGeom>
                <a:avLst/>
                <a:gdLst>
                  <a:gd name="connsiteX0" fmla="*/ 0 w 228600"/>
                  <a:gd name="connsiteY0" fmla="*/ 0 h 121814"/>
                  <a:gd name="connsiteX1" fmla="*/ 88900 w 228600"/>
                  <a:gd name="connsiteY1" fmla="*/ 120650 h 121814"/>
                  <a:gd name="connsiteX2" fmla="*/ 228600 w 228600"/>
                  <a:gd name="connsiteY2" fmla="*/ 50800 h 121814"/>
                  <a:gd name="connsiteX0" fmla="*/ 0 w 228600"/>
                  <a:gd name="connsiteY0" fmla="*/ 0 h 108016"/>
                  <a:gd name="connsiteX1" fmla="*/ 81756 w 228600"/>
                  <a:gd name="connsiteY1" fmla="*/ 106362 h 108016"/>
                  <a:gd name="connsiteX2" fmla="*/ 228600 w 228600"/>
                  <a:gd name="connsiteY2" fmla="*/ 50800 h 108016"/>
                  <a:gd name="connsiteX0" fmla="*/ 0 w 228600"/>
                  <a:gd name="connsiteY0" fmla="*/ 0 h 119495"/>
                  <a:gd name="connsiteX1" fmla="*/ 79375 w 228600"/>
                  <a:gd name="connsiteY1" fmla="*/ 118269 h 119495"/>
                  <a:gd name="connsiteX2" fmla="*/ 228600 w 228600"/>
                  <a:gd name="connsiteY2" fmla="*/ 50800 h 119495"/>
                  <a:gd name="connsiteX0" fmla="*/ 0 w 210029"/>
                  <a:gd name="connsiteY0" fmla="*/ 0 h 94543"/>
                  <a:gd name="connsiteX1" fmla="*/ 60804 w 210029"/>
                  <a:gd name="connsiteY1" fmla="*/ 94138 h 94543"/>
                  <a:gd name="connsiteX2" fmla="*/ 210029 w 210029"/>
                  <a:gd name="connsiteY2" fmla="*/ 26669 h 94543"/>
                  <a:gd name="connsiteX0" fmla="*/ 0 w 219313"/>
                  <a:gd name="connsiteY0" fmla="*/ 0 h 79144"/>
                  <a:gd name="connsiteX1" fmla="*/ 70088 w 219313"/>
                  <a:gd name="connsiteY1" fmla="*/ 79057 h 79144"/>
                  <a:gd name="connsiteX2" fmla="*/ 219313 w 219313"/>
                  <a:gd name="connsiteY2" fmla="*/ 11588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13" h="79144">
                    <a:moveTo>
                      <a:pt x="0" y="0"/>
                    </a:moveTo>
                    <a:cubicBezTo>
                      <a:pt x="25400" y="56091"/>
                      <a:pt x="33536" y="77126"/>
                      <a:pt x="70088" y="79057"/>
                    </a:cubicBezTo>
                    <a:cubicBezTo>
                      <a:pt x="106640" y="80988"/>
                      <a:pt x="168513" y="50746"/>
                      <a:pt x="219313" y="11588"/>
                    </a:cubicBezTo>
                  </a:path>
                </a:pathLst>
              </a:cu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  <p:cxnSp>
            <p:nvCxnSpPr>
              <p:cNvPr id="75" name="Прямая со стрелкой 74"/>
              <p:cNvCxnSpPr/>
              <p:nvPr/>
            </p:nvCxnSpPr>
            <p:spPr>
              <a:xfrm flipV="1">
                <a:off x="7280266" y="2191424"/>
                <a:ext cx="0" cy="228876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>
                <a:off x="8288573" y="2253874"/>
                <a:ext cx="0" cy="7347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Овал 120"/>
              <p:cNvSpPr/>
              <p:nvPr/>
            </p:nvSpPr>
            <p:spPr>
              <a:xfrm>
                <a:off x="7170951" y="3553469"/>
                <a:ext cx="217029" cy="2231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3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2" name="Прямая со стрелкой 121"/>
              <p:cNvCxnSpPr/>
              <p:nvPr/>
            </p:nvCxnSpPr>
            <p:spPr>
              <a:xfrm>
                <a:off x="7281054" y="3659027"/>
                <a:ext cx="0" cy="615510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7282031" y="4001847"/>
                    <a:ext cx="36514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3" name="TextBox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82031" y="4001847"/>
                    <a:ext cx="365146" cy="276999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 r="-3898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7442355" y="2951889"/>
                    <a:ext cx="246738" cy="29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2355" y="2951889"/>
                    <a:ext cx="246738" cy="299441"/>
                  </a:xfrm>
                  <a:prstGeom prst="rect">
                    <a:avLst/>
                  </a:prstGeom>
                  <a:blipFill rotWithShape="0"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6969692" y="2196936"/>
                    <a:ext cx="3075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9692" y="2196936"/>
                    <a:ext cx="307520" cy="276999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6" name="Прямая со стрелкой 125"/>
              <p:cNvCxnSpPr/>
              <p:nvPr/>
            </p:nvCxnSpPr>
            <p:spPr>
              <a:xfrm flipV="1">
                <a:off x="7994605" y="3478561"/>
                <a:ext cx="346002" cy="1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7995737" y="3225591"/>
                    <a:ext cx="31488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5737" y="3225591"/>
                    <a:ext cx="314883" cy="276999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 r="-78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8" name="Прямая соединительная линия 127"/>
              <p:cNvCxnSpPr/>
              <p:nvPr/>
            </p:nvCxnSpPr>
            <p:spPr>
              <a:xfrm flipH="1">
                <a:off x="7280266" y="2273300"/>
                <a:ext cx="1006484" cy="1400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7990079" y="2545729"/>
                <a:ext cx="2885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endParaRPr lang="ru-RU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30" name="Прямая со стрелкой 129"/>
              <p:cNvCxnSpPr/>
              <p:nvPr/>
            </p:nvCxnSpPr>
            <p:spPr>
              <a:xfrm>
                <a:off x="6989447" y="3665023"/>
                <a:ext cx="1513529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8071446" y="2253874"/>
                <a:ext cx="4315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8283948" y="3661425"/>
                    <a:ext cx="30476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3948" y="3661425"/>
                    <a:ext cx="304762" cy="276999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3" name="Прямая со стрелкой 132"/>
              <p:cNvCxnSpPr/>
              <p:nvPr/>
            </p:nvCxnSpPr>
            <p:spPr>
              <a:xfrm>
                <a:off x="7276587" y="3665022"/>
                <a:ext cx="524388" cy="0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7500208" y="3671035"/>
                    <a:ext cx="28430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0208" y="3671035"/>
                    <a:ext cx="284301" cy="276999"/>
                  </a:xfrm>
                  <a:prstGeom prst="rect">
                    <a:avLst/>
                  </a:prstGeom>
                  <a:blipFill rotWithShape="0"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5" name="TextBox 134"/>
              <p:cNvSpPr txBox="1"/>
              <p:nvPr/>
            </p:nvSpPr>
            <p:spPr>
              <a:xfrm>
                <a:off x="7496631" y="3276375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endParaRPr lang="ru-RU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37" name="Прямая со стрелкой 136"/>
              <p:cNvCxnSpPr/>
              <p:nvPr/>
            </p:nvCxnSpPr>
            <p:spPr>
              <a:xfrm flipV="1">
                <a:off x="7280266" y="2969419"/>
                <a:ext cx="0" cy="699415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6982058" y="2921138"/>
                    <a:ext cx="290757" cy="2916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2058" y="2921138"/>
                    <a:ext cx="290757" cy="291618"/>
                  </a:xfrm>
                  <a:prstGeom prst="rect">
                    <a:avLst/>
                  </a:prstGeom>
                  <a:blipFill rotWithShape="0"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9" name="Прямая со стрелкой 138"/>
              <p:cNvCxnSpPr/>
              <p:nvPr/>
            </p:nvCxnSpPr>
            <p:spPr>
              <a:xfrm flipV="1">
                <a:off x="7280266" y="2971800"/>
                <a:ext cx="504040" cy="702325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Овал 139"/>
              <p:cNvSpPr/>
              <p:nvPr/>
            </p:nvSpPr>
            <p:spPr>
              <a:xfrm>
                <a:off x="7258539" y="363995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7271568" y="3022019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  <a:endParaRPr lang="ru-RU" sz="12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4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1.11111E-6 -0.0824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15903 -0.29383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469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5679E-6 L 0.03802 -0.29722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148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3951E-6 L -0.19375 -0.08025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58" grpId="0"/>
      <p:bldP spid="159" grpId="0"/>
      <p:bldP spid="160" grpId="0"/>
      <p:bldP spid="102" grpId="0"/>
      <p:bldP spid="105" grpId="0"/>
      <p:bldP spid="105" grpId="1"/>
      <p:bldP spid="97" grpId="0"/>
      <p:bldP spid="97" grpId="1"/>
      <p:bldP spid="14" grpId="0"/>
      <p:bldP spid="14" grpId="1"/>
      <p:bldP spid="141" grpId="0"/>
      <p:bldP spid="1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51996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Автомобиль, на зеркале заднего вида которого висит на нити брелок массой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0,2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кг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, начинает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двигаться из состояния покоя и за первые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 своего движения проходит путь, длиной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120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м. Определите силу натяжения нити брелока в конце разгонного участка. Брелок относительно машины неподвижен.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07708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45747" y="1707708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375635"/>
            <a:ext cx="10768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45747" y="2110487"/>
            <a:ext cx="0" cy="149340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710873"/>
                <a:ext cx="90531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с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10873"/>
                <a:ext cx="905312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9132" y="3043563"/>
                <a:ext cx="10681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3043563"/>
                <a:ext cx="1068113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69132" y="2050937"/>
                <a:ext cx="113633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2050937"/>
                <a:ext cx="1136337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68299" y="3380334"/>
                <a:ext cx="10774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80334"/>
                <a:ext cx="1077448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2380905"/>
                <a:ext cx="7772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80905"/>
                <a:ext cx="777200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453408" y="4396830"/>
                <a:ext cx="1534721" cy="37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08" y="4396830"/>
                <a:ext cx="1534721" cy="371833"/>
              </a:xfrm>
              <a:prstGeom prst="rect">
                <a:avLst/>
              </a:prstGeom>
              <a:blipFill rotWithShape="0">
                <a:blip r:embed="rId2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1449238" y="2680652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пути при РУД: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453083" y="2073895"/>
            <a:ext cx="22698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Сила натяжения нити: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3589904" y="2034104"/>
                <a:ext cx="1859507" cy="37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04" y="2034104"/>
                <a:ext cx="1859507" cy="371833"/>
              </a:xfrm>
              <a:prstGeom prst="rect">
                <a:avLst/>
              </a:prstGeom>
              <a:blipFill rotWithShape="0">
                <a:blip r:embed="rId2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3878239" y="2550744"/>
                <a:ext cx="1661444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39" y="2550744"/>
                <a:ext cx="1661444" cy="55406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Рисунок 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452059" y="2121593"/>
            <a:ext cx="5378626" cy="2268865"/>
            <a:chOff x="1452059" y="2121593"/>
            <a:chExt cx="5378626" cy="226886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457325" y="2121593"/>
              <a:ext cx="3516628" cy="358137"/>
              <a:chOff x="1457325" y="1971098"/>
              <a:chExt cx="3516628" cy="358137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1457325" y="2006070"/>
                <a:ext cx="20491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2-й закон Ньютона: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3354368" y="1971098"/>
                    <a:ext cx="1619585" cy="3511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4368" y="1971098"/>
                    <a:ext cx="1619585" cy="351186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517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Группа 11"/>
            <p:cNvGrpSpPr/>
            <p:nvPr/>
          </p:nvGrpSpPr>
          <p:grpSpPr>
            <a:xfrm>
              <a:off x="1452060" y="2461611"/>
              <a:ext cx="5378625" cy="774315"/>
              <a:chOff x="1452060" y="2442571"/>
              <a:chExt cx="5378625" cy="774315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452060" y="2706228"/>
                <a:ext cx="24285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В проекциях на ось </a:t>
                </a:r>
                <a:r>
                  <a:rPr lang="ru-RU" sz="1500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Оу</a:t>
                </a:r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4907786" y="2442571"/>
                    <a:ext cx="1922899" cy="7743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" name="Прямоугольник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7786" y="2442571"/>
                    <a:ext cx="1922899" cy="774315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73692" y="2710379"/>
                    <a:ext cx="1337210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  <m:func>
                            <m:funcPr>
                              <m:ctrlP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1" name="TextBox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3692" y="2710379"/>
                    <a:ext cx="1337210" cy="323165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452059" y="3266791"/>
                  <a:ext cx="2054389" cy="774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  <m:rad>
                          <m:radPr>
                            <m:degHide m:val="on"/>
                            <m:ctrlP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2059" y="3266791"/>
                  <a:ext cx="2054389" cy="77431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083695" y="3397134"/>
                  <a:ext cx="2808312" cy="554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p>
                          <m:sSupPr>
                            <m:ctrlPr>
                              <a:rPr lang="ru-RU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RU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695" y="3397134"/>
                  <a:ext cx="2808312" cy="55406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453911" y="4047479"/>
                  <a:ext cx="2304256" cy="342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3911" y="4047479"/>
                  <a:ext cx="2304256" cy="34297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085098" y="4048856"/>
                  <a:ext cx="148690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5098" y="4048856"/>
                  <a:ext cx="1486902" cy="3231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Группа 60"/>
          <p:cNvGrpSpPr/>
          <p:nvPr/>
        </p:nvGrpSpPr>
        <p:grpSpPr>
          <a:xfrm>
            <a:off x="6969692" y="2109784"/>
            <a:ext cx="1619018" cy="2288760"/>
            <a:chOff x="6969692" y="2109784"/>
            <a:chExt cx="1619018" cy="2288760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6969692" y="2109784"/>
              <a:ext cx="1619018" cy="2288760"/>
              <a:chOff x="6969692" y="2191424"/>
              <a:chExt cx="1619018" cy="2288760"/>
            </a:xfrm>
          </p:grpSpPr>
          <p:sp>
            <p:nvSpPr>
              <p:cNvPr id="79" name="Полилиния 78"/>
              <p:cNvSpPr/>
              <p:nvPr/>
            </p:nvSpPr>
            <p:spPr>
              <a:xfrm>
                <a:off x="8100705" y="2532774"/>
                <a:ext cx="184302" cy="69579"/>
              </a:xfrm>
              <a:custGeom>
                <a:avLst/>
                <a:gdLst>
                  <a:gd name="connsiteX0" fmla="*/ 0 w 228600"/>
                  <a:gd name="connsiteY0" fmla="*/ 0 h 121814"/>
                  <a:gd name="connsiteX1" fmla="*/ 88900 w 228600"/>
                  <a:gd name="connsiteY1" fmla="*/ 120650 h 121814"/>
                  <a:gd name="connsiteX2" fmla="*/ 228600 w 228600"/>
                  <a:gd name="connsiteY2" fmla="*/ 50800 h 121814"/>
                  <a:gd name="connsiteX0" fmla="*/ 0 w 228600"/>
                  <a:gd name="connsiteY0" fmla="*/ 0 h 108016"/>
                  <a:gd name="connsiteX1" fmla="*/ 81756 w 228600"/>
                  <a:gd name="connsiteY1" fmla="*/ 106362 h 108016"/>
                  <a:gd name="connsiteX2" fmla="*/ 228600 w 228600"/>
                  <a:gd name="connsiteY2" fmla="*/ 50800 h 108016"/>
                  <a:gd name="connsiteX0" fmla="*/ 0 w 228600"/>
                  <a:gd name="connsiteY0" fmla="*/ 0 h 119495"/>
                  <a:gd name="connsiteX1" fmla="*/ 79375 w 228600"/>
                  <a:gd name="connsiteY1" fmla="*/ 118269 h 119495"/>
                  <a:gd name="connsiteX2" fmla="*/ 228600 w 228600"/>
                  <a:gd name="connsiteY2" fmla="*/ 50800 h 119495"/>
                  <a:gd name="connsiteX0" fmla="*/ 0 w 210029"/>
                  <a:gd name="connsiteY0" fmla="*/ 0 h 94543"/>
                  <a:gd name="connsiteX1" fmla="*/ 60804 w 210029"/>
                  <a:gd name="connsiteY1" fmla="*/ 94138 h 94543"/>
                  <a:gd name="connsiteX2" fmla="*/ 210029 w 210029"/>
                  <a:gd name="connsiteY2" fmla="*/ 26669 h 94543"/>
                  <a:gd name="connsiteX0" fmla="*/ 0 w 219313"/>
                  <a:gd name="connsiteY0" fmla="*/ 0 h 79144"/>
                  <a:gd name="connsiteX1" fmla="*/ 70088 w 219313"/>
                  <a:gd name="connsiteY1" fmla="*/ 79057 h 79144"/>
                  <a:gd name="connsiteX2" fmla="*/ 219313 w 219313"/>
                  <a:gd name="connsiteY2" fmla="*/ 11588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13" h="79144">
                    <a:moveTo>
                      <a:pt x="0" y="0"/>
                    </a:moveTo>
                    <a:cubicBezTo>
                      <a:pt x="25400" y="56091"/>
                      <a:pt x="33536" y="77126"/>
                      <a:pt x="70088" y="79057"/>
                    </a:cubicBezTo>
                    <a:cubicBezTo>
                      <a:pt x="106640" y="80988"/>
                      <a:pt x="168513" y="50746"/>
                      <a:pt x="219313" y="11588"/>
                    </a:cubicBezTo>
                  </a:path>
                </a:pathLst>
              </a:cu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7594600" y="3238291"/>
                <a:ext cx="196261" cy="85065"/>
              </a:xfrm>
              <a:custGeom>
                <a:avLst/>
                <a:gdLst>
                  <a:gd name="connsiteX0" fmla="*/ 0 w 228600"/>
                  <a:gd name="connsiteY0" fmla="*/ 0 h 121814"/>
                  <a:gd name="connsiteX1" fmla="*/ 88900 w 228600"/>
                  <a:gd name="connsiteY1" fmla="*/ 120650 h 121814"/>
                  <a:gd name="connsiteX2" fmla="*/ 228600 w 228600"/>
                  <a:gd name="connsiteY2" fmla="*/ 50800 h 121814"/>
                  <a:gd name="connsiteX0" fmla="*/ 0 w 228600"/>
                  <a:gd name="connsiteY0" fmla="*/ 0 h 108016"/>
                  <a:gd name="connsiteX1" fmla="*/ 81756 w 228600"/>
                  <a:gd name="connsiteY1" fmla="*/ 106362 h 108016"/>
                  <a:gd name="connsiteX2" fmla="*/ 228600 w 228600"/>
                  <a:gd name="connsiteY2" fmla="*/ 50800 h 108016"/>
                  <a:gd name="connsiteX0" fmla="*/ 0 w 228600"/>
                  <a:gd name="connsiteY0" fmla="*/ 0 h 119495"/>
                  <a:gd name="connsiteX1" fmla="*/ 79375 w 228600"/>
                  <a:gd name="connsiteY1" fmla="*/ 118269 h 119495"/>
                  <a:gd name="connsiteX2" fmla="*/ 228600 w 228600"/>
                  <a:gd name="connsiteY2" fmla="*/ 50800 h 119495"/>
                  <a:gd name="connsiteX0" fmla="*/ 0 w 210029"/>
                  <a:gd name="connsiteY0" fmla="*/ 0 h 94543"/>
                  <a:gd name="connsiteX1" fmla="*/ 60804 w 210029"/>
                  <a:gd name="connsiteY1" fmla="*/ 94138 h 94543"/>
                  <a:gd name="connsiteX2" fmla="*/ 210029 w 210029"/>
                  <a:gd name="connsiteY2" fmla="*/ 26669 h 94543"/>
                  <a:gd name="connsiteX0" fmla="*/ 0 w 219313"/>
                  <a:gd name="connsiteY0" fmla="*/ 0 h 79144"/>
                  <a:gd name="connsiteX1" fmla="*/ 70088 w 219313"/>
                  <a:gd name="connsiteY1" fmla="*/ 79057 h 79144"/>
                  <a:gd name="connsiteX2" fmla="*/ 219313 w 219313"/>
                  <a:gd name="connsiteY2" fmla="*/ 11588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13" h="79144">
                    <a:moveTo>
                      <a:pt x="0" y="0"/>
                    </a:moveTo>
                    <a:cubicBezTo>
                      <a:pt x="25400" y="56091"/>
                      <a:pt x="33536" y="77126"/>
                      <a:pt x="70088" y="79057"/>
                    </a:cubicBezTo>
                    <a:cubicBezTo>
                      <a:pt x="106640" y="80988"/>
                      <a:pt x="168513" y="50746"/>
                      <a:pt x="219313" y="11588"/>
                    </a:cubicBezTo>
                  </a:path>
                </a:pathLst>
              </a:cu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7790859" y="2974181"/>
                <a:ext cx="0" cy="69084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7276589" y="2970920"/>
                <a:ext cx="5142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Полилиния 84"/>
              <p:cNvSpPr/>
              <p:nvPr/>
            </p:nvSpPr>
            <p:spPr>
              <a:xfrm flipH="1" flipV="1">
                <a:off x="7279465" y="3364749"/>
                <a:ext cx="175665" cy="69579"/>
              </a:xfrm>
              <a:custGeom>
                <a:avLst/>
                <a:gdLst>
                  <a:gd name="connsiteX0" fmla="*/ 0 w 228600"/>
                  <a:gd name="connsiteY0" fmla="*/ 0 h 121814"/>
                  <a:gd name="connsiteX1" fmla="*/ 88900 w 228600"/>
                  <a:gd name="connsiteY1" fmla="*/ 120650 h 121814"/>
                  <a:gd name="connsiteX2" fmla="*/ 228600 w 228600"/>
                  <a:gd name="connsiteY2" fmla="*/ 50800 h 121814"/>
                  <a:gd name="connsiteX0" fmla="*/ 0 w 228600"/>
                  <a:gd name="connsiteY0" fmla="*/ 0 h 108016"/>
                  <a:gd name="connsiteX1" fmla="*/ 81756 w 228600"/>
                  <a:gd name="connsiteY1" fmla="*/ 106362 h 108016"/>
                  <a:gd name="connsiteX2" fmla="*/ 228600 w 228600"/>
                  <a:gd name="connsiteY2" fmla="*/ 50800 h 108016"/>
                  <a:gd name="connsiteX0" fmla="*/ 0 w 228600"/>
                  <a:gd name="connsiteY0" fmla="*/ 0 h 119495"/>
                  <a:gd name="connsiteX1" fmla="*/ 79375 w 228600"/>
                  <a:gd name="connsiteY1" fmla="*/ 118269 h 119495"/>
                  <a:gd name="connsiteX2" fmla="*/ 228600 w 228600"/>
                  <a:gd name="connsiteY2" fmla="*/ 50800 h 119495"/>
                  <a:gd name="connsiteX0" fmla="*/ 0 w 210029"/>
                  <a:gd name="connsiteY0" fmla="*/ 0 h 94543"/>
                  <a:gd name="connsiteX1" fmla="*/ 60804 w 210029"/>
                  <a:gd name="connsiteY1" fmla="*/ 94138 h 94543"/>
                  <a:gd name="connsiteX2" fmla="*/ 210029 w 210029"/>
                  <a:gd name="connsiteY2" fmla="*/ 26669 h 94543"/>
                  <a:gd name="connsiteX0" fmla="*/ 0 w 219313"/>
                  <a:gd name="connsiteY0" fmla="*/ 0 h 79144"/>
                  <a:gd name="connsiteX1" fmla="*/ 70088 w 219313"/>
                  <a:gd name="connsiteY1" fmla="*/ 79057 h 79144"/>
                  <a:gd name="connsiteX2" fmla="*/ 219313 w 219313"/>
                  <a:gd name="connsiteY2" fmla="*/ 11588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13" h="79144">
                    <a:moveTo>
                      <a:pt x="0" y="0"/>
                    </a:moveTo>
                    <a:cubicBezTo>
                      <a:pt x="25400" y="56091"/>
                      <a:pt x="33536" y="77126"/>
                      <a:pt x="70088" y="79057"/>
                    </a:cubicBezTo>
                    <a:cubicBezTo>
                      <a:pt x="106640" y="80988"/>
                      <a:pt x="168513" y="50746"/>
                      <a:pt x="219313" y="11588"/>
                    </a:cubicBezTo>
                  </a:path>
                </a:pathLst>
              </a:cu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  <p:cxnSp>
            <p:nvCxnSpPr>
              <p:cNvPr id="88" name="Прямая со стрелкой 87"/>
              <p:cNvCxnSpPr/>
              <p:nvPr/>
            </p:nvCxnSpPr>
            <p:spPr>
              <a:xfrm flipV="1">
                <a:off x="7280266" y="2191424"/>
                <a:ext cx="0" cy="228876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 стрелкой 88"/>
              <p:cNvCxnSpPr/>
              <p:nvPr/>
            </p:nvCxnSpPr>
            <p:spPr>
              <a:xfrm>
                <a:off x="8288573" y="2253874"/>
                <a:ext cx="0" cy="7347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Овал 89"/>
              <p:cNvSpPr/>
              <p:nvPr/>
            </p:nvSpPr>
            <p:spPr>
              <a:xfrm>
                <a:off x="7170951" y="3553469"/>
                <a:ext cx="217029" cy="2231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3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Прямая со стрелкой 90"/>
              <p:cNvCxnSpPr/>
              <p:nvPr/>
            </p:nvCxnSpPr>
            <p:spPr>
              <a:xfrm>
                <a:off x="7281054" y="3659027"/>
                <a:ext cx="0" cy="615510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7282031" y="4001847"/>
                    <a:ext cx="36514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3" name="TextBox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82031" y="4001847"/>
                    <a:ext cx="365146" cy="276999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 r="-3898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7442355" y="2951889"/>
                    <a:ext cx="246738" cy="29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2355" y="2951889"/>
                    <a:ext cx="246738" cy="299441"/>
                  </a:xfrm>
                  <a:prstGeom prst="rect">
                    <a:avLst/>
                  </a:prstGeom>
                  <a:blipFill rotWithShape="0"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6969692" y="2196936"/>
                    <a:ext cx="3075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9692" y="2196936"/>
                    <a:ext cx="307520" cy="276999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8" name="Прямая со стрелкой 97"/>
              <p:cNvCxnSpPr/>
              <p:nvPr/>
            </p:nvCxnSpPr>
            <p:spPr>
              <a:xfrm flipV="1">
                <a:off x="7994605" y="3478561"/>
                <a:ext cx="346002" cy="1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7995737" y="3225591"/>
                    <a:ext cx="31488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5737" y="3225591"/>
                    <a:ext cx="314883" cy="276999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 r="-78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0" name="Прямая соединительная линия 99"/>
              <p:cNvCxnSpPr/>
              <p:nvPr/>
            </p:nvCxnSpPr>
            <p:spPr>
              <a:xfrm flipH="1">
                <a:off x="7280266" y="2273300"/>
                <a:ext cx="1006484" cy="1400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7990079" y="2545729"/>
                <a:ext cx="2885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endParaRPr lang="ru-RU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02" name="Прямая со стрелкой 101"/>
              <p:cNvCxnSpPr/>
              <p:nvPr/>
            </p:nvCxnSpPr>
            <p:spPr>
              <a:xfrm>
                <a:off x="6989447" y="3665023"/>
                <a:ext cx="1513529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8071446" y="2253874"/>
                <a:ext cx="4315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8283948" y="3661425"/>
                    <a:ext cx="30476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3948" y="3661425"/>
                    <a:ext cx="304762" cy="276999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5" name="Прямая со стрелкой 104"/>
              <p:cNvCxnSpPr/>
              <p:nvPr/>
            </p:nvCxnSpPr>
            <p:spPr>
              <a:xfrm>
                <a:off x="7276587" y="3665022"/>
                <a:ext cx="524388" cy="0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7500208" y="3671035"/>
                    <a:ext cx="28430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0208" y="3671035"/>
                    <a:ext cx="284301" cy="276999"/>
                  </a:xfrm>
                  <a:prstGeom prst="rect">
                    <a:avLst/>
                  </a:prstGeom>
                  <a:blipFill rotWithShape="0"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9" name="TextBox 108"/>
              <p:cNvSpPr txBox="1"/>
              <p:nvPr/>
            </p:nvSpPr>
            <p:spPr>
              <a:xfrm>
                <a:off x="7496631" y="3276375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endParaRPr lang="ru-RU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10" name="Прямая со стрелкой 109"/>
              <p:cNvCxnSpPr/>
              <p:nvPr/>
            </p:nvCxnSpPr>
            <p:spPr>
              <a:xfrm flipV="1">
                <a:off x="7280266" y="2969419"/>
                <a:ext cx="0" cy="699415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6982058" y="2921138"/>
                    <a:ext cx="290757" cy="2916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2058" y="2921138"/>
                    <a:ext cx="290757" cy="291618"/>
                  </a:xfrm>
                  <a:prstGeom prst="rect">
                    <a:avLst/>
                  </a:prstGeom>
                  <a:blipFill rotWithShape="0"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2" name="Прямая со стрелкой 111"/>
              <p:cNvCxnSpPr/>
              <p:nvPr/>
            </p:nvCxnSpPr>
            <p:spPr>
              <a:xfrm flipV="1">
                <a:off x="7280266" y="2971800"/>
                <a:ext cx="504040" cy="702325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Овал 112"/>
              <p:cNvSpPr/>
              <p:nvPr/>
            </p:nvSpPr>
            <p:spPr>
              <a:xfrm>
                <a:off x="7258539" y="363995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7271568" y="3022019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  <a:endParaRPr lang="ru-RU" sz="12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7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17284E-7 L 0.23299 -0.4592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229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0" grpId="1"/>
      <p:bldP spid="143" grpId="0"/>
      <p:bldP spid="144" grpId="0"/>
      <p:bldP spid="145" grpId="0"/>
      <p:bldP spid="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51996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Автомобиль, на зеркале заднего вида которого висит на нити брелок массой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0,2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кг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, начинает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двигаться из состояния покоя и за первые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 своего движения проходит путь, длиной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120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м. Определите силу натяжения нити брелока в конце разгонного участка. Брелок относительно машины неподвижен.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07708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45747" y="1707708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375635"/>
            <a:ext cx="10768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45747" y="2110487"/>
            <a:ext cx="0" cy="149340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710873"/>
                <a:ext cx="90531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с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10873"/>
                <a:ext cx="905312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9132" y="3043563"/>
                <a:ext cx="10681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3043563"/>
                <a:ext cx="1068113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69132" y="2050937"/>
                <a:ext cx="113633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2050937"/>
                <a:ext cx="1136337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68299" y="3380334"/>
                <a:ext cx="10774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80334"/>
                <a:ext cx="1077448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2380905"/>
                <a:ext cx="7772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80905"/>
                <a:ext cx="777200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49238" y="2680652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пути при РУД: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78239" y="2550744"/>
                <a:ext cx="1661444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39" y="2550744"/>
                <a:ext cx="1661444" cy="55406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465566" y="3090337"/>
            <a:ext cx="24842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Ox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85601" y="3090337"/>
            <a:ext cx="8659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00" i="1" dirty="0"/>
              <a:t>υ</a:t>
            </a:r>
            <a:r>
              <a:rPr lang="en-US" sz="1500" baseline="-25000" dirty="0" smtClean="0"/>
              <a:t>0</a:t>
            </a:r>
            <a:r>
              <a:rPr lang="en-US" sz="1500" i="1" baseline="-25000" dirty="0" smtClean="0"/>
              <a:t>x</a:t>
            </a:r>
            <a:r>
              <a:rPr lang="en-US" sz="1500" dirty="0" smtClean="0"/>
              <a:t> </a:t>
            </a:r>
            <a:r>
              <a:rPr lang="en-US" sz="1500" dirty="0"/>
              <a:t>= 0; </a:t>
            </a:r>
            <a:endParaRPr lang="ru-RU" sz="15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383354" y="3090337"/>
            <a:ext cx="7280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>
                <a:latin typeface="Cambria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500" i="1" baseline="-25000" dirty="0"/>
              <a:t>x</a:t>
            </a:r>
            <a:r>
              <a:rPr lang="en-US" sz="1500" i="1" dirty="0"/>
              <a:t> </a:t>
            </a:r>
            <a:r>
              <a:rPr lang="en-US" sz="1500" dirty="0"/>
              <a:t>=</a:t>
            </a:r>
            <a:r>
              <a:rPr lang="en-US" sz="1500" i="1" dirty="0"/>
              <a:t> </a:t>
            </a:r>
            <a:r>
              <a:rPr lang="en-US" sz="1500" i="1" dirty="0">
                <a:latin typeface="Cambria" panose="02040503050406030204" pitchFamily="18" charset="0"/>
              </a:rPr>
              <a:t>a</a:t>
            </a:r>
            <a:r>
              <a:rPr lang="en-US" sz="1500" i="1" dirty="0"/>
              <a:t>.</a:t>
            </a:r>
            <a:endParaRPr lang="ru-RU" sz="1500" dirty="0"/>
          </a:p>
        </p:txBody>
      </p:sp>
      <p:sp>
        <p:nvSpPr>
          <p:cNvPr id="96" name="TextBox 95"/>
          <p:cNvSpPr txBox="1"/>
          <p:nvPr/>
        </p:nvSpPr>
        <p:spPr>
          <a:xfrm>
            <a:off x="1455964" y="3570303"/>
            <a:ext cx="7739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64482" y="3431689"/>
                <a:ext cx="1170130" cy="559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82" y="3431689"/>
                <a:ext cx="1170130" cy="55996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763526" y="3449230"/>
                <a:ext cx="1440160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526" y="3449230"/>
                <a:ext cx="1440160" cy="53758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1453083" y="2073895"/>
            <a:ext cx="22698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Сила натяжения нити: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589904" y="2034104"/>
                <a:ext cx="1859507" cy="37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04" y="2034104"/>
                <a:ext cx="1859507" cy="371833"/>
              </a:xfrm>
              <a:prstGeom prst="rect">
                <a:avLst/>
              </a:prstGeom>
              <a:blipFill rotWithShape="0">
                <a:blip r:embed="rId1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948284" y="1807226"/>
                <a:ext cx="1699527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5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284" y="1807226"/>
                <a:ext cx="1699527" cy="77431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455509" y="4009839"/>
                <a:ext cx="3283895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5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5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120 </m:t>
                                      </m:r>
                                      <m:r>
                                        <a:rPr lang="ru-RU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м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5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5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5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  <m:r>
                                                <a:rPr lang="ru-RU" sz="15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с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15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5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ru-RU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м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RU" sz="15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5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с</m:t>
                                          </m:r>
                                        </m:e>
                                        <m:sup>
                                          <m:r>
                                            <a:rPr lang="ru-RU" sz="15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09" y="4009839"/>
                <a:ext cx="3283895" cy="77431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582701" y="4203546"/>
                <a:ext cx="180020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∙10,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3 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701" y="4203546"/>
                <a:ext cx="1800200" cy="48609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067308" y="4277774"/>
                <a:ext cx="9001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≈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Н.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308" y="4277774"/>
                <a:ext cx="900100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1461888" y="4757738"/>
            <a:ext cx="142172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T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2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Н.</a:t>
            </a:r>
            <a:endParaRPr lang="ru-RU" altLang="ru-RU" sz="1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6969692" y="2109784"/>
            <a:ext cx="1619018" cy="2288760"/>
            <a:chOff x="6969692" y="2109784"/>
            <a:chExt cx="1619018" cy="2288760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6969692" y="2109784"/>
              <a:ext cx="1619018" cy="2288760"/>
              <a:chOff x="6969692" y="2191424"/>
              <a:chExt cx="1619018" cy="2288760"/>
            </a:xfrm>
          </p:grpSpPr>
          <p:sp>
            <p:nvSpPr>
              <p:cNvPr id="76" name="Полилиния 75"/>
              <p:cNvSpPr/>
              <p:nvPr/>
            </p:nvSpPr>
            <p:spPr>
              <a:xfrm>
                <a:off x="8100705" y="2532774"/>
                <a:ext cx="184302" cy="69579"/>
              </a:xfrm>
              <a:custGeom>
                <a:avLst/>
                <a:gdLst>
                  <a:gd name="connsiteX0" fmla="*/ 0 w 228600"/>
                  <a:gd name="connsiteY0" fmla="*/ 0 h 121814"/>
                  <a:gd name="connsiteX1" fmla="*/ 88900 w 228600"/>
                  <a:gd name="connsiteY1" fmla="*/ 120650 h 121814"/>
                  <a:gd name="connsiteX2" fmla="*/ 228600 w 228600"/>
                  <a:gd name="connsiteY2" fmla="*/ 50800 h 121814"/>
                  <a:gd name="connsiteX0" fmla="*/ 0 w 228600"/>
                  <a:gd name="connsiteY0" fmla="*/ 0 h 108016"/>
                  <a:gd name="connsiteX1" fmla="*/ 81756 w 228600"/>
                  <a:gd name="connsiteY1" fmla="*/ 106362 h 108016"/>
                  <a:gd name="connsiteX2" fmla="*/ 228600 w 228600"/>
                  <a:gd name="connsiteY2" fmla="*/ 50800 h 108016"/>
                  <a:gd name="connsiteX0" fmla="*/ 0 w 228600"/>
                  <a:gd name="connsiteY0" fmla="*/ 0 h 119495"/>
                  <a:gd name="connsiteX1" fmla="*/ 79375 w 228600"/>
                  <a:gd name="connsiteY1" fmla="*/ 118269 h 119495"/>
                  <a:gd name="connsiteX2" fmla="*/ 228600 w 228600"/>
                  <a:gd name="connsiteY2" fmla="*/ 50800 h 119495"/>
                  <a:gd name="connsiteX0" fmla="*/ 0 w 210029"/>
                  <a:gd name="connsiteY0" fmla="*/ 0 h 94543"/>
                  <a:gd name="connsiteX1" fmla="*/ 60804 w 210029"/>
                  <a:gd name="connsiteY1" fmla="*/ 94138 h 94543"/>
                  <a:gd name="connsiteX2" fmla="*/ 210029 w 210029"/>
                  <a:gd name="connsiteY2" fmla="*/ 26669 h 94543"/>
                  <a:gd name="connsiteX0" fmla="*/ 0 w 219313"/>
                  <a:gd name="connsiteY0" fmla="*/ 0 h 79144"/>
                  <a:gd name="connsiteX1" fmla="*/ 70088 w 219313"/>
                  <a:gd name="connsiteY1" fmla="*/ 79057 h 79144"/>
                  <a:gd name="connsiteX2" fmla="*/ 219313 w 219313"/>
                  <a:gd name="connsiteY2" fmla="*/ 11588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13" h="79144">
                    <a:moveTo>
                      <a:pt x="0" y="0"/>
                    </a:moveTo>
                    <a:cubicBezTo>
                      <a:pt x="25400" y="56091"/>
                      <a:pt x="33536" y="77126"/>
                      <a:pt x="70088" y="79057"/>
                    </a:cubicBezTo>
                    <a:cubicBezTo>
                      <a:pt x="106640" y="80988"/>
                      <a:pt x="168513" y="50746"/>
                      <a:pt x="219313" y="11588"/>
                    </a:cubicBezTo>
                  </a:path>
                </a:pathLst>
              </a:cu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7594600" y="3238291"/>
                <a:ext cx="196261" cy="85065"/>
              </a:xfrm>
              <a:custGeom>
                <a:avLst/>
                <a:gdLst>
                  <a:gd name="connsiteX0" fmla="*/ 0 w 228600"/>
                  <a:gd name="connsiteY0" fmla="*/ 0 h 121814"/>
                  <a:gd name="connsiteX1" fmla="*/ 88900 w 228600"/>
                  <a:gd name="connsiteY1" fmla="*/ 120650 h 121814"/>
                  <a:gd name="connsiteX2" fmla="*/ 228600 w 228600"/>
                  <a:gd name="connsiteY2" fmla="*/ 50800 h 121814"/>
                  <a:gd name="connsiteX0" fmla="*/ 0 w 228600"/>
                  <a:gd name="connsiteY0" fmla="*/ 0 h 108016"/>
                  <a:gd name="connsiteX1" fmla="*/ 81756 w 228600"/>
                  <a:gd name="connsiteY1" fmla="*/ 106362 h 108016"/>
                  <a:gd name="connsiteX2" fmla="*/ 228600 w 228600"/>
                  <a:gd name="connsiteY2" fmla="*/ 50800 h 108016"/>
                  <a:gd name="connsiteX0" fmla="*/ 0 w 228600"/>
                  <a:gd name="connsiteY0" fmla="*/ 0 h 119495"/>
                  <a:gd name="connsiteX1" fmla="*/ 79375 w 228600"/>
                  <a:gd name="connsiteY1" fmla="*/ 118269 h 119495"/>
                  <a:gd name="connsiteX2" fmla="*/ 228600 w 228600"/>
                  <a:gd name="connsiteY2" fmla="*/ 50800 h 119495"/>
                  <a:gd name="connsiteX0" fmla="*/ 0 w 210029"/>
                  <a:gd name="connsiteY0" fmla="*/ 0 h 94543"/>
                  <a:gd name="connsiteX1" fmla="*/ 60804 w 210029"/>
                  <a:gd name="connsiteY1" fmla="*/ 94138 h 94543"/>
                  <a:gd name="connsiteX2" fmla="*/ 210029 w 210029"/>
                  <a:gd name="connsiteY2" fmla="*/ 26669 h 94543"/>
                  <a:gd name="connsiteX0" fmla="*/ 0 w 219313"/>
                  <a:gd name="connsiteY0" fmla="*/ 0 h 79144"/>
                  <a:gd name="connsiteX1" fmla="*/ 70088 w 219313"/>
                  <a:gd name="connsiteY1" fmla="*/ 79057 h 79144"/>
                  <a:gd name="connsiteX2" fmla="*/ 219313 w 219313"/>
                  <a:gd name="connsiteY2" fmla="*/ 11588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13" h="79144">
                    <a:moveTo>
                      <a:pt x="0" y="0"/>
                    </a:moveTo>
                    <a:cubicBezTo>
                      <a:pt x="25400" y="56091"/>
                      <a:pt x="33536" y="77126"/>
                      <a:pt x="70088" y="79057"/>
                    </a:cubicBezTo>
                    <a:cubicBezTo>
                      <a:pt x="106640" y="80988"/>
                      <a:pt x="168513" y="50746"/>
                      <a:pt x="219313" y="11588"/>
                    </a:cubicBezTo>
                  </a:path>
                </a:pathLst>
              </a:cu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7790859" y="2974181"/>
                <a:ext cx="0" cy="69084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7276589" y="2970920"/>
                <a:ext cx="5142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Полилиния 79"/>
              <p:cNvSpPr/>
              <p:nvPr/>
            </p:nvSpPr>
            <p:spPr>
              <a:xfrm flipH="1" flipV="1">
                <a:off x="7279465" y="3364749"/>
                <a:ext cx="175665" cy="69579"/>
              </a:xfrm>
              <a:custGeom>
                <a:avLst/>
                <a:gdLst>
                  <a:gd name="connsiteX0" fmla="*/ 0 w 228600"/>
                  <a:gd name="connsiteY0" fmla="*/ 0 h 121814"/>
                  <a:gd name="connsiteX1" fmla="*/ 88900 w 228600"/>
                  <a:gd name="connsiteY1" fmla="*/ 120650 h 121814"/>
                  <a:gd name="connsiteX2" fmla="*/ 228600 w 228600"/>
                  <a:gd name="connsiteY2" fmla="*/ 50800 h 121814"/>
                  <a:gd name="connsiteX0" fmla="*/ 0 w 228600"/>
                  <a:gd name="connsiteY0" fmla="*/ 0 h 108016"/>
                  <a:gd name="connsiteX1" fmla="*/ 81756 w 228600"/>
                  <a:gd name="connsiteY1" fmla="*/ 106362 h 108016"/>
                  <a:gd name="connsiteX2" fmla="*/ 228600 w 228600"/>
                  <a:gd name="connsiteY2" fmla="*/ 50800 h 108016"/>
                  <a:gd name="connsiteX0" fmla="*/ 0 w 228600"/>
                  <a:gd name="connsiteY0" fmla="*/ 0 h 119495"/>
                  <a:gd name="connsiteX1" fmla="*/ 79375 w 228600"/>
                  <a:gd name="connsiteY1" fmla="*/ 118269 h 119495"/>
                  <a:gd name="connsiteX2" fmla="*/ 228600 w 228600"/>
                  <a:gd name="connsiteY2" fmla="*/ 50800 h 119495"/>
                  <a:gd name="connsiteX0" fmla="*/ 0 w 210029"/>
                  <a:gd name="connsiteY0" fmla="*/ 0 h 94543"/>
                  <a:gd name="connsiteX1" fmla="*/ 60804 w 210029"/>
                  <a:gd name="connsiteY1" fmla="*/ 94138 h 94543"/>
                  <a:gd name="connsiteX2" fmla="*/ 210029 w 210029"/>
                  <a:gd name="connsiteY2" fmla="*/ 26669 h 94543"/>
                  <a:gd name="connsiteX0" fmla="*/ 0 w 219313"/>
                  <a:gd name="connsiteY0" fmla="*/ 0 h 79144"/>
                  <a:gd name="connsiteX1" fmla="*/ 70088 w 219313"/>
                  <a:gd name="connsiteY1" fmla="*/ 79057 h 79144"/>
                  <a:gd name="connsiteX2" fmla="*/ 219313 w 219313"/>
                  <a:gd name="connsiteY2" fmla="*/ 11588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13" h="79144">
                    <a:moveTo>
                      <a:pt x="0" y="0"/>
                    </a:moveTo>
                    <a:cubicBezTo>
                      <a:pt x="25400" y="56091"/>
                      <a:pt x="33536" y="77126"/>
                      <a:pt x="70088" y="79057"/>
                    </a:cubicBezTo>
                    <a:cubicBezTo>
                      <a:pt x="106640" y="80988"/>
                      <a:pt x="168513" y="50746"/>
                      <a:pt x="219313" y="11588"/>
                    </a:cubicBezTo>
                  </a:path>
                </a:pathLst>
              </a:cu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  <p:cxnSp>
            <p:nvCxnSpPr>
              <p:cNvPr id="83" name="Прямая со стрелкой 82"/>
              <p:cNvCxnSpPr/>
              <p:nvPr/>
            </p:nvCxnSpPr>
            <p:spPr>
              <a:xfrm flipV="1">
                <a:off x="7280266" y="2191424"/>
                <a:ext cx="0" cy="228876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/>
              <p:cNvCxnSpPr/>
              <p:nvPr/>
            </p:nvCxnSpPr>
            <p:spPr>
              <a:xfrm>
                <a:off x="8288573" y="2253874"/>
                <a:ext cx="0" cy="7347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Овал 87"/>
              <p:cNvSpPr/>
              <p:nvPr/>
            </p:nvSpPr>
            <p:spPr>
              <a:xfrm>
                <a:off x="7170951" y="3553469"/>
                <a:ext cx="217029" cy="2231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3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9" name="Прямая со стрелкой 88"/>
              <p:cNvCxnSpPr/>
              <p:nvPr/>
            </p:nvCxnSpPr>
            <p:spPr>
              <a:xfrm>
                <a:off x="7281054" y="3659027"/>
                <a:ext cx="0" cy="615510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7282031" y="4001847"/>
                    <a:ext cx="36514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3" name="TextBox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82031" y="4001847"/>
                    <a:ext cx="365146" cy="276999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 r="-3898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7442355" y="2951889"/>
                    <a:ext cx="246738" cy="29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2355" y="2951889"/>
                    <a:ext cx="246738" cy="299441"/>
                  </a:xfrm>
                  <a:prstGeom prst="rect">
                    <a:avLst/>
                  </a:prstGeom>
                  <a:blipFill rotWithShape="0"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6969692" y="2196936"/>
                    <a:ext cx="3075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9692" y="2196936"/>
                    <a:ext cx="307520" cy="276999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Прямая со стрелкой 94"/>
              <p:cNvCxnSpPr/>
              <p:nvPr/>
            </p:nvCxnSpPr>
            <p:spPr>
              <a:xfrm flipV="1">
                <a:off x="7994605" y="3478561"/>
                <a:ext cx="346002" cy="1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7995737" y="3225591"/>
                    <a:ext cx="31488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5737" y="3225591"/>
                    <a:ext cx="314883" cy="276999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 r="-78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5" name="Прямая соединительная линия 104"/>
              <p:cNvCxnSpPr/>
              <p:nvPr/>
            </p:nvCxnSpPr>
            <p:spPr>
              <a:xfrm flipH="1">
                <a:off x="7280266" y="2273300"/>
                <a:ext cx="1006484" cy="1400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7990079" y="2545729"/>
                <a:ext cx="2885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endParaRPr lang="ru-RU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09" name="Прямая со стрелкой 108"/>
              <p:cNvCxnSpPr/>
              <p:nvPr/>
            </p:nvCxnSpPr>
            <p:spPr>
              <a:xfrm>
                <a:off x="6989447" y="3665023"/>
                <a:ext cx="1513529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>
                <a:off x="8071446" y="2253874"/>
                <a:ext cx="4315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8283948" y="3661425"/>
                    <a:ext cx="30476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3948" y="3661425"/>
                    <a:ext cx="304762" cy="276999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2" name="Прямая со стрелкой 111"/>
              <p:cNvCxnSpPr/>
              <p:nvPr/>
            </p:nvCxnSpPr>
            <p:spPr>
              <a:xfrm>
                <a:off x="7276587" y="3665022"/>
                <a:ext cx="524388" cy="0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7500208" y="3671035"/>
                    <a:ext cx="28430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0208" y="3671035"/>
                    <a:ext cx="284301" cy="276999"/>
                  </a:xfrm>
                  <a:prstGeom prst="rect">
                    <a:avLst/>
                  </a:prstGeom>
                  <a:blipFill rotWithShape="0"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4" name="TextBox 113"/>
              <p:cNvSpPr txBox="1"/>
              <p:nvPr/>
            </p:nvSpPr>
            <p:spPr>
              <a:xfrm>
                <a:off x="7496631" y="3276375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endParaRPr lang="ru-RU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15" name="Прямая со стрелкой 114"/>
              <p:cNvCxnSpPr/>
              <p:nvPr/>
            </p:nvCxnSpPr>
            <p:spPr>
              <a:xfrm flipV="1">
                <a:off x="7280266" y="2969419"/>
                <a:ext cx="0" cy="699415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6982058" y="2921138"/>
                    <a:ext cx="290757" cy="2916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2058" y="2921138"/>
                    <a:ext cx="290757" cy="291618"/>
                  </a:xfrm>
                  <a:prstGeom prst="rect">
                    <a:avLst/>
                  </a:prstGeom>
                  <a:blipFill rotWithShape="0"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7" name="Прямая со стрелкой 116"/>
              <p:cNvCxnSpPr/>
              <p:nvPr/>
            </p:nvCxnSpPr>
            <p:spPr>
              <a:xfrm flipV="1">
                <a:off x="7280266" y="2971800"/>
                <a:ext cx="504040" cy="702325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Овал 117"/>
              <p:cNvSpPr/>
              <p:nvPr/>
            </p:nvSpPr>
            <p:spPr>
              <a:xfrm>
                <a:off x="7258539" y="363995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7271568" y="3022019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  <a:endParaRPr lang="ru-RU" sz="12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5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96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4553</TotalTime>
  <Words>940</Words>
  <Application>Microsoft Office PowerPoint</Application>
  <PresentationFormat>Экран (16:9)</PresentationFormat>
  <Paragraphs>254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Cambria</vt:lpstr>
      <vt:lpstr>Gerbera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319</cp:revision>
  <dcterms:created xsi:type="dcterms:W3CDTF">2015-09-21T08:48:07Z</dcterms:created>
  <dcterms:modified xsi:type="dcterms:W3CDTF">2016-01-29T07:03:07Z</dcterms:modified>
</cp:coreProperties>
</file>