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CF4-4A78-46DB-9342-F893337ABF2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BDFC-A7C4-493A-B9ED-C46569A43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7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CF4-4A78-46DB-9342-F893337ABF2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BDFC-A7C4-493A-B9ED-C46569A43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CF4-4A78-46DB-9342-F893337ABF2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BDFC-A7C4-493A-B9ED-C46569A43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4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6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5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6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CF4-4A78-46DB-9342-F893337ABF2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BDFC-A7C4-493A-B9ED-C46569A43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39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3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5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6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6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0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CF4-4A78-46DB-9342-F893337ABF2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BDFC-A7C4-493A-B9ED-C46569A43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023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5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CF4-4A78-46DB-9342-F893337ABF2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BDFC-A7C4-493A-B9ED-C46569A43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9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CF4-4A78-46DB-9342-F893337ABF2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BDFC-A7C4-493A-B9ED-C46569A43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8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CF4-4A78-46DB-9342-F893337ABF2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BDFC-A7C4-493A-B9ED-C46569A43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60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CF4-4A78-46DB-9342-F893337ABF2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BDFC-A7C4-493A-B9ED-C46569A43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67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CF4-4A78-46DB-9342-F893337ABF2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BDFC-A7C4-493A-B9ED-C46569A43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9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CF4-4A78-46DB-9342-F893337ABF2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BDFC-A7C4-493A-B9ED-C46569A43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65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55CF4-4A78-46DB-9342-F893337ABF2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ABDFC-A7C4-493A-B9ED-C46569A43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2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8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3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3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../media/image15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51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3.png"/><Relationship Id="rId21" Type="http://schemas.openxmlformats.org/officeDocument/2006/relationships/image" Target="../media/image51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3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../media/image51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3.png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../media/image3.png"/><Relationship Id="rId24" Type="http://schemas.openxmlformats.org/officeDocument/2006/relationships/image" Target="NULL"/><Relationship Id="rId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49" y="1"/>
            <a:ext cx="5302243" cy="6857992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11200" y="5664200"/>
            <a:ext cx="22690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75733" y="5850699"/>
            <a:ext cx="2530501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Леонардо да Винчи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253" y="511632"/>
            <a:ext cx="5606748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3733" b="1" cap="all" dirty="0">
                <a:solidFill>
                  <a:srgbClr val="ED7D31">
                    <a:lumMod val="75000"/>
                  </a:srgbClr>
                </a:solidFill>
              </a:rPr>
              <a:t>Закон всемирного тяготения. Сила тяжести (практика)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49" y="1"/>
            <a:ext cx="5302243" cy="6857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3" y="511633"/>
            <a:ext cx="560674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3333"/>
              </a:lnSpc>
            </a:pPr>
            <a:r>
              <a:rPr lang="ru-RU" sz="2400" b="1" cap="all" dirty="0">
                <a:solidFill>
                  <a:srgbClr val="ED7D31">
                    <a:lumMod val="75000"/>
                  </a:srgbClr>
                </a:solidFill>
              </a:rPr>
              <a:t>Если запастись терпением и проявить старание, то посеянные семена знания непременно дадут добрые всходы. Ученья корень горек, да плод сладок</a:t>
            </a:r>
            <a:r>
              <a:rPr lang="ru-RU" sz="2400" b="1" cap="all" dirty="0">
                <a:solidFill>
                  <a:srgbClr val="ED7D31">
                    <a:lumMod val="75000"/>
                  </a:srgbClr>
                </a:solidFill>
              </a:rPr>
              <a:t>.</a:t>
            </a:r>
            <a:endParaRPr lang="ru-RU" sz="2400" b="1" cap="all" dirty="0"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11200" y="5664200"/>
            <a:ext cx="22690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75733" y="5850699"/>
            <a:ext cx="2530501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Леонардо да Винчи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19141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95301" y="1705849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1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Масса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Юпитера равна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1,9 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∙ 10</a:t>
            </a:r>
            <a:r>
              <a:rPr lang="en-US" altLang="ru-RU" sz="1867" baseline="30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27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кг, а его средний радиус — 70000 км. Определите ускорение свободного падения вблизи поверхности планеты.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Какую минимальную скорость нужно сообщить телу на Юпитере, чтобы оно стало искусственным спутником?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108996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512555" y="2108996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97839" y="2547544"/>
                <a:ext cx="2055516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𝑀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=1,9∙</m:t>
                      </m:r>
                      <m:sSup>
                        <m:sSup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sup>
                      </m:sSup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кг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79" y="1910658"/>
                <a:ext cx="1541637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478368" y="3496141"/>
            <a:ext cx="203623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512555" y="2531476"/>
            <a:ext cx="0" cy="18348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88952" y="3488413"/>
                <a:ext cx="2027304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14" y="2616310"/>
                <a:ext cx="1520478" cy="3130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82456" y="3000372"/>
                <a:ext cx="1890629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𝑅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=7,0∙</m:t>
                      </m:r>
                      <m:sSup>
                        <m:sSup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42" y="2250279"/>
                <a:ext cx="141797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2530627" y="2725693"/>
            <a:ext cx="3865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white">
                    <a:lumMod val="50000"/>
                  </a:prstClr>
                </a:solidFill>
              </a:rPr>
              <a:t>Закон всемирного тяготения:</a:t>
            </a:r>
            <a:endParaRPr lang="ru-RU" sz="2000" dirty="0">
              <a:solidFill>
                <a:prstClr val="white">
                  <a:lumMod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72158" y="2599755"/>
                <a:ext cx="1472807" cy="627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118" y="1949816"/>
                <a:ext cx="1104605" cy="5073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2530627" y="3340068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white">
                    <a:lumMod val="50000"/>
                  </a:prstClr>
                </a:solidFill>
              </a:rPr>
              <a:t>Сила тяжести:</a:t>
            </a:r>
            <a:endParaRPr lang="ru-RU" sz="2000" dirty="0">
              <a:solidFill>
                <a:prstClr val="white">
                  <a:lumMod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418949" y="3362198"/>
                <a:ext cx="131276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211" y="2521648"/>
                <a:ext cx="984575" cy="307777"/>
              </a:xfrm>
              <a:prstGeom prst="rect">
                <a:avLst/>
              </a:prstGeom>
              <a:blipFill rotWithShape="0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8952" y="3864995"/>
                <a:ext cx="2025648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14" y="2898746"/>
                <a:ext cx="1519236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2530628" y="3967641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white">
                    <a:lumMod val="50000"/>
                  </a:prstClr>
                </a:solidFill>
              </a:rPr>
              <a:t>Тогда</a:t>
            </a:r>
            <a:endParaRPr lang="ru-RU" sz="2000" dirty="0">
              <a:solidFill>
                <a:prstClr val="white">
                  <a:lumMod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336359" y="3847142"/>
                <a:ext cx="1729908" cy="627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269" y="2885356"/>
                <a:ext cx="1297431" cy="494238"/>
              </a:xfrm>
              <a:prstGeom prst="rect">
                <a:avLst/>
              </a:prstGeom>
              <a:blipFill rotWithShape="0">
                <a:blip r:embed="rId10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93659" y="3836456"/>
                <a:ext cx="1822901" cy="627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244" y="2877342"/>
                <a:ext cx="1367176" cy="494238"/>
              </a:xfrm>
              <a:prstGeom prst="rect">
                <a:avLst/>
              </a:prstGeom>
              <a:blipFill rotWithShape="0">
                <a:blip r:embed="rId11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2530394" y="4877756"/>
            <a:ext cx="4052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white">
                    <a:lumMod val="50000"/>
                  </a:prstClr>
                </a:solidFill>
              </a:rPr>
              <a:t>Первая космическая скорость:</a:t>
            </a:r>
            <a:endParaRPr lang="ru-RU" sz="2000" dirty="0">
              <a:solidFill>
                <a:prstClr val="white">
                  <a:lumMod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58026" y="4570015"/>
                <a:ext cx="1461241" cy="941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f>
                            <m:f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519" y="3427511"/>
                <a:ext cx="1095931" cy="7288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646386" y="4857708"/>
                <a:ext cx="1154871" cy="440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rad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789" y="3643280"/>
                <a:ext cx="866153" cy="35323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530393" y="5605710"/>
                <a:ext cx="4398755" cy="709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6,7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Н∙</m:t>
                          </m:r>
                          <m:sSup>
                            <m:sSupPr>
                              <m:ctrlP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кг</m:t>
                              </m:r>
                            </m:e>
                            <m:sup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1,9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27</m:t>
                              </m:r>
                            </m:sup>
                          </m:sSup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кг</m:t>
                          </m:r>
                        </m:num>
                        <m:den>
                          <m:sSup>
                            <m:s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7,0∙</m:t>
                                  </m:r>
                                  <m:sSup>
                                    <m:sSupPr>
                                      <m:ctrlPr>
                                        <a:rPr lang="ru-RU" sz="1867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867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ru-RU" sz="1867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</m:t>
                                      </m:r>
                                    </m:sup>
                                  </m:sSup>
                                  <m:r>
                                    <a:rPr lang="ru-RU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 м</m:t>
                                  </m:r>
                                  <m:r>
                                    <m:rPr>
                                      <m:nor/>
                                    </m:rPr>
                                    <a:rPr lang="ru-RU" sz="1867" i="1" dirty="0">
                                      <a:solidFill>
                                        <a:prstClr val="black"/>
                                      </a:solidFill>
                                      <a:cs typeface="Gerbera" pitchFamily="50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795" y="4204282"/>
                <a:ext cx="3299066" cy="56252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546439" y="5693688"/>
                <a:ext cx="1829411" cy="581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≈0,3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829" y="4270266"/>
                <a:ext cx="1372058" cy="45980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736702" y="544583"/>
                <a:ext cx="2055516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𝑀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=1,9∙</m:t>
                      </m:r>
                      <m:sSup>
                        <m:sSup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sup>
                      </m:sSup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кг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526" y="408437"/>
                <a:ext cx="1541637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993599" y="551087"/>
                <a:ext cx="1890629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𝑅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=7,0∙</m:t>
                      </m:r>
                      <m:sSup>
                        <m:sSup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199" y="413315"/>
                <a:ext cx="1417972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320792" y="877753"/>
                <a:ext cx="2231553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593" y="658315"/>
                <a:ext cx="1673665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98108" y="872893"/>
                <a:ext cx="2231553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80" y="654670"/>
                <a:ext cx="1673665" cy="307777"/>
              </a:xfrm>
              <a:prstGeom prst="rect">
                <a:avLst/>
              </a:prstGeom>
              <a:blipFill rotWithShape="0">
                <a:blip r:embed="rId1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899" y="2405709"/>
            <a:ext cx="3200000" cy="320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791541">
            <a:off x="10872443" y="2366341"/>
            <a:ext cx="345724" cy="3216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i="1" dirty="0">
                <a:solidFill>
                  <a:prstClr val="black"/>
                </a:solidFill>
              </a:rPr>
              <a:t>m</a:t>
            </a:r>
            <a:endParaRPr lang="ru-RU" i="1" dirty="0">
              <a:solidFill>
                <a:prstClr val="black"/>
              </a:solidFill>
            </a:endParaRP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 flipH="1">
            <a:off x="10660149" y="2666665"/>
            <a:ext cx="305081" cy="603411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284723">
                <a:off x="10212519" y="3220915"/>
                <a:ext cx="701922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84723">
                <a:off x="7635736" y="2404168"/>
                <a:ext cx="573747" cy="307777"/>
              </a:xfrm>
              <a:prstGeom prst="rect">
                <a:avLst/>
              </a:prstGeom>
              <a:blipFill rotWithShape="0">
                <a:blip r:embed="rId21"/>
                <a:stretch>
                  <a:fillRect t="-1695" r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2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0.00339 L -0.26563 0.29228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61701 0.35648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1" y="17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1.23457E-6 L -0.05104 0.38086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9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0092 L -0.73282 0.4355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88" y="2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94" grpId="0"/>
      <p:bldP spid="57" grpId="0"/>
      <p:bldP spid="55" grpId="0"/>
      <p:bldP spid="21" grpId="0"/>
      <p:bldP spid="60" grpId="0"/>
      <p:bldP spid="61" grpId="0"/>
      <p:bldP spid="46" grpId="0"/>
      <p:bldP spid="47" grpId="0"/>
      <p:bldP spid="48" grpId="0"/>
      <p:bldP spid="49" grpId="0"/>
      <p:bldP spid="54" grpId="0"/>
      <p:bldP spid="71" grpId="0"/>
      <p:bldP spid="74" grpId="0"/>
      <p:bldP spid="76" grpId="0"/>
      <p:bldP spid="77" grpId="0"/>
      <p:bldP spid="79" grpId="0"/>
      <p:bldP spid="79" grpId="1"/>
      <p:bldP spid="79" grpId="2"/>
      <p:bldP spid="80" grpId="0"/>
      <p:bldP spid="80" grpId="1"/>
      <p:bldP spid="80" grpId="2"/>
      <p:bldP spid="81" grpId="0"/>
      <p:bldP spid="81" grpId="1"/>
      <p:bldP spid="81" grpId="2"/>
      <p:bldP spid="82" grpId="0"/>
      <p:bldP spid="82" grpId="1"/>
      <p:bldP spid="82" grpId="2"/>
      <p:bldP spid="2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95301" y="1705849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1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Масса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Юпитера равна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1,9 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∙ 10</a:t>
            </a:r>
            <a:r>
              <a:rPr lang="en-US" altLang="ru-RU" sz="1867" baseline="30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27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кг, а его средний радиус — 70000 км. Определите ускорение свободного падения вблизи поверхности планеты.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Какую минимальную скорость нужно сообщить телу на Юпитере, чтобы оно стало искусственным спутником?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2535454" y="4570016"/>
            <a:ext cx="6270863" cy="941091"/>
            <a:chOff x="2119701" y="3179184"/>
            <a:chExt cx="4703147" cy="705818"/>
          </a:xfrm>
        </p:grpSpPr>
        <p:sp>
          <p:nvSpPr>
            <p:cNvPr id="54" name="TextBox 53"/>
            <p:cNvSpPr txBox="1"/>
            <p:nvPr/>
          </p:nvSpPr>
          <p:spPr>
            <a:xfrm>
              <a:off x="2119701" y="3409990"/>
              <a:ext cx="303953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white">
                      <a:lumMod val="50000"/>
                    </a:prstClr>
                  </a:solidFill>
                </a:rPr>
                <a:t>Первая космическая скорость:</a:t>
              </a:r>
              <a:endParaRPr lang="ru-RU" sz="20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065425" y="3179184"/>
                  <a:ext cx="1095931" cy="7058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f>
                              <m:f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5425" y="3179184"/>
                  <a:ext cx="1095931" cy="7288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5956695" y="3394953"/>
                  <a:ext cx="866153" cy="3301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rad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6695" y="3394953"/>
                  <a:ext cx="866153" cy="35323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551499" y="5693688"/>
                <a:ext cx="1829411" cy="581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≈0,3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624" y="4270266"/>
                <a:ext cx="1372058" cy="4598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146361" y="3836457"/>
                <a:ext cx="1281120" cy="627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771" y="2877342"/>
                <a:ext cx="1007905" cy="494238"/>
              </a:xfrm>
              <a:prstGeom prst="rect">
                <a:avLst/>
              </a:prstGeom>
              <a:blipFill rotWithShape="0">
                <a:blip r:embed="rId7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Группа 23"/>
          <p:cNvGrpSpPr/>
          <p:nvPr/>
        </p:nvGrpSpPr>
        <p:grpSpPr>
          <a:xfrm>
            <a:off x="2496749" y="2599755"/>
            <a:ext cx="5253275" cy="3714784"/>
            <a:chOff x="2011350" y="1949816"/>
            <a:chExt cx="3939956" cy="278608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040553" y="1949816"/>
              <a:ext cx="3910753" cy="470947"/>
              <a:chOff x="2040553" y="1901392"/>
              <a:chExt cx="3910753" cy="470947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2040553" y="1995846"/>
                <a:ext cx="2898870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white">
                        <a:lumMod val="50000"/>
                      </a:prstClr>
                    </a:solidFill>
                  </a:rPr>
                  <a:t>Закон всемирного тяготения:</a:t>
                </a:r>
                <a:endParaRPr lang="ru-RU" sz="2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846701" y="1901392"/>
                    <a:ext cx="1104605" cy="4709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f>
                            <m:f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867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6701" y="1901392"/>
                    <a:ext cx="1104605" cy="50731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Группа 8"/>
            <p:cNvGrpSpPr/>
            <p:nvPr/>
          </p:nvGrpSpPr>
          <p:grpSpPr>
            <a:xfrm>
              <a:off x="2040553" y="2505051"/>
              <a:ext cx="2400816" cy="301339"/>
              <a:chOff x="2040553" y="2405682"/>
              <a:chExt cx="2400816" cy="301339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2040553" y="2405682"/>
                <a:ext cx="1489831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white">
                        <a:lumMod val="50000"/>
                      </a:prstClr>
                    </a:solidFill>
                  </a:rPr>
                  <a:t>Сила тяжести:</a:t>
                </a:r>
                <a:endParaRPr lang="ru-RU" sz="2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3456794" y="2422279"/>
                    <a:ext cx="984575" cy="2847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867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6794" y="2422279"/>
                    <a:ext cx="984575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2011350" y="4343516"/>
                  <a:ext cx="373083" cy="284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1350" y="4343516"/>
                  <a:ext cx="41998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 10"/>
                <p:cNvSpPr/>
                <p:nvPr/>
              </p:nvSpPr>
              <p:spPr>
                <a:xfrm>
                  <a:off x="2275319" y="4204075"/>
                  <a:ext cx="2936621" cy="5318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6,7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−11</m:t>
                            </m:r>
                          </m:sup>
                        </m:sSup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Н∙</m:t>
                            </m:r>
                            <m:sSup>
                              <m:sSupPr>
                                <m:ctrlP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м</m:t>
                                </m:r>
                              </m:e>
                              <m:sup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кг</m:t>
                                </m:r>
                              </m:e>
                              <m:sup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1,9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27</m:t>
                                </m:r>
                              </m:sup>
                            </m:sSup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 кг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7,0∙</m:t>
                                    </m:r>
                                    <m:sSup>
                                      <m:sSupPr>
                                        <m:ctrlPr>
                                          <a:rPr lang="ru-RU" sz="1867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867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ru-RU" sz="1867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  <m:r>
                                      <a:rPr lang="ru-RU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 м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1867" i="1" dirty="0">
                                        <a:solidFill>
                                          <a:prstClr val="black"/>
                                        </a:solidFill>
                                        <a:cs typeface="Gerbera" pitchFamily="50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Прямоугольник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5319" y="4204075"/>
                  <a:ext cx="2982483" cy="55502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Группа 21"/>
            <p:cNvGrpSpPr/>
            <p:nvPr/>
          </p:nvGrpSpPr>
          <p:grpSpPr>
            <a:xfrm>
              <a:off x="2040553" y="2885356"/>
              <a:ext cx="2068133" cy="470947"/>
              <a:chOff x="2040553" y="2885356"/>
              <a:chExt cx="2068133" cy="470947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2040553" y="2885356"/>
                <a:ext cx="1901730" cy="470947"/>
                <a:chOff x="2040553" y="2757480"/>
                <a:chExt cx="1901730" cy="470947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2040553" y="2847855"/>
                  <a:ext cx="674704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:r>
                    <a:rPr lang="ru-RU" sz="2000" dirty="0">
                      <a:solidFill>
                        <a:prstClr val="white">
                          <a:lumMod val="50000"/>
                        </a:prstClr>
                      </a:solidFill>
                    </a:rPr>
                    <a:t>Тогда</a:t>
                  </a:r>
                  <a:endParaRPr lang="ru-RU" sz="2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2644852" y="2757480"/>
                      <a:ext cx="1297431" cy="4709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f>
                              <m:f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𝑀𝑚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oMath>
                        </m:oMathPara>
                      </a14:m>
                      <a:endParaRPr lang="ru-RU" sz="1867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44852" y="2757480"/>
                      <a:ext cx="1297431" cy="494238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 b="-24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3710500" y="2982253"/>
                    <a:ext cx="398186" cy="28474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</m:oMath>
                      </m:oMathPara>
                    </a14:m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Прямоугольник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0500" y="2982253"/>
                    <a:ext cx="444352" cy="307777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173519" y="3976636"/>
                <a:ext cx="298480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139" y="2982477"/>
                <a:ext cx="269626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2535454" y="2847748"/>
            <a:ext cx="4264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white">
                    <a:lumMod val="50000"/>
                  </a:prstClr>
                </a:solidFill>
              </a:rPr>
              <a:t>Ускорение свободного падения:</a:t>
            </a:r>
            <a:endParaRPr lang="ru-RU" sz="20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667226" y="2725458"/>
            <a:ext cx="2936989" cy="627929"/>
            <a:chOff x="5139207" y="2044093"/>
            <a:chExt cx="2202742" cy="4709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969891" y="2077845"/>
                  <a:ext cx="1372058" cy="4364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≈0,3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м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с</m:t>
                                </m:r>
                              </m:e>
                              <m:sup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9891" y="2077845"/>
                  <a:ext cx="1372058" cy="45980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Прямоугольник 50"/>
                <p:cNvSpPr/>
                <p:nvPr/>
              </p:nvSpPr>
              <p:spPr>
                <a:xfrm>
                  <a:off x="5139207" y="2044093"/>
                  <a:ext cx="960840" cy="4709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Прямоугольник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9207" y="2044093"/>
                  <a:ext cx="1007905" cy="49423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246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Группа 51"/>
          <p:cNvGrpSpPr/>
          <p:nvPr/>
        </p:nvGrpSpPr>
        <p:grpSpPr>
          <a:xfrm>
            <a:off x="2535454" y="3574034"/>
            <a:ext cx="6270863" cy="941091"/>
            <a:chOff x="2119701" y="3179184"/>
            <a:chExt cx="4703147" cy="705818"/>
          </a:xfrm>
        </p:grpSpPr>
        <p:sp>
          <p:nvSpPr>
            <p:cNvPr id="53" name="TextBox 52"/>
            <p:cNvSpPr txBox="1"/>
            <p:nvPr/>
          </p:nvSpPr>
          <p:spPr>
            <a:xfrm>
              <a:off x="2119701" y="3409990"/>
              <a:ext cx="303953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white">
                      <a:lumMod val="50000"/>
                    </a:prstClr>
                  </a:solidFill>
                </a:rPr>
                <a:t>Первая космическая скорость:</a:t>
              </a:r>
              <a:endParaRPr lang="ru-RU" sz="20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065425" y="3179184"/>
                  <a:ext cx="1095931" cy="7058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f>
                              <m:f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5425" y="3179184"/>
                  <a:ext cx="1095931" cy="72885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5956695" y="3394953"/>
                  <a:ext cx="866153" cy="3301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rad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6695" y="3394953"/>
                  <a:ext cx="866153" cy="35323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535454" y="4735431"/>
                <a:ext cx="4559725" cy="941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6,7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−11</m:t>
                              </m:r>
                            </m:sup>
                          </m:sSup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Н∙</m:t>
                              </m:r>
                              <m:sSup>
                                <m:sSupPr>
                                  <m:ctrlPr>
                                    <a:rPr lang="ru-RU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кг</m:t>
                                  </m:r>
                                </m:e>
                                <m:sup>
                                  <m:r>
                                    <a:rPr lang="ru-RU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1,9</m:t>
                              </m:r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27</m:t>
                                  </m:r>
                                </m:sup>
                              </m:sSup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 кг</m:t>
                              </m:r>
                            </m:num>
                            <m:den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7,0∙</m:t>
                              </m:r>
                              <m:sSup>
                                <m:sSupPr>
                                  <m:ctrlPr>
                                    <a:rPr lang="ru-RU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 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90" y="3551573"/>
                <a:ext cx="3419794" cy="72885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495741" y="4957977"/>
                <a:ext cx="1842723" cy="581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≈4,2∙</m:t>
                      </m:r>
                      <m:sSup>
                        <m:sSup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06" y="3718483"/>
                <a:ext cx="1382042" cy="45839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2539387" y="5896825"/>
            <a:ext cx="4113008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n-US" altLang="ru-RU" sz="1733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g</a:t>
            </a:r>
            <a:r>
              <a:rPr lang="en-US" altLang="ru-RU" sz="1733" baseline="-25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0</a:t>
            </a:r>
            <a:r>
              <a:rPr lang="en-US" altLang="ru-RU" sz="1733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= 30 </a:t>
            </a:r>
            <a:r>
              <a:rPr lang="ru-RU" altLang="ru-RU" sz="1733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м/с</a:t>
            </a:r>
            <a:r>
              <a:rPr lang="ru-RU" altLang="ru-RU" sz="1733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733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; </a:t>
            </a:r>
            <a:r>
              <a:rPr lang="el-GR" altLang="ru-RU" sz="1733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υ</a:t>
            </a:r>
            <a:r>
              <a:rPr lang="en-US" altLang="ru-RU" sz="1733" baseline="-25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I</a:t>
            </a:r>
            <a:r>
              <a:rPr lang="ru-RU" altLang="ru-RU" sz="1733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 = 42 км/с.</a:t>
            </a:r>
            <a:endParaRPr lang="ru-RU" altLang="ru-RU" sz="1733" b="1" baseline="30000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78367" y="2108997"/>
            <a:ext cx="3346304" cy="2257360"/>
            <a:chOff x="358775" y="1581747"/>
            <a:chExt cx="2509728" cy="1693020"/>
          </a:xfrm>
        </p:grpSpPr>
        <p:sp>
          <p:nvSpPr>
            <p:cNvPr id="68" name="Rectangle 4"/>
            <p:cNvSpPr>
              <a:spLocks noChangeArrowheads="1"/>
            </p:cNvSpPr>
            <p:nvPr/>
          </p:nvSpPr>
          <p:spPr bwMode="auto">
            <a:xfrm>
              <a:off x="371475" y="1581747"/>
              <a:ext cx="914400" cy="352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667"/>
                </a:lnSpc>
              </a:pPr>
              <a:r>
                <a:rPr lang="ru-RU" altLang="ru-RU" sz="1600" b="1" dirty="0">
                  <a:solidFill>
                    <a:srgbClr val="ED7D31">
                      <a:lumMod val="75000"/>
                    </a:srgbClr>
                  </a:solidFill>
                  <a:latin typeface="Gerbera"/>
                  <a:cs typeface="Arial" panose="020B0604020202020204" pitchFamily="34" charset="0"/>
                </a:rPr>
                <a:t>ДАНО</a:t>
              </a:r>
              <a:endParaRPr lang="ru-RU" altLang="ru-RU" sz="1600" b="1" dirty="0">
                <a:solidFill>
                  <a:srgbClr val="000000"/>
                </a:solidFill>
                <a:latin typeface="Gerbera"/>
                <a:cs typeface="Arial" panose="020B0604020202020204" pitchFamily="34" charset="0"/>
              </a:endParaRPr>
            </a:p>
          </p:txBody>
        </p:sp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1884416" y="1581747"/>
              <a:ext cx="984087" cy="352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667"/>
                </a:lnSpc>
              </a:pPr>
              <a:r>
                <a:rPr lang="ru-RU" altLang="ru-RU" sz="1600" b="1" dirty="0">
                  <a:solidFill>
                    <a:srgbClr val="ED7D31">
                      <a:lumMod val="75000"/>
                    </a:srgbClr>
                  </a:solidFill>
                  <a:latin typeface="Gerbera"/>
                  <a:cs typeface="Arial" panose="020B0604020202020204" pitchFamily="34" charset="0"/>
                </a:rPr>
                <a:t>РЕШЕНИЕ</a:t>
              </a:r>
              <a:endParaRPr lang="ru-RU" altLang="ru-RU" sz="1600" b="1" dirty="0">
                <a:solidFill>
                  <a:srgbClr val="000000"/>
                </a:solidFill>
                <a:latin typeface="Gerber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73379" y="1910658"/>
                  <a:ext cx="1541637" cy="284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𝑀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=1,9∙</m:t>
                        </m:r>
                        <m:sSup>
                          <m:sSup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27</m:t>
                            </m:r>
                          </m:sup>
                        </m:sSup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 кг</m:t>
                        </m:r>
                      </m:oMath>
                    </m:oMathPara>
                  </a14:m>
                  <a:endParaRPr lang="ru-RU" sz="1867" i="1" dirty="0">
                    <a:solidFill>
                      <a:prstClr val="black"/>
                    </a:solidFill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79" y="1910658"/>
                  <a:ext cx="1541637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Прямая соединительная линия 71"/>
            <p:cNvCxnSpPr/>
            <p:nvPr/>
          </p:nvCxnSpPr>
          <p:spPr>
            <a:xfrm>
              <a:off x="358775" y="2622106"/>
              <a:ext cx="152717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1884416" y="1898607"/>
              <a:ext cx="0" cy="137616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66714" y="2616310"/>
                  <a:ext cx="1520478" cy="284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 ?</m:t>
                        </m:r>
                      </m:oMath>
                    </m:oMathPara>
                  </a14:m>
                  <a:endParaRPr lang="ru-RU" sz="1867" i="1" dirty="0">
                    <a:solidFill>
                      <a:prstClr val="black"/>
                    </a:solidFill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14" y="2616310"/>
                  <a:ext cx="1520478" cy="31308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61842" y="2250279"/>
                  <a:ext cx="1417972" cy="284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=7,0∙</m:t>
                        </m:r>
                        <m:sSup>
                          <m:sSupPr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 м</m:t>
                        </m:r>
                      </m:oMath>
                    </m:oMathPara>
                  </a14:m>
                  <a:endParaRPr lang="ru-RU" sz="1867" i="1" dirty="0">
                    <a:solidFill>
                      <a:prstClr val="black"/>
                    </a:solidFill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42" y="2250279"/>
                  <a:ext cx="1417972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366714" y="2898746"/>
                  <a:ext cx="1519236" cy="284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 ?</m:t>
                        </m:r>
                      </m:oMath>
                    </m:oMathPara>
                  </a14:m>
                  <a:endParaRPr lang="ru-RU" sz="1867" i="1" dirty="0">
                    <a:solidFill>
                      <a:prstClr val="black"/>
                    </a:solidFill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14" y="2898746"/>
                  <a:ext cx="1519236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1" name="Рисунок 8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899" y="2405709"/>
            <a:ext cx="3200000" cy="32000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0212514" y="2366340"/>
            <a:ext cx="1005649" cy="1234231"/>
            <a:chOff x="7659388" y="1774755"/>
            <a:chExt cx="754237" cy="925673"/>
          </a:xfrm>
        </p:grpSpPr>
        <p:sp>
          <p:nvSpPr>
            <p:cNvPr id="49" name="Прямоугольник 48"/>
            <p:cNvSpPr/>
            <p:nvPr/>
          </p:nvSpPr>
          <p:spPr>
            <a:xfrm rot="1791541">
              <a:off x="8154332" y="1774755"/>
              <a:ext cx="259293" cy="24125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en-US" i="1" dirty="0">
                  <a:solidFill>
                    <a:prstClr val="black"/>
                  </a:solidFill>
                </a:rPr>
                <a:t>m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cxnSp>
          <p:nvCxnSpPr>
            <p:cNvPr id="57" name="Прямая со стрелкой 56"/>
            <p:cNvCxnSpPr>
              <a:stCxn id="49" idx="2"/>
            </p:cNvCxnSpPr>
            <p:nvPr/>
          </p:nvCxnSpPr>
          <p:spPr>
            <a:xfrm flipH="1">
              <a:off x="7995111" y="1999999"/>
              <a:ext cx="228811" cy="452558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 rot="284723">
                  <a:off x="7659388" y="2415686"/>
                  <a:ext cx="526442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84723">
                  <a:off x="7635736" y="2404168"/>
                  <a:ext cx="573747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1695" r="-1515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67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125 -0.16173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808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022E-16 L 0.10086 -0.42685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2135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00035 -0.14445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14" grpId="0"/>
      <p:bldP spid="14" grpId="1"/>
      <p:bldP spid="20" grpId="0"/>
      <p:bldP spid="50" grpId="0"/>
      <p:bldP spid="59" grpId="0"/>
      <p:bldP spid="63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95301" y="1705849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2.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Спутник движется вокруг Земли на высоте 1700 км над ее поверхностью. Считая орбиту спутника круговой, определите модуль его линейной скорости и период обращения спутника по орбите, если средний радиус Земли составляет 6400 км.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(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g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= 10 м/с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.)</a:t>
            </a:r>
            <a:endParaRPr lang="ru-RU" altLang="ru-RU" sz="1867" i="1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108996"/>
            <a:ext cx="958792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322591" y="2108996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97840" y="2547544"/>
                <a:ext cx="1820819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h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=1,7∙</m:t>
                      </m:r>
                      <m:sSup>
                        <m:sSup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" y="1910658"/>
                <a:ext cx="1365614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478367" y="3496141"/>
            <a:ext cx="184029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322591" y="2531477"/>
            <a:ext cx="0" cy="176272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88952" y="3495491"/>
                <a:ext cx="182970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14" y="2621618"/>
                <a:ext cx="137228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82456" y="3000372"/>
                <a:ext cx="1890629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=6,4∙</m:t>
                      </m:r>
                      <m:sSup>
                        <m:sSup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42" y="2250279"/>
                <a:ext cx="141797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8952" y="3864995"/>
                <a:ext cx="182970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14" y="2898746"/>
                <a:ext cx="1372280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2318658" y="2723332"/>
            <a:ext cx="3929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всемирного тяготения: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053328" y="2562948"/>
                <a:ext cx="1950216" cy="666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996" y="1922211"/>
                <a:ext cx="1462662" cy="5230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2318658" y="3472875"/>
            <a:ext cx="587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Центростремительное ускорение спутника: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946535" y="3276516"/>
                <a:ext cx="12821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ц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01" y="2457387"/>
                <a:ext cx="961649" cy="5599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2318657" y="4061099"/>
            <a:ext cx="3254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Второй закон Ньютона: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312667" y="4069865"/>
                <a:ext cx="1360276" cy="417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ц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500" y="3052399"/>
                <a:ext cx="1020207" cy="33650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2373085" y="5765291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Ускорение свободного падения: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508683" y="5605120"/>
                <a:ext cx="1560173" cy="7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з</m:t>
                              </m:r>
                            </m:sub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512" y="4203839"/>
                <a:ext cx="1170130" cy="56342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585057" y="5764429"/>
                <a:ext cx="18945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</m:t>
                          </m:r>
                        </m:sub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𝐺𝑀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792" y="4323322"/>
                <a:ext cx="1420917" cy="323165"/>
              </a:xfrm>
              <a:prstGeom prst="rect">
                <a:avLst/>
              </a:prstGeom>
              <a:blipFill rotWithShape="0">
                <a:blip r:embed="rId1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152859" y="4677636"/>
                <a:ext cx="17456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644" y="3508227"/>
                <a:ext cx="1309246" cy="55996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731140" y="4705824"/>
                <a:ext cx="2656017" cy="666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354" y="3529367"/>
                <a:ext cx="1992013" cy="52302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204902" y="4545617"/>
                <a:ext cx="1992041" cy="100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з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676" y="3409213"/>
                <a:ext cx="1494031" cy="77431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2318657" y="4868540"/>
            <a:ext cx="101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047086" y="4545228"/>
                <a:ext cx="1510613" cy="100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з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з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314" y="3408921"/>
                <a:ext cx="1132960" cy="77431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9284443" y="4590869"/>
                <a:ext cx="1759071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з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rad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332" y="3443152"/>
                <a:ext cx="1374735" cy="77431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179984" y="545372"/>
                <a:ext cx="1820819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h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=1,7∙</m:t>
                      </m:r>
                      <m:sSup>
                        <m:sSup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988" y="409029"/>
                <a:ext cx="1365614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070611" y="1210720"/>
                <a:ext cx="1890629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=6,4∙</m:t>
                      </m:r>
                      <m:sSup>
                        <m:sSup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958" y="908040"/>
                <a:ext cx="1417972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972685" y="864240"/>
                <a:ext cx="182970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514" y="648180"/>
                <a:ext cx="137228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422583" y="907249"/>
                <a:ext cx="182970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937" y="680437"/>
                <a:ext cx="1372280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9581431" y="2157015"/>
            <a:ext cx="2067360" cy="2292715"/>
            <a:chOff x="7186073" y="1617761"/>
            <a:chExt cx="1550520" cy="1719536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7186073" y="1617761"/>
              <a:ext cx="1550520" cy="1719536"/>
              <a:chOff x="5522327" y="1407985"/>
              <a:chExt cx="2515774" cy="2790007"/>
            </a:xfrm>
          </p:grpSpPr>
          <p:sp>
            <p:nvSpPr>
              <p:cNvPr id="35" name="Овал 34"/>
              <p:cNvSpPr/>
              <p:nvPr/>
            </p:nvSpPr>
            <p:spPr>
              <a:xfrm>
                <a:off x="5522327" y="1682218"/>
                <a:ext cx="2515774" cy="2515774"/>
              </a:xfrm>
              <a:prstGeom prst="ellipse">
                <a:avLst/>
              </a:prstGeom>
              <a:noFill/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36" name="Picture 4" descr="Спутник, Панели Солнечных Батарей, Пространство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3140" y="1407985"/>
                <a:ext cx="729249" cy="5811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7" name="Прямая соединительная линия 36"/>
            <p:cNvCxnSpPr/>
            <p:nvPr/>
          </p:nvCxnSpPr>
          <p:spPr>
            <a:xfrm>
              <a:off x="7550150" y="1911350"/>
              <a:ext cx="280817" cy="358775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472668" y="2020231"/>
              <a:ext cx="178031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467" i="1" dirty="0">
                  <a:solidFill>
                    <a:prstClr val="black"/>
                  </a:solidFill>
                </a:rPr>
                <a:t>h</a:t>
              </a:r>
              <a:endParaRPr lang="ru-RU" sz="1467" i="1" dirty="0">
                <a:solidFill>
                  <a:prstClr val="black"/>
                </a:solidFill>
              </a:endParaRPr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783" y="2127763"/>
              <a:ext cx="854079" cy="860586"/>
            </a:xfrm>
            <a:prstGeom prst="rect">
              <a:avLst/>
            </a:prstGeom>
          </p:spPr>
        </p:pic>
        <p:cxnSp>
          <p:nvCxnSpPr>
            <p:cNvPr id="38" name="Прямая соединительная линия 37"/>
            <p:cNvCxnSpPr/>
            <p:nvPr/>
          </p:nvCxnSpPr>
          <p:spPr>
            <a:xfrm>
              <a:off x="7987053" y="2552581"/>
              <a:ext cx="213972" cy="200144"/>
            </a:xfrm>
            <a:prstGeom prst="line">
              <a:avLst/>
            </a:prstGeom>
            <a:ln w="9525">
              <a:solidFill>
                <a:schemeClr val="bg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847296" y="2559628"/>
              <a:ext cx="275043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467" i="1" dirty="0">
                  <a:solidFill>
                    <a:prstClr val="white"/>
                  </a:solidFill>
                </a:rPr>
                <a:t>R</a:t>
              </a:r>
              <a:endParaRPr lang="ru-RU" sz="1467" i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1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46597 0.2916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2" y="14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53212 0.38395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73316 0.43179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49" y="2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82716E-6 L -0.54011 0.26173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79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94" grpId="0"/>
      <p:bldP spid="57" grpId="0"/>
      <p:bldP spid="46" grpId="0"/>
      <p:bldP spid="41" grpId="0"/>
      <p:bldP spid="44" grpId="0"/>
      <p:bldP spid="45" grpId="0"/>
      <p:bldP spid="49" grpId="0"/>
      <p:bldP spid="50" grpId="0"/>
      <p:bldP spid="52" grpId="0"/>
      <p:bldP spid="59" grpId="0"/>
      <p:bldP spid="63" grpId="0"/>
      <p:bldP spid="65" grpId="0"/>
      <p:bldP spid="51" grpId="0"/>
      <p:bldP spid="53" grpId="0"/>
      <p:bldP spid="56" grpId="0"/>
      <p:bldP spid="58" grpId="0"/>
      <p:bldP spid="67" grpId="0"/>
      <p:bldP spid="68" grpId="0"/>
      <p:bldP spid="69" grpId="0"/>
      <p:bldP spid="69" grpId="1"/>
      <p:bldP spid="69" grpId="2"/>
      <p:bldP spid="70" grpId="0"/>
      <p:bldP spid="70" grpId="1"/>
      <p:bldP spid="70" grpId="2"/>
      <p:bldP spid="72" grpId="0"/>
      <p:bldP spid="72" grpId="1"/>
      <p:bldP spid="72" grpId="2"/>
      <p:bldP spid="73" grpId="0"/>
      <p:bldP spid="73" grpId="1"/>
      <p:bldP spid="7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95301" y="1705849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108996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322591" y="2108996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97839" y="2547544"/>
                <a:ext cx="2055516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h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=1,7∙</m:t>
                      </m:r>
                      <m:sSup>
                        <m:sSup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79" y="1910658"/>
                <a:ext cx="1541637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478367" y="3496141"/>
            <a:ext cx="184029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88952" y="3495491"/>
                <a:ext cx="182970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14" y="2621618"/>
                <a:ext cx="137228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82456" y="3000372"/>
                <a:ext cx="1890629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=6,4∙</m:t>
                      </m:r>
                      <m:sSup>
                        <m:sSup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42" y="2250279"/>
                <a:ext cx="141797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8952" y="3864995"/>
                <a:ext cx="182970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14" y="2898746"/>
                <a:ext cx="1372280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9284443" y="4590869"/>
                <a:ext cx="1759071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з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rad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332" y="3443152"/>
                <a:ext cx="1374735" cy="7743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535743" y="4858108"/>
                <a:ext cx="3877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807" y="3643581"/>
                <a:ext cx="337015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>
          <a:xfrm>
            <a:off x="2318658" y="2562949"/>
            <a:ext cx="7398073" cy="3762496"/>
            <a:chOff x="1738993" y="1922211"/>
            <a:chExt cx="5548555" cy="2821872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738993" y="1922211"/>
              <a:ext cx="5548555" cy="2821872"/>
              <a:chOff x="1738993" y="1922211"/>
              <a:chExt cx="5548555" cy="2821872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1738993" y="1922211"/>
                <a:ext cx="4263665" cy="499897"/>
                <a:chOff x="1738993" y="1844963"/>
                <a:chExt cx="4263665" cy="499897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1738993" y="1965251"/>
                  <a:ext cx="2946904" cy="300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:r>
                    <a:rPr lang="ru-RU" sz="20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</a:rPr>
                    <a:t>Закон всемирного тяготения:</a:t>
                  </a:r>
                  <a:endPara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4539996" y="1844963"/>
                      <a:ext cx="1462662" cy="4998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т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ru-RU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39996" y="1844963"/>
                      <a:ext cx="1462662" cy="523028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5" name="Группа 14"/>
              <p:cNvGrpSpPr/>
              <p:nvPr/>
            </p:nvGrpSpPr>
            <p:grpSpPr>
              <a:xfrm>
                <a:off x="1738993" y="2465551"/>
                <a:ext cx="5548555" cy="530915"/>
                <a:chOff x="1738993" y="2312366"/>
                <a:chExt cx="5548555" cy="530915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1738993" y="2451471"/>
                  <a:ext cx="4408714" cy="300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:r>
                    <a:rPr lang="ru-RU" sz="20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</a:rPr>
                    <a:t>Центростремительное ускорение спутника:</a:t>
                  </a:r>
                  <a:endPara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5959901" y="2312366"/>
                      <a:ext cx="1327647" cy="53091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ц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  <m:sup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ru-RU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TextBox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59901" y="2312366"/>
                      <a:ext cx="1327647" cy="559961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4" name="Группа 23"/>
              <p:cNvGrpSpPr/>
              <p:nvPr/>
            </p:nvGrpSpPr>
            <p:grpSpPr>
              <a:xfrm>
                <a:off x="1738993" y="3045824"/>
                <a:ext cx="3265714" cy="319978"/>
                <a:chOff x="1738993" y="2904298"/>
                <a:chExt cx="3265714" cy="319978"/>
              </a:xfrm>
            </p:grpSpPr>
            <p:sp>
              <p:nvSpPr>
                <p:cNvPr id="50" name="TextBox 49"/>
                <p:cNvSpPr txBox="1"/>
                <p:nvPr/>
              </p:nvSpPr>
              <p:spPr>
                <a:xfrm>
                  <a:off x="1738993" y="2904298"/>
                  <a:ext cx="2441084" cy="300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:r>
                    <a:rPr lang="ru-RU" sz="20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</a:rPr>
                    <a:t>Второй закон Ньютона:</a:t>
                  </a:r>
                  <a:endPara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3984500" y="2910873"/>
                      <a:ext cx="1020207" cy="31340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ц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т</m:t>
                                </m:r>
                              </m:sub>
                            </m:s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ru-RU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TextBox 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84500" y="2910873"/>
                      <a:ext cx="1020207" cy="336502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3" name="Группа 22"/>
              <p:cNvGrpSpPr/>
              <p:nvPr/>
            </p:nvGrpSpPr>
            <p:grpSpPr>
              <a:xfrm>
                <a:off x="1779814" y="4203839"/>
                <a:ext cx="5329895" cy="540244"/>
                <a:chOff x="1779814" y="4203839"/>
                <a:chExt cx="5329895" cy="540244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1779814" y="4323968"/>
                  <a:ext cx="3314700" cy="300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:r>
                    <a:rPr lang="ru-RU" sz="20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</a:rPr>
                    <a:t>Ускорение свободного падения:</a:t>
                  </a:r>
                  <a:endPara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4881512" y="4203839"/>
                      <a:ext cx="1170130" cy="5402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з</m:t>
                                    </m:r>
                                  </m:sub>
                                  <m:sup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oMath>
                        </m:oMathPara>
                      </a14:m>
                      <a:endParaRPr lang="ru-RU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TextBox 6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1512" y="4203839"/>
                      <a:ext cx="1170130" cy="563424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5688792" y="4323322"/>
                      <a:ext cx="1420917" cy="3000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⟹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з</m:t>
                                </m:r>
                              </m:sub>
                              <m:sup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𝐺𝑀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ru-RU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5" name="TextBox 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88792" y="4323322"/>
                      <a:ext cx="1420917" cy="323165"/>
                    </a:xfrm>
                    <a:prstGeom prst="rect">
                      <a:avLst/>
                    </a:prstGeom>
                    <a:blipFill rotWithShape="0">
                      <a:blip r:embed="rId14"/>
                      <a:stretch>
                        <a:fillRect b="-566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364644" y="3508227"/>
                  <a:ext cx="1309246" cy="530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p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644" y="3508227"/>
                  <a:ext cx="1309246" cy="55996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548355" y="3529367"/>
                  <a:ext cx="1239546" cy="499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p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8355" y="3529367"/>
                  <a:ext cx="1239546" cy="52302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/>
            <p:cNvSpPr txBox="1"/>
            <p:nvPr/>
          </p:nvSpPr>
          <p:spPr>
            <a:xfrm>
              <a:off x="1738993" y="3651405"/>
              <a:ext cx="759278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Тогда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6035314" y="3408921"/>
                  <a:ext cx="1132960" cy="751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з</m:t>
                                    </m:r>
                                  </m:sub>
                                  <m:sup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з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5314" y="3408921"/>
                  <a:ext cx="1132960" cy="77431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Прямоугольник 6"/>
                <p:cNvSpPr/>
                <p:nvPr/>
              </p:nvSpPr>
              <p:spPr>
                <a:xfrm>
                  <a:off x="5051786" y="3408921"/>
                  <a:ext cx="1066109" cy="7512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𝐺𝑀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з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Прямоугольник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1786" y="3408921"/>
                  <a:ext cx="1111906" cy="77431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Прямоугольник 8"/>
                <p:cNvSpPr/>
                <p:nvPr/>
              </p:nvSpPr>
              <p:spPr>
                <a:xfrm>
                  <a:off x="4626683" y="3643289"/>
                  <a:ext cx="417422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Прямоугольник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6683" y="3643289"/>
                  <a:ext cx="463588" cy="32316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Прямая соединительная линия 42"/>
          <p:cNvCxnSpPr/>
          <p:nvPr/>
        </p:nvCxnSpPr>
        <p:spPr>
          <a:xfrm flipV="1">
            <a:off x="2322591" y="2531477"/>
            <a:ext cx="0" cy="176272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6099325" y="2536572"/>
                <a:ext cx="1959428" cy="1001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з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rad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493" y="1902429"/>
                <a:ext cx="1469571" cy="77431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2318657" y="2812465"/>
            <a:ext cx="4065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Линейная скорость спутника: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18656" y="3780808"/>
            <a:ext cx="531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Период обращения спутника по орбите: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9581431" y="2157015"/>
            <a:ext cx="2067360" cy="2292715"/>
            <a:chOff x="7186073" y="1617761"/>
            <a:chExt cx="1550520" cy="1719536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7186073" y="1617761"/>
              <a:ext cx="1550520" cy="1719536"/>
              <a:chOff x="5522327" y="1407985"/>
              <a:chExt cx="2515774" cy="2790007"/>
            </a:xfrm>
          </p:grpSpPr>
          <p:sp>
            <p:nvSpPr>
              <p:cNvPr id="79" name="Овал 78"/>
              <p:cNvSpPr/>
              <p:nvPr/>
            </p:nvSpPr>
            <p:spPr>
              <a:xfrm>
                <a:off x="5522327" y="1682218"/>
                <a:ext cx="2515774" cy="2515774"/>
              </a:xfrm>
              <a:prstGeom prst="ellipse">
                <a:avLst/>
              </a:prstGeom>
              <a:noFill/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80" name="Picture 4" descr="Спутник, Панели Солнечных Батарей, Пространство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3140" y="1407985"/>
                <a:ext cx="729249" cy="5811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73" name="Прямая соединительная линия 72"/>
            <p:cNvCxnSpPr/>
            <p:nvPr/>
          </p:nvCxnSpPr>
          <p:spPr>
            <a:xfrm>
              <a:off x="7550150" y="1911350"/>
              <a:ext cx="280817" cy="358775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472668" y="2020231"/>
              <a:ext cx="178031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467" i="1" dirty="0">
                  <a:solidFill>
                    <a:prstClr val="black"/>
                  </a:solidFill>
                </a:rPr>
                <a:t>h</a:t>
              </a:r>
              <a:endParaRPr lang="ru-RU" sz="1467" i="1" dirty="0">
                <a:solidFill>
                  <a:prstClr val="black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783" y="2127763"/>
              <a:ext cx="854079" cy="860586"/>
            </a:xfrm>
            <a:prstGeom prst="rect">
              <a:avLst/>
            </a:prstGeom>
          </p:spPr>
        </p:pic>
        <p:cxnSp>
          <p:nvCxnSpPr>
            <p:cNvPr id="77" name="Прямая соединительная линия 76"/>
            <p:cNvCxnSpPr/>
            <p:nvPr/>
          </p:nvCxnSpPr>
          <p:spPr>
            <a:xfrm>
              <a:off x="7987053" y="2552581"/>
              <a:ext cx="213972" cy="200144"/>
            </a:xfrm>
            <a:prstGeom prst="line">
              <a:avLst/>
            </a:prstGeom>
            <a:ln w="9525">
              <a:solidFill>
                <a:schemeClr val="bg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847296" y="2559628"/>
              <a:ext cx="275043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467" i="1" dirty="0">
                  <a:solidFill>
                    <a:prstClr val="white"/>
                  </a:solidFill>
                </a:rPr>
                <a:t>R</a:t>
              </a:r>
              <a:endParaRPr lang="ru-RU" sz="1467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2.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Спутник движется вокруг Земли на высоте 1700 км над ее поверхностью. Считая орбиту спутника круговой, определите модуль его линейной скорости и период обращения спутника по орбите, если средний радиус Земли составляет 6400 км.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(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g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= 10 м/с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.)</a:t>
            </a:r>
            <a:endParaRPr lang="ru-RU" altLang="ru-RU" sz="1867" i="1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84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08642E-6 L -0.24462 -0.30031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1503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0.03888 -0.29629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  <p:bldP spid="4" grpId="0"/>
      <p:bldP spid="4" grpId="1"/>
      <p:bldP spid="47" grpId="0"/>
      <p:bldP spid="48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95301" y="1705849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108996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322591" y="2108996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97839" y="2547544"/>
                <a:ext cx="2055516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h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=1,7∙</m:t>
                      </m:r>
                      <m:sSup>
                        <m:sSup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79" y="1910658"/>
                <a:ext cx="1541637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478367" y="3496141"/>
            <a:ext cx="184029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88952" y="3495491"/>
                <a:ext cx="182970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14" y="2621618"/>
                <a:ext cx="137228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82456" y="3000372"/>
                <a:ext cx="1890629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=6,4∙</m:t>
                      </m:r>
                      <m:sSup>
                        <m:sSup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42" y="2250279"/>
                <a:ext cx="141797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8952" y="3864995"/>
                <a:ext cx="182970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14" y="2898746"/>
                <a:ext cx="1372280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099325" y="2536572"/>
                <a:ext cx="1959428" cy="1001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з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493" y="1902429"/>
                <a:ext cx="1469571" cy="7743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2318657" y="2812465"/>
            <a:ext cx="4065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Линейная скорость спутника: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318656" y="4647109"/>
                <a:ext cx="1560173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з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992" y="3485332"/>
                <a:ext cx="1170130" cy="524503"/>
              </a:xfrm>
              <a:prstGeom prst="rect">
                <a:avLst/>
              </a:prstGeom>
              <a:blipFill rotWithShape="0">
                <a:blip r:embed="rId9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4894330" y="4474312"/>
                <a:ext cx="1959428" cy="1001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з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з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47" y="3355734"/>
                <a:ext cx="1469571" cy="77431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84"/>
              <p:cNvSpPr/>
              <p:nvPr/>
            </p:nvSpPr>
            <p:spPr>
              <a:xfrm>
                <a:off x="6712245" y="4474312"/>
                <a:ext cx="1959428" cy="1001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з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183" y="3355734"/>
                <a:ext cx="1469571" cy="77431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2318656" y="3780808"/>
            <a:ext cx="531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Период обращения спутника по орбите: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7479984" y="3468973"/>
                <a:ext cx="2282984" cy="1001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з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988" y="2601730"/>
                <a:ext cx="1712238" cy="77431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Прямая соединительная линия 86"/>
          <p:cNvCxnSpPr/>
          <p:nvPr/>
        </p:nvCxnSpPr>
        <p:spPr>
          <a:xfrm flipV="1">
            <a:off x="2322591" y="2531477"/>
            <a:ext cx="0" cy="176272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753910" y="4809932"/>
                <a:ext cx="4115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432" y="3607449"/>
                <a:ext cx="354007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382982" y="4802165"/>
                <a:ext cx="5565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236" y="3601624"/>
                <a:ext cx="463588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018345" y="4651055"/>
                <a:ext cx="1072409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з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758" y="3488291"/>
                <a:ext cx="848053" cy="52597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2318656" y="4789418"/>
                <a:ext cx="5063657" cy="1001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6,4∙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м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с</m:t>
                                      </m:r>
                                    </m:e>
                                    <m:sup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6,4∙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м</m:t>
                              </m:r>
                              <m:r>
                                <m:rPr>
                                  <m:nor/>
                                </m:rPr>
                                <a:rPr lang="ru-RU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Gerbera" pitchFamily="50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+1,7∙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м</m:t>
                              </m:r>
                              <m:r>
                                <m:rPr>
                                  <m:nor/>
                                </m:rPr>
                                <a:rPr lang="ru-RU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Gerbera" pitchFamily="50" charset="0"/>
                                </a:rPr>
                                <m:t> 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991" y="3592063"/>
                <a:ext cx="3797743" cy="77431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7105973" y="5090301"/>
                <a:ext cx="1361316" cy="617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≈7111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479" y="3817726"/>
                <a:ext cx="1020987" cy="48789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8291396" y="5090302"/>
                <a:ext cx="1344920" cy="619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≈7,1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547" y="3817726"/>
                <a:ext cx="1052404" cy="48789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720157" y="2828645"/>
                <a:ext cx="3064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118" y="2121484"/>
                <a:ext cx="276037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7788656" y="2727522"/>
                <a:ext cx="1344920" cy="619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≈7,1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492" y="2045641"/>
                <a:ext cx="1052404" cy="48789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2322591" y="5884740"/>
            <a:ext cx="3485543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</a:t>
            </a:r>
            <a:r>
              <a:rPr lang="ru-RU" altLang="ru-RU" sz="1867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: </a:t>
            </a:r>
            <a:r>
              <a:rPr lang="el-GR" altLang="ru-RU" sz="1733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υ</a:t>
            </a:r>
            <a:r>
              <a:rPr lang="ru-RU" altLang="ru-RU" sz="1733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 = 7,1 км/с; </a:t>
            </a:r>
            <a:r>
              <a:rPr lang="ru-RU" altLang="ru-RU" sz="1733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Т</a:t>
            </a:r>
            <a:r>
              <a:rPr lang="ru-RU" altLang="ru-RU" sz="1733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 = 1,6 ч.</a:t>
            </a:r>
            <a:r>
              <a:rPr lang="ru-RU" altLang="ru-RU" sz="1733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endParaRPr lang="ru-RU" altLang="ru-RU" sz="1733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2318654" y="4789418"/>
                <a:ext cx="4426095" cy="1001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3,14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6,4∙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м</m:t>
                              </m:r>
                              <m:r>
                                <m:rPr>
                                  <m:nor/>
                                </m:rPr>
                                <a:rPr lang="ru-RU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Gerbera" pitchFamily="50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+1,7∙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м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м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с</m:t>
                                      </m:r>
                                    </m:e>
                                    <m:sup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rad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990" y="3592063"/>
                <a:ext cx="3319571" cy="77431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6518788" y="5056745"/>
                <a:ext cx="129946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5652 с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90" y="3792559"/>
                <a:ext cx="974599" cy="3231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7632794" y="5056745"/>
                <a:ext cx="10805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≈1,6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ч.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595" y="3792559"/>
                <a:ext cx="810430" cy="3231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Группа 42"/>
          <p:cNvGrpSpPr/>
          <p:nvPr/>
        </p:nvGrpSpPr>
        <p:grpSpPr>
          <a:xfrm>
            <a:off x="9581431" y="2157015"/>
            <a:ext cx="2067360" cy="2292715"/>
            <a:chOff x="7186073" y="1617761"/>
            <a:chExt cx="1550520" cy="1719536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186073" y="1617761"/>
              <a:ext cx="1550520" cy="1719536"/>
              <a:chOff x="5522327" y="1407985"/>
              <a:chExt cx="2515774" cy="2790007"/>
            </a:xfrm>
          </p:grpSpPr>
          <p:sp>
            <p:nvSpPr>
              <p:cNvPr id="51" name="Овал 50"/>
              <p:cNvSpPr/>
              <p:nvPr/>
            </p:nvSpPr>
            <p:spPr>
              <a:xfrm>
                <a:off x="5522327" y="1682218"/>
                <a:ext cx="2515774" cy="2515774"/>
              </a:xfrm>
              <a:prstGeom prst="ellipse">
                <a:avLst/>
              </a:prstGeom>
              <a:noFill/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52" name="Picture 4" descr="Спутник, Панели Солнечных Батарей, Пространство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3140" y="1407985"/>
                <a:ext cx="729249" cy="5811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5" name="Прямая соединительная линия 44"/>
            <p:cNvCxnSpPr/>
            <p:nvPr/>
          </p:nvCxnSpPr>
          <p:spPr>
            <a:xfrm>
              <a:off x="7550150" y="1911350"/>
              <a:ext cx="280817" cy="358775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472668" y="2020231"/>
              <a:ext cx="178031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467" i="1" dirty="0">
                  <a:solidFill>
                    <a:prstClr val="black"/>
                  </a:solidFill>
                </a:rPr>
                <a:t>h</a:t>
              </a:r>
              <a:endParaRPr lang="ru-RU" sz="1467" i="1" dirty="0">
                <a:solidFill>
                  <a:prstClr val="black"/>
                </a:solidFill>
              </a:endParaRPr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783" y="2127763"/>
              <a:ext cx="854079" cy="860586"/>
            </a:xfrm>
            <a:prstGeom prst="rect">
              <a:avLst/>
            </a:prstGeom>
          </p:spPr>
        </p:pic>
        <p:cxnSp>
          <p:nvCxnSpPr>
            <p:cNvPr id="49" name="Прямая соединительная линия 48"/>
            <p:cNvCxnSpPr/>
            <p:nvPr/>
          </p:nvCxnSpPr>
          <p:spPr>
            <a:xfrm>
              <a:off x="7987053" y="2552581"/>
              <a:ext cx="213972" cy="200144"/>
            </a:xfrm>
            <a:prstGeom prst="line">
              <a:avLst/>
            </a:prstGeom>
            <a:ln w="9525">
              <a:solidFill>
                <a:schemeClr val="bg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847296" y="2559628"/>
              <a:ext cx="275043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467" i="1" dirty="0">
                  <a:solidFill>
                    <a:prstClr val="white"/>
                  </a:solidFill>
                </a:rPr>
                <a:t>R</a:t>
              </a:r>
              <a:endParaRPr lang="ru-RU" sz="1467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2.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Спутник движется вокруг Земли на высоте 1700 км над ее поверхностью. Считая орбиту спутника круговой, определите модуль его линейной скорости и период обращения спутника по орбите, если средний радиус Земли составляет 6400 км.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(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g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= 10 м/с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.)</a:t>
            </a:r>
            <a:endParaRPr lang="ru-RU" altLang="ru-RU" sz="1867" i="1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08247 -0.14692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734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95062E-6 L 0.3026 -0.14877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-7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82716E-6 L -0.04115 -0.34507 " pathEditMode="relative" rAng="0" ptsTypes="AA">
                                      <p:cBhvr>
                                        <p:cTn id="77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-1725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83" grpId="1"/>
      <p:bldP spid="85" grpId="0"/>
      <p:bldP spid="85" grpId="1"/>
      <p:bldP spid="85" grpId="2"/>
      <p:bldP spid="86" grpId="0"/>
      <p:bldP spid="14" grpId="0"/>
      <p:bldP spid="14" grpId="1"/>
      <p:bldP spid="14" grpId="2"/>
      <p:bldP spid="19" grpId="0"/>
      <p:bldP spid="19" grpId="1"/>
      <p:bldP spid="21" grpId="0"/>
      <p:bldP spid="21" grpId="1"/>
      <p:bldP spid="88" grpId="0"/>
      <p:bldP spid="88" grpId="1"/>
      <p:bldP spid="89" grpId="0"/>
      <p:bldP spid="89" grpId="1"/>
      <p:bldP spid="90" grpId="0"/>
      <p:bldP spid="90" grpId="1"/>
      <p:bldP spid="90" grpId="2"/>
      <p:bldP spid="25" grpId="0"/>
      <p:bldP spid="91" grpId="0"/>
      <p:bldP spid="93" grpId="0"/>
      <p:bldP spid="95" grpId="0"/>
      <p:bldP spid="96" grpId="0"/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1942687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974553" y="1942687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78368" y="3308955"/>
            <a:ext cx="14961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970617" y="2365171"/>
            <a:ext cx="0" cy="136014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2487" y="2404180"/>
                <a:ext cx="1533048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50000 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65" y="1803135"/>
                <a:ext cx="1194109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1067" y="3314951"/>
                <a:ext cx="1490133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486213"/>
                <a:ext cx="1117600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единительная линия 45"/>
          <p:cNvCxnSpPr/>
          <p:nvPr/>
        </p:nvCxnSpPr>
        <p:spPr>
          <a:xfrm>
            <a:off x="9850573" y="2485774"/>
            <a:ext cx="0" cy="30003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8650440" y="2750650"/>
            <a:ext cx="2460273" cy="2460273"/>
          </a:xfrm>
          <a:prstGeom prst="ellips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8530425" y="3137283"/>
            <a:ext cx="2700299" cy="1680188"/>
            <a:chOff x="6462210" y="1761659"/>
            <a:chExt cx="2025224" cy="1260141"/>
          </a:xfrm>
        </p:grpSpPr>
        <p:sp>
          <p:nvSpPr>
            <p:cNvPr id="49" name="Дуга 48"/>
            <p:cNvSpPr/>
            <p:nvPr/>
          </p:nvSpPr>
          <p:spPr>
            <a:xfrm rot="10800000">
              <a:off x="6462210" y="1761659"/>
              <a:ext cx="1980222" cy="990110"/>
            </a:xfrm>
            <a:prstGeom prst="arc">
              <a:avLst>
                <a:gd name="adj1" fmla="val 11372124"/>
                <a:gd name="adj2" fmla="val 20783438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0" name="Дуга 49"/>
            <p:cNvSpPr/>
            <p:nvPr/>
          </p:nvSpPr>
          <p:spPr>
            <a:xfrm rot="10800000" flipV="1">
              <a:off x="6507214" y="2031690"/>
              <a:ext cx="1980220" cy="990110"/>
            </a:xfrm>
            <a:prstGeom prst="arc">
              <a:avLst>
                <a:gd name="adj1" fmla="val 11611358"/>
                <a:gd name="adj2" fmla="val 21015766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10906896" y="3833478"/>
            <a:ext cx="360037" cy="304925"/>
          </a:xfrm>
          <a:prstGeom prst="rect">
            <a:avLst/>
          </a:prstGeom>
          <a:solidFill>
            <a:schemeClr val="bg1">
              <a:lumMod val="50000"/>
              <a:alpha val="49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H="1">
            <a:off x="8170386" y="3985940"/>
            <a:ext cx="2940327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10390632" y="3985940"/>
            <a:ext cx="720083" cy="0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9820094" y="3955461"/>
            <a:ext cx="60959" cy="60959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11110716" y="3985940"/>
            <a:ext cx="540057" cy="0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1230725" y="3538287"/>
                <a:ext cx="429348" cy="414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044" y="2653715"/>
                <a:ext cx="365356" cy="3339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150606" y="3960074"/>
                <a:ext cx="447622" cy="414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954" y="2970055"/>
                <a:ext cx="378244" cy="333938"/>
              </a:xfrm>
              <a:prstGeom prst="rect">
                <a:avLst/>
              </a:prstGeom>
              <a:blipFill rotWithShape="0">
                <a:blip r:embed="rId7"/>
                <a:stretch>
                  <a:fillRect t="-9091" r="-1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я со стрелкой 58"/>
          <p:cNvCxnSpPr/>
          <p:nvPr/>
        </p:nvCxnSpPr>
        <p:spPr>
          <a:xfrm flipH="1">
            <a:off x="10075500" y="3833477"/>
            <a:ext cx="480053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111159" y="3480059"/>
                <a:ext cx="387670" cy="379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369" y="2610044"/>
                <a:ext cx="333296" cy="307777"/>
              </a:xfrm>
              <a:prstGeom prst="rect">
                <a:avLst/>
              </a:prstGeom>
              <a:blipFill rotWithShape="0">
                <a:blip r:embed="rId8"/>
                <a:stretch>
                  <a:fillRect t="-9804" r="-1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9491232" y="3925271"/>
            <a:ext cx="375424" cy="379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ru-RU" sz="1867" i="1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117331" y="3934948"/>
            <a:ext cx="309700" cy="379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</a:rPr>
              <a:t>x</a:t>
            </a:r>
            <a:endParaRPr lang="ru-RU" sz="1867" i="1" dirty="0">
              <a:solidFill>
                <a:prstClr val="black"/>
              </a:solidFill>
            </a:endParaRPr>
          </a:p>
        </p:txBody>
      </p:sp>
      <p:sp>
        <p:nvSpPr>
          <p:cNvPr id="65" name="Дуга 64"/>
          <p:cNvSpPr/>
          <p:nvPr/>
        </p:nvSpPr>
        <p:spPr>
          <a:xfrm flipV="1">
            <a:off x="9605325" y="2377375"/>
            <a:ext cx="488907" cy="268023"/>
          </a:xfrm>
          <a:prstGeom prst="arc">
            <a:avLst>
              <a:gd name="adj1" fmla="val 9653843"/>
              <a:gd name="adj2" fmla="val 317365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92488" y="2851706"/>
                <a:ext cx="846456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66" y="2138779"/>
                <a:ext cx="634842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594495" y="560339"/>
                <a:ext cx="846456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871" y="420254"/>
                <a:ext cx="634842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0166323" y="555785"/>
                <a:ext cx="1490133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742" y="416839"/>
                <a:ext cx="1117600" cy="307777"/>
              </a:xfrm>
              <a:prstGeom prst="rect">
                <a:avLst/>
              </a:prstGeom>
              <a:blipFill rotWithShape="0">
                <a:blip r:embed="rId11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939200" y="877381"/>
                <a:ext cx="1533048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50000 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400" y="658036"/>
                <a:ext cx="1194109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1977547" y="2405500"/>
            <a:ext cx="248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II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закон Ньютона: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239131" y="2357884"/>
                <a:ext cx="2010223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348" y="1768412"/>
                <a:ext cx="1507667" cy="351186"/>
              </a:xfrm>
              <a:prstGeom prst="rect">
                <a:avLst/>
              </a:prstGeom>
              <a:blipFill rotWithShape="0">
                <a:blip r:embed="rId13"/>
                <a:stretch>
                  <a:fillRect t="-8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977548" y="2912436"/>
            <a:ext cx="3136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 проекциях на ось </a:t>
            </a:r>
            <a:r>
              <a:rPr lang="ru-RU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О</a:t>
            </a:r>
            <a:r>
              <a:rPr lang="ru-RU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х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935824" y="2912436"/>
                <a:ext cx="1866297" cy="417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ц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867" y="2184327"/>
                <a:ext cx="1399723" cy="33650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1977547" y="3444001"/>
            <a:ext cx="2633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III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закон Ньютона: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304058" y="3447411"/>
                <a:ext cx="1115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043" y="2585558"/>
                <a:ext cx="836647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5012194" y="3458301"/>
                <a:ext cx="7127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145" y="2593726"/>
                <a:ext cx="579518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1977547" y="4076627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Центростремительное ускорение: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402325" y="3876045"/>
                <a:ext cx="17701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ц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743" y="2907034"/>
                <a:ext cx="1327647" cy="55406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1977547" y="4820783"/>
            <a:ext cx="4233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Линейная скорость обращения: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049757" y="4655757"/>
                <a:ext cx="1341644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317" y="3491818"/>
                <a:ext cx="1006233" cy="524503"/>
              </a:xfrm>
              <a:prstGeom prst="rect">
                <a:avLst/>
              </a:prstGeom>
              <a:blipFill rotWithShape="0">
                <a:blip r:embed="rId18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1963267" y="5577607"/>
            <a:ext cx="4132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всемирного тяготения: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703207" y="5428760"/>
                <a:ext cx="1950216" cy="666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𝐺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405" y="4071570"/>
                <a:ext cx="1462662" cy="523028"/>
              </a:xfrm>
              <a:prstGeom prst="rect">
                <a:avLst/>
              </a:prstGeom>
              <a:blipFill rotWithShape="0">
                <a:blip r:embed="rId19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405894" y="3874888"/>
                <a:ext cx="156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ц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420" y="2906166"/>
                <a:ext cx="1176178" cy="55406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Прямая соединительная линия 86"/>
          <p:cNvCxnSpPr/>
          <p:nvPr/>
        </p:nvCxnSpPr>
        <p:spPr>
          <a:xfrm>
            <a:off x="495301" y="137716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4"/>
          <p:cNvSpPr>
            <a:spLocks noChangeArrowheads="1"/>
          </p:cNvSpPr>
          <p:nvPr/>
        </p:nvSpPr>
        <p:spPr bwMode="auto">
          <a:xfrm>
            <a:off x="491066" y="536661"/>
            <a:ext cx="11226801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3.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На некоторой планете тела на экваторе невесомы. Определите среднюю плотность вещества планеты, если период ее обращения вокруг своей оси составляет 50000 с.</a:t>
            </a: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6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0494E-6 L -0.49948 0.33271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3" y="16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6914E-6 L -0.79393 0.40216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05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5062E-6 L -0.69323 0.22191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70" y="11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7" grpId="0" animBg="1"/>
      <p:bldP spid="51" grpId="0" animBg="1"/>
      <p:bldP spid="54" grpId="0" animBg="1"/>
      <p:bldP spid="57" grpId="0"/>
      <p:bldP spid="58" grpId="0"/>
      <p:bldP spid="60" grpId="0"/>
      <p:bldP spid="61" grpId="0"/>
      <p:bldP spid="63" grpId="0"/>
      <p:bldP spid="65" grpId="0" animBg="1"/>
      <p:bldP spid="66" grpId="0"/>
      <p:bldP spid="67" grpId="0"/>
      <p:bldP spid="67" grpId="1"/>
      <p:bldP spid="67" grpId="2"/>
      <p:bldP spid="68" grpId="0"/>
      <p:bldP spid="68" grpId="1"/>
      <p:bldP spid="68" grpId="2"/>
      <p:bldP spid="69" grpId="0"/>
      <p:bldP spid="69" grpId="1"/>
      <p:bldP spid="69" grpId="2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0" grpId="1"/>
      <p:bldP spid="81" grpId="0"/>
      <p:bldP spid="82" grpId="0"/>
      <p:bldP spid="83" grpId="0"/>
      <p:bldP spid="85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963267" y="2361742"/>
            <a:ext cx="6669395" cy="2263021"/>
            <a:chOff x="1472450" y="1949106"/>
            <a:chExt cx="5002046" cy="16972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5074773" y="1949106"/>
                  <a:ext cx="1399723" cy="31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ц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т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4773" y="1949106"/>
                  <a:ext cx="1399723" cy="33650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9" name="Группа 88"/>
            <p:cNvGrpSpPr/>
            <p:nvPr/>
          </p:nvGrpSpPr>
          <p:grpSpPr>
            <a:xfrm>
              <a:off x="1472450" y="3146475"/>
              <a:ext cx="3980266" cy="499897"/>
              <a:chOff x="1472450" y="3106178"/>
              <a:chExt cx="3980266" cy="499897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1472450" y="3217813"/>
                <a:ext cx="3099549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Закон всемирного тяготения: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4277405" y="3106178"/>
                    <a:ext cx="1175311" cy="4998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т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𝐺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𝑀𝑚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7405" y="3106178"/>
                    <a:ext cx="1175311" cy="52302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232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Группа 91"/>
            <p:cNvGrpSpPr/>
            <p:nvPr/>
          </p:nvGrpSpPr>
          <p:grpSpPr>
            <a:xfrm>
              <a:off x="1483160" y="2598274"/>
              <a:ext cx="4497438" cy="530915"/>
              <a:chOff x="1483160" y="2545105"/>
              <a:chExt cx="4497438" cy="530915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1483160" y="2696409"/>
                <a:ext cx="3510390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Центростремительное ускорение: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4804420" y="2545105"/>
                    <a:ext cx="1176178" cy="5309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ц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4420" y="2545105"/>
                    <a:ext cx="1176178" cy="55406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Группа 94"/>
            <p:cNvGrpSpPr/>
            <p:nvPr/>
          </p:nvGrpSpPr>
          <p:grpSpPr>
            <a:xfrm>
              <a:off x="1483160" y="2324235"/>
              <a:ext cx="2825490" cy="309608"/>
              <a:chOff x="1483160" y="2324235"/>
              <a:chExt cx="2825490" cy="309608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1483160" y="2327372"/>
                <a:ext cx="1975323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III</a:t>
                </a:r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закон Ньютона: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grpSp>
            <p:nvGrpSpPr>
              <p:cNvPr id="97" name="Группа 96"/>
              <p:cNvGrpSpPr/>
              <p:nvPr/>
            </p:nvGrpSpPr>
            <p:grpSpPr>
              <a:xfrm>
                <a:off x="3242979" y="2324235"/>
                <a:ext cx="1065671" cy="309608"/>
                <a:chOff x="3228043" y="2762001"/>
                <a:chExt cx="1065671" cy="30960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/>
                    <p:cNvSpPr txBox="1"/>
                    <p:nvPr/>
                  </p:nvSpPr>
                  <p:spPr>
                    <a:xfrm>
                      <a:off x="3228043" y="2763358"/>
                      <a:ext cx="317013" cy="3000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oMath>
                        </m:oMathPara>
                      </a14:m>
                      <a:endParaRPr lang="ru-RU" sz="2000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TextBox 9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28043" y="2763358"/>
                      <a:ext cx="317013" cy="323165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Прямоугольник 98"/>
                    <p:cNvSpPr/>
                    <p:nvPr/>
                  </p:nvSpPr>
                  <p:spPr>
                    <a:xfrm>
                      <a:off x="3759145" y="2771526"/>
                      <a:ext cx="534569" cy="30008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defTabSz="914377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=0.</m:t>
                            </m:r>
                          </m:oMath>
                        </m:oMathPara>
                      </a14:m>
                      <a:endParaRPr lang="ru-RU" sz="2000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Прямоугольник 9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59145" y="2771526"/>
                      <a:ext cx="579518" cy="323165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Прямоугольник 99"/>
                    <p:cNvSpPr/>
                    <p:nvPr/>
                  </p:nvSpPr>
                  <p:spPr>
                    <a:xfrm>
                      <a:off x="3424466" y="2762001"/>
                      <a:ext cx="511630" cy="30008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defTabSz="914377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𝑃</m:t>
                            </m:r>
                          </m:oMath>
                        </m:oMathPara>
                      </a14:m>
                      <a:endParaRPr lang="ru-RU" sz="2000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Прямоугольник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24466" y="2762001"/>
                      <a:ext cx="556947" cy="323165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1942687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974553" y="1942687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78368" y="3308955"/>
            <a:ext cx="14961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2487" y="2404180"/>
                <a:ext cx="1533048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50000 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65" y="1803135"/>
                <a:ext cx="1194109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1067" y="3314951"/>
                <a:ext cx="1490133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486213"/>
                <a:ext cx="1117600" cy="307777"/>
              </a:xfrm>
              <a:prstGeom prst="rect">
                <a:avLst/>
              </a:prstGeom>
              <a:blipFill rotWithShape="0"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8117331" y="2377375"/>
            <a:ext cx="3542743" cy="3108732"/>
            <a:chOff x="6087998" y="1960831"/>
            <a:chExt cx="2657057" cy="2331549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7387930" y="2042130"/>
              <a:ext cx="0" cy="22502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/>
            <p:cNvSpPr/>
            <p:nvPr/>
          </p:nvSpPr>
          <p:spPr>
            <a:xfrm>
              <a:off x="6487829" y="2240787"/>
              <a:ext cx="1845205" cy="1845205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6397819" y="2530762"/>
              <a:ext cx="2025224" cy="1260141"/>
              <a:chOff x="6462210" y="1761659"/>
              <a:chExt cx="2025224" cy="1260141"/>
            </a:xfrm>
          </p:grpSpPr>
          <p:sp>
            <p:nvSpPr>
              <p:cNvPr id="49" name="Дуга 48"/>
              <p:cNvSpPr/>
              <p:nvPr/>
            </p:nvSpPr>
            <p:spPr>
              <a:xfrm rot="10800000">
                <a:off x="6462210" y="1761659"/>
                <a:ext cx="1980222" cy="990110"/>
              </a:xfrm>
              <a:prstGeom prst="arc">
                <a:avLst>
                  <a:gd name="adj1" fmla="val 11372124"/>
                  <a:gd name="adj2" fmla="val 20783438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Дуга 49"/>
              <p:cNvSpPr/>
              <p:nvPr/>
            </p:nvSpPr>
            <p:spPr>
              <a:xfrm rot="10800000" flipV="1">
                <a:off x="6507214" y="2031690"/>
                <a:ext cx="1980220" cy="990110"/>
              </a:xfrm>
              <a:prstGeom prst="arc">
                <a:avLst>
                  <a:gd name="adj1" fmla="val 11611358"/>
                  <a:gd name="adj2" fmla="val 21015766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" name="Прямоугольник 50"/>
            <p:cNvSpPr/>
            <p:nvPr/>
          </p:nvSpPr>
          <p:spPr>
            <a:xfrm>
              <a:off x="8180172" y="3052908"/>
              <a:ext cx="270028" cy="228694"/>
            </a:xfrm>
            <a:prstGeom prst="rect">
              <a:avLst/>
            </a:prstGeom>
            <a:solidFill>
              <a:schemeClr val="bg1">
                <a:lumMod val="50000"/>
                <a:alpha val="49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 flipH="1">
              <a:off x="6127789" y="3167255"/>
              <a:ext cx="2205245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 flipH="1">
              <a:off x="7792974" y="3167255"/>
              <a:ext cx="540062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Овал 53"/>
            <p:cNvSpPr/>
            <p:nvPr/>
          </p:nvSpPr>
          <p:spPr>
            <a:xfrm>
              <a:off x="7365070" y="314439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8333036" y="3167255"/>
              <a:ext cx="405043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8423044" y="2831515"/>
                  <a:ext cx="322011" cy="3109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044" y="2831515"/>
                  <a:ext cx="365356" cy="33393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7612954" y="3147855"/>
                  <a:ext cx="335716" cy="3109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т</m:t>
                            </m:r>
                          </m:sub>
                        </m:sSub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2954" y="3147855"/>
                  <a:ext cx="378244" cy="33393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9091" r="-1451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Прямая со стрелкой 58"/>
            <p:cNvCxnSpPr/>
            <p:nvPr/>
          </p:nvCxnSpPr>
          <p:spPr>
            <a:xfrm flipH="1">
              <a:off x="7556625" y="3052908"/>
              <a:ext cx="360040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583369" y="2787844"/>
                  <a:ext cx="290752" cy="2847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3369" y="2787844"/>
                  <a:ext cx="333296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9804" r="-145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Box 60"/>
            <p:cNvSpPr txBox="1"/>
            <p:nvPr/>
          </p:nvSpPr>
          <p:spPr>
            <a:xfrm>
              <a:off x="7118424" y="3121753"/>
              <a:ext cx="281568" cy="2847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i="1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87998" y="3129011"/>
              <a:ext cx="232275" cy="2847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867" i="1" dirty="0">
                  <a:solidFill>
                    <a:prstClr val="black"/>
                  </a:solidFill>
                </a:rPr>
                <a:t>x</a:t>
              </a:r>
              <a:endParaRPr lang="ru-RU" sz="1867" i="1" dirty="0">
                <a:solidFill>
                  <a:prstClr val="black"/>
                </a:solidFill>
              </a:endParaRPr>
            </a:p>
          </p:txBody>
        </p:sp>
        <p:sp>
          <p:nvSpPr>
            <p:cNvPr id="65" name="Дуга 64"/>
            <p:cNvSpPr/>
            <p:nvPr/>
          </p:nvSpPr>
          <p:spPr>
            <a:xfrm flipV="1">
              <a:off x="7203994" y="1960831"/>
              <a:ext cx="366680" cy="201017"/>
            </a:xfrm>
            <a:prstGeom prst="arc">
              <a:avLst>
                <a:gd name="adj1" fmla="val 9653843"/>
                <a:gd name="adj2" fmla="val 3173657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92488" y="2851706"/>
                <a:ext cx="846456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66" y="2138779"/>
                <a:ext cx="634842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1977547" y="2405500"/>
            <a:ext cx="248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II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закон Ньютона: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77548" y="2912436"/>
            <a:ext cx="3136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 проекциях на ось </a:t>
            </a:r>
            <a:r>
              <a:rPr lang="ru-RU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О</a:t>
            </a:r>
            <a:r>
              <a:rPr lang="ru-RU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х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935824" y="2912436"/>
                <a:ext cx="1866297" cy="417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ц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867" y="2184327"/>
                <a:ext cx="1399723" cy="33650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1977547" y="2357883"/>
            <a:ext cx="5413853" cy="2966390"/>
            <a:chOff x="1483160" y="1946212"/>
            <a:chExt cx="4060390" cy="22247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3179348" y="1946212"/>
                  <a:ext cx="1507667" cy="3281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т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9348" y="1946212"/>
                  <a:ext cx="1507667" cy="35118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86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TextBox 80"/>
            <p:cNvSpPr txBox="1"/>
            <p:nvPr/>
          </p:nvSpPr>
          <p:spPr>
            <a:xfrm>
              <a:off x="1483160" y="3793387"/>
              <a:ext cx="3175280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Линейная скорость обращения: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4537317" y="3669618"/>
                  <a:ext cx="1006233" cy="5013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7317" y="3669618"/>
                  <a:ext cx="1006233" cy="524503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Группа 10"/>
          <p:cNvGrpSpPr/>
          <p:nvPr/>
        </p:nvGrpSpPr>
        <p:grpSpPr>
          <a:xfrm>
            <a:off x="1963267" y="5428757"/>
            <a:ext cx="5690156" cy="666529"/>
            <a:chOff x="1472450" y="4249370"/>
            <a:chExt cx="4267617" cy="499897"/>
          </a:xfrm>
        </p:grpSpPr>
        <p:sp>
          <p:nvSpPr>
            <p:cNvPr id="83" name="TextBox 82"/>
            <p:cNvSpPr txBox="1"/>
            <p:nvPr/>
          </p:nvSpPr>
          <p:spPr>
            <a:xfrm>
              <a:off x="1472450" y="4361005"/>
              <a:ext cx="3099549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Закон всемирного тяготения: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4277405" y="4249370"/>
                  <a:ext cx="1462662" cy="499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т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𝑀𝑚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405" y="4249370"/>
                  <a:ext cx="1462662" cy="52302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Группа 8"/>
          <p:cNvGrpSpPr/>
          <p:nvPr/>
        </p:nvGrpSpPr>
        <p:grpSpPr>
          <a:xfrm>
            <a:off x="1977547" y="3874891"/>
            <a:ext cx="5996584" cy="707886"/>
            <a:chOff x="1483160" y="3083966"/>
            <a:chExt cx="4497438" cy="530914"/>
          </a:xfrm>
        </p:grpSpPr>
        <p:sp>
          <p:nvSpPr>
            <p:cNvPr id="79" name="TextBox 78"/>
            <p:cNvSpPr txBox="1"/>
            <p:nvPr/>
          </p:nvSpPr>
          <p:spPr>
            <a:xfrm>
              <a:off x="1483160" y="3235270"/>
              <a:ext cx="351039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Центростремительное ускорение: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4804420" y="3083966"/>
                  <a:ext cx="1176178" cy="530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ц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4420" y="3083966"/>
                  <a:ext cx="1176178" cy="55406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Группа 7"/>
          <p:cNvGrpSpPr/>
          <p:nvPr/>
        </p:nvGrpSpPr>
        <p:grpSpPr>
          <a:xfrm>
            <a:off x="1977547" y="3444004"/>
            <a:ext cx="3747405" cy="414411"/>
            <a:chOff x="1483160" y="2760801"/>
            <a:chExt cx="2810554" cy="310808"/>
          </a:xfrm>
        </p:grpSpPr>
        <p:sp>
          <p:nvSpPr>
            <p:cNvPr id="76" name="TextBox 75"/>
            <p:cNvSpPr txBox="1"/>
            <p:nvPr/>
          </p:nvSpPr>
          <p:spPr>
            <a:xfrm>
              <a:off x="1483160" y="2760801"/>
              <a:ext cx="1975323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III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закон Ньютона: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3228043" y="2763358"/>
                  <a:ext cx="317013" cy="300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8043" y="2763358"/>
                  <a:ext cx="317013" cy="32316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Прямоугольник 77"/>
                <p:cNvSpPr/>
                <p:nvPr/>
              </p:nvSpPr>
              <p:spPr>
                <a:xfrm>
                  <a:off x="3759145" y="2771526"/>
                  <a:ext cx="534569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=0.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Прямоугольник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145" y="2771526"/>
                  <a:ext cx="579518" cy="32316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3424466" y="2762001"/>
                  <a:ext cx="511631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4466" y="2762001"/>
                  <a:ext cx="556947" cy="3231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Группа 102"/>
          <p:cNvGrpSpPr/>
          <p:nvPr/>
        </p:nvGrpSpPr>
        <p:grpSpPr>
          <a:xfrm>
            <a:off x="1963267" y="5378728"/>
            <a:ext cx="3844868" cy="710003"/>
            <a:chOff x="1472450" y="4211843"/>
            <a:chExt cx="2883651" cy="5325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3045545" y="4211843"/>
                  <a:ext cx="1310556" cy="5325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𝐺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545" y="4211843"/>
                  <a:ext cx="1310556" cy="55566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TextBox 104"/>
            <p:cNvSpPr txBox="1"/>
            <p:nvPr/>
          </p:nvSpPr>
          <p:spPr>
            <a:xfrm>
              <a:off x="1472450" y="4354927"/>
              <a:ext cx="174424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Масса планеты: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1977547" y="2363772"/>
            <a:ext cx="500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II 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з-н Ньютона в проекциях на ось </a:t>
            </a:r>
            <a:r>
              <a:rPr lang="ru-RU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О</a:t>
            </a:r>
            <a:r>
              <a:rPr lang="ru-RU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х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1976260" y="4647789"/>
                <a:ext cx="23126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𝐺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95" y="3485842"/>
                <a:ext cx="1734496" cy="55406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3907282" y="4647789"/>
                <a:ext cx="22920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𝐺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461" y="3485842"/>
                <a:ext cx="1719022" cy="55406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Прямая соединительная линия 110"/>
          <p:cNvCxnSpPr/>
          <p:nvPr/>
        </p:nvCxnSpPr>
        <p:spPr>
          <a:xfrm>
            <a:off x="495301" y="137716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4"/>
          <p:cNvSpPr>
            <a:spLocks noChangeArrowheads="1"/>
          </p:cNvSpPr>
          <p:nvPr/>
        </p:nvSpPr>
        <p:spPr bwMode="auto">
          <a:xfrm>
            <a:off x="491066" y="536661"/>
            <a:ext cx="11226801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4.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На некоторой планете тела на экваторе невесомы. Определите среднюю плотность вещества планеты, если период ее обращения вокруг своей оси составляет 50000 с.</a:t>
            </a: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V="1">
            <a:off x="1970617" y="2365171"/>
            <a:ext cx="0" cy="136014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87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83951E-6 L 0.14983 -0.07963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39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15087 -0.08087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404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09877E-6 L 0.00087 -0.08457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422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83951E-6 L -0.00052 -0.09476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475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95062E-6 L 0.00053 -0.2145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074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4" grpId="1"/>
      <p:bldP spid="75" grpId="0"/>
      <p:bldP spid="75" grpId="1"/>
      <p:bldP spid="106" grpId="0"/>
      <p:bldP spid="109" grpId="0"/>
      <p:bldP spid="1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963267" y="2361741"/>
            <a:ext cx="6669395" cy="2993934"/>
            <a:chOff x="1472450" y="1949106"/>
            <a:chExt cx="5002046" cy="22454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483160" y="1949106"/>
              <a:ext cx="4991336" cy="313403"/>
              <a:chOff x="1483160" y="1951678"/>
              <a:chExt cx="4991336" cy="313403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1483160" y="1953201"/>
                <a:ext cx="3755589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II </a:t>
                </a:r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з-н Ньютона в проекциях на ось </a:t>
                </a:r>
                <a:r>
                  <a:rPr lang="ru-RU" sz="2000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О</a:t>
                </a:r>
                <a:r>
                  <a:rPr lang="ru-RU" sz="2000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х</a:t>
                </a:r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074773" y="1951678"/>
                    <a:ext cx="1399723" cy="3134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ц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т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4773" y="1951678"/>
                    <a:ext cx="1399723" cy="33650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Группа 8"/>
            <p:cNvGrpSpPr/>
            <p:nvPr/>
          </p:nvGrpSpPr>
          <p:grpSpPr>
            <a:xfrm>
              <a:off x="1472450" y="3146475"/>
              <a:ext cx="3980266" cy="499897"/>
              <a:chOff x="1472450" y="3106178"/>
              <a:chExt cx="3980266" cy="499897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1472450" y="3217813"/>
                <a:ext cx="3099549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Закон всемирного тяготения: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4277405" y="3106178"/>
                    <a:ext cx="1175311" cy="4998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т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𝐺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𝑀𝑚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7405" y="3106178"/>
                    <a:ext cx="1175311" cy="52302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232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Группа 7"/>
            <p:cNvGrpSpPr/>
            <p:nvPr/>
          </p:nvGrpSpPr>
          <p:grpSpPr>
            <a:xfrm>
              <a:off x="1483160" y="2598274"/>
              <a:ext cx="4497438" cy="530914"/>
              <a:chOff x="1483160" y="2545105"/>
              <a:chExt cx="4497438" cy="53091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1483160" y="2696409"/>
                <a:ext cx="351039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Центростремительное ускорение: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4804420" y="2545105"/>
                    <a:ext cx="1176178" cy="5309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ц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4420" y="2545105"/>
                    <a:ext cx="1176178" cy="55406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1482195" y="3663642"/>
                  <a:ext cx="1734496" cy="530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𝑀𝑚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2195" y="3663642"/>
                  <a:ext cx="1734496" cy="55406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2930461" y="3663642"/>
                  <a:ext cx="1719022" cy="530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⟹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0461" y="3663642"/>
                  <a:ext cx="1719022" cy="55406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Группа 15"/>
            <p:cNvGrpSpPr/>
            <p:nvPr/>
          </p:nvGrpSpPr>
          <p:grpSpPr>
            <a:xfrm>
              <a:off x="1483160" y="2324235"/>
              <a:ext cx="2825490" cy="309608"/>
              <a:chOff x="1483160" y="2324235"/>
              <a:chExt cx="2825490" cy="30960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1483160" y="2327372"/>
                <a:ext cx="1975323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III</a:t>
                </a:r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закон Ньютона: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grpSp>
            <p:nvGrpSpPr>
              <p:cNvPr id="15" name="Группа 14"/>
              <p:cNvGrpSpPr/>
              <p:nvPr/>
            </p:nvGrpSpPr>
            <p:grpSpPr>
              <a:xfrm>
                <a:off x="3242979" y="2324235"/>
                <a:ext cx="1065671" cy="309608"/>
                <a:chOff x="3228043" y="2762001"/>
                <a:chExt cx="1065671" cy="30960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/>
                    <p:cNvSpPr txBox="1"/>
                    <p:nvPr/>
                  </p:nvSpPr>
                  <p:spPr>
                    <a:xfrm>
                      <a:off x="3228043" y="2763358"/>
                      <a:ext cx="317013" cy="3000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oMath>
                        </m:oMathPara>
                      </a14:m>
                      <a:endParaRPr lang="ru-RU" sz="2000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TextBox 8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28043" y="2763358"/>
                      <a:ext cx="317013" cy="323165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Прямоугольник 86"/>
                    <p:cNvSpPr/>
                    <p:nvPr/>
                  </p:nvSpPr>
                  <p:spPr>
                    <a:xfrm>
                      <a:off x="3759145" y="2771526"/>
                      <a:ext cx="534569" cy="30008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defTabSz="914377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=0.</m:t>
                            </m:r>
                          </m:oMath>
                        </m:oMathPara>
                      </a14:m>
                      <a:endParaRPr lang="ru-RU" sz="2000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7" name="Прямоугольник 8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59145" y="2771526"/>
                      <a:ext cx="579518" cy="323165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Прямоугольник 87"/>
                    <p:cNvSpPr/>
                    <p:nvPr/>
                  </p:nvSpPr>
                  <p:spPr>
                    <a:xfrm>
                      <a:off x="3424466" y="2762001"/>
                      <a:ext cx="511630" cy="30008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defTabSz="914377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𝑃</m:t>
                            </m:r>
                          </m:oMath>
                        </m:oMathPara>
                      </a14:m>
                      <a:endParaRPr lang="ru-RU" sz="2000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Прямоугольник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24466" y="2762001"/>
                      <a:ext cx="556947" cy="323165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95301" y="137716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6" y="536661"/>
            <a:ext cx="11226801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4.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На некоторой планете тела на экваторе невесомы. Определите среднюю плотность вещества планеты, если период ее обращения вокруг своей оси составляет 50000 с.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1942687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974553" y="1942687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78367" y="3308955"/>
            <a:ext cx="14849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2487" y="2404180"/>
                <a:ext cx="1533048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50000 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65" y="1803135"/>
                <a:ext cx="1194109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1067" y="3314951"/>
                <a:ext cx="1490133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486213"/>
                <a:ext cx="1117600" cy="307777"/>
              </a:xfrm>
              <a:prstGeom prst="rect">
                <a:avLst/>
              </a:prstGeom>
              <a:blipFill rotWithShape="0"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92488" y="2851706"/>
                <a:ext cx="846456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66" y="2138779"/>
                <a:ext cx="634842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1963267" y="5378728"/>
            <a:ext cx="3844868" cy="710003"/>
            <a:chOff x="1472450" y="4211843"/>
            <a:chExt cx="2883651" cy="5325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3045545" y="4211843"/>
                  <a:ext cx="1310556" cy="5325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𝐺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545" y="4211843"/>
                  <a:ext cx="1310556" cy="5556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TextBox 79"/>
            <p:cNvSpPr txBox="1"/>
            <p:nvPr/>
          </p:nvSpPr>
          <p:spPr>
            <a:xfrm>
              <a:off x="1472450" y="4354927"/>
              <a:ext cx="174424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Масса планеты: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1963267" y="2394280"/>
            <a:ext cx="3844868" cy="710003"/>
            <a:chOff x="1472450" y="4211843"/>
            <a:chExt cx="2883651" cy="5325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3045545" y="4211843"/>
                  <a:ext cx="1310556" cy="5325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𝐺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545" y="4211843"/>
                  <a:ext cx="1310556" cy="55566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TextBox 90"/>
            <p:cNvSpPr txBox="1"/>
            <p:nvPr/>
          </p:nvSpPr>
          <p:spPr>
            <a:xfrm>
              <a:off x="1472450" y="4354927"/>
              <a:ext cx="174424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Масса планеты: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137111" y="4142433"/>
                <a:ext cx="1443665" cy="66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833" y="3106824"/>
                <a:ext cx="1126462" cy="525144"/>
              </a:xfrm>
              <a:prstGeom prst="rect">
                <a:avLst/>
              </a:prstGeom>
              <a:blipFill rotWithShape="0">
                <a:blip r:embed="rId19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1983045" y="4295848"/>
            <a:ext cx="224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Объем планеты: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989754" y="4863112"/>
                <a:ext cx="4106247" cy="959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∙3,14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6, 7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−11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кг∙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500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00</m:t>
                                  </m:r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с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315" y="3647333"/>
                <a:ext cx="3079685" cy="7428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5817837" y="4918835"/>
                <a:ext cx="1482201" cy="617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5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6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,2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377" y="3689126"/>
                <a:ext cx="1153393" cy="48635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1986815" y="3442805"/>
            <a:ext cx="2715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Плотность планеты: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601417" y="3288547"/>
                <a:ext cx="1320147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063" y="2466410"/>
                <a:ext cx="990110" cy="524503"/>
              </a:xfrm>
              <a:prstGeom prst="rect">
                <a:avLst/>
              </a:prstGeom>
              <a:blipFill rotWithShape="0">
                <a:blip r:embed="rId2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374621" y="3015949"/>
                <a:ext cx="1293681" cy="117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𝐺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965" y="2261962"/>
                <a:ext cx="970261" cy="90569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6435027" y="3276336"/>
                <a:ext cx="1071768" cy="670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270" y="2457251"/>
                <a:ext cx="849976" cy="526106"/>
              </a:xfrm>
              <a:prstGeom prst="rect">
                <a:avLst/>
              </a:prstGeom>
              <a:blipFill rotWithShape="0">
                <a:blip r:embed="rId24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1974552" y="5886740"/>
            <a:ext cx="2789091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6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l-GR" altLang="ru-RU" sz="1733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ρ</a:t>
            </a:r>
            <a:r>
              <a:rPr lang="en-US" altLang="ru-RU" sz="1733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 = 56,2 </a:t>
            </a:r>
            <a:r>
              <a:rPr lang="ru-RU" altLang="ru-RU" sz="1733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кг/м</a:t>
            </a:r>
            <a:r>
              <a:rPr lang="ru-RU" altLang="ru-RU" sz="1733" baseline="30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3</a:t>
            </a:r>
            <a:r>
              <a:rPr lang="ru-RU" altLang="ru-RU" sz="1733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.</a:t>
            </a:r>
            <a:endParaRPr lang="ru-RU" altLang="ru-RU" sz="1733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 flipV="1">
            <a:off x="1970617" y="2365171"/>
            <a:ext cx="0" cy="136014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8117331" y="2377375"/>
            <a:ext cx="3542743" cy="3108732"/>
            <a:chOff x="6087998" y="1783031"/>
            <a:chExt cx="2657057" cy="2331549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>
              <a:off x="7387930" y="1864330"/>
              <a:ext cx="0" cy="22502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Овал 69"/>
            <p:cNvSpPr/>
            <p:nvPr/>
          </p:nvSpPr>
          <p:spPr>
            <a:xfrm>
              <a:off x="6487829" y="2062987"/>
              <a:ext cx="1845205" cy="1845205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6397819" y="2352962"/>
              <a:ext cx="2025224" cy="1260141"/>
              <a:chOff x="6462210" y="1761659"/>
              <a:chExt cx="2025224" cy="1260141"/>
            </a:xfrm>
          </p:grpSpPr>
          <p:sp>
            <p:nvSpPr>
              <p:cNvPr id="73" name="Дуга 72"/>
              <p:cNvSpPr/>
              <p:nvPr/>
            </p:nvSpPr>
            <p:spPr>
              <a:xfrm rot="10800000">
                <a:off x="6462210" y="1761659"/>
                <a:ext cx="1980222" cy="990110"/>
              </a:xfrm>
              <a:prstGeom prst="arc">
                <a:avLst>
                  <a:gd name="adj1" fmla="val 11372124"/>
                  <a:gd name="adj2" fmla="val 20783438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Дуга 76"/>
              <p:cNvSpPr/>
              <p:nvPr/>
            </p:nvSpPr>
            <p:spPr>
              <a:xfrm rot="10800000" flipV="1">
                <a:off x="6507214" y="2031690"/>
                <a:ext cx="1980220" cy="990110"/>
              </a:xfrm>
              <a:prstGeom prst="arc">
                <a:avLst>
                  <a:gd name="adj1" fmla="val 11611358"/>
                  <a:gd name="adj2" fmla="val 21015766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Прямоугольник 77"/>
            <p:cNvSpPr/>
            <p:nvPr/>
          </p:nvSpPr>
          <p:spPr>
            <a:xfrm>
              <a:off x="8180172" y="2875108"/>
              <a:ext cx="270028" cy="228694"/>
            </a:xfrm>
            <a:prstGeom prst="rect">
              <a:avLst/>
            </a:prstGeom>
            <a:solidFill>
              <a:schemeClr val="bg1">
                <a:lumMod val="50000"/>
                <a:alpha val="49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p:cxnSp>
          <p:nvCxnSpPr>
            <p:cNvPr id="81" name="Прямая со стрелкой 80"/>
            <p:cNvCxnSpPr/>
            <p:nvPr/>
          </p:nvCxnSpPr>
          <p:spPr>
            <a:xfrm flipH="1">
              <a:off x="6127789" y="2989455"/>
              <a:ext cx="2205245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/>
            <p:nvPr/>
          </p:nvCxnSpPr>
          <p:spPr>
            <a:xfrm flipH="1">
              <a:off x="7792974" y="2989455"/>
              <a:ext cx="540062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Овал 101"/>
            <p:cNvSpPr/>
            <p:nvPr/>
          </p:nvSpPr>
          <p:spPr>
            <a:xfrm>
              <a:off x="7365070" y="296659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103" name="Прямая со стрелкой 102"/>
            <p:cNvCxnSpPr/>
            <p:nvPr/>
          </p:nvCxnSpPr>
          <p:spPr>
            <a:xfrm>
              <a:off x="8333036" y="2989455"/>
              <a:ext cx="405043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8423044" y="2653715"/>
                  <a:ext cx="322011" cy="3109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044" y="2653715"/>
                  <a:ext cx="365356" cy="333938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7612954" y="2970055"/>
                  <a:ext cx="335716" cy="3109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т</m:t>
                            </m:r>
                          </m:sub>
                        </m:sSub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2954" y="2970055"/>
                  <a:ext cx="378244" cy="333938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t="-9091" r="-1451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Прямая со стрелкой 105"/>
            <p:cNvCxnSpPr/>
            <p:nvPr/>
          </p:nvCxnSpPr>
          <p:spPr>
            <a:xfrm flipH="1">
              <a:off x="7556625" y="2875108"/>
              <a:ext cx="360040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7583369" y="2610044"/>
                  <a:ext cx="290752" cy="2847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3369" y="2610044"/>
                  <a:ext cx="333296" cy="307777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t="-9804" r="-145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TextBox 107"/>
            <p:cNvSpPr txBox="1"/>
            <p:nvPr/>
          </p:nvSpPr>
          <p:spPr>
            <a:xfrm>
              <a:off x="7118424" y="2943953"/>
              <a:ext cx="281568" cy="2847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i="1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087998" y="2951211"/>
              <a:ext cx="232275" cy="2847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867" i="1" dirty="0">
                  <a:solidFill>
                    <a:prstClr val="black"/>
                  </a:solidFill>
                </a:rPr>
                <a:t>x</a:t>
              </a:r>
              <a:endParaRPr lang="ru-RU" sz="1867" i="1" dirty="0">
                <a:solidFill>
                  <a:prstClr val="black"/>
                </a:solidFill>
              </a:endParaRPr>
            </a:p>
          </p:txBody>
        </p:sp>
        <p:sp>
          <p:nvSpPr>
            <p:cNvPr id="110" name="Дуга 109"/>
            <p:cNvSpPr/>
            <p:nvPr/>
          </p:nvSpPr>
          <p:spPr>
            <a:xfrm flipV="1">
              <a:off x="7203994" y="1783031"/>
              <a:ext cx="366680" cy="201017"/>
            </a:xfrm>
            <a:prstGeom prst="arc">
              <a:avLst>
                <a:gd name="adj1" fmla="val 9653843"/>
                <a:gd name="adj2" fmla="val 3173657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9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0494E-6 L 0 -0.4358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9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886</Words>
  <Application>Microsoft Office PowerPoint</Application>
  <PresentationFormat>Широкоэкранный</PresentationFormat>
  <Paragraphs>250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Gerbera</vt:lpstr>
      <vt:lpstr>Times New Roman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2016-02-02T09:08:58Z</dcterms:created>
  <dcterms:modified xsi:type="dcterms:W3CDTF">2016-02-02T09:09:09Z</dcterms:modified>
</cp:coreProperties>
</file>