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320" r:id="rId3"/>
    <p:sldId id="321" r:id="rId4"/>
    <p:sldId id="322" r:id="rId5"/>
    <p:sldId id="326" r:id="rId6"/>
    <p:sldId id="327" r:id="rId7"/>
    <p:sldId id="337" r:id="rId8"/>
    <p:sldId id="325" r:id="rId9"/>
    <p:sldId id="328" r:id="rId10"/>
    <p:sldId id="330" r:id="rId11"/>
    <p:sldId id="329" r:id="rId12"/>
    <p:sldId id="331" r:id="rId13"/>
    <p:sldId id="332" r:id="rId14"/>
    <p:sldId id="333" r:id="rId15"/>
    <p:sldId id="334" r:id="rId16"/>
    <p:sldId id="335" r:id="rId17"/>
  </p:sldIdLst>
  <p:sldSz cx="9144000" cy="5143500" type="screen16x9"/>
  <p:notesSz cx="6858000" cy="9144000"/>
  <p:embeddedFontLst>
    <p:embeddedFont>
      <p:font typeface="Yu Mincho Light" panose="02020300000000000000" pitchFamily="18" charset="-128"/>
      <p:regular r:id="rId18"/>
    </p:embeddedFont>
    <p:embeddedFont>
      <p:font typeface="Gerbera" panose="02000500000000000000" pitchFamily="2" charset="-52"/>
      <p:regular r:id="rId19"/>
      <p:bold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orient="horz" pos="1847" userDrawn="1">
          <p15:clr>
            <a:srgbClr val="A4A3A4"/>
          </p15:clr>
        </p15:guide>
        <p15:guide id="13" orient="horz" pos="2822" userDrawn="1">
          <p15:clr>
            <a:srgbClr val="A4A3A4"/>
          </p15:clr>
        </p15:guide>
        <p15:guide id="14" orient="horz" pos="840" userDrawn="1">
          <p15:clr>
            <a:srgbClr val="A4A3A4"/>
          </p15:clr>
        </p15:guide>
        <p15:guide id="16" pos="42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6D"/>
    <a:srgbClr val="6FB242"/>
    <a:srgbClr val="010515"/>
    <a:srgbClr val="00CCFF"/>
    <a:srgbClr val="00CC66"/>
    <a:srgbClr val="CC00FF"/>
    <a:srgbClr val="558F35"/>
    <a:srgbClr val="767171"/>
    <a:srgbClr val="44546A"/>
    <a:srgbClr val="687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4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26" y="96"/>
      </p:cViewPr>
      <p:guideLst>
        <p:guide orient="horz" pos="237"/>
        <p:guide pos="227"/>
        <p:guide orient="horz" pos="3003"/>
        <p:guide pos="5534"/>
        <p:guide pos="2744"/>
        <p:guide pos="3016"/>
        <p:guide pos="2880"/>
        <p:guide orient="horz" pos="1847"/>
        <p:guide orient="horz" pos="2822"/>
        <p:guide orient="horz" pos="840"/>
        <p:guide pos="42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9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12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40.png"/><Relationship Id="rId10" Type="http://schemas.openxmlformats.org/officeDocument/2006/relationships/image" Target="../media/image530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0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2.pn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8.png"/><Relationship Id="rId1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0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3" cy="5143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6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Сила упругости.</a:t>
            </a:r>
          </a:p>
          <a:p>
            <a:pPr>
              <a:lnSpc>
                <a:spcPts val="3400"/>
              </a:lnSpc>
            </a:pPr>
            <a:r>
              <a:rPr lang="ru-RU" sz="3600" b="1" cap="all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Закон Гука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3400" y="4248150"/>
            <a:ext cx="92800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1800" y="4388048"/>
            <a:ext cx="11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Роберт Гук</a:t>
            </a:r>
            <a:endParaRPr kumimoji="0" lang="ru-RU" altLang="ru-RU" sz="1400" b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25" name="Скругленный прямоугольник 3"/>
          <p:cNvSpPr/>
          <p:nvPr/>
        </p:nvSpPr>
        <p:spPr>
          <a:xfrm>
            <a:off x="1821355" y="503567"/>
            <a:ext cx="5501291" cy="9154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Жесткость тела 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зависит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5604" y="2141613"/>
            <a:ext cx="2439986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От геометрических размеров тела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29" name="Скругленная соединительная линия 5"/>
          <p:cNvCxnSpPr>
            <a:stCxn id="25" idx="2"/>
            <a:endCxn id="26" idx="0"/>
          </p:cNvCxnSpPr>
          <p:nvPr/>
        </p:nvCxnSpPr>
        <p:spPr>
          <a:xfrm rot="5400000">
            <a:off x="2762511" y="332122"/>
            <a:ext cx="722577" cy="2896404"/>
          </a:xfrm>
          <a:prstGeom prst="curvedConnector3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1"/>
          <p:cNvCxnSpPr>
            <a:stCxn id="26" idx="2"/>
            <a:endCxn id="32" idx="0"/>
          </p:cNvCxnSpPr>
          <p:nvPr/>
        </p:nvCxnSpPr>
        <p:spPr>
          <a:xfrm flipH="1">
            <a:off x="1673335" y="2861613"/>
            <a:ext cx="2262" cy="2638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455604" y="3125459"/>
            <a:ext cx="2434676" cy="1514804"/>
            <a:chOff x="278625" y="3125459"/>
            <a:chExt cx="1493839" cy="1514804"/>
          </a:xfrm>
        </p:grpSpPr>
        <p:sp>
          <p:nvSpPr>
            <p:cNvPr id="32" name="Прямоугольник 11"/>
            <p:cNvSpPr/>
            <p:nvPr/>
          </p:nvSpPr>
          <p:spPr>
            <a:xfrm>
              <a:off x="279107" y="3125461"/>
              <a:ext cx="1493357" cy="1514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78625" y="3125459"/>
              <a:ext cx="1493839" cy="1514804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6247598" y="2126061"/>
            <a:ext cx="24408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От строения вещества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49" name="Скругленная соединительная линия 9"/>
          <p:cNvCxnSpPr>
            <a:stCxn id="25" idx="2"/>
            <a:endCxn id="39" idx="0"/>
          </p:cNvCxnSpPr>
          <p:nvPr/>
        </p:nvCxnSpPr>
        <p:spPr>
          <a:xfrm rot="16200000" flipH="1">
            <a:off x="5666487" y="324549"/>
            <a:ext cx="707025" cy="289599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34"/>
          <p:cNvCxnSpPr>
            <a:stCxn id="39" idx="2"/>
            <a:endCxn id="55" idx="0"/>
          </p:cNvCxnSpPr>
          <p:nvPr/>
        </p:nvCxnSpPr>
        <p:spPr>
          <a:xfrm>
            <a:off x="7467998" y="2846061"/>
            <a:ext cx="1311" cy="2793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6247599" y="3125459"/>
            <a:ext cx="2440800" cy="1514804"/>
            <a:chOff x="7368804" y="3125459"/>
            <a:chExt cx="1495204" cy="1514804"/>
          </a:xfrm>
        </p:grpSpPr>
        <p:sp>
          <p:nvSpPr>
            <p:cNvPr id="55" name="Прямоугольник 13"/>
            <p:cNvSpPr/>
            <p:nvPr/>
          </p:nvSpPr>
          <p:spPr>
            <a:xfrm>
              <a:off x="7370409" y="3125460"/>
              <a:ext cx="1493599" cy="1514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7368804" y="3125459"/>
              <a:ext cx="1493839" cy="1514804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3351194" y="2141613"/>
            <a:ext cx="24408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От химического состава вещества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42" name="Скругленная соединительная линия 9"/>
          <p:cNvCxnSpPr>
            <a:stCxn id="25" idx="2"/>
            <a:endCxn id="35" idx="0"/>
          </p:cNvCxnSpPr>
          <p:nvPr/>
        </p:nvCxnSpPr>
        <p:spPr>
          <a:xfrm rot="5400000">
            <a:off x="4210510" y="1780121"/>
            <a:ext cx="722577" cy="40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34"/>
          <p:cNvCxnSpPr>
            <a:stCxn id="35" idx="2"/>
            <a:endCxn id="47" idx="0"/>
          </p:cNvCxnSpPr>
          <p:nvPr/>
        </p:nvCxnSpPr>
        <p:spPr>
          <a:xfrm>
            <a:off x="4571594" y="2861613"/>
            <a:ext cx="1717" cy="26384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3351601" y="3125459"/>
            <a:ext cx="2440800" cy="1514804"/>
            <a:chOff x="7368804" y="3125459"/>
            <a:chExt cx="1495204" cy="1514804"/>
          </a:xfrm>
        </p:grpSpPr>
        <p:sp>
          <p:nvSpPr>
            <p:cNvPr id="47" name="Прямоугольник 13"/>
            <p:cNvSpPr/>
            <p:nvPr/>
          </p:nvSpPr>
          <p:spPr>
            <a:xfrm>
              <a:off x="7370409" y="3125460"/>
              <a:ext cx="1493599" cy="1514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7368804" y="3125459"/>
              <a:ext cx="1493839" cy="1514804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11" y="3254637"/>
            <a:ext cx="1814847" cy="12765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72" y="3234526"/>
            <a:ext cx="2090855" cy="13167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39" y="3274748"/>
            <a:ext cx="2150692" cy="12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2409931" y="3533496"/>
            <a:ext cx="0" cy="271742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2731838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СИЛА упругости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66938" y="1338640"/>
            <a:ext cx="3989162" cy="1579185"/>
            <a:chOff x="366938" y="1344156"/>
            <a:chExt cx="3989162" cy="157918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Закон Гука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66938" y="1676846"/>
              <a:ext cx="3989161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/>
                <a:t>модуль </a:t>
              </a:r>
              <a:r>
                <a:rPr lang="ru-RU" sz="1500" dirty="0"/>
                <a:t>силы упругости, возникающей при малых деформациях сжатия или растяжения тела, прямо пропорционален величине абсолютного </a:t>
              </a:r>
              <a:r>
                <a:rPr lang="ru-RU" sz="1500" dirty="0" smtClean="0"/>
                <a:t>удлинения.</a:t>
              </a:r>
              <a:endParaRPr lang="ru-RU" sz="15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92701" y="1417184"/>
            <a:ext cx="3789779" cy="575792"/>
            <a:chOff x="4792701" y="1331459"/>
            <a:chExt cx="3789779" cy="575792"/>
          </a:xfrm>
        </p:grpSpPr>
        <p:sp>
          <p:nvSpPr>
            <p:cNvPr id="67" name="TextBox 66"/>
            <p:cNvSpPr txBox="1"/>
            <p:nvPr/>
          </p:nvSpPr>
          <p:spPr>
            <a:xfrm>
              <a:off x="6623289" y="1331459"/>
              <a:ext cx="1959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— </a:t>
              </a:r>
              <a:r>
                <a:rPr lang="ru-RU" sz="1500" dirty="0" smtClean="0"/>
                <a:t>математическая</a:t>
              </a:r>
              <a:endParaRPr lang="ru-RU" sz="15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796063" y="1340001"/>
                  <a:ext cx="2023155" cy="344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063" y="1340001"/>
                  <a:ext cx="2023155" cy="34439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4792701" y="1584086"/>
              <a:ext cx="202651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/>
                <a:t>запись закона Гука.</a:t>
              </a:r>
              <a:endParaRPr lang="ru-RU" sz="1500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796063" y="2210256"/>
            <a:ext cx="2733450" cy="530723"/>
            <a:chOff x="4796063" y="1054156"/>
            <a:chExt cx="2733450" cy="530723"/>
          </a:xfrm>
        </p:grpSpPr>
        <p:sp>
          <p:nvSpPr>
            <p:cNvPr id="62" name="TextBox 61"/>
            <p:cNvSpPr txBox="1"/>
            <p:nvPr/>
          </p:nvSpPr>
          <p:spPr>
            <a:xfrm>
              <a:off x="5603986" y="1150749"/>
              <a:ext cx="192552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— </a:t>
              </a:r>
              <a:r>
                <a:rPr lang="ru-RU" sz="1500" dirty="0" smtClean="0"/>
                <a:t>жесткость тела.</a:t>
              </a:r>
              <a:endParaRPr lang="ru-RU" sz="15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796063" y="1054156"/>
                  <a:ext cx="1803173" cy="530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Н</m:t>
                                </m:r>
                              </m:num>
                              <m:den>
                                <m:r>
                                  <a:rPr lang="ru-RU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м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063" y="1054156"/>
                  <a:ext cx="1803173" cy="53072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Куб 67"/>
          <p:cNvSpPr/>
          <p:nvPr/>
        </p:nvSpPr>
        <p:spPr>
          <a:xfrm>
            <a:off x="460466" y="3101340"/>
            <a:ext cx="449580" cy="1378585"/>
          </a:xfrm>
          <a:prstGeom prst="cube">
            <a:avLst>
              <a:gd name="adj" fmla="val 5042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3291446" y="4168994"/>
            <a:ext cx="693737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636762" y="4227946"/>
                <a:ext cx="343684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762" y="4227946"/>
                <a:ext cx="343684" cy="325345"/>
              </a:xfrm>
              <a:prstGeom prst="rect">
                <a:avLst/>
              </a:prstGeom>
              <a:blipFill rotWithShape="0">
                <a:blip r:embed="rId5"/>
                <a:stretch>
                  <a:fillRect t="-13208" r="-16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535581" y="4200635"/>
                <a:ext cx="517129" cy="349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581" y="4200635"/>
                <a:ext cx="517129" cy="349263"/>
              </a:xfrm>
              <a:prstGeom prst="rect">
                <a:avLst/>
              </a:prstGeom>
              <a:blipFill rotWithShape="0">
                <a:blip r:embed="rId6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Группа 89"/>
          <p:cNvGrpSpPr/>
          <p:nvPr/>
        </p:nvGrpSpPr>
        <p:grpSpPr>
          <a:xfrm>
            <a:off x="781314" y="3367087"/>
            <a:ext cx="1621482" cy="168790"/>
            <a:chOff x="5762776" y="3032125"/>
            <a:chExt cx="1077762" cy="1553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1" name="Прямоугольник 90"/>
            <p:cNvSpPr/>
            <p:nvPr/>
          </p:nvSpPr>
          <p:spPr>
            <a:xfrm>
              <a:off x="5762776" y="3032125"/>
              <a:ext cx="1077762" cy="1553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>
              <a:off x="6119019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6480175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6838950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5769616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434141" y="3074876"/>
                <a:ext cx="36657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41" y="3074876"/>
                <a:ext cx="366574" cy="3000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Группа 96"/>
          <p:cNvGrpSpPr/>
          <p:nvPr/>
        </p:nvGrpSpPr>
        <p:grpSpPr>
          <a:xfrm>
            <a:off x="781314" y="4086228"/>
            <a:ext cx="2513836" cy="168790"/>
            <a:chOff x="5762776" y="3032125"/>
            <a:chExt cx="1077762" cy="1553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8" name="Прямоугольник 97"/>
            <p:cNvSpPr/>
            <p:nvPr/>
          </p:nvSpPr>
          <p:spPr>
            <a:xfrm>
              <a:off x="5762776" y="3032125"/>
              <a:ext cx="1077762" cy="1553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>
              <a:off x="6119019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6480175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6838950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5769616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Прямая со стрелкой 102"/>
          <p:cNvCxnSpPr/>
          <p:nvPr/>
        </p:nvCxnSpPr>
        <p:spPr>
          <a:xfrm flipH="1">
            <a:off x="2615169" y="4168994"/>
            <a:ext cx="69373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91605" y="3811053"/>
            <a:ext cx="343749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987100" y="3784610"/>
                <a:ext cx="334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100" y="3784610"/>
                <a:ext cx="33438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/>
          <p:cNvSpPr/>
          <p:nvPr/>
        </p:nvSpPr>
        <p:spPr>
          <a:xfrm>
            <a:off x="2385946" y="378406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340966" y="3547957"/>
            <a:ext cx="322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</a:t>
            </a:r>
            <a:endParaRPr lang="ru-RU" i="1" dirty="0"/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3300280" y="3815493"/>
            <a:ext cx="0" cy="271742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160321" y="3521799"/>
            <a:ext cx="274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ru-RU" i="1" dirty="0"/>
          </a:p>
        </p:txBody>
      </p:sp>
      <p:sp>
        <p:nvSpPr>
          <p:cNvPr id="107" name="Овал 106"/>
          <p:cNvSpPr/>
          <p:nvPr/>
        </p:nvSpPr>
        <p:spPr>
          <a:xfrm>
            <a:off x="3275906" y="379041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/>
          <p:cNvGrpSpPr/>
          <p:nvPr/>
        </p:nvGrpSpPr>
        <p:grpSpPr>
          <a:xfrm>
            <a:off x="4792701" y="2958259"/>
            <a:ext cx="3709692" cy="567250"/>
            <a:chOff x="4792701" y="1340001"/>
            <a:chExt cx="3709692" cy="567250"/>
          </a:xfrm>
        </p:grpSpPr>
        <p:sp>
          <p:nvSpPr>
            <p:cNvPr id="109" name="TextBox 108"/>
            <p:cNvSpPr txBox="1"/>
            <p:nvPr/>
          </p:nvSpPr>
          <p:spPr>
            <a:xfrm>
              <a:off x="5860323" y="1340984"/>
              <a:ext cx="264207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— </a:t>
              </a:r>
              <a:r>
                <a:rPr lang="ru-RU" sz="1500" dirty="0" smtClean="0"/>
                <a:t>математическая запись</a:t>
              </a:r>
              <a:endParaRPr lang="ru-RU" sz="15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4796064" y="1340001"/>
                  <a:ext cx="1237384" cy="344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15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064" y="1340001"/>
                  <a:ext cx="1237384" cy="34439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TextBox 110"/>
            <p:cNvSpPr txBox="1"/>
            <p:nvPr/>
          </p:nvSpPr>
          <p:spPr>
            <a:xfrm>
              <a:off x="4792701" y="1584086"/>
              <a:ext cx="134363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 smtClean="0"/>
                <a:t>закона Гука.</a:t>
              </a:r>
              <a:endParaRPr lang="ru-RU" sz="1500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00369" y="1333500"/>
            <a:ext cx="3712402" cy="3055302"/>
            <a:chOff x="500369" y="1333500"/>
            <a:chExt cx="3712402" cy="3055302"/>
          </a:xfrm>
        </p:grpSpPr>
        <p:sp>
          <p:nvSpPr>
            <p:cNvPr id="47" name="Дуга 46"/>
            <p:cNvSpPr/>
            <p:nvPr/>
          </p:nvSpPr>
          <p:spPr>
            <a:xfrm rot="1332208">
              <a:off x="1255566" y="3820086"/>
              <a:ext cx="355600" cy="35560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1010" y="4088720"/>
              <a:ext cx="28886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62847" y="4079650"/>
              <a:ext cx="34176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 smtClean="0">
                  <a:ea typeface="Yu Mincho Light" panose="02020300000000000000" pitchFamily="18" charset="-128"/>
                </a:rPr>
                <a:t>Δ</a:t>
              </a:r>
              <a:r>
                <a:rPr lang="en-US" i="1" dirty="0" smtClean="0">
                  <a:ea typeface="Yu Mincho Light" panose="02020300000000000000" pitchFamily="18" charset="-128"/>
                </a:rPr>
                <a:t>l</a:t>
              </a:r>
              <a:endParaRPr lang="ru-RU" i="1" dirty="0"/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981011" y="2706575"/>
              <a:ext cx="2881836" cy="137307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V="1">
              <a:off x="983732" y="1333500"/>
              <a:ext cx="0" cy="274615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981011" y="4079650"/>
              <a:ext cx="323176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00369" y="1333500"/>
              <a:ext cx="47320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r>
                <a:rPr lang="ru-RU" baseline="-25000" dirty="0" err="1" smtClean="0"/>
                <a:t>упр</a:t>
              </a:r>
              <a:endParaRPr lang="ru-RU" i="1" dirty="0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979714" y="2000975"/>
              <a:ext cx="2115120" cy="208117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990600" y="1543050"/>
              <a:ext cx="994583" cy="25273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034524" y="3410237"/>
                  <a:ext cx="10575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524" y="3410237"/>
                  <a:ext cx="105759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/>
                <p:cNvSpPr/>
                <p:nvPr/>
              </p:nvSpPr>
              <p:spPr>
                <a:xfrm>
                  <a:off x="1623323" y="3701018"/>
                  <a:ext cx="3920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3323" y="3701018"/>
                  <a:ext cx="392030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542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2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2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2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82" grpId="0"/>
      <p:bldP spid="82" grpId="1"/>
      <p:bldP spid="89" grpId="0"/>
      <p:bldP spid="89" grpId="1"/>
      <p:bldP spid="96" grpId="0"/>
      <p:bldP spid="96" grpId="1"/>
      <p:bldP spid="104" grpId="0"/>
      <p:bldP spid="104" grpId="1"/>
      <p:bldP spid="37" grpId="0" animBg="1"/>
      <p:bldP spid="37" grpId="1" animBg="1"/>
      <p:bldP spid="40" grpId="0"/>
      <p:bldP spid="40" grpId="1"/>
      <p:bldP spid="106" grpId="0"/>
      <p:bldP spid="106" grpId="1"/>
      <p:bldP spid="107" grpId="0" animBg="1"/>
      <p:bldP spid="10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2731838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СИЛА упругости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792744" y="1444616"/>
            <a:ext cx="39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Закон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Гука хорошо выполняется только при малых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деформациях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92744" y="1440940"/>
            <a:ext cx="39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Закон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Гука хорошо выполняется только при малых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деформациях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792701" y="1417184"/>
            <a:ext cx="3789779" cy="2108325"/>
            <a:chOff x="4792701" y="1417184"/>
            <a:chExt cx="3789779" cy="210832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792701" y="1417184"/>
              <a:ext cx="3789779" cy="1323795"/>
              <a:chOff x="4792701" y="1417184"/>
              <a:chExt cx="3789779" cy="1323795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4792701" y="1417184"/>
                <a:ext cx="3789779" cy="575792"/>
                <a:chOff x="4792701" y="1331459"/>
                <a:chExt cx="3789779" cy="57579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6623289" y="1331459"/>
                  <a:ext cx="195919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 smtClean="0"/>
                    <a:t>— </a:t>
                  </a:r>
                  <a:r>
                    <a:rPr lang="ru-RU" sz="1500" dirty="0" smtClean="0"/>
                    <a:t>математическая</a:t>
                  </a:r>
                  <a:endParaRPr lang="ru-RU" sz="15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4796063" y="1340001"/>
                      <a:ext cx="2023155" cy="3443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sub>
                            </m:s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5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ru-RU" sz="15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96063" y="1340001"/>
                      <a:ext cx="2023155" cy="344390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17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7" name="TextBox 56"/>
                <p:cNvSpPr txBox="1"/>
                <p:nvPr/>
              </p:nvSpPr>
              <p:spPr>
                <a:xfrm>
                  <a:off x="4792701" y="1584086"/>
                  <a:ext cx="2026517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500" dirty="0" smtClean="0"/>
                    <a:t>запись закона Гука.</a:t>
                  </a:r>
                  <a:endParaRPr lang="ru-RU" sz="1500" dirty="0"/>
                </a:p>
              </p:txBody>
            </p: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4796063" y="2210256"/>
                <a:ext cx="2733450" cy="530723"/>
                <a:chOff x="4796063" y="1054156"/>
                <a:chExt cx="2733450" cy="530723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603986" y="1150749"/>
                  <a:ext cx="1925527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 smtClean="0"/>
                    <a:t>— </a:t>
                  </a:r>
                  <a:r>
                    <a:rPr lang="ru-RU" sz="1500" dirty="0" smtClean="0"/>
                    <a:t>жесткость тела.</a:t>
                  </a:r>
                  <a:endParaRPr lang="ru-RU" sz="15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4796063" y="1054156"/>
                      <a:ext cx="1803173" cy="530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5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5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Н</m:t>
                                    </m:r>
                                  </m:num>
                                  <m:den>
                                    <m:r>
                                      <a:rPr lang="ru-RU" sz="15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м</m:t>
                                    </m:r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ru-RU" sz="15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TextBox 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96063" y="1054156"/>
                      <a:ext cx="1803173" cy="530723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4" name="Группа 73"/>
            <p:cNvGrpSpPr/>
            <p:nvPr/>
          </p:nvGrpSpPr>
          <p:grpSpPr>
            <a:xfrm>
              <a:off x="4792701" y="2958259"/>
              <a:ext cx="3709692" cy="567250"/>
              <a:chOff x="4792701" y="1340001"/>
              <a:chExt cx="3709692" cy="567250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5860323" y="1340984"/>
                <a:ext cx="264207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/>
                  <a:t>— </a:t>
                </a:r>
                <a:r>
                  <a:rPr lang="ru-RU" sz="1500" dirty="0" smtClean="0"/>
                  <a:t>математическая запись</a:t>
                </a:r>
                <a:endParaRPr lang="ru-RU" sz="15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4796064" y="1340001"/>
                    <a:ext cx="1237384" cy="3443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  <m: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6064" y="1340001"/>
                    <a:ext cx="1237384" cy="34439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7" name="TextBox 76"/>
              <p:cNvSpPr txBox="1"/>
              <p:nvPr/>
            </p:nvSpPr>
            <p:spPr>
              <a:xfrm>
                <a:off x="4792701" y="1584086"/>
                <a:ext cx="134363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/>
                  <a:t>закона Гука.</a:t>
                </a:r>
                <a:endParaRPr lang="ru-RU" sz="1500" dirty="0"/>
              </a:p>
            </p:txBody>
          </p:sp>
        </p:grpSp>
      </p:grpSp>
      <p:grpSp>
        <p:nvGrpSpPr>
          <p:cNvPr id="78" name="Группа 77"/>
          <p:cNvGrpSpPr/>
          <p:nvPr/>
        </p:nvGrpSpPr>
        <p:grpSpPr>
          <a:xfrm>
            <a:off x="4792701" y="2257416"/>
            <a:ext cx="3789779" cy="2108325"/>
            <a:chOff x="4792701" y="1417184"/>
            <a:chExt cx="3789779" cy="2108325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4792701" y="1417184"/>
              <a:ext cx="3789779" cy="1323795"/>
              <a:chOff x="4792701" y="1417184"/>
              <a:chExt cx="3789779" cy="1323795"/>
            </a:xfrm>
          </p:grpSpPr>
          <p:grpSp>
            <p:nvGrpSpPr>
              <p:cNvPr id="86" name="Группа 85"/>
              <p:cNvGrpSpPr/>
              <p:nvPr/>
            </p:nvGrpSpPr>
            <p:grpSpPr>
              <a:xfrm>
                <a:off x="4792701" y="1417184"/>
                <a:ext cx="3789779" cy="575792"/>
                <a:chOff x="4792701" y="1331459"/>
                <a:chExt cx="3789779" cy="575792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6623289" y="1331459"/>
                  <a:ext cx="1959191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 smtClean="0"/>
                    <a:t>— </a:t>
                  </a:r>
                  <a:r>
                    <a:rPr lang="ru-RU" sz="1500" dirty="0" smtClean="0"/>
                    <a:t>математическая</a:t>
                  </a:r>
                  <a:endParaRPr lang="ru-RU" sz="15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/>
                    <p:cNvSpPr txBox="1"/>
                    <p:nvPr/>
                  </p:nvSpPr>
                  <p:spPr>
                    <a:xfrm>
                      <a:off x="4796063" y="1340001"/>
                      <a:ext cx="2023155" cy="3443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sub>
                            </m:sSub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5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ru-RU" sz="15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4" name="TextBox 1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96063" y="1340001"/>
                      <a:ext cx="2023155" cy="344390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b="-17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5" name="TextBox 114"/>
                <p:cNvSpPr txBox="1"/>
                <p:nvPr/>
              </p:nvSpPr>
              <p:spPr>
                <a:xfrm>
                  <a:off x="4792701" y="1584086"/>
                  <a:ext cx="2026517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500" dirty="0" smtClean="0"/>
                    <a:t>запись закона Гука.</a:t>
                  </a:r>
                  <a:endParaRPr lang="ru-RU" sz="1500" dirty="0"/>
                </a:p>
              </p:txBody>
            </p:sp>
          </p:grpSp>
          <p:grpSp>
            <p:nvGrpSpPr>
              <p:cNvPr id="87" name="Группа 86"/>
              <p:cNvGrpSpPr/>
              <p:nvPr/>
            </p:nvGrpSpPr>
            <p:grpSpPr>
              <a:xfrm>
                <a:off x="4796063" y="2210256"/>
                <a:ext cx="2733450" cy="530723"/>
                <a:chOff x="4796063" y="1054156"/>
                <a:chExt cx="2733450" cy="530723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5603986" y="1150749"/>
                  <a:ext cx="1925527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 smtClean="0"/>
                    <a:t>— </a:t>
                  </a:r>
                  <a:r>
                    <a:rPr lang="ru-RU" sz="1500" dirty="0" smtClean="0"/>
                    <a:t>жесткость тела.</a:t>
                  </a:r>
                  <a:endParaRPr lang="ru-RU" sz="15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Box 111"/>
                    <p:cNvSpPr txBox="1"/>
                    <p:nvPr/>
                  </p:nvSpPr>
                  <p:spPr>
                    <a:xfrm>
                      <a:off x="4796063" y="1054156"/>
                      <a:ext cx="1803173" cy="5307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5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5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5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Н</m:t>
                                    </m:r>
                                  </m:num>
                                  <m:den>
                                    <m:r>
                                      <a:rPr lang="ru-RU" sz="15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м</m:t>
                                    </m:r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ru-RU" sz="15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2" name="TextBox 1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96063" y="1054156"/>
                      <a:ext cx="1803173" cy="530723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80" name="Группа 79"/>
            <p:cNvGrpSpPr/>
            <p:nvPr/>
          </p:nvGrpSpPr>
          <p:grpSpPr>
            <a:xfrm>
              <a:off x="4792701" y="2958259"/>
              <a:ext cx="3709692" cy="567250"/>
              <a:chOff x="4792701" y="1340001"/>
              <a:chExt cx="3709692" cy="567250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5860323" y="1340984"/>
                <a:ext cx="264207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/>
                  <a:t>— </a:t>
                </a:r>
                <a:r>
                  <a:rPr lang="ru-RU" sz="1500" dirty="0" smtClean="0"/>
                  <a:t>математическая запись</a:t>
                </a:r>
                <a:endParaRPr lang="ru-RU" sz="15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796064" y="1340001"/>
                    <a:ext cx="1237384" cy="3443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  <m:r>
                                <a:rPr lang="en-US" sz="15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5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50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6064" y="1340001"/>
                    <a:ext cx="1237384" cy="34439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5" name="TextBox 84"/>
              <p:cNvSpPr txBox="1"/>
              <p:nvPr/>
            </p:nvSpPr>
            <p:spPr>
              <a:xfrm>
                <a:off x="4792701" y="1584086"/>
                <a:ext cx="134363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500" dirty="0" smtClean="0"/>
                  <a:t>закона Гука.</a:t>
                </a:r>
                <a:endParaRPr lang="ru-RU" sz="1500" dirty="0"/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>
            <a:off x="500369" y="1333500"/>
            <a:ext cx="3712402" cy="3055302"/>
            <a:chOff x="500369" y="1333500"/>
            <a:chExt cx="3712402" cy="3055302"/>
          </a:xfrm>
        </p:grpSpPr>
        <p:sp>
          <p:nvSpPr>
            <p:cNvPr id="65" name="Дуга 64"/>
            <p:cNvSpPr/>
            <p:nvPr/>
          </p:nvSpPr>
          <p:spPr>
            <a:xfrm rot="1332208">
              <a:off x="1255566" y="3820086"/>
              <a:ext cx="355600" cy="35560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1010" y="4088720"/>
              <a:ext cx="28886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62847" y="4079650"/>
              <a:ext cx="34176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 smtClean="0">
                  <a:ea typeface="Yu Mincho Light" panose="02020300000000000000" pitchFamily="18" charset="-128"/>
                </a:rPr>
                <a:t>Δ</a:t>
              </a:r>
              <a:r>
                <a:rPr lang="en-US" i="1" dirty="0" smtClean="0">
                  <a:ea typeface="Yu Mincho Light" panose="02020300000000000000" pitchFamily="18" charset="-128"/>
                </a:rPr>
                <a:t>l</a:t>
              </a:r>
              <a:endParaRPr lang="ru-RU" i="1" dirty="0"/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981011" y="2706575"/>
              <a:ext cx="2881836" cy="137307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V="1">
              <a:off x="983732" y="1333500"/>
              <a:ext cx="0" cy="274615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>
              <a:off x="981011" y="4079650"/>
              <a:ext cx="323176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500369" y="1333500"/>
              <a:ext cx="47320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r>
                <a:rPr lang="ru-RU" baseline="-25000" dirty="0" err="1" smtClean="0"/>
                <a:t>упр</a:t>
              </a:r>
              <a:endParaRPr lang="ru-RU" i="1" dirty="0"/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 flipV="1">
              <a:off x="979714" y="2000975"/>
              <a:ext cx="2115120" cy="208117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flipV="1">
              <a:off x="990600" y="1543050"/>
              <a:ext cx="994583" cy="25273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3034524" y="3410237"/>
                  <a:ext cx="10575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524" y="3410237"/>
                  <a:ext cx="105759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Прямоугольник 115"/>
                <p:cNvSpPr/>
                <p:nvPr/>
              </p:nvSpPr>
              <p:spPr>
                <a:xfrm>
                  <a:off x="1623323" y="3701018"/>
                  <a:ext cx="3920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6" name="Прямоугольник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3323" y="3701018"/>
                  <a:ext cx="392030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1638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1494320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Вес тела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66938" y="1423717"/>
            <a:ext cx="3989162" cy="1348353"/>
            <a:chOff x="366938" y="1344156"/>
            <a:chExt cx="3989162" cy="134835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Вес тела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66938" y="1676846"/>
              <a:ext cx="398916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/>
                <a:t>сила, с которой тело, вследствие своего притяжения к Земле, действует на неподвижную относительно него опору или подвес.</a:t>
              </a:r>
            </a:p>
          </p:txBody>
        </p:sp>
      </p:grp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0363" y="3255985"/>
            <a:ext cx="4002439" cy="12252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80000" tIns="180000" rIns="180000" bIns="18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00">
              <a:tabLst>
                <a:tab pos="0" algn="l"/>
              </a:tabLst>
            </a:pPr>
            <a:r>
              <a:rPr lang="ru-RU" sz="1400" dirty="0">
                <a:latin typeface="+mj-lt"/>
              </a:rPr>
              <a:t>Вес тела возникает вследствие его деформации, вызванной действием силы </a:t>
            </a:r>
            <a:r>
              <a:rPr lang="ru-RU" sz="1400" dirty="0" smtClean="0">
                <a:latin typeface="+mj-lt"/>
              </a:rPr>
              <a:t>нормальной реакции опоры </a:t>
            </a:r>
            <a:r>
              <a:rPr lang="ru-RU" sz="1400" dirty="0">
                <a:latin typeface="+mj-lt"/>
              </a:rPr>
              <a:t>или </a:t>
            </a:r>
            <a:r>
              <a:rPr lang="ru-RU" sz="1400" dirty="0" smtClean="0">
                <a:latin typeface="+mj-lt"/>
              </a:rPr>
              <a:t>силы натяжения подвеса.</a:t>
            </a:r>
            <a:endParaRPr lang="ru-RU" altLang="ru-RU" sz="1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43475" y="2397125"/>
            <a:ext cx="172402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481351" y="1508125"/>
            <a:ext cx="59055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776626" y="1508125"/>
            <a:ext cx="0" cy="75611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462587" y="2014199"/>
            <a:ext cx="685800" cy="358775"/>
          </a:xfrm>
          <a:prstGeom prst="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579776" y="2264238"/>
            <a:ext cx="393700" cy="358775"/>
          </a:xfrm>
          <a:prstGeom prst="ellipse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4943475" y="3365500"/>
            <a:ext cx="1673225" cy="80962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4943475" y="4171950"/>
            <a:ext cx="172402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 rot="20040000">
            <a:off x="5713616" y="3386769"/>
            <a:ext cx="335282" cy="292301"/>
          </a:xfrm>
          <a:prstGeom prst="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7579776" y="3509854"/>
            <a:ext cx="393700" cy="358775"/>
          </a:xfrm>
          <a:prstGeom prst="ellipse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800725" y="2388625"/>
            <a:ext cx="0" cy="45935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7776059" y="2261857"/>
            <a:ext cx="0" cy="55040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5959127" y="3678005"/>
            <a:ext cx="148778" cy="319995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68790" y="2572305"/>
                <a:ext cx="396839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790" y="2572305"/>
                <a:ext cx="396839" cy="3253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7761703" y="2572305"/>
                <a:ext cx="400879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03" y="2572305"/>
                <a:ext cx="400879" cy="3253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6051135" y="3705957"/>
                <a:ext cx="400879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135" y="3705957"/>
                <a:ext cx="400879" cy="3253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933184" y="3524519"/>
                <a:ext cx="715709" cy="326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84" y="3524519"/>
                <a:ext cx="715709" cy="3266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Прямая со стрелкой 121"/>
          <p:cNvCxnSpPr/>
          <p:nvPr/>
        </p:nvCxnSpPr>
        <p:spPr>
          <a:xfrm flipV="1">
            <a:off x="5800725" y="1915211"/>
            <a:ext cx="0" cy="459350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5774184" y="1722037"/>
                <a:ext cx="420308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184" y="1722037"/>
                <a:ext cx="420308" cy="3253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Прямая со стрелкой 123"/>
          <p:cNvCxnSpPr/>
          <p:nvPr/>
        </p:nvCxnSpPr>
        <p:spPr>
          <a:xfrm flipV="1">
            <a:off x="7774244" y="1802507"/>
            <a:ext cx="0" cy="459350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758338" y="1722037"/>
                <a:ext cx="380039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baseline="-250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338" y="1722037"/>
                <a:ext cx="380039" cy="3253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Прямая со стрелкой 125"/>
          <p:cNvCxnSpPr/>
          <p:nvPr/>
        </p:nvCxnSpPr>
        <p:spPr>
          <a:xfrm rot="-1620000" flipV="1">
            <a:off x="5842952" y="3227296"/>
            <a:ext cx="0" cy="459350"/>
          </a:xfrm>
          <a:prstGeom prst="straightConnector1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5712967" y="3035854"/>
                <a:ext cx="420308" cy="32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67" y="3035854"/>
                <a:ext cx="420308" cy="32534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6870417" y="3524519"/>
                <a:ext cx="746551" cy="326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17" y="3524519"/>
                <a:ext cx="746551" cy="3266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>
            <a:off x="7776626" y="3998000"/>
            <a:ext cx="0" cy="339050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7783896" y="4075321"/>
                <a:ext cx="3399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896" y="4075321"/>
                <a:ext cx="339900" cy="300082"/>
              </a:xfrm>
              <a:prstGeom prst="rect">
                <a:avLst/>
              </a:prstGeom>
              <a:blipFill rotWithShape="0">
                <a:blip r:embed="rId11"/>
                <a:stretch>
                  <a:fillRect t="-10204" r="-16071"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>
            <a:stCxn id="2" idx="1"/>
            <a:endCxn id="2" idx="3"/>
          </p:cNvCxnSpPr>
          <p:nvPr/>
        </p:nvCxnSpPr>
        <p:spPr>
          <a:xfrm>
            <a:off x="4787900" y="2912891"/>
            <a:ext cx="399732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2" idx="0"/>
            <a:endCxn id="2" idx="2"/>
          </p:cNvCxnSpPr>
          <p:nvPr/>
        </p:nvCxnSpPr>
        <p:spPr>
          <a:xfrm>
            <a:off x="6786562" y="1344156"/>
            <a:ext cx="0" cy="3137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9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4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2" grpId="0" animBg="1"/>
      <p:bldP spid="71" grpId="0" animBg="1"/>
      <p:bldP spid="110" grpId="0" animBg="1"/>
      <p:bldP spid="111" grpId="0" animBg="1"/>
      <p:bldP spid="22" grpId="0"/>
      <p:bldP spid="119" grpId="0"/>
      <p:bldP spid="120" grpId="0"/>
      <p:bldP spid="121" grpId="0"/>
      <p:bldP spid="123" grpId="0"/>
      <p:bldP spid="125" grpId="0"/>
      <p:bldP spid="127" grpId="0"/>
      <p:bldP spid="128" grpId="0"/>
      <p:bldP spid="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25" name="Скругленный прямоугольник 3"/>
          <p:cNvSpPr/>
          <p:nvPr/>
        </p:nvSpPr>
        <p:spPr>
          <a:xfrm>
            <a:off x="360364" y="376238"/>
            <a:ext cx="525461" cy="43195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Сила</a:t>
            </a:r>
          </a:p>
          <a:p>
            <a:pPr algn="ctr"/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 тяжести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4670" y="216540"/>
            <a:ext cx="2439986" cy="101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Гравитационная сила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29" name="Скругленная соединительная линия 5"/>
          <p:cNvCxnSpPr>
            <a:stCxn id="26" idx="1"/>
            <a:endCxn id="25" idx="3"/>
          </p:cNvCxnSpPr>
          <p:nvPr/>
        </p:nvCxnSpPr>
        <p:spPr>
          <a:xfrm rot="10800000" flipV="1">
            <a:off x="885826" y="724140"/>
            <a:ext cx="908845" cy="1811892"/>
          </a:xfrm>
          <a:prstGeom prst="curvedConnector3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"/>
          <p:cNvSpPr/>
          <p:nvPr/>
        </p:nvSpPr>
        <p:spPr>
          <a:xfrm>
            <a:off x="8258175" y="376238"/>
            <a:ext cx="525600" cy="43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Вес</a:t>
            </a:r>
          </a:p>
          <a:p>
            <a:pPr algn="ctr"/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 тела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794670" y="2680020"/>
            <a:ext cx="2439986" cy="101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02200" y="212166"/>
            <a:ext cx="2439986" cy="101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Электромагнитная сила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50" name="Скругленная соединительная линия 5"/>
          <p:cNvCxnSpPr>
            <a:stCxn id="37" idx="1"/>
            <a:endCxn id="25" idx="3"/>
          </p:cNvCxnSpPr>
          <p:nvPr/>
        </p:nvCxnSpPr>
        <p:spPr>
          <a:xfrm rot="10800000" flipV="1">
            <a:off x="885826" y="1955880"/>
            <a:ext cx="908845" cy="58015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"/>
          <p:cNvCxnSpPr>
            <a:stCxn id="38" idx="1"/>
            <a:endCxn id="25" idx="3"/>
          </p:cNvCxnSpPr>
          <p:nvPr/>
        </p:nvCxnSpPr>
        <p:spPr>
          <a:xfrm rot="10800000">
            <a:off x="885826" y="2536032"/>
            <a:ext cx="908845" cy="6515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"/>
          <p:cNvCxnSpPr>
            <a:stCxn id="41" idx="3"/>
            <a:endCxn id="36" idx="1"/>
          </p:cNvCxnSpPr>
          <p:nvPr/>
        </p:nvCxnSpPr>
        <p:spPr>
          <a:xfrm>
            <a:off x="7342186" y="719766"/>
            <a:ext cx="915989" cy="181647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"/>
          <p:cNvCxnSpPr>
            <a:stCxn id="43" idx="3"/>
            <a:endCxn id="36" idx="1"/>
          </p:cNvCxnSpPr>
          <p:nvPr/>
        </p:nvCxnSpPr>
        <p:spPr>
          <a:xfrm>
            <a:off x="7342186" y="1958476"/>
            <a:ext cx="915989" cy="57776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"/>
          <p:cNvCxnSpPr>
            <a:stCxn id="44" idx="3"/>
            <a:endCxn id="36" idx="1"/>
          </p:cNvCxnSpPr>
          <p:nvPr/>
        </p:nvCxnSpPr>
        <p:spPr>
          <a:xfrm flipV="1">
            <a:off x="7342186" y="2536238"/>
            <a:ext cx="915989" cy="65138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794670" y="1448280"/>
            <a:ext cx="2439986" cy="101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2143126" y="1625587"/>
            <a:ext cx="1724025" cy="787586"/>
            <a:chOff x="2143126" y="1818424"/>
            <a:chExt cx="1724025" cy="787586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2143126" y="2210876"/>
              <a:ext cx="1724025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рямоугольник 60"/>
            <p:cNvSpPr/>
            <p:nvPr/>
          </p:nvSpPr>
          <p:spPr>
            <a:xfrm>
              <a:off x="2662238" y="1818424"/>
              <a:ext cx="685800" cy="358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 стрелкой 57"/>
            <p:cNvCxnSpPr/>
            <p:nvPr/>
          </p:nvCxnSpPr>
          <p:spPr>
            <a:xfrm>
              <a:off x="3005137" y="2018469"/>
              <a:ext cx="0" cy="50720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/>
            <p:cNvSpPr/>
            <p:nvPr/>
          </p:nvSpPr>
          <p:spPr>
            <a:xfrm>
              <a:off x="2982278" y="1972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002066" y="2272072"/>
                  <a:ext cx="543354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400" b="0" i="1" smtClean="0">
                                <a:latin typeface="Cambria Math" panose="02040503050406030204" pitchFamily="18" charset="0"/>
                              </a:rPr>
                              <m:t>тяж</m:t>
                            </m:r>
                          </m:sub>
                        </m:sSub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066" y="2272072"/>
                  <a:ext cx="543354" cy="33393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09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Скругленный прямоугольник 42"/>
          <p:cNvSpPr/>
          <p:nvPr/>
        </p:nvSpPr>
        <p:spPr>
          <a:xfrm>
            <a:off x="4902200" y="1451282"/>
            <a:ext cx="2439986" cy="10143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5250655" y="1523432"/>
            <a:ext cx="1724025" cy="950704"/>
            <a:chOff x="5274072" y="1670467"/>
            <a:chExt cx="1724025" cy="950704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>
              <a:off x="5274072" y="2056569"/>
              <a:ext cx="1724025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5793184" y="1670467"/>
              <a:ext cx="685800" cy="358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6140223" y="2087093"/>
              <a:ext cx="0" cy="507207"/>
            </a:xfrm>
            <a:prstGeom prst="straightConnector1">
              <a:avLst/>
            </a:prstGeom>
            <a:ln w="12700">
              <a:solidFill>
                <a:srgbClr val="6FB24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Овал 69"/>
            <p:cNvSpPr/>
            <p:nvPr/>
          </p:nvSpPr>
          <p:spPr>
            <a:xfrm>
              <a:off x="6117364" y="2030261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136084" y="2287233"/>
                  <a:ext cx="347723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6084" y="2287233"/>
                  <a:ext cx="347723" cy="33393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091" r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Скругленный прямоугольник 83"/>
          <p:cNvSpPr/>
          <p:nvPr/>
        </p:nvSpPr>
        <p:spPr>
          <a:xfrm>
            <a:off x="1794670" y="3911760"/>
            <a:ext cx="2439986" cy="101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Постоянна в дан-ном месте Земли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897371" y="3911760"/>
            <a:ext cx="2439986" cy="1015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Зависит от ускорения тела</a:t>
            </a:r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2054226" y="2811425"/>
            <a:ext cx="1927224" cy="774279"/>
            <a:chOff x="2054226" y="2878100"/>
            <a:chExt cx="1927224" cy="774279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 flipV="1">
              <a:off x="2054226" y="2932113"/>
              <a:ext cx="1927224" cy="599855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Прямоугольник 93"/>
            <p:cNvSpPr/>
            <p:nvPr/>
          </p:nvSpPr>
          <p:spPr>
            <a:xfrm rot="20552306">
              <a:off x="2717403" y="2878100"/>
              <a:ext cx="449262" cy="3414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" name="Прямая со стрелкой 94"/>
            <p:cNvCxnSpPr/>
            <p:nvPr/>
          </p:nvCxnSpPr>
          <p:spPr>
            <a:xfrm>
              <a:off x="2953171" y="3092375"/>
              <a:ext cx="0" cy="50720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Овал 95"/>
            <p:cNvSpPr/>
            <p:nvPr/>
          </p:nvSpPr>
          <p:spPr>
            <a:xfrm>
              <a:off x="2930312" y="3040306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922398" y="3318441"/>
                  <a:ext cx="543354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400" b="0" i="1" smtClean="0">
                                <a:latin typeface="Cambria Math" panose="02040503050406030204" pitchFamily="18" charset="0"/>
                              </a:rPr>
                              <m:t>тяж</m:t>
                            </m:r>
                          </m:sub>
                        </m:sSub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2398" y="3318441"/>
                  <a:ext cx="543354" cy="33393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09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" name="Группа 118"/>
          <p:cNvGrpSpPr/>
          <p:nvPr/>
        </p:nvGrpSpPr>
        <p:grpSpPr>
          <a:xfrm>
            <a:off x="4902200" y="2680020"/>
            <a:ext cx="2439986" cy="1015200"/>
            <a:chOff x="4902200" y="2680020"/>
            <a:chExt cx="2439986" cy="101520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4902200" y="2680020"/>
              <a:ext cx="2439986" cy="1015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6196137" y="3355625"/>
                  <a:ext cx="347723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137" y="3355625"/>
                  <a:ext cx="347723" cy="33393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9091" r="-1754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Прямая соединительная линия 106"/>
            <p:cNvCxnSpPr/>
            <p:nvPr/>
          </p:nvCxnSpPr>
          <p:spPr>
            <a:xfrm flipV="1">
              <a:off x="5159534" y="2865438"/>
              <a:ext cx="1927224" cy="599855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Прямоугольник 107"/>
            <p:cNvSpPr/>
            <p:nvPr/>
          </p:nvSpPr>
          <p:spPr>
            <a:xfrm rot="20552306">
              <a:off x="5822711" y="2811425"/>
              <a:ext cx="449262" cy="3414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9" name="Прямая со стрелкой 108"/>
            <p:cNvCxnSpPr/>
            <p:nvPr/>
          </p:nvCxnSpPr>
          <p:spPr>
            <a:xfrm>
              <a:off x="6122193" y="3185432"/>
              <a:ext cx="137534" cy="439593"/>
            </a:xfrm>
            <a:prstGeom prst="straightConnector1">
              <a:avLst/>
            </a:prstGeom>
            <a:ln w="12700">
              <a:solidFill>
                <a:srgbClr val="6FB24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Овал 109"/>
            <p:cNvSpPr/>
            <p:nvPr/>
          </p:nvSpPr>
          <p:spPr>
            <a:xfrm>
              <a:off x="6093947" y="314516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3" name="Скругленная соединительная линия 5"/>
          <p:cNvCxnSpPr>
            <a:stCxn id="84" idx="1"/>
            <a:endCxn id="25" idx="3"/>
          </p:cNvCxnSpPr>
          <p:nvPr/>
        </p:nvCxnSpPr>
        <p:spPr>
          <a:xfrm rot="10800000">
            <a:off x="885826" y="2536032"/>
            <a:ext cx="908845" cy="188332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Скругленная соединительная линия 5"/>
          <p:cNvCxnSpPr>
            <a:stCxn id="91" idx="3"/>
            <a:endCxn id="36" idx="1"/>
          </p:cNvCxnSpPr>
          <p:nvPr/>
        </p:nvCxnSpPr>
        <p:spPr>
          <a:xfrm flipV="1">
            <a:off x="7337357" y="2536238"/>
            <a:ext cx="920818" cy="188312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7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8" grpId="0" animBg="1"/>
      <p:bldP spid="41" grpId="0" animBg="1"/>
      <p:bldP spid="37" grpId="0" animBg="1"/>
      <p:bldP spid="43" grpId="0" animBg="1"/>
      <p:bldP spid="84" grpId="0" animBg="1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2" y="1269219"/>
            <a:ext cx="3483002" cy="1959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269217"/>
            <a:ext cx="3487392" cy="1961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97" y="2978967"/>
            <a:ext cx="3483006" cy="1959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0414" y="386857"/>
            <a:ext cx="4450257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100" b="1" cap="all" dirty="0" smtClean="0">
                <a:solidFill>
                  <a:srgbClr val="ED7D31">
                    <a:lumMod val="75000"/>
                  </a:srgbClr>
                </a:solidFill>
              </a:rPr>
              <a:t>Сила упругости. Закон Гука</a:t>
            </a:r>
          </a:p>
        </p:txBody>
      </p:sp>
    </p:spTree>
    <p:extLst>
      <p:ext uri="{BB962C8B-B14F-4D97-AF65-F5344CB8AC3E}">
        <p14:creationId xmlns:p14="http://schemas.microsoft.com/office/powerpoint/2010/main" val="4830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2" y="1269219"/>
            <a:ext cx="3483002" cy="1959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269217"/>
            <a:ext cx="3487392" cy="1961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97" y="2978967"/>
            <a:ext cx="3483006" cy="1959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0414" y="386857"/>
            <a:ext cx="4450257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100" b="1" cap="all" dirty="0" smtClean="0">
                <a:solidFill>
                  <a:srgbClr val="ED7D31">
                    <a:lumMod val="75000"/>
                  </a:srgbClr>
                </a:solidFill>
              </a:rPr>
              <a:t>Сила упругости. Закон Гука</a:t>
            </a:r>
          </a:p>
        </p:txBody>
      </p:sp>
    </p:spTree>
    <p:extLst>
      <p:ext uri="{BB962C8B-B14F-4D97-AF65-F5344CB8AC3E}">
        <p14:creationId xmlns:p14="http://schemas.microsoft.com/office/powerpoint/2010/main" val="233594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25" name="Скругленный прямоугольник 3"/>
          <p:cNvSpPr/>
          <p:nvPr/>
        </p:nvSpPr>
        <p:spPr>
          <a:xfrm>
            <a:off x="1821355" y="516267"/>
            <a:ext cx="5501291" cy="9154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Виды сил в механике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6327" y="2154313"/>
            <a:ext cx="2518693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Гравитационные силы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11347" y="2138761"/>
            <a:ext cx="252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Силы упругости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29" name="Скругленная соединительная линия 5"/>
          <p:cNvCxnSpPr>
            <a:stCxn id="25" idx="2"/>
            <a:endCxn id="26" idx="0"/>
          </p:cNvCxnSpPr>
          <p:nvPr/>
        </p:nvCxnSpPr>
        <p:spPr>
          <a:xfrm rot="5400000">
            <a:off x="2752550" y="334861"/>
            <a:ext cx="722577" cy="2916327"/>
          </a:xfrm>
          <a:prstGeom prst="curvedConnector3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9"/>
          <p:cNvCxnSpPr>
            <a:stCxn id="25" idx="2"/>
            <a:endCxn id="28" idx="0"/>
          </p:cNvCxnSpPr>
          <p:nvPr/>
        </p:nvCxnSpPr>
        <p:spPr>
          <a:xfrm rot="5400000">
            <a:off x="4218162" y="1784921"/>
            <a:ext cx="707025" cy="654"/>
          </a:xfrm>
          <a:prstGeom prst="curvedConnector3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1"/>
          <p:cNvCxnSpPr>
            <a:stCxn id="26" idx="2"/>
            <a:endCxn id="32" idx="0"/>
          </p:cNvCxnSpPr>
          <p:nvPr/>
        </p:nvCxnSpPr>
        <p:spPr>
          <a:xfrm flipH="1">
            <a:off x="1654520" y="2874313"/>
            <a:ext cx="1154" cy="2638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4"/>
          <p:cNvCxnSpPr>
            <a:stCxn id="28" idx="2"/>
            <a:endCxn id="43" idx="0"/>
          </p:cNvCxnSpPr>
          <p:nvPr/>
        </p:nvCxnSpPr>
        <p:spPr>
          <a:xfrm>
            <a:off x="4571347" y="2858761"/>
            <a:ext cx="2786" cy="279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6227674" y="2138761"/>
            <a:ext cx="252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Силы сопротивления и силы трения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38" name="Скругленная соединительная линия 5"/>
          <p:cNvCxnSpPr>
            <a:stCxn id="25" idx="2"/>
            <a:endCxn id="37" idx="0"/>
          </p:cNvCxnSpPr>
          <p:nvPr/>
        </p:nvCxnSpPr>
        <p:spPr>
          <a:xfrm rot="16200000" flipH="1">
            <a:off x="5676325" y="327411"/>
            <a:ext cx="707025" cy="291567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396327" y="3138161"/>
            <a:ext cx="2516385" cy="1514802"/>
            <a:chOff x="387793" y="3252461"/>
            <a:chExt cx="1801259" cy="1262062"/>
          </a:xfrm>
        </p:grpSpPr>
        <p:sp>
          <p:nvSpPr>
            <p:cNvPr id="32" name="Прямоугольник 11"/>
            <p:cNvSpPr/>
            <p:nvPr/>
          </p:nvSpPr>
          <p:spPr>
            <a:xfrm>
              <a:off x="387793" y="3252461"/>
              <a:ext cx="1801259" cy="1262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87793" y="3252461"/>
              <a:ext cx="1801259" cy="1262062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48" y="3659328"/>
              <a:ext cx="829749" cy="82059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57" y="3417705"/>
              <a:ext cx="486898" cy="418171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87289" y="3801241"/>
              <a:ext cx="486898" cy="418171"/>
            </a:xfrm>
            <a:prstGeom prst="rect">
              <a:avLst/>
            </a:prstGeom>
          </p:spPr>
        </p:pic>
        <p:cxnSp>
          <p:nvCxnSpPr>
            <p:cNvPr id="42" name="Прямая со стрелкой 41"/>
            <p:cNvCxnSpPr/>
            <p:nvPr/>
          </p:nvCxnSpPr>
          <p:spPr>
            <a:xfrm>
              <a:off x="1288423" y="3683000"/>
              <a:ext cx="0" cy="336550"/>
            </a:xfrm>
            <a:prstGeom prst="straightConnector1">
              <a:avLst/>
            </a:prstGeom>
            <a:ln w="95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5400000">
              <a:off x="1497973" y="3914775"/>
              <a:ext cx="0" cy="336550"/>
            </a:xfrm>
            <a:prstGeom prst="straightConnector1">
              <a:avLst/>
            </a:prstGeom>
            <a:ln w="95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082442" y="3888758"/>
                  <a:ext cx="243994" cy="235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1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1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</m:oMath>
                    </m:oMathPara>
                  </a14:m>
                  <a:endParaRPr lang="ru-RU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442" y="3888758"/>
                  <a:ext cx="243994" cy="235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174" r="-71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Прямая соединительная линия 34"/>
          <p:cNvCxnSpPr>
            <a:stCxn id="37" idx="2"/>
            <a:endCxn id="46" idx="0"/>
          </p:cNvCxnSpPr>
          <p:nvPr/>
        </p:nvCxnSpPr>
        <p:spPr>
          <a:xfrm flipH="1">
            <a:off x="7484562" y="2858761"/>
            <a:ext cx="3112" cy="2793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>
          <a:xfrm>
            <a:off x="6227674" y="3138160"/>
            <a:ext cx="2513775" cy="1488949"/>
            <a:chOff x="6953292" y="3252461"/>
            <a:chExt cx="1804572" cy="1262062"/>
          </a:xfrm>
        </p:grpSpPr>
        <p:sp>
          <p:nvSpPr>
            <p:cNvPr id="46" name="Прямоугольник 13"/>
            <p:cNvSpPr/>
            <p:nvPr/>
          </p:nvSpPr>
          <p:spPr>
            <a:xfrm>
              <a:off x="6954949" y="3252461"/>
              <a:ext cx="1801259" cy="1262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3292" y="3252542"/>
              <a:ext cx="1804572" cy="1261981"/>
            </a:xfrm>
            <a:prstGeom prst="rect">
              <a:avLst/>
            </a:prstGeom>
            <a:effectLst>
              <a:softEdge rad="63500"/>
            </a:effectLst>
          </p:spPr>
        </p:pic>
        <p:cxnSp>
          <p:nvCxnSpPr>
            <p:cNvPr id="63" name="Прямая со стрелкой 62"/>
            <p:cNvCxnSpPr/>
            <p:nvPr/>
          </p:nvCxnSpPr>
          <p:spPr>
            <a:xfrm flipH="1">
              <a:off x="7750971" y="4266147"/>
              <a:ext cx="276225" cy="83343"/>
            </a:xfrm>
            <a:prstGeom prst="straightConnector1">
              <a:avLst/>
            </a:prstGeom>
            <a:ln w="95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7449818" y="4201271"/>
                  <a:ext cx="398571" cy="3012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1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1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1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тр</m:t>
                            </m:r>
                          </m:sub>
                        </m:sSub>
                      </m:oMath>
                    </m:oMathPara>
                  </a14:m>
                  <a:endParaRPr lang="ru-RU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9818" y="4201271"/>
                  <a:ext cx="398571" cy="30123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2000" r="-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6" name="Группа 95"/>
          <p:cNvGrpSpPr/>
          <p:nvPr/>
        </p:nvGrpSpPr>
        <p:grpSpPr>
          <a:xfrm>
            <a:off x="3311347" y="3138161"/>
            <a:ext cx="2520000" cy="1514802"/>
            <a:chOff x="4761906" y="3252461"/>
            <a:chExt cx="1805250" cy="1262062"/>
          </a:xfrm>
        </p:grpSpPr>
        <p:sp>
          <p:nvSpPr>
            <p:cNvPr id="43" name="Прямоугольник 13"/>
            <p:cNvSpPr/>
            <p:nvPr/>
          </p:nvSpPr>
          <p:spPr>
            <a:xfrm>
              <a:off x="4765897" y="3252461"/>
              <a:ext cx="1801259" cy="1262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4761906" y="3252461"/>
              <a:ext cx="1801259" cy="1262062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378" y="3270786"/>
              <a:ext cx="1309601" cy="1222197"/>
            </a:xfrm>
            <a:prstGeom prst="rect">
              <a:avLst/>
            </a:prstGeom>
          </p:spPr>
        </p:pic>
        <p:cxnSp>
          <p:nvCxnSpPr>
            <p:cNvPr id="59" name="Прямая со стрелкой 58"/>
            <p:cNvCxnSpPr/>
            <p:nvPr/>
          </p:nvCxnSpPr>
          <p:spPr>
            <a:xfrm flipV="1">
              <a:off x="5753099" y="3716341"/>
              <a:ext cx="390525" cy="44336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076963" y="3617265"/>
                  <a:ext cx="329193" cy="2821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ru-RU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6963" y="3617265"/>
                  <a:ext cx="329193" cy="28219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926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2731838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СИЛА упругости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66938" y="1338640"/>
            <a:ext cx="3989162" cy="1579185"/>
            <a:chOff x="366938" y="1344156"/>
            <a:chExt cx="3989162" cy="157918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Деформация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66938" y="1676846"/>
              <a:ext cx="3989161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/>
                <a:t>изменение формы и </a:t>
              </a:r>
              <a:r>
                <a:rPr lang="ru-RU" sz="1500" dirty="0" smtClean="0"/>
                <a:t>размеров тела, </a:t>
              </a:r>
              <a:r>
                <a:rPr lang="ru-RU" sz="1500" dirty="0"/>
                <a:t>происходящее из-за неодинакового смещения различных частей одного тела в результате воздействия другого тела.</a:t>
              </a:r>
              <a:endParaRPr lang="ru-RU" sz="1500" dirty="0">
                <a:latin typeface="+mj-lt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10" y="1422635"/>
            <a:ext cx="2028229" cy="29826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0869" y="1845128"/>
            <a:ext cx="2114549" cy="2114549"/>
          </a:xfrm>
          <a:prstGeom prst="rect">
            <a:avLst/>
          </a:prstGeom>
        </p:spPr>
      </p:pic>
      <p:pic>
        <p:nvPicPr>
          <p:cNvPr id="35" name="Picture 2" descr="Арбуз, Фруктов, Дыни, Питание, Сладкий, Вкусны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21" y="3143250"/>
            <a:ext cx="1558236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вальная выноска 35"/>
          <p:cNvSpPr/>
          <p:nvPr/>
        </p:nvSpPr>
        <p:spPr>
          <a:xfrm>
            <a:off x="5516639" y="1410721"/>
            <a:ext cx="1820636" cy="1730829"/>
          </a:xfrm>
          <a:prstGeom prst="wedgeEllipseCallout">
            <a:avLst>
              <a:gd name="adj1" fmla="val -42141"/>
              <a:gd name="adj2" fmla="val 61557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39" y="2047986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7" y="1624123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97" y="1666877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01" y="2103932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60" y="2860605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6" y="2648057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12" y="1862594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7" y="2288426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96" y="2537372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53" y="2181630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69" y="2537371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Овальная выноска 56"/>
          <p:cNvSpPr/>
          <p:nvPr/>
        </p:nvSpPr>
        <p:spPr>
          <a:xfrm>
            <a:off x="7155696" y="2970810"/>
            <a:ext cx="1561759" cy="1436763"/>
          </a:xfrm>
          <a:prstGeom prst="wedgeEllipseCallout">
            <a:avLst>
              <a:gd name="adj1" fmla="val -63284"/>
              <a:gd name="adj2" fmla="val -5954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7645603" y="3670864"/>
            <a:ext cx="266427" cy="177685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488437" y="3378994"/>
                <a:ext cx="474810" cy="3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05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050" b="0" i="1" smtClean="0">
                              <a:latin typeface="Cambria Math" panose="02040503050406030204" pitchFamily="18" charset="0"/>
                            </a:rPr>
                            <m:t>пр1</m:t>
                          </m:r>
                        </m:sub>
                      </m:sSub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437" y="3378994"/>
                <a:ext cx="474810" cy="301236"/>
              </a:xfrm>
              <a:prstGeom prst="rect">
                <a:avLst/>
              </a:prstGeom>
              <a:blipFill rotWithShape="0">
                <a:blip r:embed="rId7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 стрелкой 59"/>
          <p:cNvCxnSpPr/>
          <p:nvPr/>
        </p:nvCxnSpPr>
        <p:spPr>
          <a:xfrm flipH="1">
            <a:off x="8177207" y="3283744"/>
            <a:ext cx="314331" cy="211729"/>
          </a:xfrm>
          <a:prstGeom prst="straightConnector1">
            <a:avLst/>
          </a:prstGeom>
          <a:ln w="952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7912030" y="3495472"/>
            <a:ext cx="266427" cy="177685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7331272" y="3848549"/>
            <a:ext cx="314331" cy="211729"/>
          </a:xfrm>
          <a:prstGeom prst="straightConnector1">
            <a:avLst/>
          </a:prstGeom>
          <a:ln w="952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855951" y="3643110"/>
                <a:ext cx="474810" cy="3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05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050" b="0" i="1" smtClean="0">
                              <a:latin typeface="Cambria Math" panose="02040503050406030204" pitchFamily="18" charset="0"/>
                            </a:rPr>
                            <m:t>пр2</m:t>
                          </m:r>
                        </m:sub>
                      </m:sSub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951" y="3643110"/>
                <a:ext cx="474810" cy="301236"/>
              </a:xfrm>
              <a:prstGeom prst="rect">
                <a:avLst/>
              </a:prstGeom>
              <a:blipFill rotWithShape="0">
                <a:blip r:embed="rId8"/>
                <a:stretch>
                  <a:fillRect t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333059" y="3981474"/>
                <a:ext cx="452816" cy="273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05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050" b="0" i="1" smtClean="0">
                              <a:latin typeface="Cambria Math" panose="02040503050406030204" pitchFamily="18" charset="0"/>
                            </a:rPr>
                            <m:t>от1</m:t>
                          </m:r>
                        </m:sub>
                      </m:sSub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059" y="3981474"/>
                <a:ext cx="452816" cy="273601"/>
              </a:xfrm>
              <a:prstGeom prst="rect">
                <a:avLst/>
              </a:prstGeom>
              <a:blipFill rotWithShape="0">
                <a:blip r:embed="rId9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043992" y="3014674"/>
                <a:ext cx="452816" cy="273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0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05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050" b="0" i="1" smtClean="0">
                              <a:latin typeface="Cambria Math" panose="02040503050406030204" pitchFamily="18" charset="0"/>
                            </a:rPr>
                            <m:t>от2</m:t>
                          </m:r>
                        </m:sub>
                      </m:sSub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992" y="3014674"/>
                <a:ext cx="452816" cy="273601"/>
              </a:xfrm>
              <a:prstGeom prst="rect">
                <a:avLst/>
              </a:prstGeom>
              <a:blipFill rotWithShape="0">
                <a:blip r:embed="rId10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20" y="3774497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Воды, Науки, Химия, Молекула, Атом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5" y="3373777"/>
            <a:ext cx="284679" cy="1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366938" y="3227315"/>
            <a:ext cx="39891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Сила упругости</a:t>
            </a:r>
            <a:endParaRPr lang="ru-RU" sz="15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938" y="3560005"/>
            <a:ext cx="39891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сила, возникающая при деформации любых твердых тел, а также при сжатии жидкостей и газов.</a:t>
            </a:r>
            <a:endParaRPr lang="ru-RU" sz="1500" dirty="0">
              <a:latin typeface="+mj-lt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6786562" y="1445129"/>
            <a:ext cx="1998662" cy="2939208"/>
            <a:chOff x="6786562" y="1445129"/>
            <a:chExt cx="1998662" cy="2939208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562" y="1445129"/>
              <a:ext cx="1998662" cy="2939208"/>
            </a:xfrm>
            <a:prstGeom prst="rect">
              <a:avLst/>
            </a:prstGeom>
          </p:spPr>
        </p:pic>
        <p:cxnSp>
          <p:nvCxnSpPr>
            <p:cNvPr id="82" name="Прямая со стрелкой 81"/>
            <p:cNvCxnSpPr/>
            <p:nvPr/>
          </p:nvCxnSpPr>
          <p:spPr>
            <a:xfrm flipV="1">
              <a:off x="7770653" y="2364499"/>
              <a:ext cx="0" cy="958910"/>
            </a:xfrm>
            <a:prstGeom prst="straightConnector1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7253524" y="2310473"/>
                  <a:ext cx="517129" cy="349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3524" y="2310473"/>
                  <a:ext cx="517129" cy="34926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05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Группа 7"/>
          <p:cNvGrpSpPr/>
          <p:nvPr/>
        </p:nvGrpSpPr>
        <p:grpSpPr>
          <a:xfrm>
            <a:off x="4812392" y="1573880"/>
            <a:ext cx="2023526" cy="2698034"/>
            <a:chOff x="4812392" y="1573880"/>
            <a:chExt cx="2023526" cy="2698034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392" y="1573880"/>
              <a:ext cx="2023526" cy="2698034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 rot="20689881">
              <a:off x="5235702" y="2290606"/>
              <a:ext cx="822534" cy="241213"/>
            </a:xfrm>
            <a:prstGeom prst="rect">
              <a:avLst/>
            </a:prstGeom>
            <a:solidFill>
              <a:srgbClr val="898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 flipH="1" flipV="1">
              <a:off x="5473700" y="2299649"/>
              <a:ext cx="401255" cy="677636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5415762" y="2022856"/>
                  <a:ext cx="517129" cy="349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5762" y="2022856"/>
                  <a:ext cx="517129" cy="34926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05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64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L -0.02952 -0.02716 L -0.01737 -0.06852 L -0.06424 -0.10123 L -0.04098 -0.16235 L 0.00277 -0.10864 L -0.05695 -0.2037 L -0.00174 -0.25741 L 0.06284 -0.19753 L -0.00591 -0.1642 L 0.08211 -0.14815 L 0.05659 -0.09938 L 0.02881 -0.07963 L 0.05381 -0.03086 L -0.00035 0.00093 Z " pathEditMode="relative" ptsTypes="AAAAAAAAAAAAAAA">
                                      <p:cBhvr>
                                        <p:cTn id="53" dur="6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9.87654E-7 L 0.04063 -0.03148 L -0.02864 -0.05741 L 0.00104 -0.17284 L 0.06875 -0.16173 L 0.02344 -0.10741 L 0.05052 -0.22747 L 0.12136 -0.1537 L 0.05521 -0.06913 L 0.13698 -0.06173 L 0.08386 -0.14444 L 0.07813 -0.00247 L 0.11302 0.01235 L -3.61111E-6 9.87654E-7 Z " pathEditMode="relative" ptsTypes="AAAAAAAAAAAAAA">
                                      <p:cBhvr>
                                        <p:cTn id="55" dur="6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62 C 2.77778E-7 -0.0176 0.00035 -0.03519 0.00035 -0.05217 L 0.0401 -0.01142 L -0.00903 0.06296 L 0.03924 0.15 C 0.04479 0.06512 0.05017 -0.01914 0.05556 -0.10371 C 0.05903 -0.0463 0.06319 0.0108 0.06667 0.06851 L -0.01042 0.09506 C 0.04323 0.1003 0.08073 0.09104 0.13472 0.09629 C 0.13351 0.04074 0.13507 0.00277 0.13403 -0.05309 L 0.06441 0.16574 L -0.00052 -0.00062 Z " pathEditMode="relative" rAng="0" ptsTypes="AAAAAAAAAAAA">
                                      <p:cBhvr>
                                        <p:cTn id="57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314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31 L 0.04809 -0.03117 L -0.05208 0.16759 L 0.10729 0.02963 L -0.04219 0.02654 L 0.06754 0.07284 L 0.02049 0.14012 L 0.08525 0.1537 L -0.01979 0.06975 L 0.01962 0.21759 L 0.11771 0.14907 L 0.06025 0.2392 L -0.02552 0.22839 L -0.00034 -0.00031 Z " pathEditMode="relative" rAng="0" ptsTypes="AAAAAAAAAAAAAA">
                                      <p:cBhvr>
                                        <p:cTn id="59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1043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23457E-6 L -0.08559 0.02006 L -0.05955 0.09229 L -0.11042 0.1 L -0.02622 0.04352 L -0.0382 -0.04228 L -0.03646 0.19815 L -0.09965 0.19229 L 0.01094 0.06019 L -0.08854 0.0963 L -0.04132 0.21975 L 0.00764 0.19259 C 0.00607 0.17006 0.00451 0.14753 0.00312 0.12531 L -0.02413 0.10093 L -0.00018 -1.23457E-6 Z " pathEditMode="relative" rAng="0" ptsTypes="AAAAAAAAAAAAAAA">
                                      <p:cBhvr>
                                        <p:cTn id="61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885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87654E-7 L -0.04792 -0.07161 L -0.11979 -0.0426 L -0.14636 0.01481 L -0.10382 0.06666 L -0.13403 -0.05309 L -0.09445 -0.1213 L -0.05695 -0.10926 L -0.05695 -0.1 L -0.09584 0.01913 L -0.1007 0.02654 L -0.12049 0.10555 L -0.08611 0.14259 L -0.05695 0.05555 L -0.0632 0.04815 L -0.10834 -0.00309 L -0.04861 0.11666 C -0.0474 0.12623 -0.04618 0.12345 -0.04792 0.12654 L -0.01945 0.11296 L -0.06528 0.00987 L -0.07084 0.0037 L -0.02986 0.02037 L 1.94444E-6 -9.87654E-7 Z " pathEditMode="relative" ptsTypes="AAAAAAAAAAAAAAAAAAAAAAA">
                                      <p:cBhvr>
                                        <p:cTn id="63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L -0.07465 0.02561 L -0.09809 0.06851 L -0.10729 -0.00957 L -0.12031 -0.0605 L -0.11163 -0.06451 L -0.06111 -0.07531 L -0.10937 -0.02161 L -0.14166 -0.08828 L -0.08958 -0.15402 L -0.08385 -0.15865 L -0.10538 -0.19445 L -0.04687 -0.10957 L -0.04218 -0.10741 L -0.02656 -0.18673 L -0.08385 -0.11667 L -0.01562 -0.07439 L 0.01354 -0.12037 C -0.00659 -0.08828 -0.01805 -0.06328 -0.03802 -0.03087 C -0.04357 -0.02624 -0.04132 -0.02716 -0.04531 -0.02716 L -0.09496 -0.02716 L -0.08906 -0.02716 L -0.04479 -0.08149 L -0.00017 -0.00031 Z " pathEditMode="relative" rAng="0" ptsTypes="AAAAAAAAAAAAAAAAAAAAAAAA">
                                      <p:cBhvr>
                                        <p:cTn id="65" dur="6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626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28395E-6 L 0.00764 0.05277 L 0.02848 -0.01667 L -0.06354 0.0574 L -0.04548 -0.1639 L -0.10677 -0.07223 L 0.05105 -0.12408 L -0.0177 -0.20001 L -0.02361 -0.08427 L -0.07569 -0.0713 L -0.03333 -0.0139 L 0.04584 -0.05927 L 0.00348 -0.14908 L 2.77778E-7 -7.28395E-6 Z " pathEditMode="relative" ptsTypes="AAAAAAAAAAAAAA">
                                      <p:cBhvr>
                                        <p:cTn id="67" dur="6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03958 0.00555 L -0.01458 0.075 L -0.01632 0.13518 L 0.0316 0.04167 L 0.00938 -0.025 L 0.04271 -0.06852 L -0.01528 -0.09907 L 0.06181 -0.01019 L 0.07396 -0.09722 L 0.02639 -0.14074 L 0.09688 -0.04074 L 0.05208 0.05926 L 0.04063 0.11667 L -0.01944 0.05093 L -0.03403 -0.03241 C -0.03108 -0.03457 -0.02882 -0.03519 -0.02674 -0.03889 C -0.0191 -0.05247 -0.02864 -0.03858 -0.01875 -0.05278 C -0.01736 -0.05525 -0.01597 -0.05803 -0.01424 -0.05926 C -0.01267 -0.06049 -0.01111 -0.05988 -0.00937 -0.06019 C 0.00122 -0.05864 -0.00364 -0.06142 0.00938 -0.04445 C 0.01285 -0.03982 0.01701 -0.03611 0.01979 -0.02963 C 0.02118 -0.02624 0.02257 -0.02315 0.02396 -0.01945 C 0.02465 -0.01728 0.02483 -0.0142 0.02604 -0.01204 C 0.02708 -0.01019 0.02865 -0.00864 0.03021 -0.00741 C 0.03681 -0.00216 0.03837 -0.0037 0.04618 -0.00278 C 0.04896 -0.0034 0.05191 -0.00216 0.05417 -0.00463 C 0.05608 -0.0071 0.05695 -0.01173 0.05729 -0.01574 C 0.05781 -0.02809 0.05747 -0.04445 0.05347 -0.05556 C 0.04948 -0.06759 0.04427 -0.07531 0.0375 -0.08241 C 0.02969 -0.09074 0.02066 -0.09599 0.01181 -0.09907 C 0.0099 -0.1 0.00764 -0.09969 0.00556 -0.1 C 0.00417 -0.09846 0.00226 -0.09753 0.00104 -0.09537 C -0.00191 -0.09074 -0.00243 -0.08025 0.00035 -0.075 C 0.00417 -0.06821 0.00955 -0.06451 0.01458 -0.06019 C 0.01997 -0.05556 0.02587 -0.05154 0.0316 -0.04815 C 0.03993 -0.04383 0.04375 -0.04321 0.05104 -0.04167 C 0.05556 -0.03889 0.06094 -0.03519 0.06493 -0.03148 C 0.06771 -0.02932 0.07014 -0.02593 0.07292 -0.02315 C 0.07674 -0.01296 0.07813 -0.01173 0.07431 0.00741 C 0.07379 0.00988 0.07118 0.00864 0.06979 0.00926 C 0.06059 0.00617 0.04757 0.00741 0.03958 -0.00463 C 0.03802 -0.0071 0.03681 -0.01019 0.03576 -0.01296 C 0.03472 -0.01636 0.03403 -0.01975 0.03333 -0.02315 C 0.03333 -0.0287 0.03507 -0.0463 0.0316 -0.05185 C 0.02986 -0.05494 0.02691 -0.05463 0.02431 -0.05556 C 0.02205 -0.05648 0.01945 -0.05679 0.01701 -0.05741 C 0.01597 -0.05772 0.01493 -0.05803 0.01389 -0.05833 C 0.01354 -0.05803 0.01285 -0.05833 0.0125 -0.05741 C 0.01094 -0.05432 0.00868 -0.04722 0.00868 -0.04722 C 0.01007 -0.04259 0.01094 -0.03796 0.0125 -0.03333 C 0.01632 -0.02191 0.01441 -0.0358 0.01563 -0.02315 C 0.01493 -0.01296 0.01615 -0.0142 0.0125 -0.00741 C 0.01215 -0.0071 0.01181 -0.00679 0.01146 -0.00648 L 1.38889E-6 -3.7037E-7 Z " pathEditMode="relative" ptsTypes="AAAAAAAAAAAAAAAAAAAAAAAAAAAAAAAAAAAAAAAAAAAAAAAAAAAAAAA">
                                      <p:cBhvr>
                                        <p:cTn id="69" dur="6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4.44444E-6 1.85185E-6 C -0.00087 -0.00247 -0.00157 -0.00525 -0.00261 -0.00741 C -0.00747 -0.01543 -0.00712 -0.01111 -0.01198 -0.01481 C -0.01615 -0.01759 -0.01372 -0.01636 -0.01927 -0.01728 C -0.02379 -0.01728 -0.02848 -0.01759 -0.03282 -0.01667 C -0.03368 -0.01636 -0.03438 -0.01512 -0.03438 -0.01358 C -0.03473 -0.00741 -0.03403 -0.00062 -0.03386 0.00556 C -0.03403 0.00864 -0.03368 0.01173 -0.03438 0.0142 C -0.0349 0.01543 -0.03612 0.01543 -0.03698 0.01605 C -0.03802 0.01667 -0.03924 0.01698 -0.04011 0.0179 C -0.0408 0.01852 -0.0415 0.01914 -0.04219 0.01975 C -0.04289 0.02006 -0.04375 0.02006 -0.04427 0.02037 C -0.04532 0.02099 -0.04601 0.02191 -0.04688 0.02222 C -0.04792 0.02315 -0.04914 0.02346 -0.05 0.02408 C -0.05087 0.02469 -0.05139 0.02562 -0.05209 0.02593 C -0.05382 0.02685 -0.05955 0.02778 -0.06042 0.02778 C -0.06146 0.0284 -0.0625 0.02932 -0.06355 0.02963 C -0.06459 0.03025 -0.0658 0.03025 -0.06667 0.03087 C -0.06737 0.03117 -0.06771 0.0321 -0.06823 0.03272 C -0.06893 0.03333 -0.06962 0.03395 -0.07032 0.03457 C -0.07084 0.03488 -0.07153 0.03488 -0.07188 0.03519 C -0.07379 0.03704 -0.07726 0.04074 -0.07917 0.04383 C -0.07987 0.04445 -0.08021 0.04568 -0.08073 0.0463 C -0.08091 0.04753 -0.08143 0.04815 -0.08125 0.04938 C -0.08091 0.05679 -0.08091 0.0571 -0.07813 0.06111 C -0.07761 0.06235 -0.07674 0.06296 -0.07605 0.0642 C -0.07552 0.06512 -0.07518 0.06667 -0.07448 0.0679 C -0.07362 0.06975 -0.0724 0.0713 -0.07136 0.07346 C -0.07032 0.07562 -0.06945 0.0784 -0.06823 0.08087 C -0.06771 0.08241 -0.06684 0.08364 -0.06615 0.08519 C -0.0658 0.08642 -0.06563 0.08735 -0.06511 0.08827 C -0.05799 0.10525 -0.06858 0.07901 -0.06094 0.09815 C -0.06059 0.09969 -0.0599 0.10062 -0.05938 0.10185 C -0.05868 0.10401 -0.05747 0.10772 -0.05677 0.11049 C -0.0566 0.11111 -0.05677 0.11235 -0.05625 0.11296 C -0.05573 0.1142 -0.05487 0.11482 -0.05417 0.11605 C -0.05365 0.1179 -0.0533 0.11975 -0.05261 0.12161 C -0.05157 0.125 -0.05035 0.12531 -0.05209 0.13087 C -0.05278 0.13272 -0.05434 0.13303 -0.05521 0.13457 L -0.0573 0.13704 C -0.05677 0.15 -0.05868 0.14722 -0.05469 0.15185 C -0.05434 0.15278 -0.05365 0.15309 -0.05313 0.1537 L -0.03646 0.15124 C -0.03559 0.15093 -0.03473 0.15062 -0.03386 0.15 C -0.03212 0.14908 -0.03021 0.14846 -0.02865 0.1463 L -0.02396 0.14012 C -0.02292 0.13241 -0.02292 0.13364 -0.02396 0.12161 C -0.02414 0.12037 -0.02466 0.11945 -0.025 0.11852 C -0.02552 0.11728 -0.02605 0.11605 -0.02657 0.11482 C -0.02796 0.10833 -0.02605 0.11698 -0.02865 0.10864 C -0.02917 0.1071 -0.02934 0.10525 -0.02969 0.1037 C -0.03056 0.10124 -0.0316 0.09908 -0.0323 0.0963 C -0.03264 0.09506 -0.03299 0.09383 -0.03334 0.09259 C -0.03386 0.09198 -0.03438 0.09136 -0.0349 0.09074 C -0.03785 0.08056 -0.03438 0.09352 -0.03646 0.08333 C -0.03785 0.07685 -0.03716 0.08241 -0.03855 0.07716 C -0.03889 0.07624 -0.03889 0.07531 -0.03907 0.07408 C -0.03872 0.06667 -0.03855 0.05864 -0.03802 0.05124 C -0.03785 0.04722 -0.03785 0.0429 -0.03698 0.03889 C -0.03681 0.03735 -0.03629 0.0358 -0.03594 0.03457 C -0.03612 0.02099 -0.03612 0.0071 -0.03646 -0.00617 C -0.03664 -0.00864 -0.03733 -0.01049 -0.0375 -0.01296 C -0.03785 -0.01605 -0.03785 -0.01975 -0.03802 -0.02284 C -0.03768 -0.02778 -0.03802 -0.03302 -0.03698 -0.03765 C -0.03664 -0.03981 -0.03316 -0.04444 -0.03177 -0.0463 C -0.03143 -0.04691 -0.03091 -0.04753 -0.03021 -0.04815 C -0.02969 -0.04846 -0.02882 -0.04876 -0.02813 -0.04876 L 0.0052 -0.04815 C 0.01215 -0.04753 0.00607 -0.04753 0.01093 -0.04506 C 0.01198 -0.04475 0.01336 -0.04475 0.01458 -0.04444 C 0.01632 -0.04383 0.01979 -0.04259 0.01979 -0.04259 C 0.02048 -0.04197 0.021 -0.04105 0.02187 -0.04074 C 0.02378 -0.0392 0.02395 -0.04043 0.02552 -0.03765 C 0.02604 -0.03673 0.02638 -0.03518 0.02708 -0.03395 C 0.0276 -0.03302 0.02847 -0.03241 0.02916 -0.03148 C 0.0309 -0.02809 0.0302 -0.02809 0.03177 -0.02469 C 0.03333 -0.0213 0.0342 -0.02191 0.03541 -0.01667 C 0.03663 -0.0108 0.03593 -0.01327 0.0375 -0.00926 C 0.03767 -0.00741 0.03767 -0.00586 0.03802 -0.00432 C 0.03802 -0.00309 0.03854 -0.00216 0.03854 -0.00062 C 0.03854 0.00247 0.03819 0.00556 0.03802 0.00864 C 0.03784 0.00957 0.03767 0.01049 0.0375 0.01111 C 0.03698 0.01266 0.03507 0.01698 0.03437 0.0179 C 0.0335 0.01852 0.03263 0.01914 0.03177 0.01975 C 0.03107 0.02006 0.03038 0.02037 0.02968 0.02037 C 0.02638 0.02191 0.02708 0.0213 0.02343 0.02222 C 0.02118 0.02284 0.01927 0.02377 0.01718 0.02408 C 0.01406 0.02469 0.01093 0.02469 0.00781 0.02531 C 0.00468 0.02624 0.00468 0.02593 0.00156 0.02901 C -0.0007 0.03087 -0.00469 0.03519 -0.00469 0.03519 C -0.00521 0.03642 -0.00591 0.03766 -0.00625 0.03889 C -0.00677 0.04074 -0.00695 0.0429 -0.0073 0.04445 C -0.00764 0.0463 -0.00799 0.04753 -0.00834 0.04938 C -0.01007 0.06759 -0.0073 0.03982 -0.01042 0.06111 C -0.01094 0.06358 -0.01077 0.06605 -0.01094 0.06852 C -0.01059 0.0787 -0.01268 0.08241 -0.00834 0.08642 C -0.00782 0.08673 -0.00695 0.08704 -0.00625 0.08704 C -0.00122 0.08704 0.00382 0.08673 0.00885 0.08642 C 0.01007 0.08611 0.01111 0.08549 0.0125 0.08519 C 0.01736 0.08426 0.01684 0.08426 0.02239 0.08333 L 0.025 0.08272 C 0.02586 0.0821 0.02708 0.0821 0.02812 0.08148 C 0.02864 0.08148 0.02899 0.08087 0.02968 0.08087 C 0.03177 0.07994 0.0342 0.07963 0.03645 0.07901 C 0.03732 0.0784 0.03819 0.07778 0.03906 0.07716 C 0.04045 0.07531 0.04114 0.07315 0.04218 0.07037 C 0.04236 0.06852 0.04236 0.06667 0.0427 0.06482 C 0.04288 0.06266 0.04357 0.0608 0.04375 0.05864 C 0.04375 0.05463 0.04253 0.04722 0.04218 0.04383 C 0.04184 0.04043 0.04045 0.02716 0.04375 0.02531 C 0.04704 0.02284 0.05104 0.02593 0.05468 0.02593 C 0.05781 0.03364 0.05486 0.02531 0.05677 0.03519 C 0.05711 0.03735 0.05781 0.03889 0.05833 0.04074 C 0.05989 0.06173 0.05711 0.03117 0.06041 0.05494 C 0.06076 0.05741 0.06076 0.06049 0.06093 0.06296 C 0.06041 0.07408 0.06024 0.08488 0.05937 0.09568 C 0.0592 0.09691 0.05833 0.09753 0.05781 0.09815 C 0.05677 0.09969 0.0552 0.10124 0.05416 0.10185 C 0.05329 0.10278 0.05225 0.10309 0.05156 0.1037 C 0.05034 0.10463 0.04948 0.10587 0.04843 0.10679 C 0.04375 0.10957 0.04288 0.10926 0.03854 0.11049 C 0.03038 0.10988 0.02204 0.11049 0.01406 0.10926 C 0.01076 0.10895 0.00781 0.10617 0.00468 0.10556 L -0.00105 0.10494 C -0.00695 0.10617 -0.01302 0.10679 -0.01875 0.10864 C -0.0198 0.10864 -0.02066 0.10957 -0.02136 0.11049 C -0.0224 0.11142 -0.02396 0.11543 -0.02448 0.11667 C -0.025 0.11759 -0.02535 0.11852 -0.02552 0.11975 C -0.02605 0.12068 -0.02622 0.12222 -0.02657 0.12346 C -0.02987 0.13148 -0.02709 0.11728 -0.03125 0.13519 C -0.03438 0.14815 -0.03282 0.1429 -0.03542 0.15124 C -0.03525 0.15494 -0.03559 0.15926 -0.0349 0.16296 C -0.0349 0.1642 -0.03403 0.16451 -0.03334 0.16482 C -0.03143 0.16698 -0.02934 0.16883 -0.02709 0.17037 C -0.02552 0.17161 -0.02414 0.17315 -0.0224 0.17408 C -0.02049 0.17562 -0.02118 0.17469 -0.01875 0.17593 C -0.01667 0.17747 -0.01546 0.17901 -0.01302 0.17963 C -0.00868 0.18148 -0.00591 0.18148 -0.00157 0.18272 C 0.00399 0.18395 0.00052 0.18333 0.00729 0.18519 C 0.00833 0.1858 0.00972 0.1858 0.01093 0.18642 C 0.01336 0.1858 0.01579 0.18642 0.01823 0.18519 C 0.01909 0.18488 0.01961 0.17963 0.01979 0.17901 C 0.01996 0.17685 0.02048 0.17531 0.02083 0.17346 C 0.02152 0.1679 0.02118 0.17099 0.02187 0.1642 C 0.0217 0.15988 0.0217 0.15525 0.02135 0.15124 C 0.02118 0.14969 0.02066 0.14846 0.02031 0.14753 C 0.01632 0.13611 0.01996 0.14691 0.01614 0.13827 C 0.01527 0.13642 0.0151 0.13364 0.01406 0.13272 C 0.01336 0.1321 0.01267 0.13117 0.01198 0.13087 C 0.01007 0.12932 0.00816 0.12901 0.00625 0.12901 C 0.00034 0.1284 -0.00556 0.1284 -0.01146 0.12778 C -0.01528 0.12438 -0.01181 0.12716 -0.01615 0.12531 C -0.01632 0.125 -0.02014 0.12284 -0.02084 0.12222 C -0.02136 0.12191 -0.02188 0.12161 -0.0224 0.12161 L -0.02605 0.11975 C -0.02865 0.11821 -0.02691 0.11914 -0.02969 0.11667 C -0.0316 0.11543 -0.0323 0.11512 -0.03386 0.1142 C -0.03438 0.11296 -0.0349 0.11204 -0.03542 0.11111 C -0.03681 0.10957 -0.03855 0.10864 -0.03959 0.10679 C -0.04167 0.10309 -0.0408 0.10494 -0.04219 0.10124 C -0.04202 0.09506 -0.04219 0.09043 -0.04063 0.08519 C -0.04028 0.08395 -0.04028 0.08272 -0.03959 0.08148 C -0.03872 0.07994 -0.0375 0.07901 -0.03646 0.07778 C -0.03507 0.07624 -0.03455 0.07531 -0.03282 0.07408 C -0.02952 0.07191 -0.02917 0.07222 -0.025 0.07161 L -0.01927 0.07037 L 4.44444E-6 1.85185E-6 Z " pathEditMode="relative" ptsTypes="AAAAAAAAAAAAAAAAAAAAAAAAAAAAAAAAAAAAAAAAAAAAAAAAAAAAAAAAAAAAAAAAAAAAAAAAAAAAAAAAAAAAAAAAAAAAAAAAAAAAAAAAAAAAAAAAAAAAAAAAAAAAAAAAAAAAAAAAAAAAAAAAAAAAAAAAAAAAAAAAAAAAAAAA">
                                      <p:cBhvr>
                                        <p:cTn id="71" dur="6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93827E-6 L -1.38889E-6 -4.93827E-6 C 0.00243 -0.00679 0.00486 -0.01327 0.00729 -0.01975 C 0.00851 -0.02283 0.00972 -0.02592 0.01094 -0.02901 C 0.01233 -0.0324 0.01389 -0.03549 0.01511 -0.03888 L 0.01823 -0.04814 C 0.0184 -0.05308 0.01858 -0.05833 0.01875 -0.06296 C 0.01893 -0.06574 0.01945 -0.0679 0.01927 -0.07037 C 0.01927 -0.07129 0.01788 -0.08888 0.01667 -0.09382 C 0.01545 -0.09845 0.01198 -0.10462 0.0099 -0.1074 C 0.00643 -0.11265 0.00261 -0.11697 -0.00156 -0.12037 C -0.00312 -0.12191 -0.00503 -0.12283 -0.00677 -0.12407 C -0.00937 -0.12283 -0.01198 -0.12253 -0.01458 -0.12037 C -0.0158 -0.11944 -0.01649 -0.11728 -0.01771 -0.11604 C -0.01875 -0.11419 -0.02014 -0.11296 -0.02135 -0.11111 C -0.02239 -0.10987 -0.02326 -0.10771 -0.02448 -0.10679 C -0.02552 -0.10555 -0.02691 -0.10555 -0.02812 -0.10493 C -0.03403 -0.09783 -0.02812 -0.1037 -0.03646 -0.09938 C -0.03698 -0.09876 -0.03732 -0.09783 -0.03802 -0.09753 C -0.04253 -0.09444 -0.04132 -0.09691 -0.04531 -0.09382 C -0.04982 -0.09012 -0.0434 -0.09321 -0.04896 -0.09074 C -0.05 -0.09135 -0.05104 -0.09135 -0.05208 -0.09197 C -0.05573 -0.09351 -0.06302 -0.09753 -0.06302 -0.09753 C -0.06667 -0.09691 -0.07031 -0.09753 -0.07396 -0.09629 C -0.07535 -0.09598 -0.07639 -0.09413 -0.0776 -0.09259 C -0.08055 -0.08858 -0.08316 -0.08148 -0.08489 -0.07592 C -0.08542 -0.07438 -0.08559 -0.07222 -0.08594 -0.07037 C -0.08455 -0.06666 -0.08368 -0.06203 -0.08177 -0.05925 C -0.07934 -0.05617 -0.07621 -0.05462 -0.07344 -0.05308 C -0.07083 -0.05123 -0.06528 -0.05061 -0.0625 -0.05 C -0.05903 -0.05061 -0.05538 -0.04969 -0.05208 -0.05123 C -0.05 -0.05185 -0.04635 -0.05802 -0.04479 -0.06049 C -0.04375 -0.06172 -0.04271 -0.06265 -0.04167 -0.06419 C -0.0408 -0.06512 -0.03993 -0.06666 -0.03906 -0.0679 C -0.03767 -0.06913 -0.03628 -0.06975 -0.03489 -0.07037 C -0.02951 -0.06975 -0.02396 -0.07037 -0.01875 -0.0679 C -0.01771 -0.06728 -0.01736 -0.06419 -0.01771 -0.06234 C -0.01892 -0.05092 -0.01996 -0.04814 -0.02552 -0.04567 C -0.03073 -0.0429 -0.03889 -0.04321 -0.04375 -0.04259 C -0.04566 -0.04259 -0.04757 -0.04197 -0.04948 -0.04197 L -0.06198 -0.03518 C -0.06389 -0.03425 -0.0658 -0.03364 -0.06771 -0.03271 C -0.07396 -0.0287 -0.07066 -0.03024 -0.0776 -0.02777 C -0.09062 -0.01265 -0.07326 -0.0324 -0.08802 -0.0179 C -0.10017 -0.00555 -0.09132 -0.01234 -0.09792 -0.0074 C -0.09878 -0.00617 -0.09965 -0.00462 -0.10052 -0.00308 C -0.10746 0.0105 -0.10052 -0.00185 -0.10573 0.00741 C -0.1066 0.01513 -0.10798 0.02377 -0.10521 0.03149 C -0.10121 0.04198 -0.09878 0.04075 -0.09375 0.04321 C -0.08264 0.04908 -0.0967 0.04291 -0.08229 0.04877 C -0.08142 0.05 -0.08055 0.05093 -0.07969 0.05186 C -0.07378 0.05587 -0.07708 0.05093 -0.07396 0.05618 C -0.07361 0.05865 -0.07274 0.0605 -0.07292 0.06297 C -0.07378 0.075 -0.07535 0.07747 -0.07917 0.08581 C -0.08107 0.09013 -0.08489 0.09815 -0.08489 0.09815 C -0.08437 0.09815 -0.08368 0.09939 -0.08333 0.09877 C -0.08038 0.09538 -0.07795 0.09136 -0.07552 0.08704 C -0.07482 0.0855 -0.07448 0.08365 -0.07396 0.0821 C -0.07205 0.07778 -0.07014 0.07346 -0.06823 0.06914 C -0.06753 0.06544 -0.06719 0.06112 -0.06614 0.05741 C -0.06458 0.05186 -0.05955 0.04105 -0.05729 0.03581 C -0.0566 0.0321 -0.05607 0.0284 -0.05521 0.0247 C -0.05156 0.01142 -0.05295 0.01698 -0.05104 0.00803 C -0.05052 0.00247 -0.04982 -0.00401 -0.05104 -0.00925 C -0.05226 -0.0145 -0.05399 -0.01944 -0.05625 -0.02345 C -0.05851 -0.02746 -0.0618 -0.02962 -0.06458 -0.03271 C -0.06684 -0.03487 -0.07014 -0.03672 -0.07239 -0.03827 C -0.08871 -0.06141 -0.07986 -0.04722 -0.02135 -0.03827 C -0.0191 -0.03765 -0.01736 -0.03456 -0.01562 -0.03271 C -0.01493 -0.03179 -0.01458 -0.03086 -0.01406 -0.02962 C -0.0151 -0.02222 -0.01528 -0.0145 -0.01719 -0.0074 C -0.01892 -0.00123 -0.02795 0.00679 -0.03021 0.01112 C -0.03246 0.01544 -0.03472 0.01945 -0.03698 0.02408 C -0.03941 0.02933 -0.04132 0.03581 -0.04427 0.04075 C -0.04878 0.04846 -0.05364 0.05556 -0.05885 0.06173 C -0.05937 0.06235 -0.05989 0.06297 -0.06042 0.06359 C -0.0658 0.07192 -0.06528 0.0713 -0.06979 0.08025 C -0.07274 0.09445 -0.07309 0.09352 -0.07083 0.11667 C -0.07031 0.1213 -0.06962 0.12778 -0.06719 0.12963 C -0.06059 0.13396 -0.06441 0.13179 -0.05573 0.13519 C -0.04844 0.13457 -0.04097 0.13581 -0.03385 0.13334 C -0.03246 0.13272 -0.03212 0.12902 -0.03229 0.12655 C -0.03246 0.11698 -0.03298 0.1071 -0.03489 0.09815 C -0.0368 0.08828 -0.04149 0.08087 -0.04375 0.07099 L -0.04479 0.06667 C -0.04357 0.05093 -0.04375 0.05525 -0.04479 0.02963 C -0.04514 0.01945 -0.04531 0.02223 -0.04635 0.01667 C -0.04687 0.01328 -0.04739 0.00988 -0.04792 0.00618 C -0.04323 -4.93827E-6 -0.04496 -0.0003 -0.03958 0.01482 C -0.01441 0.08272 -0.02205 0.05402 -0.01198 0.0963 C -0.0118 0.10124 -0.01163 0.10649 -0.01146 0.11173 C -0.01128 0.1176 -0.01128 0.12377 -0.01094 0.12963 C -0.01059 0.13365 -0.01024 0.14075 -0.00781 0.14321 C -0.00677 0.14445 -0.00191 0.14568 -0.00052 0.1463 C 0.00139 0.14445 0.00382 0.14321 0.00521 0.14075 C 0.00625 0.13859 0.00677 0.13581 0.00677 0.13334 C 0.00747 0.12038 0.00625 0.11482 0.00313 0.10371 C 0.00104 0.09568 -0.00364 0.08025 -0.00364 0.08025 C -0.00382 0.07902 -0.00399 0.07778 -0.00417 0.07655 C -0.00451 0.07439 -0.00538 0.07254 -0.00521 0.07038 C -0.00382 0.0534 -0.0033 0.0392 0.00313 0.02778 C 0.00417 0.02593 0.00556 0.02531 0.00677 0.02408 C 0.01163 0.0247 0.01667 0.0247 0.02136 0.02593 C 0.0224 0.02593 0.02309 0.02747 0.02396 0.02778 C 0.02656 0.0284 0.02917 0.0284 0.03177 0.0284 C 0.0342 0.02809 0.04879 0.0284 0.05365 0.02038 C 0.05469 0.01883 0.05504 0.01667 0.05573 0.01482 C 0.05625 0.00865 0.05677 0.00278 0.05729 -0.00308 C 0.05747 -0.00462 0.05764 -0.00617 0.05781 -0.0074 C 0.05816 -0.00925 0.05851 -0.01049 0.05903 -0.01234 C 0.05833 -0.01604 0.05833 -0.01975 0.05729 -0.02345 C 0.05677 -0.02561 0.05538 -0.02716 0.05417 -0.02901 C 0.05243 -0.03148 0.05122 -0.03179 0.04896 -0.03333 C 0.04827 -0.03395 0.04774 -0.03487 0.04688 -0.03518 C 0.04167 -0.0395 0.05018 -0.03209 0.04323 -0.03827 C 0.04063 -0.03765 0.03785 -0.03827 0.03542 -0.03641 C 0.03472 -0.03549 0.0349 -0.03333 0.0349 -0.03148 C 0.03524 -0.02283 0.03507 -0.02222 0.03802 -0.0179 C 0.03854 -0.01697 0.03906 -0.01666 0.03958 -0.01604 C 0.04063 -0.01604 0.04202 -0.01543 0.04271 -0.01666 C 0.04566 -0.02191 0.04184 -0.03456 0.04063 -0.03703 C 0.0375 -0.04413 0.03195 -0.04321 0.02761 -0.04382 C 0.02274 -0.04722 0.02674 -0.04475 0.01875 -0.04629 C 0.01771 -0.0466 0.01667 -0.04722 0.01563 -0.04753 C 0.00695 -0.04845 -0.00173 -0.04938 -0.01042 -0.05 C -0.01371 -0.05154 -0.01545 -0.05216 -0.01875 -0.05493 C -0.02048 -0.05617 -0.02187 -0.05833 -0.02344 -0.06049 C -0.02361 -0.06172 -0.02361 -0.06296 -0.02396 -0.06419 C -0.02413 -0.06543 -0.02482 -0.06635 -0.025 -0.0679 C -0.02535 -0.07037 -0.02517 -0.07345 -0.02552 -0.07592 C -0.02552 -0.07808 -0.02587 -0.07962 -0.02604 -0.08148 C -0.02587 -0.08456 -0.02621 -0.08796 -0.02552 -0.09074 C -0.025 -0.09259 -0.02396 -0.09382 -0.02292 -0.09444 C -0.0217 -0.09537 -0.02048 -0.09537 -0.01927 -0.09567 C -0.01771 -0.09598 -0.01614 -0.09629 -0.01458 -0.09629 C -0.00764 -0.09506 -0.00052 -0.09475 0.00625 -0.09259 C 0.00781 -0.09228 0.0092 -0.09074 0.01042 -0.08888 C 0.01563 -0.08179 0.01406 -0.08549 0.01615 -0.07962 C 0.0158 -0.06913 0.01563 -0.05864 0.01511 -0.04814 C 0.01511 -0.04722 0.01493 -0.04629 0.01458 -0.04567 C 0.01406 -0.04444 0.0132 -0.04382 0.0125 -0.04259 C 0.00886 -0.03611 0.01511 -0.04413 0.00938 -0.03703 C 0.00833 -0.0358 0.00712 -0.03518 0.00625 -0.03333 C 0.00556 -0.03209 0.00504 -0.03024 0.00417 -0.02901 C 0.00347 -0.02716 0.00243 -0.02592 0.00156 -0.02407 C 0.00087 -0.02253 0.00018 -0.02037 -0.00052 -0.01851 L -0.00156 -0.01604 C -0.00191 -0.01481 -0.00208 -0.01388 -0.0026 -0.01296 C -0.00382 -0.01111 -0.00451 -0.00771 -0.00625 -0.00679 C -0.01094 -0.00339 -0.00781 -0.00493 -0.01562 -0.0037 C -0.01667 -0.0037 -0.01771 -0.00308 -0.01875 -0.00308 C -0.02239 -0.00216 -0.02361 -0.00308 -0.02656 -4.93827E-6 C -0.02864 0.00186 -0.02882 0.00309 -0.03021 0.00618 C -0.02986 0.0142 -0.02986 0.02254 -0.02917 0.03025 C -0.02899 0.03149 -0.02812 0.03149 -0.0276 0.03149 C -0.02552 0.03149 -0.02344 0.03087 -0.02135 0.03025 C -0.02083 0.03025 -0.02031 0.02963 -0.01979 0.02963 C -0.0191 0.02902 -0.0184 0.02902 -0.01771 0.0284 C -0.0118 0.0247 -0.01597 0.02686 -0.0125 0.0247 L -0.00729 0.02223 C -0.00677 0.02192 -0.00625 0.02161 -0.00573 0.02099 C -0.00503 0.02068 -0.00417 0.02007 -0.00364 0.01914 C -0.00208 0.0176 0.00052 0.01359 0.00052 0.01359 C 0.00382 0.0034 0.00018 0.00217 -1.38889E-6 -4.93827E-6 Z " pathEditMode="relative" ptsTypes="AAAAAAAAAAAAAAAAAAAAAAAAAAAAAAAAAAAAAAAAAAAAAAAAAAAAAAAAAAAAAAAAAAAAAAAAAAAAAAAAAAAAAAAAAAAAAAAAAAAAAAAAAAAAAAAAAAAAAAAAAAAAAAAAAAAAAAAAAAAAAAAAAAAAAAAAAAAAAAAAAAAA">
                                      <p:cBhvr>
                                        <p:cTn id="73" dur="6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57" grpId="0" animBg="1"/>
      <p:bldP spid="57" grpId="1" animBg="1"/>
      <p:bldP spid="59" grpId="0"/>
      <p:bldP spid="59" grpId="1"/>
      <p:bldP spid="63" grpId="0"/>
      <p:bldP spid="63" grpId="1"/>
      <p:bldP spid="64" grpId="0"/>
      <p:bldP spid="64" grpId="1"/>
      <p:bldP spid="65" grpId="0"/>
      <p:bldP spid="65" grpId="1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2731838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СИЛА упругости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66938" y="1338640"/>
            <a:ext cx="3989162" cy="1579185"/>
            <a:chOff x="366938" y="1344156"/>
            <a:chExt cx="3989162" cy="157918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Деформация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66938" y="1676846"/>
              <a:ext cx="3989161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/>
                <a:t>изменение формы и </a:t>
              </a:r>
              <a:r>
                <a:rPr lang="ru-RU" sz="1500" dirty="0" smtClean="0"/>
                <a:t>размеров тела, </a:t>
              </a:r>
              <a:r>
                <a:rPr lang="ru-RU" sz="1500" dirty="0"/>
                <a:t>происходящее из-за неодинакового смещения различных частей одного тела в результате воздействия другого тела.</a:t>
              </a:r>
              <a:endParaRPr lang="ru-RU" sz="1500" dirty="0">
                <a:latin typeface="+mj-lt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366938" y="3227315"/>
            <a:ext cx="39891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Сила упругости</a:t>
            </a:r>
            <a:endParaRPr lang="ru-RU" sz="15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938" y="3560005"/>
            <a:ext cx="39891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сила, возникающая при деформации любых твердых тел, а также при сжатии жидкостей и газов.</a:t>
            </a:r>
            <a:endParaRPr lang="ru-RU" sz="1500" dirty="0">
              <a:latin typeface="+mj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786562" y="1445129"/>
            <a:ext cx="1998662" cy="2939208"/>
            <a:chOff x="6786562" y="1445129"/>
            <a:chExt cx="1998662" cy="29392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562" y="1445129"/>
              <a:ext cx="1998662" cy="2939208"/>
            </a:xfrm>
            <a:prstGeom prst="rect">
              <a:avLst/>
            </a:prstGeom>
          </p:spPr>
        </p:pic>
        <p:cxnSp>
          <p:nvCxnSpPr>
            <p:cNvPr id="26" name="Прямая со стрелкой 25"/>
            <p:cNvCxnSpPr/>
            <p:nvPr/>
          </p:nvCxnSpPr>
          <p:spPr>
            <a:xfrm flipV="1">
              <a:off x="7770653" y="2364499"/>
              <a:ext cx="0" cy="958910"/>
            </a:xfrm>
            <a:prstGeom prst="straightConnector1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253524" y="2310473"/>
                  <a:ext cx="517129" cy="349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3524" y="2310473"/>
                  <a:ext cx="517129" cy="34926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05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Группа 38"/>
          <p:cNvGrpSpPr/>
          <p:nvPr/>
        </p:nvGrpSpPr>
        <p:grpSpPr>
          <a:xfrm>
            <a:off x="4812392" y="1573880"/>
            <a:ext cx="2023526" cy="2698034"/>
            <a:chOff x="4812392" y="1573880"/>
            <a:chExt cx="2023526" cy="2698034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392" y="1573880"/>
              <a:ext cx="2023526" cy="2698034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 rot="20689881">
              <a:off x="5235702" y="2290606"/>
              <a:ext cx="822534" cy="241213"/>
            </a:xfrm>
            <a:prstGeom prst="rect">
              <a:avLst/>
            </a:prstGeom>
            <a:solidFill>
              <a:srgbClr val="898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5473700" y="2299649"/>
              <a:ext cx="401255" cy="677636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5762" y="2022856"/>
                  <a:ext cx="517129" cy="349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5762" y="2022856"/>
                  <a:ext cx="517129" cy="34926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05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Группа 6"/>
          <p:cNvGrpSpPr/>
          <p:nvPr/>
        </p:nvGrpSpPr>
        <p:grpSpPr>
          <a:xfrm>
            <a:off x="4787899" y="1333500"/>
            <a:ext cx="3994855" cy="3148125"/>
            <a:chOff x="4787900" y="1333500"/>
            <a:chExt cx="3984626" cy="314812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0" t="22429" r="27154" b="3142"/>
            <a:stretch/>
          </p:blipFill>
          <p:spPr>
            <a:xfrm>
              <a:off x="4787900" y="1333500"/>
              <a:ext cx="3984626" cy="3148125"/>
            </a:xfrm>
            <a:prstGeom prst="roundRect">
              <a:avLst>
                <a:gd name="adj" fmla="val 2272"/>
              </a:avLst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5932892" y="1416844"/>
              <a:ext cx="1649008" cy="9136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Picture 2" descr="Мебель, Стол, Вуд, Деревянные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62" y="2506980"/>
            <a:ext cx="3801337" cy="18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264768" y="2430780"/>
            <a:ext cx="644965" cy="3498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912909" y="2540202"/>
            <a:ext cx="1077762" cy="131039"/>
            <a:chOff x="5762776" y="3032125"/>
            <a:chExt cx="1077762" cy="1553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" name="Прямоугольник 31"/>
            <p:cNvSpPr/>
            <p:nvPr/>
          </p:nvSpPr>
          <p:spPr>
            <a:xfrm>
              <a:off x="5762776" y="3032125"/>
              <a:ext cx="1077762" cy="155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119019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480175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838950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774681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32892" y="1659500"/>
                <a:ext cx="1649008" cy="434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180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sub>
                          </m:sSub>
                        </m:e>
                      </m:d>
                      <m:r>
                        <a:rPr lang="ru-RU" sz="1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892" y="1659500"/>
                <a:ext cx="1649008" cy="434799"/>
              </a:xfrm>
              <a:prstGeom prst="rect">
                <a:avLst/>
              </a:prstGeom>
              <a:blipFill rotWithShape="0">
                <a:blip r:embed="rId19"/>
                <a:stretch>
                  <a:fillRect t="-19444" r="-1845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7732711" y="2605721"/>
            <a:ext cx="546895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177088" y="2605721"/>
            <a:ext cx="566056" cy="0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128865" y="2622089"/>
                <a:ext cx="480003" cy="320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2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2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2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65" y="2622089"/>
                <a:ext cx="480003" cy="320729"/>
              </a:xfrm>
              <a:prstGeom prst="rect">
                <a:avLst/>
              </a:prstGeom>
              <a:blipFill rotWithShape="0">
                <a:blip r:embed="rId20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058638" y="2646839"/>
                <a:ext cx="326948" cy="29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20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ru-RU" sz="12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638" y="2646839"/>
                <a:ext cx="326948" cy="299441"/>
              </a:xfrm>
              <a:prstGeom prst="rect">
                <a:avLst/>
              </a:prstGeom>
              <a:blipFill rotWithShape="0">
                <a:blip r:embed="rId21"/>
                <a:stretch>
                  <a:fillRect t="-2041" r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0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02986 -1.4814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86 -1.48148E-6 L 0.05104 -1.48148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2239 -1.48148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25" name="Скругленный прямоугольник 3"/>
          <p:cNvSpPr/>
          <p:nvPr/>
        </p:nvSpPr>
        <p:spPr>
          <a:xfrm>
            <a:off x="1821355" y="503567"/>
            <a:ext cx="5501291" cy="9154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Виды деформации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0000" y="2141613"/>
            <a:ext cx="15408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Растяжение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20800" y="2126061"/>
            <a:ext cx="15408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Сжатие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29" name="Скругленная соединительная линия 5"/>
          <p:cNvCxnSpPr>
            <a:stCxn id="25" idx="2"/>
            <a:endCxn id="26" idx="0"/>
          </p:cNvCxnSpPr>
          <p:nvPr/>
        </p:nvCxnSpPr>
        <p:spPr>
          <a:xfrm rot="5400000">
            <a:off x="2429913" y="-476"/>
            <a:ext cx="722577" cy="3561601"/>
          </a:xfrm>
          <a:prstGeom prst="curvedConnector3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9"/>
          <p:cNvCxnSpPr>
            <a:stCxn id="25" idx="2"/>
            <a:endCxn id="28" idx="0"/>
          </p:cNvCxnSpPr>
          <p:nvPr/>
        </p:nvCxnSpPr>
        <p:spPr>
          <a:xfrm rot="5400000">
            <a:off x="3328089" y="882148"/>
            <a:ext cx="707025" cy="1780801"/>
          </a:xfrm>
          <a:prstGeom prst="curvedConnector3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1"/>
          <p:cNvCxnSpPr>
            <a:stCxn id="26" idx="2"/>
            <a:endCxn id="32" idx="0"/>
          </p:cNvCxnSpPr>
          <p:nvPr/>
        </p:nvCxnSpPr>
        <p:spPr>
          <a:xfrm>
            <a:off x="1010400" y="2861613"/>
            <a:ext cx="39" cy="2638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4"/>
          <p:cNvCxnSpPr>
            <a:stCxn id="28" idx="2"/>
            <a:endCxn id="43" idx="0"/>
          </p:cNvCxnSpPr>
          <p:nvPr/>
        </p:nvCxnSpPr>
        <p:spPr>
          <a:xfrm>
            <a:off x="2791200" y="2846061"/>
            <a:ext cx="311" cy="2794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3801600" y="2126061"/>
            <a:ext cx="15408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Изгиб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38" name="Скругленная соединительная линия 5"/>
          <p:cNvCxnSpPr>
            <a:stCxn id="25" idx="2"/>
            <a:endCxn id="37" idx="0"/>
          </p:cNvCxnSpPr>
          <p:nvPr/>
        </p:nvCxnSpPr>
        <p:spPr>
          <a:xfrm rot="5400000">
            <a:off x="4218489" y="1772548"/>
            <a:ext cx="707025" cy="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39790" y="3125459"/>
            <a:ext cx="1540800" cy="1514804"/>
            <a:chOff x="278625" y="3125459"/>
            <a:chExt cx="1493839" cy="1514804"/>
          </a:xfrm>
        </p:grpSpPr>
        <p:sp>
          <p:nvSpPr>
            <p:cNvPr id="32" name="Прямоугольник 11"/>
            <p:cNvSpPr/>
            <p:nvPr/>
          </p:nvSpPr>
          <p:spPr>
            <a:xfrm>
              <a:off x="279107" y="3125461"/>
              <a:ext cx="1493357" cy="1514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78625" y="3125459"/>
              <a:ext cx="1493839" cy="1514804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5" name="Прямая соединительная линия 34"/>
          <p:cNvCxnSpPr>
            <a:stCxn id="37" idx="2"/>
            <a:endCxn id="46" idx="0"/>
          </p:cNvCxnSpPr>
          <p:nvPr/>
        </p:nvCxnSpPr>
        <p:spPr>
          <a:xfrm flipH="1">
            <a:off x="4570884" y="2846061"/>
            <a:ext cx="1116" cy="2793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5582400" y="2126061"/>
            <a:ext cx="15408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Кручение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363200" y="2126061"/>
            <a:ext cx="15408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Сдвиг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48" name="Скругленная соединительная линия 9"/>
          <p:cNvCxnSpPr>
            <a:stCxn id="25" idx="2"/>
            <a:endCxn id="35" idx="0"/>
          </p:cNvCxnSpPr>
          <p:nvPr/>
        </p:nvCxnSpPr>
        <p:spPr>
          <a:xfrm rot="16200000" flipH="1">
            <a:off x="5108888" y="882148"/>
            <a:ext cx="707025" cy="178079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9"/>
          <p:cNvCxnSpPr>
            <a:stCxn id="25" idx="2"/>
            <a:endCxn id="39" idx="0"/>
          </p:cNvCxnSpPr>
          <p:nvPr/>
        </p:nvCxnSpPr>
        <p:spPr>
          <a:xfrm rot="16200000" flipH="1">
            <a:off x="5999288" y="-8252"/>
            <a:ext cx="707025" cy="356159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34"/>
          <p:cNvCxnSpPr>
            <a:stCxn id="35" idx="2"/>
            <a:endCxn id="53" idx="0"/>
          </p:cNvCxnSpPr>
          <p:nvPr/>
        </p:nvCxnSpPr>
        <p:spPr>
          <a:xfrm>
            <a:off x="6352800" y="2846061"/>
            <a:ext cx="1987" cy="2793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34"/>
          <p:cNvCxnSpPr>
            <a:stCxn id="39" idx="2"/>
            <a:endCxn id="55" idx="0"/>
          </p:cNvCxnSpPr>
          <p:nvPr/>
        </p:nvCxnSpPr>
        <p:spPr>
          <a:xfrm>
            <a:off x="8133600" y="2846061"/>
            <a:ext cx="6431" cy="2793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/>
          <p:cNvGrpSpPr/>
          <p:nvPr/>
        </p:nvGrpSpPr>
        <p:grpSpPr>
          <a:xfrm>
            <a:off x="2020800" y="3125459"/>
            <a:ext cx="1540800" cy="1514804"/>
            <a:chOff x="2050969" y="3125459"/>
            <a:chExt cx="1494602" cy="1514804"/>
          </a:xfrm>
        </p:grpSpPr>
        <p:sp>
          <p:nvSpPr>
            <p:cNvPr id="43" name="Прямоугольник 13"/>
            <p:cNvSpPr/>
            <p:nvPr/>
          </p:nvSpPr>
          <p:spPr>
            <a:xfrm>
              <a:off x="2051571" y="3125461"/>
              <a:ext cx="1494000" cy="1514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2050969" y="3125459"/>
              <a:ext cx="1493839" cy="1514804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3800774" y="3125459"/>
            <a:ext cx="1540800" cy="1514804"/>
            <a:chOff x="3824678" y="3125459"/>
            <a:chExt cx="1494241" cy="1514804"/>
          </a:xfrm>
        </p:grpSpPr>
        <p:sp>
          <p:nvSpPr>
            <p:cNvPr id="46" name="Прямоугольник 13"/>
            <p:cNvSpPr/>
            <p:nvPr/>
          </p:nvSpPr>
          <p:spPr>
            <a:xfrm>
              <a:off x="3824678" y="3125460"/>
              <a:ext cx="1493678" cy="1514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3825080" y="3125459"/>
              <a:ext cx="1493839" cy="1514804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584118" y="3125459"/>
            <a:ext cx="1540800" cy="1514804"/>
            <a:chOff x="5596942" y="3125459"/>
            <a:chExt cx="1494360" cy="1514804"/>
          </a:xfrm>
        </p:grpSpPr>
        <p:sp>
          <p:nvSpPr>
            <p:cNvPr id="53" name="Прямоугольник 13"/>
            <p:cNvSpPr/>
            <p:nvPr/>
          </p:nvSpPr>
          <p:spPr>
            <a:xfrm>
              <a:off x="5597463" y="3125460"/>
              <a:ext cx="1493839" cy="1514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5596942" y="3125459"/>
              <a:ext cx="1493839" cy="1514804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368804" y="3125459"/>
            <a:ext cx="1540800" cy="1514804"/>
            <a:chOff x="7368804" y="3125459"/>
            <a:chExt cx="1495204" cy="1514804"/>
          </a:xfrm>
        </p:grpSpPr>
        <p:sp>
          <p:nvSpPr>
            <p:cNvPr id="55" name="Прямоугольник 13"/>
            <p:cNvSpPr/>
            <p:nvPr/>
          </p:nvSpPr>
          <p:spPr>
            <a:xfrm>
              <a:off x="7370409" y="3125460"/>
              <a:ext cx="1493599" cy="1514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7368804" y="3125459"/>
              <a:ext cx="1493839" cy="1514804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Цилиндр 50"/>
          <p:cNvSpPr/>
          <p:nvPr/>
        </p:nvSpPr>
        <p:spPr>
          <a:xfrm>
            <a:off x="813340" y="3744893"/>
            <a:ext cx="393700" cy="728827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Цилиндр 70"/>
          <p:cNvSpPr/>
          <p:nvPr/>
        </p:nvSpPr>
        <p:spPr>
          <a:xfrm>
            <a:off x="2593956" y="3518448"/>
            <a:ext cx="393700" cy="961477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445000" y="3404858"/>
            <a:ext cx="247650" cy="10750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Арка 74"/>
          <p:cNvSpPr/>
          <p:nvPr/>
        </p:nvSpPr>
        <p:spPr>
          <a:xfrm rot="16200000">
            <a:off x="4151943" y="3537350"/>
            <a:ext cx="1075067" cy="810081"/>
          </a:xfrm>
          <a:prstGeom prst="blockArc">
            <a:avLst>
              <a:gd name="adj1" fmla="val 9936729"/>
              <a:gd name="adj2" fmla="val 584560"/>
              <a:gd name="adj3" fmla="val 2443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Цилиндр 101"/>
          <p:cNvSpPr/>
          <p:nvPr/>
        </p:nvSpPr>
        <p:spPr>
          <a:xfrm>
            <a:off x="6155950" y="3346336"/>
            <a:ext cx="393700" cy="113359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/>
          <p:cNvGrpSpPr/>
          <p:nvPr/>
        </p:nvGrpSpPr>
        <p:grpSpPr>
          <a:xfrm>
            <a:off x="6158427" y="3489014"/>
            <a:ext cx="388146" cy="938087"/>
            <a:chOff x="6149786" y="3549974"/>
            <a:chExt cx="388146" cy="938087"/>
          </a:xfrm>
        </p:grpSpPr>
        <p:sp>
          <p:nvSpPr>
            <p:cNvPr id="76" name="Скругленный прямоугольник 75"/>
            <p:cNvSpPr/>
            <p:nvPr/>
          </p:nvSpPr>
          <p:spPr>
            <a:xfrm rot="20401553">
              <a:off x="6149788" y="4413203"/>
              <a:ext cx="388144" cy="7485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 rot="20401553">
              <a:off x="6149788" y="4333231"/>
              <a:ext cx="388144" cy="7485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 rot="20401553">
              <a:off x="6149787" y="4254595"/>
              <a:ext cx="388144" cy="7485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 rot="20401553">
              <a:off x="6149787" y="4175960"/>
              <a:ext cx="388144" cy="7485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 rot="20401553">
              <a:off x="6149787" y="4098782"/>
              <a:ext cx="388144" cy="7485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 rot="20401553">
              <a:off x="6149787" y="4020622"/>
              <a:ext cx="388144" cy="7485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 rot="20401553">
              <a:off x="6149787" y="3940650"/>
              <a:ext cx="388144" cy="7485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 rot="20401553">
              <a:off x="6149786" y="3862014"/>
              <a:ext cx="388144" cy="7485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 rot="20401553">
              <a:off x="6149786" y="3783379"/>
              <a:ext cx="388144" cy="7485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 rot="20401553">
              <a:off x="6149786" y="3706201"/>
              <a:ext cx="388144" cy="7485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 rot="20401553">
              <a:off x="6149786" y="3629946"/>
              <a:ext cx="388144" cy="7485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 rot="20401553">
              <a:off x="6149786" y="3549974"/>
              <a:ext cx="388144" cy="7485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8022048" y="3340696"/>
            <a:ext cx="266372" cy="11386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араллелограмм 77"/>
          <p:cNvSpPr/>
          <p:nvPr/>
        </p:nvSpPr>
        <p:spPr>
          <a:xfrm>
            <a:off x="8022048" y="3340695"/>
            <a:ext cx="431245" cy="1139014"/>
          </a:xfrm>
          <a:prstGeom prst="parallelogram">
            <a:avLst>
              <a:gd name="adj" fmla="val 4010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679E-6 L -2.77778E-6 -0.02377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500" fill="hold"/>
                                        <p:tgtEl>
                                          <p:spTgt spid="71"/>
                                        </p:tgtEl>
                                      </p:cBhvr>
                                      <p:by x="10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64198E-7 L -2.77778E-6 0.02994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7" grpId="0" animBg="1"/>
      <p:bldP spid="35" grpId="0" animBg="1"/>
      <p:bldP spid="39" grpId="0" animBg="1"/>
      <p:bldP spid="51" grpId="0" animBg="1"/>
      <p:bldP spid="51" grpId="1" animBg="1"/>
      <p:bldP spid="51" grpId="2" animBg="1"/>
      <p:bldP spid="71" grpId="0" animBg="1"/>
      <p:bldP spid="71" grpId="1" animBg="1"/>
      <p:bldP spid="71" grpId="2" animBg="1"/>
      <p:bldP spid="60" grpId="0" animBg="1"/>
      <p:bldP spid="60" grpId="1" animBg="1"/>
      <p:bldP spid="75" grpId="0" animBg="1"/>
      <p:bldP spid="102" grpId="0" animBg="1"/>
      <p:bldP spid="102" grpId="1" animBg="1"/>
      <p:bldP spid="79" grpId="0" animBg="1"/>
      <p:bldP spid="79" grpId="1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25" name="Скругленный прямоугольник 3"/>
          <p:cNvSpPr/>
          <p:nvPr/>
        </p:nvSpPr>
        <p:spPr>
          <a:xfrm>
            <a:off x="1821355" y="503567"/>
            <a:ext cx="5501291" cy="9154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Виды деформации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0363" y="2141613"/>
            <a:ext cx="3995737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Упругая</a:t>
            </a:r>
            <a:endParaRPr lang="ru-RU" sz="2600" dirty="0">
              <a:solidFill>
                <a:schemeClr val="tx1"/>
              </a:solidFill>
            </a:endParaRPr>
          </a:p>
        </p:txBody>
      </p:sp>
      <p:cxnSp>
        <p:nvCxnSpPr>
          <p:cNvPr id="29" name="Скругленная соединительная линия 5"/>
          <p:cNvCxnSpPr>
            <a:stCxn id="25" idx="2"/>
            <a:endCxn id="26" idx="0"/>
          </p:cNvCxnSpPr>
          <p:nvPr/>
        </p:nvCxnSpPr>
        <p:spPr>
          <a:xfrm rot="5400000">
            <a:off x="3103829" y="673440"/>
            <a:ext cx="722577" cy="2213769"/>
          </a:xfrm>
          <a:prstGeom prst="curvedConnector3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1"/>
          <p:cNvCxnSpPr>
            <a:stCxn id="26" idx="2"/>
            <a:endCxn id="32" idx="0"/>
          </p:cNvCxnSpPr>
          <p:nvPr/>
        </p:nvCxnSpPr>
        <p:spPr>
          <a:xfrm>
            <a:off x="2358232" y="2861613"/>
            <a:ext cx="644" cy="2638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360363" y="3125459"/>
            <a:ext cx="3995737" cy="1514804"/>
            <a:chOff x="278625" y="3125459"/>
            <a:chExt cx="1493839" cy="1514804"/>
          </a:xfrm>
        </p:grpSpPr>
        <p:sp>
          <p:nvSpPr>
            <p:cNvPr id="32" name="Прямоугольник 11"/>
            <p:cNvSpPr/>
            <p:nvPr/>
          </p:nvSpPr>
          <p:spPr>
            <a:xfrm>
              <a:off x="279107" y="3125461"/>
              <a:ext cx="1493357" cy="1514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78625" y="3125459"/>
              <a:ext cx="1493839" cy="1514804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4787900" y="2126061"/>
            <a:ext cx="3997325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Пластичная</a:t>
            </a:r>
            <a:endParaRPr lang="ru-RU" sz="2600" dirty="0">
              <a:solidFill>
                <a:schemeClr val="tx1"/>
              </a:solidFill>
            </a:endParaRPr>
          </a:p>
        </p:txBody>
      </p:sp>
      <p:cxnSp>
        <p:nvCxnSpPr>
          <p:cNvPr id="49" name="Скругленная соединительная линия 9"/>
          <p:cNvCxnSpPr>
            <a:stCxn id="25" idx="2"/>
            <a:endCxn id="39" idx="0"/>
          </p:cNvCxnSpPr>
          <p:nvPr/>
        </p:nvCxnSpPr>
        <p:spPr>
          <a:xfrm rot="16200000" flipH="1">
            <a:off x="5325770" y="665267"/>
            <a:ext cx="707025" cy="221456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34"/>
          <p:cNvCxnSpPr>
            <a:stCxn id="39" idx="2"/>
            <a:endCxn id="55" idx="0"/>
          </p:cNvCxnSpPr>
          <p:nvPr/>
        </p:nvCxnSpPr>
        <p:spPr>
          <a:xfrm>
            <a:off x="6786563" y="2846061"/>
            <a:ext cx="2145" cy="2793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4787900" y="3125459"/>
            <a:ext cx="3997325" cy="1514804"/>
            <a:chOff x="7368804" y="3125459"/>
            <a:chExt cx="1495204" cy="1514804"/>
          </a:xfrm>
        </p:grpSpPr>
        <p:sp>
          <p:nvSpPr>
            <p:cNvPr id="55" name="Прямоугольник 13"/>
            <p:cNvSpPr/>
            <p:nvPr/>
          </p:nvSpPr>
          <p:spPr>
            <a:xfrm>
              <a:off x="7370409" y="3125460"/>
              <a:ext cx="1493599" cy="1514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7368804" y="3125459"/>
              <a:ext cx="1493839" cy="1514804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Куб 12"/>
          <p:cNvSpPr/>
          <p:nvPr/>
        </p:nvSpPr>
        <p:spPr>
          <a:xfrm rot="10800000">
            <a:off x="3741420" y="3192780"/>
            <a:ext cx="449580" cy="1363980"/>
          </a:xfrm>
          <a:prstGeom prst="cube">
            <a:avLst>
              <a:gd name="adj" fmla="val 5042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49" l="0" r="100000">
                        <a14:foregroundMark x1="55333" y1="30945" x2="55333" y2="30945"/>
                        <a14:foregroundMark x1="49000" y1="44951" x2="62000" y2="22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8818" y="3601742"/>
            <a:ext cx="744322" cy="562237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49" l="0" r="100000">
                        <a14:foregroundMark x1="55333" y1="30945" x2="55333" y2="30945"/>
                        <a14:foregroundMark x1="49000" y1="44951" x2="62000" y2="22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72" y="3554916"/>
            <a:ext cx="625119" cy="63970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49" l="0" r="100000">
                        <a14:foregroundMark x1="55333" y1="30945" x2="55333" y2="30945"/>
                        <a14:foregroundMark x1="49000" y1="44951" x2="62000" y2="22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3" y="3554917"/>
            <a:ext cx="625119" cy="6397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09" y="3339058"/>
            <a:ext cx="593556" cy="710783"/>
          </a:xfrm>
          <a:prstGeom prst="rect">
            <a:avLst/>
          </a:prstGeom>
        </p:spPr>
      </p:pic>
      <p:sp>
        <p:nvSpPr>
          <p:cNvPr id="81" name="Куб 80"/>
          <p:cNvSpPr/>
          <p:nvPr/>
        </p:nvSpPr>
        <p:spPr>
          <a:xfrm rot="10800000">
            <a:off x="8036133" y="3192780"/>
            <a:ext cx="449580" cy="1363980"/>
          </a:xfrm>
          <a:prstGeom prst="cube">
            <a:avLst>
              <a:gd name="adj" fmla="val 5042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4" t="4521" r="27573" b="77087"/>
          <a:stretch/>
        </p:blipFill>
        <p:spPr>
          <a:xfrm>
            <a:off x="7724094" y="3239006"/>
            <a:ext cx="367393" cy="383722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10957" r="65122" b="77695"/>
          <a:stretch/>
        </p:blipFill>
        <p:spPr>
          <a:xfrm>
            <a:off x="7752743" y="3453847"/>
            <a:ext cx="400050" cy="236765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29244" r="77197" b="51582"/>
          <a:stretch/>
        </p:blipFill>
        <p:spPr>
          <a:xfrm>
            <a:off x="7570767" y="3434949"/>
            <a:ext cx="318407" cy="400051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51834" r="74915" b="32872"/>
          <a:stretch/>
        </p:blipFill>
        <p:spPr>
          <a:xfrm>
            <a:off x="7596931" y="3663551"/>
            <a:ext cx="252412" cy="319088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3" t="23263" r="5806" b="61520"/>
          <a:stretch/>
        </p:blipFill>
        <p:spPr>
          <a:xfrm>
            <a:off x="7897908" y="3428698"/>
            <a:ext cx="355600" cy="31750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t="67698" r="55463" b="17085"/>
          <a:stretch/>
        </p:blipFill>
        <p:spPr>
          <a:xfrm>
            <a:off x="7685109" y="3732340"/>
            <a:ext cx="355600" cy="31750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5" t="40307" r="41214" b="44476"/>
          <a:stretch/>
        </p:blipFill>
        <p:spPr>
          <a:xfrm>
            <a:off x="7703396" y="3565463"/>
            <a:ext cx="355600" cy="31750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2" t="55220" r="3647" b="29563"/>
          <a:stretch/>
        </p:blipFill>
        <p:spPr>
          <a:xfrm>
            <a:off x="7845470" y="3700516"/>
            <a:ext cx="355600" cy="317501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7" t="76219" r="14442" b="8564"/>
          <a:stretch/>
        </p:blipFill>
        <p:spPr>
          <a:xfrm>
            <a:off x="7894288" y="3548945"/>
            <a:ext cx="355600" cy="3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3.58025E-6 L 0.30955 3.58025E-6 " pathEditMode="relative" rAng="0" ptsTypes="AA">
                                          <p:cBhvr>
                                            <p:cTn id="39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46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0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5" presetClass="path" presetSubtype="0" accel="50000" decel="50000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53" dur="2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63" presetClass="pat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1.23457E-7 L 0.29375 0.00247 " pathEditMode="relative" rAng="0" ptsTypes="AA">
                                          <p:cBhvr>
                                            <p:cTn id="72" dur="2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87" y="1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34000" fill="hold" nodeType="withEffect" p14:presetBounceEnd="20000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3.05556E-6 4.69136E-6 L -0.01268 0.19166 " pathEditMode="relative" rAng="0" ptsTypes="AA" p14:bounceEnd="20000">
                                          <p:cBhvr>
                                            <p:cTn id="104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42" y="95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42" presetClass="path" presetSubtype="0" accel="34000" fill="hold" nodeType="withEffect" p14:presetBounceEnd="20000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1.66667E-6 -4.44444E-6 L 0.00261 0.17068 " pathEditMode="relative" rAng="0" ptsTypes="AA" p14:bounceEnd="20000">
                                          <p:cBhvr>
                                            <p:cTn id="106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" y="8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42" presetClass="path" presetSubtype="0" accel="34000" fill="hold" nodeType="withEffect" p14:presetBounceEnd="20000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2.5E-6 -1.23457E-7 L -0.01319 0.14444 " pathEditMode="relative" rAng="0" ptsTypes="AA" p14:bounceEnd="20000">
                                          <p:cBhvr>
                                            <p:cTn id="108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0" y="7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accel="34000" fill="hold" nodeType="withEffect" p14:presetBounceEnd="20000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4.44444E-6 1.23457E-7 L -0.0059 0.11543 " pathEditMode="relative" rAng="0" ptsTypes="AA" p14:bounceEnd="20000">
                                          <p:cBhvr>
                                            <p:cTn id="110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" y="57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42" presetClass="path" presetSubtype="0" accel="34000" fill="hold" nodeType="withEffect" p14:presetBounceEnd="20000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2.77778E-7 -8.64198E-7 L -0.00503 0.15556 " pathEditMode="relative" rAng="0" ptsTypes="AA" p14:bounceEnd="20000">
                                          <p:cBhvr>
                                            <p:cTn id="112" dur="2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accel="34000" fill="hold" nodeType="withEffect" p14:presetBounceEnd="20000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4.16667E-6 -1.48148E-6 L -0.01042 0.08642 " pathEditMode="relative" rAng="0" ptsTypes="AA" p14:bounceEnd="20000">
                                          <p:cBhvr>
                                            <p:cTn id="114" dur="2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1" y="43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42" presetClass="path" presetSubtype="0" accel="34000" fill="hold" nodeType="withEffect" p14:presetBounceEnd="20000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8.33333E-7 -4.07407E-6 L 8.33333E-7 0.1355 " pathEditMode="relative" rAng="0" ptsTypes="AA" p14:bounceEnd="20000">
                                          <p:cBhvr>
                                            <p:cTn id="116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42" presetClass="path" presetSubtype="0" accel="34000" fill="hold" nodeType="withEffect" p14:presetBounceEnd="20000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5.55556E-7 1.35802E-6 L -0.0092 0.08055 " pathEditMode="relative" rAng="0" ptsTypes="AA" p14:bounceEnd="20000">
                                          <p:cBhvr>
                                            <p:cTn id="118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9" y="40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42" presetClass="path" presetSubtype="0" accel="34000" fill="hold" nodeType="withEffect" p14:presetBounceEnd="20000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2.5E-6 2.34568E-6 L -0.00104 0.125 " pathEditMode="relative" rAng="0" ptsTypes="AA" p14:bounceEnd="20000">
                                          <p:cBhvr>
                                            <p:cTn id="120" dur="2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62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8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22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8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24" dur="2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8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6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7" presetID="8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28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9" presetID="8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30" dur="2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9" grpId="0" animBg="1"/>
          <p:bldP spid="13" grpId="0" animBg="1"/>
          <p:bldP spid="8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3.58025E-6 L 0.30955 3.58025E-6 " pathEditMode="relative" rAng="0" ptsTypes="AA">
                                          <p:cBhvr>
                                            <p:cTn id="39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46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0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xit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5" presetClass="path" presetSubtype="0" accel="50000" decel="50000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53" dur="2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63" presetClass="pat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1.23457E-7 L 0.29375 0.00247 " pathEditMode="relative" rAng="0" ptsTypes="AA">
                                          <p:cBhvr>
                                            <p:cTn id="72" dur="2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87" y="1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34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3.05556E-6 4.69136E-6 L -0.01268 0.19166 " pathEditMode="relative" rAng="0" ptsTypes="AA">
                                          <p:cBhvr>
                                            <p:cTn id="104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42" y="95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42" presetClass="path" presetSubtype="0" accel="34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1.66667E-6 -4.44444E-6 L 0.00261 0.17068 " pathEditMode="relative" rAng="0" ptsTypes="AA">
                                          <p:cBhvr>
                                            <p:cTn id="106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" y="8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42" presetClass="path" presetSubtype="0" accel="34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2.5E-6 -1.23457E-7 L -0.01319 0.14444 " pathEditMode="relative" rAng="0" ptsTypes="AA">
                                          <p:cBhvr>
                                            <p:cTn id="108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0" y="7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42" presetClass="path" presetSubtype="0" accel="34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4.44444E-6 1.23457E-7 L -0.0059 0.11543 " pathEditMode="relative" rAng="0" ptsTypes="AA">
                                          <p:cBhvr>
                                            <p:cTn id="110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" y="57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42" presetClass="path" presetSubtype="0" accel="34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2.77778E-7 -8.64198E-7 L -0.00503 0.15556 " pathEditMode="relative" rAng="0" ptsTypes="AA">
                                          <p:cBhvr>
                                            <p:cTn id="112" dur="2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" y="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accel="34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4.16667E-6 -1.48148E-6 L -0.01042 0.08642 " pathEditMode="relative" rAng="0" ptsTypes="AA">
                                          <p:cBhvr>
                                            <p:cTn id="114" dur="2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1" y="43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42" presetClass="path" presetSubtype="0" accel="34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8.33333E-7 -4.07407E-6 L 8.33333E-7 0.1355 " pathEditMode="relative" rAng="0" ptsTypes="AA">
                                          <p:cBhvr>
                                            <p:cTn id="116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42" presetClass="path" presetSubtype="0" accel="34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5.55556E-7 1.35802E-6 L -0.0092 0.08055 " pathEditMode="relative" rAng="0" ptsTypes="AA">
                                          <p:cBhvr>
                                            <p:cTn id="118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9" y="40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42" presetClass="path" presetSubtype="0" accel="34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2.5E-6 2.34568E-6 L -0.00104 0.125 " pathEditMode="relative" rAng="0" ptsTypes="AA">
                                          <p:cBhvr>
                                            <p:cTn id="120" dur="2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62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8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22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3" presetID="8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24" dur="2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8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26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7" presetID="8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28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9" presetID="8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30" dur="2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9" grpId="0" animBg="1"/>
          <p:bldP spid="13" grpId="0" animBg="1"/>
          <p:bldP spid="8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25" name="Скругленный прямоугольник 3"/>
          <p:cNvSpPr/>
          <p:nvPr/>
        </p:nvSpPr>
        <p:spPr>
          <a:xfrm>
            <a:off x="1821355" y="503567"/>
            <a:ext cx="5501291" cy="9154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Виды деформации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0363" y="2141613"/>
            <a:ext cx="3995737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Упругая</a:t>
            </a:r>
            <a:endParaRPr lang="ru-RU" sz="2600" dirty="0">
              <a:solidFill>
                <a:schemeClr val="tx1"/>
              </a:solidFill>
            </a:endParaRPr>
          </a:p>
        </p:txBody>
      </p:sp>
      <p:cxnSp>
        <p:nvCxnSpPr>
          <p:cNvPr id="29" name="Скругленная соединительная линия 5"/>
          <p:cNvCxnSpPr>
            <a:stCxn id="25" idx="2"/>
            <a:endCxn id="26" idx="0"/>
          </p:cNvCxnSpPr>
          <p:nvPr/>
        </p:nvCxnSpPr>
        <p:spPr>
          <a:xfrm rot="5400000">
            <a:off x="3103829" y="673440"/>
            <a:ext cx="722577" cy="2213769"/>
          </a:xfrm>
          <a:prstGeom prst="curvedConnector3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1"/>
          <p:cNvCxnSpPr>
            <a:stCxn id="26" idx="2"/>
            <a:endCxn id="32" idx="0"/>
          </p:cNvCxnSpPr>
          <p:nvPr/>
        </p:nvCxnSpPr>
        <p:spPr>
          <a:xfrm>
            <a:off x="2358232" y="2861613"/>
            <a:ext cx="644" cy="2638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360363" y="3125459"/>
            <a:ext cx="3995737" cy="1514804"/>
            <a:chOff x="278625" y="3125459"/>
            <a:chExt cx="1493839" cy="1514804"/>
          </a:xfrm>
        </p:grpSpPr>
        <p:sp>
          <p:nvSpPr>
            <p:cNvPr id="32" name="Прямоугольник 11"/>
            <p:cNvSpPr/>
            <p:nvPr/>
          </p:nvSpPr>
          <p:spPr>
            <a:xfrm>
              <a:off x="279107" y="3125461"/>
              <a:ext cx="1493357" cy="1514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78625" y="3125459"/>
              <a:ext cx="1493839" cy="1514804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4787900" y="2126061"/>
            <a:ext cx="3997325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Пластичная</a:t>
            </a:r>
            <a:endParaRPr lang="ru-RU" sz="2600" dirty="0">
              <a:solidFill>
                <a:schemeClr val="tx1"/>
              </a:solidFill>
            </a:endParaRPr>
          </a:p>
        </p:txBody>
      </p:sp>
      <p:cxnSp>
        <p:nvCxnSpPr>
          <p:cNvPr id="49" name="Скругленная соединительная линия 9"/>
          <p:cNvCxnSpPr>
            <a:stCxn id="25" idx="2"/>
            <a:endCxn id="39" idx="0"/>
          </p:cNvCxnSpPr>
          <p:nvPr/>
        </p:nvCxnSpPr>
        <p:spPr>
          <a:xfrm rot="16200000" flipH="1">
            <a:off x="5325770" y="665267"/>
            <a:ext cx="707025" cy="221456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34"/>
          <p:cNvCxnSpPr>
            <a:stCxn id="39" idx="2"/>
            <a:endCxn id="55" idx="0"/>
          </p:cNvCxnSpPr>
          <p:nvPr/>
        </p:nvCxnSpPr>
        <p:spPr>
          <a:xfrm>
            <a:off x="6786563" y="2846061"/>
            <a:ext cx="2145" cy="2793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4787900" y="3125459"/>
            <a:ext cx="3997325" cy="1514804"/>
            <a:chOff x="7368804" y="3125459"/>
            <a:chExt cx="1495204" cy="1514804"/>
          </a:xfrm>
        </p:grpSpPr>
        <p:sp>
          <p:nvSpPr>
            <p:cNvPr id="55" name="Прямоугольник 13"/>
            <p:cNvSpPr/>
            <p:nvPr/>
          </p:nvSpPr>
          <p:spPr>
            <a:xfrm>
              <a:off x="7370409" y="3125460"/>
              <a:ext cx="1493599" cy="15148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7368804" y="3125459"/>
              <a:ext cx="1493839" cy="1514804"/>
            </a:xfrm>
            <a:prstGeom prst="roundRect">
              <a:avLst>
                <a:gd name="adj" fmla="val 3837"/>
              </a:avLst>
            </a:prstGeom>
            <a:solidFill>
              <a:schemeClr val="bg2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207">
            <a:off x="7025868" y="3794569"/>
            <a:ext cx="593556" cy="7107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207">
            <a:off x="2311902" y="3795223"/>
            <a:ext cx="593556" cy="7107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13">
            <a:off x="1595314" y="3315103"/>
            <a:ext cx="664578" cy="12468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000">
            <a:off x="6177595" y="3267146"/>
            <a:ext cx="1161766" cy="11617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4" t="4521" r="27573" b="77087"/>
          <a:stretch/>
        </p:blipFill>
        <p:spPr>
          <a:xfrm rot="2103001">
            <a:off x="7143581" y="3694161"/>
            <a:ext cx="367393" cy="38372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10957" r="65122" b="77695"/>
          <a:stretch/>
        </p:blipFill>
        <p:spPr>
          <a:xfrm rot="2103001">
            <a:off x="7172230" y="3909002"/>
            <a:ext cx="400050" cy="23676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29244" r="77197" b="51582"/>
          <a:stretch/>
        </p:blipFill>
        <p:spPr>
          <a:xfrm rot="2103001">
            <a:off x="6990254" y="3890104"/>
            <a:ext cx="318407" cy="40005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51834" r="74915" b="32872"/>
          <a:stretch/>
        </p:blipFill>
        <p:spPr>
          <a:xfrm rot="2103001">
            <a:off x="7016418" y="4118706"/>
            <a:ext cx="252412" cy="3190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3" t="23263" r="5806" b="61520"/>
          <a:stretch/>
        </p:blipFill>
        <p:spPr>
          <a:xfrm rot="2103001">
            <a:off x="7317395" y="3883853"/>
            <a:ext cx="355600" cy="317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t="67698" r="55463" b="17085"/>
          <a:stretch/>
        </p:blipFill>
        <p:spPr>
          <a:xfrm rot="2103001">
            <a:off x="7104596" y="4187495"/>
            <a:ext cx="355600" cy="3175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5" t="40307" r="41214" b="44476"/>
          <a:stretch/>
        </p:blipFill>
        <p:spPr>
          <a:xfrm rot="2103001">
            <a:off x="7122883" y="4020618"/>
            <a:ext cx="355600" cy="31750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2" t="55220" r="3647" b="29563"/>
          <a:stretch/>
        </p:blipFill>
        <p:spPr>
          <a:xfrm rot="2103001">
            <a:off x="7264957" y="4155671"/>
            <a:ext cx="355600" cy="31750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7" t="76219" r="14442" b="8564"/>
          <a:stretch/>
        </p:blipFill>
        <p:spPr>
          <a:xfrm rot="2103001">
            <a:off x="7313775" y="4004100"/>
            <a:ext cx="355600" cy="3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" presetID="8" presetClass="emph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34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4.44444E-6 L -0.01007 0.11419 " pathEditMode="relative" rAng="0" ptsTypes="AA" p14:bounceEnd="20000">
                                          <p:cBhvr>
                                            <p:cTn id="46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3" y="57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34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69136E-6 L -0.0099 0.06204 " pathEditMode="relative" rAng="0" ptsTypes="AA" p14:bounceEnd="20000">
                                          <p:cBhvr>
                                            <p:cTn id="48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3" y="30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34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7284E-6 L -0.01128 0.06574 " pathEditMode="relative" rAng="0" ptsTypes="AA" p14:bounceEnd="20000">
                                          <p:cBhvr>
                                            <p:cTn id="50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3" y="32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34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1.48148E-6 L -0.00035 0.02284 " pathEditMode="relative" rAng="0" ptsTypes="AA" p14:bounceEnd="20000">
                                          <p:cBhvr>
                                            <p:cTn id="52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" y="11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34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1.11111E-6 L -0.00573 0.05278 " pathEditMode="relative" rAng="0" ptsTypes="AA" p14:bounceEnd="20000">
                                          <p:cBhvr>
                                            <p:cTn id="5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" y="26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34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1.7284E-6 L -4.16667E-6 0.00031 " pathEditMode="relative" rAng="0" ptsTypes="AA" p14:bounceEnd="20000">
                                          <p:cBhvr>
                                            <p:cTn id="56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4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32099E-6 L -0.01737 0.01883 " pathEditMode="relative" rAng="0" ptsTypes="AA" p14:bounceEnd="20000">
                                          <p:cBhvr>
                                            <p:cTn id="5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58" y="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34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1.11111E-6 L -0.00677 0.02778 " pathEditMode="relative" rAng="0" ptsTypes="AA" p14:bounceEnd="20000">
                                          <p:cBhvr>
                                            <p:cTn id="60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3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34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7.40741E-7 L 0.00695 0.05123 " pathEditMode="relative" rAng="0" ptsTypes="AA" p14:bounceEnd="20000">
                                          <p:cBhvr>
                                            <p:cTn id="62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7" y="25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" presetID="8" presetClass="emph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3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4.44444E-6 L -0.01007 0.11419 " pathEditMode="relative" rAng="0" ptsTypes="AA">
                                          <p:cBhvr>
                                            <p:cTn id="46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3" y="57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3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69136E-6 L -0.0099 0.06204 " pathEditMode="relative" rAng="0" ptsTypes="AA">
                                          <p:cBhvr>
                                            <p:cTn id="48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3" y="30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accel="3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7284E-6 L -0.01128 0.06574 " pathEditMode="relative" rAng="0" ptsTypes="AA">
                                          <p:cBhvr>
                                            <p:cTn id="50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3" y="32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accel="3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-1.48148E-6 L -0.00035 0.02284 " pathEditMode="relative" rAng="0" ptsTypes="AA">
                                          <p:cBhvr>
                                            <p:cTn id="52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" y="11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3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1.11111E-6 L -0.00573 0.05278 " pathEditMode="relative" rAng="0" ptsTypes="AA">
                                          <p:cBhvr>
                                            <p:cTn id="54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" y="26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3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1.7284E-6 L -4.16667E-6 0.00031 " pathEditMode="relative" rAng="0" ptsTypes="AA">
                                          <p:cBhvr>
                                            <p:cTn id="56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42" presetClass="path" presetSubtype="0" accel="3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32099E-6 L -0.01737 0.01883 " pathEditMode="relative" rAng="0" ptsTypes="AA">
                                          <p:cBhvr>
                                            <p:cTn id="5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58" y="17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3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1.11111E-6 L -0.00677 0.02778 " pathEditMode="relative" rAng="0" ptsTypes="AA">
                                          <p:cBhvr>
                                            <p:cTn id="60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13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3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7.40741E-7 L 0.00695 0.05123 " pathEditMode="relative" rAng="0" ptsTypes="AA">
                                          <p:cBhvr>
                                            <p:cTn id="62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7" y="25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7900" y="1344156"/>
            <a:ext cx="3997324" cy="3137469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838149" y="2267547"/>
            <a:ext cx="0" cy="162817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6938" y="939801"/>
            <a:ext cx="8426451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414" y="386857"/>
            <a:ext cx="2731838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СИЛА упругости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298376" y="2267547"/>
            <a:ext cx="0" cy="157102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755020" y="2267547"/>
            <a:ext cx="0" cy="162817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66938" y="1338640"/>
            <a:ext cx="3989162" cy="1579185"/>
            <a:chOff x="366938" y="1344156"/>
            <a:chExt cx="3989162" cy="157918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66938" y="1344156"/>
              <a:ext cx="39891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</a:rPr>
                <a:t>Деформация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66938" y="1676846"/>
              <a:ext cx="3989161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/>
                <a:t>изменение формы и </a:t>
              </a:r>
              <a:r>
                <a:rPr lang="ru-RU" sz="1500" dirty="0" smtClean="0"/>
                <a:t>размеров тела, </a:t>
              </a:r>
              <a:r>
                <a:rPr lang="ru-RU" sz="1500" dirty="0"/>
                <a:t>происходящее из-за неодинакового смещения различных частей одного тела в результате воздействия другого тела.</a:t>
              </a:r>
              <a:endParaRPr lang="ru-RU" sz="1500" dirty="0">
                <a:latin typeface="+mj-lt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366938" y="3227315"/>
            <a:ext cx="39891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2">
                    <a:lumMod val="75000"/>
                  </a:schemeClr>
                </a:solidFill>
              </a:rPr>
              <a:t>Сила упругости</a:t>
            </a:r>
            <a:endParaRPr lang="ru-RU" sz="15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938" y="3560005"/>
            <a:ext cx="39891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сила, возникающая при деформации любых твердых тел, а также при сжатии жидкостей и газов.</a:t>
            </a:r>
            <a:endParaRPr lang="ru-RU" sz="1500" dirty="0">
              <a:latin typeface="+mj-lt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4876557" y="1442388"/>
            <a:ext cx="449580" cy="2943267"/>
          </a:xfrm>
          <a:prstGeom prst="cube">
            <a:avLst>
              <a:gd name="adj" fmla="val 5042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5219056" y="2000251"/>
            <a:ext cx="1621482" cy="267296"/>
            <a:chOff x="5762776" y="3032125"/>
            <a:chExt cx="1077762" cy="1553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5762776" y="3032125"/>
              <a:ext cx="1077762" cy="1553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119019" y="3032125"/>
              <a:ext cx="0" cy="15532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480175" y="3032125"/>
              <a:ext cx="0" cy="15532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838950" y="3032125"/>
              <a:ext cx="0" cy="15532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769616" y="3032125"/>
              <a:ext cx="0" cy="15532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6840538" y="2619468"/>
            <a:ext cx="772567" cy="414245"/>
            <a:chOff x="6840538" y="2619468"/>
            <a:chExt cx="772567" cy="414245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6840538" y="3033713"/>
              <a:ext cx="693737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269421" y="2619468"/>
                  <a:ext cx="343684" cy="325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421" y="2619468"/>
                  <a:ext cx="343684" cy="3253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3208" r="-157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Группа 19"/>
          <p:cNvGrpSpPr/>
          <p:nvPr/>
        </p:nvGrpSpPr>
        <p:grpSpPr>
          <a:xfrm>
            <a:off x="5219056" y="2901610"/>
            <a:ext cx="1621482" cy="267296"/>
            <a:chOff x="5762776" y="3032125"/>
            <a:chExt cx="1077762" cy="1553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5762776" y="3032125"/>
              <a:ext cx="1077762" cy="1553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119019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480175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838950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769616" y="3032125"/>
              <a:ext cx="0" cy="1553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Прямая соединительная линия 35"/>
          <p:cNvCxnSpPr/>
          <p:nvPr/>
        </p:nvCxnSpPr>
        <p:spPr>
          <a:xfrm>
            <a:off x="7678191" y="2452688"/>
            <a:ext cx="0" cy="1443037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863805" y="3168906"/>
            <a:ext cx="0" cy="726819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044664" y="3168906"/>
            <a:ext cx="0" cy="726819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24" y="3838575"/>
            <a:ext cx="2720201" cy="333380"/>
          </a:xfrm>
          <a:prstGeom prst="rect">
            <a:avLst/>
          </a:prstGeom>
        </p:spPr>
      </p:pic>
      <p:cxnSp>
        <p:nvCxnSpPr>
          <p:cNvPr id="43" name="Прямая со стрелкой 42"/>
          <p:cNvCxnSpPr/>
          <p:nvPr/>
        </p:nvCxnSpPr>
        <p:spPr>
          <a:xfrm>
            <a:off x="5755020" y="3550480"/>
            <a:ext cx="28964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298376" y="3550480"/>
            <a:ext cx="56542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838149" y="2555117"/>
            <a:ext cx="84004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60634" y="3278328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3,3</a:t>
            </a:r>
            <a:r>
              <a:rPr lang="en-US" sz="1200" dirty="0" smtClean="0"/>
              <a:t> </a:t>
            </a:r>
            <a:r>
              <a:rPr lang="ru-RU" sz="1200" dirty="0" smtClean="0"/>
              <a:t>см</a:t>
            </a:r>
            <a:endParaRPr lang="ru-RU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6937179" y="2274977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5,0</a:t>
            </a:r>
            <a:r>
              <a:rPr lang="en-US" sz="1200" dirty="0" smtClean="0"/>
              <a:t> </a:t>
            </a:r>
            <a:r>
              <a:rPr lang="ru-RU" sz="1200" dirty="0" smtClean="0"/>
              <a:t>см</a:t>
            </a:r>
            <a:endParaRPr lang="ru-R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5762157" y="2589045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1,7</a:t>
            </a:r>
            <a:r>
              <a:rPr lang="en-US" sz="1200" dirty="0" smtClean="0"/>
              <a:t> </a:t>
            </a:r>
            <a:r>
              <a:rPr lang="ru-RU" sz="1200" dirty="0" smtClean="0"/>
              <a:t>см</a:t>
            </a:r>
            <a:endParaRPr lang="ru-RU" sz="1200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5888888" y="2859236"/>
            <a:ext cx="37174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888888" y="2865129"/>
            <a:ext cx="10954" cy="66718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авая фигурная скобка 57"/>
          <p:cNvSpPr/>
          <p:nvPr/>
        </p:nvSpPr>
        <p:spPr>
          <a:xfrm rot="5400000">
            <a:off x="5940521" y="1551011"/>
            <a:ext cx="176925" cy="1608802"/>
          </a:xfrm>
          <a:prstGeom prst="rightBrace">
            <a:avLst>
              <a:gd name="adj1" fmla="val 3055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876080" y="2453909"/>
                <a:ext cx="36657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080" y="2453909"/>
                <a:ext cx="366575" cy="3000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авая фигурная скобка 63"/>
          <p:cNvSpPr/>
          <p:nvPr/>
        </p:nvSpPr>
        <p:spPr>
          <a:xfrm rot="5400000">
            <a:off x="6379531" y="2050027"/>
            <a:ext cx="176925" cy="2420390"/>
          </a:xfrm>
          <a:prstGeom prst="rightBrace">
            <a:avLst>
              <a:gd name="adj1" fmla="val 3055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329693" y="3358717"/>
                <a:ext cx="29116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693" y="3358717"/>
                <a:ext cx="291169" cy="3000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369530" y="1338640"/>
                <a:ext cx="1205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530" y="1338640"/>
                <a:ext cx="120520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6339935" y="1331459"/>
            <a:ext cx="2541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— </a:t>
            </a:r>
            <a:r>
              <a:rPr lang="ru-RU" sz="1400" dirty="0" smtClean="0"/>
              <a:t>абсолютное удлинение.</a:t>
            </a:r>
            <a:endParaRPr lang="ru-RU" sz="1400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 flipH="1">
            <a:off x="7019925" y="3033713"/>
            <a:ext cx="676078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57562" y="2594124"/>
                <a:ext cx="517129" cy="349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562" y="2594124"/>
                <a:ext cx="517129" cy="349263"/>
              </a:xfrm>
              <a:prstGeom prst="rect">
                <a:avLst/>
              </a:prstGeom>
              <a:blipFill rotWithShape="0">
                <a:blip r:embed="rId8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030860" y="1655564"/>
                <a:ext cx="7538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~∆</m:t>
                      </m:r>
                      <m:r>
                        <a:rPr lang="en-US" sz="1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860" y="1655564"/>
                <a:ext cx="753860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6649438" y="1345029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1,7</a:t>
            </a:r>
            <a:r>
              <a:rPr lang="en-US" sz="1400" dirty="0" smtClean="0"/>
              <a:t> </a:t>
            </a:r>
            <a:r>
              <a:rPr lang="ru-RU" sz="1400" dirty="0" smtClean="0"/>
              <a:t>см + 3,3 см = 5,0 см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340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5679E-6 L 0.04688 -3.45679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1605E-6 L 0.08785 -2.7160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8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7" grpId="0"/>
      <p:bldP spid="47" grpId="1"/>
      <p:bldP spid="54" grpId="0"/>
      <p:bldP spid="54" grpId="1"/>
      <p:bldP spid="55" grpId="0"/>
      <p:bldP spid="55" grpId="1"/>
      <p:bldP spid="58" grpId="0" animBg="1"/>
      <p:bldP spid="59" grpId="0"/>
      <p:bldP spid="64" grpId="0" animBg="1"/>
      <p:bldP spid="65" grpId="0"/>
      <p:bldP spid="60" grpId="0"/>
      <p:bldP spid="67" grpId="0"/>
      <p:bldP spid="70" grpId="0"/>
      <p:bldP spid="74" grpId="0"/>
      <p:bldP spid="76" grpId="0"/>
      <p:bldP spid="7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"/>
            <a:ext cx="3976683" cy="514349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33400" y="4248150"/>
            <a:ext cx="92800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1800" y="4388048"/>
            <a:ext cx="11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ru-RU" alt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Роберт Гук</a:t>
            </a:r>
            <a:endParaRPr kumimoji="0" lang="ru-RU" altLang="ru-RU" sz="1400" b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527" y="950174"/>
            <a:ext cx="3995737" cy="1540293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1600" dirty="0"/>
              <a:t>М</a:t>
            </a:r>
            <a:r>
              <a:rPr lang="ru-RU" sz="1600" dirty="0" smtClean="0"/>
              <a:t>одуль </a:t>
            </a:r>
            <a:r>
              <a:rPr lang="ru-RU" sz="1600" dirty="0"/>
              <a:t>силы упругости, возникающей при малых деформациях сжатия или растяжения тела, прямо пропорционален величине абсолютного </a:t>
            </a:r>
            <a:r>
              <a:rPr lang="ru-RU" sz="1600" dirty="0" smtClean="0"/>
              <a:t>удлинения: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0414" y="386857"/>
            <a:ext cx="1941557" cy="484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200" b="1" cap="all" dirty="0" smtClean="0">
                <a:solidFill>
                  <a:srgbClr val="ED7D31">
                    <a:lumMod val="75000"/>
                  </a:srgbClr>
                </a:solidFill>
              </a:rPr>
              <a:t>Закон Гука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8527" y="2568746"/>
                <a:ext cx="3987573" cy="428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27" y="2568746"/>
                <a:ext cx="3987573" cy="428387"/>
              </a:xfrm>
              <a:prstGeom prst="rect">
                <a:avLst/>
              </a:prstGeom>
              <a:blipFill rotWithShape="0"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2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7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6152</TotalTime>
  <Words>407</Words>
  <Application>Microsoft Office PowerPoint</Application>
  <PresentationFormat>Экран (16:9)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Yu Mincho Light</vt:lpstr>
      <vt:lpstr>Gerbera</vt:lpstr>
      <vt:lpstr>Arial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487</cp:revision>
  <dcterms:created xsi:type="dcterms:W3CDTF">2015-09-21T08:48:07Z</dcterms:created>
  <dcterms:modified xsi:type="dcterms:W3CDTF">2016-01-29T07:07:05Z</dcterms:modified>
</cp:coreProperties>
</file>