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79" r:id="rId3"/>
    <p:sldId id="278" r:id="rId4"/>
    <p:sldId id="280" r:id="rId5"/>
    <p:sldId id="281" r:id="rId6"/>
    <p:sldId id="290" r:id="rId7"/>
    <p:sldId id="291" r:id="rId8"/>
    <p:sldId id="283" r:id="rId9"/>
    <p:sldId id="285" r:id="rId10"/>
    <p:sldId id="286" r:id="rId11"/>
    <p:sldId id="287" r:id="rId12"/>
    <p:sldId id="288" r:id="rId13"/>
    <p:sldId id="289" r:id="rId14"/>
  </p:sldIdLst>
  <p:sldSz cx="9144000" cy="5143500" type="screen16x9"/>
  <p:notesSz cx="6858000" cy="9144000"/>
  <p:embeddedFontLst>
    <p:embeddedFont>
      <p:font typeface="Yu Mincho Light" panose="02020300000000000000" pitchFamily="18" charset="-128"/>
      <p:regular r:id="rId15"/>
    </p:embeddedFont>
    <p:embeddedFont>
      <p:font typeface="Gerbera" panose="02000500000000000000" pitchFamily="2" charset="-52"/>
      <p:regular r:id="rId16"/>
      <p:bold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744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2585" userDrawn="1">
          <p15:clr>
            <a:srgbClr val="A4A3A4"/>
          </p15:clr>
        </p15:guide>
        <p15:guide id="9" orient="horz" pos="2482" userDrawn="1">
          <p15:clr>
            <a:srgbClr val="A4A3A4"/>
          </p15:clr>
        </p15:guide>
        <p15:guide id="10" pos="3560" userDrawn="1">
          <p15:clr>
            <a:srgbClr val="A4A3A4"/>
          </p15:clr>
        </p15:guide>
        <p15:guide id="11" pos="3787" userDrawn="1">
          <p15:clr>
            <a:srgbClr val="A4A3A4"/>
          </p15:clr>
        </p15:guide>
        <p15:guide id="12" pos="4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95D"/>
    <a:srgbClr val="548D34"/>
    <a:srgbClr val="558F35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54" y="96"/>
      </p:cViewPr>
      <p:guideLst>
        <p:guide orient="horz" pos="237"/>
        <p:guide pos="226"/>
        <p:guide orient="horz" pos="3003"/>
        <p:guide pos="5534"/>
        <p:guide pos="2744"/>
        <p:guide pos="3016"/>
        <p:guide pos="2880"/>
        <p:guide pos="2585"/>
        <p:guide orient="horz" pos="2482"/>
        <p:guide pos="3560"/>
        <p:guide pos="3787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8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30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3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1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0"/>
            <a:ext cx="3976685" cy="5143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4205061" cy="179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b="1" cap="all" dirty="0" smtClean="0">
                <a:solidFill>
                  <a:srgbClr val="ED7D31">
                    <a:lumMod val="75000"/>
                  </a:srgbClr>
                </a:solidFill>
              </a:rPr>
              <a:t>Основные понятия кинематики. Относительность движения (практика)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822960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0230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Протагор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4175" y="1857964"/>
            <a:ext cx="84296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12070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3</a:t>
            </a: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На рисунке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указаны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положения точек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А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,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,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В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,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С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 и направление оси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Х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 Перерисуйте рисунок и определите координаты точек, если: а) за начало отсчета принята точка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О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; б) за начало отсчета принята точка </a:t>
            </a:r>
            <a:r>
              <a:rPr lang="ru-RU" altLang="ru-RU" sz="1400" i="1" dirty="0">
                <a:latin typeface="Gerbera"/>
                <a:cs typeface="Arial" panose="020B0604020202020204" pitchFamily="34" charset="0"/>
              </a:rPr>
              <a:t>В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7188" y="381000"/>
            <a:ext cx="8431212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374650" y="1950152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601708" y="1257289"/>
            <a:ext cx="6181034" cy="521979"/>
            <a:chOff x="1601708" y="1243302"/>
            <a:chExt cx="6181034" cy="521979"/>
          </a:xfrm>
        </p:grpSpPr>
        <p:cxnSp>
          <p:nvCxnSpPr>
            <p:cNvPr id="3" name="Прямая со стрелкой 2"/>
            <p:cNvCxnSpPr/>
            <p:nvPr/>
          </p:nvCxnSpPr>
          <p:spPr>
            <a:xfrm>
              <a:off x="1601708" y="1615440"/>
              <a:ext cx="5940584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572000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851275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132138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411413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292725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011863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51045" y="1243302"/>
              <a:ext cx="306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A</a:t>
              </a:r>
              <a:endParaRPr lang="ru-RU" sz="1400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86146" y="1243302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sz="1400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20263" y="1243302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B</a:t>
              </a:r>
              <a:endParaRPr lang="ru-RU" sz="1400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55736" y="1243302"/>
              <a:ext cx="309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C</a:t>
              </a:r>
              <a:endParaRPr lang="ru-RU" sz="1400" i="1" dirty="0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729413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505102" y="1457504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/>
                <a:t>х</a:t>
              </a:r>
              <a:endParaRPr lang="ru-RU" sz="1400" i="1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75252" y="2368391"/>
            <a:ext cx="34002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а) за начало отсчета принята точка </a:t>
            </a:r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02068" y="1146946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 дел </a:t>
            </a:r>
            <a:r>
              <a:rPr lang="ru-RU" sz="1400" dirty="0" smtClean="0">
                <a:cs typeface="Times New Roman" panose="02020603050405020304" pitchFamily="18" charset="0"/>
              </a:rPr>
              <a:t>— </a:t>
            </a:r>
            <a:r>
              <a:rPr lang="ru-RU" sz="1400" dirty="0" smtClean="0"/>
              <a:t>10 см</a:t>
            </a:r>
            <a:endParaRPr lang="ru-RU" sz="140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601708" y="2760661"/>
            <a:ext cx="6535298" cy="521979"/>
            <a:chOff x="1601708" y="1243302"/>
            <a:chExt cx="6535298" cy="521979"/>
          </a:xfrm>
        </p:grpSpPr>
        <p:cxnSp>
          <p:nvCxnSpPr>
            <p:cNvPr id="38" name="Прямая со стрелкой 37"/>
            <p:cNvCxnSpPr/>
            <p:nvPr/>
          </p:nvCxnSpPr>
          <p:spPr>
            <a:xfrm>
              <a:off x="1601708" y="1615440"/>
              <a:ext cx="5940584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572000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851275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132138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411413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292725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011863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251045" y="1243302"/>
              <a:ext cx="306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A</a:t>
              </a:r>
              <a:endParaRPr lang="ru-RU" sz="1400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6146" y="1243302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sz="1400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20263" y="1243302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B</a:t>
              </a:r>
              <a:endParaRPr lang="ru-RU" sz="1400" i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55736" y="1243302"/>
              <a:ext cx="309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C</a:t>
              </a:r>
              <a:endParaRPr lang="ru-RU" sz="1400" i="1" dirty="0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729413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505102" y="1457504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/>
                <a:t>х</a:t>
              </a:r>
              <a:r>
                <a:rPr lang="ru-RU" sz="1400" dirty="0" smtClean="0"/>
                <a:t>, см</a:t>
              </a:r>
              <a:endParaRPr lang="ru-RU" sz="14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702978" y="321534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2168428" y="321534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−</a:t>
            </a:r>
            <a:r>
              <a:rPr lang="ru-RU" sz="1400" dirty="0" smtClean="0"/>
              <a:t>20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4382173" y="321534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10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5826571" y="3215349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30</a:t>
            </a:r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75252" y="3615314"/>
            <a:ext cx="34002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б)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 начало отсчета принята точка </a:t>
            </a:r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601708" y="4007585"/>
            <a:ext cx="6535298" cy="521979"/>
            <a:chOff x="1601708" y="1243302"/>
            <a:chExt cx="6535298" cy="521979"/>
          </a:xfrm>
        </p:grpSpPr>
        <p:cxnSp>
          <p:nvCxnSpPr>
            <p:cNvPr id="60" name="Прямая со стрелкой 59"/>
            <p:cNvCxnSpPr/>
            <p:nvPr/>
          </p:nvCxnSpPr>
          <p:spPr>
            <a:xfrm>
              <a:off x="1601708" y="1615440"/>
              <a:ext cx="5940584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4572000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851275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3132138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411413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5292725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011863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251045" y="1243302"/>
              <a:ext cx="306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A</a:t>
              </a:r>
              <a:endParaRPr lang="ru-RU" sz="1400" i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86146" y="1243302"/>
              <a:ext cx="327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</a:t>
              </a:r>
              <a:endParaRPr lang="ru-RU" sz="1400" i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20263" y="1243302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B</a:t>
              </a:r>
              <a:endParaRPr lang="ru-RU" sz="1400" i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55736" y="1243302"/>
              <a:ext cx="309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C</a:t>
              </a:r>
              <a:endParaRPr lang="ru-RU" sz="1400" i="1" dirty="0"/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6729413" y="1532890"/>
              <a:ext cx="0" cy="16510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505102" y="1457504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/>
                <a:t>х</a:t>
              </a:r>
              <a:r>
                <a:rPr lang="ru-RU" sz="1400" dirty="0" smtClean="0"/>
                <a:t>, см</a:t>
              </a:r>
              <a:endParaRPr lang="ru-RU" sz="140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158903" y="446227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−</a:t>
            </a:r>
            <a:r>
              <a:rPr lang="ru-RU" sz="1400" dirty="0" smtClean="0"/>
              <a:t>30</a:t>
            </a:r>
            <a:endParaRPr lang="ru-RU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429798" y="446227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0</a:t>
            </a:r>
            <a:endParaRPr lang="ru-RU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5826571" y="4462273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20</a:t>
            </a:r>
            <a:endParaRPr lang="ru-RU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3611040" y="4462273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cs typeface="Times New Roman" panose="02020603050405020304" pitchFamily="18" charset="0"/>
              </a:rPr>
              <a:t>−</a:t>
            </a:r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09233" y="2359030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х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= 0;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6204" y="2359468"/>
            <a:ext cx="1417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х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А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= –20 см;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6347" y="2365752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х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= 10 см;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97058" y="2360266"/>
            <a:ext cx="1359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х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= 30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см.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110173" y="3599983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х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= 0;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15394" y="3600421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х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i="1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0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см;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215537" y="3606705"/>
            <a:ext cx="1444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х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i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0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см;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517186" y="3601219"/>
            <a:ext cx="1359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х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0 см.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22" grpId="0"/>
      <p:bldP spid="54" grpId="0"/>
      <p:bldP spid="55" grpId="0"/>
      <p:bldP spid="56" grpId="0"/>
      <p:bldP spid="57" grpId="0"/>
      <p:bldP spid="58" grpId="0"/>
      <p:bldP spid="76" grpId="0"/>
      <p:bldP spid="77" grpId="0"/>
      <p:bldP spid="78" grpId="0"/>
      <p:bldP spid="79" grpId="0"/>
      <p:bldP spid="7" grpId="0"/>
      <p:bldP spid="8" grpId="0"/>
      <p:bldP spid="9" grpId="0"/>
      <p:bldP spid="14" grpId="0"/>
      <p:bldP spid="75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7519988" y="3395663"/>
            <a:ext cx="276225" cy="1152525"/>
          </a:xfrm>
          <a:custGeom>
            <a:avLst/>
            <a:gdLst>
              <a:gd name="connsiteX0" fmla="*/ 0 w 276225"/>
              <a:gd name="connsiteY0" fmla="*/ 1152525 h 1152525"/>
              <a:gd name="connsiteX1" fmla="*/ 276225 w 276225"/>
              <a:gd name="connsiteY1" fmla="*/ 0 h 1152525"/>
              <a:gd name="connsiteX0" fmla="*/ 0 w 276225"/>
              <a:gd name="connsiteY0" fmla="*/ 1152525 h 1152525"/>
              <a:gd name="connsiteX1" fmla="*/ 166687 w 276225"/>
              <a:gd name="connsiteY1" fmla="*/ 547687 h 1152525"/>
              <a:gd name="connsiteX2" fmla="*/ 276225 w 276225"/>
              <a:gd name="connsiteY2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1152525">
                <a:moveTo>
                  <a:pt x="0" y="1152525"/>
                </a:moveTo>
                <a:cubicBezTo>
                  <a:pt x="50800" y="949325"/>
                  <a:pt x="115887" y="750887"/>
                  <a:pt x="166687" y="547687"/>
                </a:cubicBezTo>
                <a:lnTo>
                  <a:pt x="276225" y="0"/>
                </a:ln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513718" y="2214563"/>
            <a:ext cx="0" cy="233838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4175" y="1038810"/>
            <a:ext cx="84296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2495"/>
            <a:ext cx="8420101" cy="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4.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Мяч вертикально упал с высоты 3 м, отскочил от пола и был пойман на высоте 1 м. Сделайте чертеж. Найдите путь и 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модуль перемещени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я</a:t>
            </a: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Gerbera"/>
                <a:cs typeface="Arial" panose="020B0604020202020204" pitchFamily="34" charset="0"/>
              </a:rPr>
              <a:t>мяча.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7188" y="381000"/>
            <a:ext cx="8431212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71475" y="1195413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ДАНО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1416212" y="1195413"/>
            <a:ext cx="984087" cy="32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63855" y="1524324"/>
                <a:ext cx="884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" y="1524324"/>
                <a:ext cx="884473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63322" y="1835931"/>
                <a:ext cx="888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22" y="1835931"/>
                <a:ext cx="888641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57188" y="2225194"/>
                <a:ext cx="10708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225194"/>
                <a:ext cx="1070822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358775" y="2209954"/>
            <a:ext cx="106107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428011" y="1815895"/>
                <a:ext cx="2044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𝐴𝐵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11" y="1815895"/>
                <a:ext cx="2044855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1428010" y="1517749"/>
            <a:ext cx="286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Путь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—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это длина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траектории: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cs typeface="Gerbera" pitchFamily="50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23832" y="2412187"/>
            <a:ext cx="4227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Перемещение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—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это направленный отрезок прямой, соединяющий начальное положение тела с его последующим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положением.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423245" y="3141220"/>
                <a:ext cx="929485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245" y="3141220"/>
                <a:ext cx="929485" cy="3353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единительная линия 91"/>
          <p:cNvCxnSpPr/>
          <p:nvPr/>
        </p:nvCxnSpPr>
        <p:spPr>
          <a:xfrm flipV="1">
            <a:off x="1419848" y="1512271"/>
            <a:ext cx="0" cy="15949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428194" y="4424251"/>
            <a:ext cx="2541825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ОТВЕТ:</a:t>
            </a:r>
            <a:r>
              <a:rPr lang="ru-RU" altLang="ru-RU" sz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200" i="1" dirty="0" smtClean="0">
                <a:latin typeface="+mn-lt"/>
                <a:cs typeface="Arial" panose="020B0604020202020204" pitchFamily="34" charset="0"/>
              </a:rPr>
              <a:t>s</a:t>
            </a:r>
            <a:r>
              <a:rPr lang="en-US" altLang="ru-RU" sz="1200" dirty="0" smtClean="0">
                <a:latin typeface="+mn-lt"/>
                <a:cs typeface="Arial" panose="020B0604020202020204" pitchFamily="34" charset="0"/>
              </a:rPr>
              <a:t> = 4 </a:t>
            </a:r>
            <a:r>
              <a:rPr lang="ru-RU" altLang="ru-RU" sz="1200" dirty="0" smtClean="0">
                <a:latin typeface="+mn-lt"/>
                <a:cs typeface="Arial" panose="020B0604020202020204" pitchFamily="34" charset="0"/>
              </a:rPr>
              <a:t>м; </a:t>
            </a:r>
            <a:r>
              <a:rPr lang="en-US" altLang="ru-RU" sz="1200" dirty="0" smtClean="0">
                <a:latin typeface="+mn-lt"/>
                <a:cs typeface="Arial" panose="020B0604020202020204" pitchFamily="34" charset="0"/>
              </a:rPr>
              <a:t>|</a:t>
            </a:r>
            <a:r>
              <a:rPr lang="el-GR" altLang="ru-RU" sz="1200" dirty="0" smtClean="0">
                <a:latin typeface="+mn-lt"/>
                <a:ea typeface="Yu Mincho Light" panose="02020300000000000000" pitchFamily="18" charset="-128"/>
                <a:cs typeface="Arial" panose="020B0604020202020204" pitchFamily="34" charset="0"/>
              </a:rPr>
              <a:t>Δ</a:t>
            </a:r>
            <a:r>
              <a:rPr lang="en-US" altLang="ru-RU" sz="1200" i="1" dirty="0" smtClean="0">
                <a:latin typeface="+mn-lt"/>
                <a:ea typeface="Yu Mincho Light" panose="02020300000000000000" pitchFamily="18" charset="-128"/>
                <a:cs typeface="Arial" panose="020B0604020202020204" pitchFamily="34" charset="0"/>
              </a:rPr>
              <a:t>r</a:t>
            </a:r>
            <a:r>
              <a:rPr lang="en-US" altLang="ru-RU" sz="500" i="1" dirty="0" smtClean="0">
                <a:latin typeface="+mn-lt"/>
                <a:ea typeface="Yu Mincho Light" panose="020203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ru-RU" sz="1200" dirty="0" smtClean="0">
                <a:latin typeface="+mn-lt"/>
                <a:ea typeface="Yu Mincho Light" panose="02020300000000000000" pitchFamily="18" charset="-128"/>
                <a:cs typeface="Arial" panose="020B0604020202020204" pitchFamily="34" charset="0"/>
              </a:rPr>
              <a:t>| = 2 </a:t>
            </a:r>
            <a:r>
              <a:rPr lang="ru-RU" altLang="ru-RU" sz="1200" dirty="0" smtClean="0">
                <a:latin typeface="+mn-lt"/>
                <a:ea typeface="Yu Mincho Light" panose="02020300000000000000" pitchFamily="18" charset="-128"/>
                <a:cs typeface="Arial" panose="020B0604020202020204" pitchFamily="34" charset="0"/>
              </a:rPr>
              <a:t>м.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57188" y="2525276"/>
                <a:ext cx="1062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525276"/>
                <a:ext cx="1062660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57188" y="2807090"/>
                <a:ext cx="1062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2807090"/>
                <a:ext cx="106266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428011" y="2114041"/>
                <a:ext cx="18189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м+1 м=4 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11" y="2114041"/>
                <a:ext cx="181895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423832" y="3466937"/>
            <a:ext cx="1045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1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способ: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294547" y="3469880"/>
                <a:ext cx="14187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547" y="3469880"/>
                <a:ext cx="1418722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3486446" y="3469880"/>
                <a:ext cx="1151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м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446" y="3469880"/>
                <a:ext cx="1151084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997988" y="4101496"/>
                <a:ext cx="1816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м.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988" y="4101496"/>
                <a:ext cx="1816716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423245" y="4109116"/>
                <a:ext cx="7295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245" y="4109116"/>
                <a:ext cx="729559" cy="307777"/>
              </a:xfrm>
              <a:prstGeom prst="rect">
                <a:avLst/>
              </a:prstGeom>
              <a:blipFill rotWithShape="0">
                <a:blip r:embed="rId1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1423832" y="3768026"/>
            <a:ext cx="1045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2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Gerbera" pitchFamily="50" charset="0"/>
              </a:rPr>
              <a:t>способ:</a:t>
            </a:r>
            <a:endParaRPr lang="ru-RU" sz="1400" i="1" dirty="0">
              <a:cs typeface="Gerbera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309787" y="3770969"/>
                <a:ext cx="1990738" cy="340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787" y="3770969"/>
                <a:ext cx="1990738" cy="34015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096116" y="3778589"/>
                <a:ext cx="7138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1400" i="1" dirty="0">
                  <a:solidFill>
                    <a:schemeClr val="tx1"/>
                  </a:solidFill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16" y="3778589"/>
                <a:ext cx="713850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6700741" y="1593850"/>
            <a:ext cx="0" cy="2967493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49979" y="4467181"/>
            <a:ext cx="2888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6411879" y="1593850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  <a:endParaRPr lang="ru-RU" i="1" dirty="0"/>
          </a:p>
        </p:txBody>
      </p:sp>
      <p:cxnSp>
        <p:nvCxnSpPr>
          <p:cNvPr id="107" name="Прямая со стрелкой 106"/>
          <p:cNvCxnSpPr/>
          <p:nvPr/>
        </p:nvCxnSpPr>
        <p:spPr>
          <a:xfrm>
            <a:off x="6700741" y="4554793"/>
            <a:ext cx="1669100" cy="0"/>
          </a:xfrm>
          <a:prstGeom prst="straightConnector1">
            <a:avLst/>
          </a:prstGeom>
          <a:ln w="1587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472888" y="2166855"/>
            <a:ext cx="81660" cy="816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7472888" y="4512235"/>
            <a:ext cx="81660" cy="816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7747348" y="3352643"/>
            <a:ext cx="81660" cy="816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01" name="Прямая со стрелкой 4100"/>
          <p:cNvCxnSpPr/>
          <p:nvPr/>
        </p:nvCxnSpPr>
        <p:spPr>
          <a:xfrm>
            <a:off x="7791040" y="2207419"/>
            <a:ext cx="0" cy="118983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4102"/>
          <p:cNvSpPr txBox="1"/>
          <p:nvPr/>
        </p:nvSpPr>
        <p:spPr>
          <a:xfrm>
            <a:off x="7220844" y="1909884"/>
            <a:ext cx="3016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ru-RU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7205762" y="4257775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</a:t>
            </a:r>
            <a:endParaRPr lang="ru-RU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7786278" y="3257894"/>
            <a:ext cx="3064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7" name="TextBox 4106"/>
              <p:cNvSpPr txBox="1"/>
              <p:nvPr/>
            </p:nvSpPr>
            <p:spPr>
              <a:xfrm>
                <a:off x="7782271" y="2860244"/>
                <a:ext cx="4192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07" name="TextBox 4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271" y="2860244"/>
                <a:ext cx="419282" cy="300082"/>
              </a:xfrm>
              <a:prstGeom prst="rect">
                <a:avLst/>
              </a:prstGeom>
              <a:blipFill rotWithShape="0">
                <a:blip r:embed="rId18"/>
                <a:stretch>
                  <a:fillRect t="-10204" r="-35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>
            <a:off x="7193943" y="3525725"/>
            <a:ext cx="3064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7666596" y="3818506"/>
            <a:ext cx="3193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cxnSp>
        <p:nvCxnSpPr>
          <p:cNvPr id="4109" name="Прямая соединительная линия 4108"/>
          <p:cNvCxnSpPr/>
          <p:nvPr/>
        </p:nvCxnSpPr>
        <p:spPr>
          <a:xfrm>
            <a:off x="6700741" y="2210595"/>
            <a:ext cx="81297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6700741" y="3393839"/>
            <a:ext cx="109325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354725" y="2054314"/>
            <a:ext cx="3497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r>
              <a:rPr lang="ru-RU" baseline="-25000" dirty="0" smtClean="0"/>
              <a:t>0</a:t>
            </a:r>
            <a:endParaRPr lang="ru-RU" baseline="-25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6430925" y="3238689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y</a:t>
            </a:r>
            <a:endParaRPr lang="ru-RU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33267" y="411516"/>
                <a:ext cx="884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=3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267" y="411516"/>
                <a:ext cx="884473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747348" y="411516"/>
                <a:ext cx="888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sz="1400" i="1" dirty="0"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348" y="411516"/>
                <a:ext cx="888641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55982" y="680555"/>
                <a:ext cx="10708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82" y="680555"/>
                <a:ext cx="1070822" cy="307777"/>
              </a:xfrm>
              <a:prstGeom prst="rect">
                <a:avLst/>
              </a:prstGeom>
              <a:blipFill rotWithShape="0">
                <a:blip r:embed="rId2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70607" y="673060"/>
                <a:ext cx="1062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07" y="673060"/>
                <a:ext cx="1062660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633267" y="680555"/>
                <a:ext cx="1062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ru-RU" sz="1400" i="1" dirty="0">
                  <a:latin typeface="Gerbera" pitchFamily="50" charset="0"/>
                  <a:cs typeface="Gerbera" pitchFamily="50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267" y="680555"/>
                <a:ext cx="1062660" cy="3077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Овал 59"/>
          <p:cNvSpPr/>
          <p:nvPr/>
        </p:nvSpPr>
        <p:spPr>
          <a:xfrm>
            <a:off x="7472888" y="2166855"/>
            <a:ext cx="81660" cy="816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472887" y="4509505"/>
            <a:ext cx="81660" cy="816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425048" y="3465097"/>
                <a:ext cx="7138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м.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048" y="3465097"/>
                <a:ext cx="713850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4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6914E-6 L -0.35799 0.215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1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6914E-6 L -0.80711 0.277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30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5679E-6 L -0.09774 0.298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1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-0.24254 0.36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802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L -0.35712 0.412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34568E-6 L -1.38889E-6 0.45618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0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14 -0.10402 L 0.01979 -0.12871 L 0.0302 -0.225 " pathEditMode="relative" ptsTypes="AAAA">
                                      <p:cBhvr>
                                        <p:cTn id="1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2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2" grpId="0"/>
      <p:bldP spid="64" grpId="0"/>
      <p:bldP spid="75" grpId="0"/>
      <p:bldP spid="81" grpId="0"/>
      <p:bldP spid="83" grpId="0"/>
      <p:bldP spid="85" grpId="0"/>
      <p:bldP spid="86" grpId="0"/>
      <p:bldP spid="88" grpId="0"/>
      <p:bldP spid="89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4" grpId="0"/>
      <p:bldP spid="12" grpId="0"/>
      <p:bldP spid="100" grpId="0"/>
      <p:bldP spid="101" grpId="0"/>
      <p:bldP spid="105" grpId="0"/>
      <p:bldP spid="23" grpId="0"/>
      <p:bldP spid="106" grpId="0"/>
      <p:bldP spid="52" grpId="0" animBg="1"/>
      <p:bldP spid="118" grpId="0" animBg="1"/>
      <p:bldP spid="119" grpId="0" animBg="1"/>
      <p:bldP spid="4103" grpId="0"/>
      <p:bldP spid="121" grpId="0"/>
      <p:bldP spid="122" grpId="0"/>
      <p:bldP spid="4107" grpId="0"/>
      <p:bldP spid="127" grpId="0"/>
      <p:bldP spid="128" grpId="0"/>
      <p:bldP spid="135" grpId="0"/>
      <p:bldP spid="136" grpId="0"/>
      <p:bldP spid="51" grpId="0"/>
      <p:bldP spid="51" grpId="1"/>
      <p:bldP spid="51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0"/>
            <a:ext cx="3976685" cy="5143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939" y="383724"/>
            <a:ext cx="3736749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b="1" cap="all" dirty="0">
                <a:solidFill>
                  <a:srgbClr val="ED7D31">
                    <a:lumMod val="75000"/>
                  </a:srgbClr>
                </a:solidFill>
              </a:rPr>
              <a:t>Упражнение, друзья, даёт больше, чем хорошее природное </a:t>
            </a:r>
            <a:r>
              <a:rPr lang="ru-RU" sz="2400" b="1" cap="all" dirty="0" smtClean="0">
                <a:solidFill>
                  <a:srgbClr val="ED7D31">
                    <a:lumMod val="75000"/>
                  </a:srgbClr>
                </a:solidFill>
              </a:rPr>
              <a:t>дарование</a:t>
            </a:r>
            <a:r>
              <a:rPr lang="ru-RU" sz="2400" b="1" cap="all" dirty="0">
                <a:solidFill>
                  <a:srgbClr val="ED7D31">
                    <a:lumMod val="75000"/>
                  </a:srgbClr>
                </a:solidFill>
              </a:rPr>
              <a:t>.</a:t>
            </a:r>
            <a:endParaRPr lang="ru-RU" sz="2400" b="1" cap="all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3400" y="4248150"/>
            <a:ext cx="822960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1800" y="4388048"/>
            <a:ext cx="10230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ru-RU" altLang="ru-RU" sz="1400" dirty="0" smtClean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Протагор</a:t>
            </a:r>
            <a:endParaRPr lang="ru-RU" altLang="ru-RU" sz="1400" dirty="0" smtClean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4175" y="1300480"/>
            <a:ext cx="84296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7188" y="381000"/>
            <a:ext cx="8431212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67141" y="143257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6944481" y="1867848"/>
            <a:ext cx="1531257" cy="701566"/>
            <a:chOff x="7209518" y="1673538"/>
            <a:chExt cx="1531257" cy="70156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7209518" y="1673538"/>
              <a:ext cx="1531257" cy="701566"/>
              <a:chOff x="6601460" y="1705085"/>
              <a:chExt cx="1531257" cy="701566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6601460" y="170508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7330263" y="2132325"/>
                <a:ext cx="73650" cy="73650"/>
              </a:xfrm>
              <a:prstGeom prst="ellipse">
                <a:avLst/>
              </a:prstGeom>
              <a:solidFill>
                <a:srgbClr val="4D795D"/>
              </a:solidFill>
              <a:ln>
                <a:solidFill>
                  <a:srgbClr val="4D7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09518" y="1683362"/>
              <a:ext cx="5645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точка</a:t>
              </a:r>
              <a:endParaRPr lang="ru-RU" sz="1200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086415" y="1866830"/>
            <a:ext cx="1531257" cy="701566"/>
            <a:chOff x="5441496" y="1673538"/>
            <a:chExt cx="1531257" cy="70156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441496" y="1673538"/>
              <a:ext cx="1531257" cy="701566"/>
              <a:chOff x="4787900" y="1705085"/>
              <a:chExt cx="1531257" cy="701566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4787900" y="170508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4940300" y="2169150"/>
                <a:ext cx="1231900" cy="0"/>
              </a:xfrm>
              <a:prstGeom prst="line">
                <a:avLst/>
              </a:prstGeom>
              <a:ln w="12700">
                <a:solidFill>
                  <a:srgbClr val="4D7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5441496" y="1683362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прямая</a:t>
              </a:r>
              <a:endParaRPr lang="ru-RU" sz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100561" y="2858585"/>
            <a:ext cx="1531257" cy="847617"/>
            <a:chOff x="5436144" y="2734191"/>
            <a:chExt cx="1531257" cy="84761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436144" y="2734192"/>
              <a:ext cx="1531257" cy="847616"/>
              <a:chOff x="4787900" y="2524235"/>
              <a:chExt cx="1531257" cy="847616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4787900" y="252423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4892675" y="2933701"/>
                <a:ext cx="1314450" cy="438150"/>
                <a:chOff x="4892675" y="2933701"/>
                <a:chExt cx="1314450" cy="438150"/>
              </a:xfrm>
            </p:grpSpPr>
            <p:sp>
              <p:nvSpPr>
                <p:cNvPr id="8" name="Дуга 7"/>
                <p:cNvSpPr/>
                <p:nvPr/>
              </p:nvSpPr>
              <p:spPr>
                <a:xfrm>
                  <a:off x="4892675" y="2933701"/>
                  <a:ext cx="438150" cy="438150"/>
                </a:xfrm>
                <a:prstGeom prst="arc">
                  <a:avLst>
                    <a:gd name="adj1" fmla="val 10791794"/>
                    <a:gd name="adj2" fmla="val 0"/>
                  </a:avLst>
                </a:prstGeom>
                <a:ln w="12700">
                  <a:solidFill>
                    <a:srgbClr val="4D795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Дуга 35"/>
                <p:cNvSpPr/>
                <p:nvPr/>
              </p:nvSpPr>
              <p:spPr>
                <a:xfrm>
                  <a:off x="5330825" y="2933701"/>
                  <a:ext cx="438150" cy="438150"/>
                </a:xfrm>
                <a:prstGeom prst="arc">
                  <a:avLst>
                    <a:gd name="adj1" fmla="val 10791794"/>
                    <a:gd name="adj2" fmla="val 0"/>
                  </a:avLst>
                </a:prstGeom>
                <a:ln w="12700">
                  <a:solidFill>
                    <a:srgbClr val="4D795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Дуга 36"/>
                <p:cNvSpPr/>
                <p:nvPr/>
              </p:nvSpPr>
              <p:spPr>
                <a:xfrm>
                  <a:off x="5768975" y="2933701"/>
                  <a:ext cx="438150" cy="438150"/>
                </a:xfrm>
                <a:prstGeom prst="arc">
                  <a:avLst>
                    <a:gd name="adj1" fmla="val 10791794"/>
                    <a:gd name="adj2" fmla="val 0"/>
                  </a:avLst>
                </a:prstGeom>
                <a:ln w="12700">
                  <a:solidFill>
                    <a:srgbClr val="4D795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6" name="TextBox 45"/>
            <p:cNvSpPr txBox="1"/>
            <p:nvPr/>
          </p:nvSpPr>
          <p:spPr>
            <a:xfrm>
              <a:off x="5441496" y="2734191"/>
              <a:ext cx="8595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циклоида</a:t>
              </a:r>
              <a:endParaRPr lang="ru-RU" sz="105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946445" y="2863732"/>
            <a:ext cx="1531257" cy="701567"/>
            <a:chOff x="7209518" y="2734191"/>
            <a:chExt cx="1531257" cy="701567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7209518" y="2734192"/>
              <a:ext cx="1531257" cy="701566"/>
              <a:chOff x="6601460" y="2524235"/>
              <a:chExt cx="1531257" cy="701566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6601460" y="252423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7488919" y="2593530"/>
                <a:ext cx="556531" cy="556531"/>
              </a:xfrm>
              <a:prstGeom prst="ellipse">
                <a:avLst/>
              </a:prstGeom>
              <a:noFill/>
              <a:ln>
                <a:solidFill>
                  <a:srgbClr val="4D7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209518" y="2734191"/>
              <a:ext cx="9935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/>
                <a:t>окружность</a:t>
              </a:r>
              <a:endParaRPr lang="ru-RU" sz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37545" y="3838670"/>
            <a:ext cx="1649811" cy="725363"/>
            <a:chOff x="5037545" y="3838670"/>
            <a:chExt cx="1649811" cy="72536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096932" y="3862467"/>
              <a:ext cx="1531257" cy="701566"/>
            </a:xfrm>
            <a:prstGeom prst="roundRect">
              <a:avLst>
                <a:gd name="adj" fmla="val 72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87" y="4145662"/>
              <a:ext cx="1303699" cy="31643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037545" y="3838670"/>
              <a:ext cx="16498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удлиненная циклоида</a:t>
              </a:r>
              <a:endParaRPr lang="ru-RU" sz="105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942304" y="3859617"/>
            <a:ext cx="1533434" cy="701567"/>
            <a:chOff x="7207341" y="3794845"/>
            <a:chExt cx="1533434" cy="701567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7209518" y="3794846"/>
              <a:ext cx="1531257" cy="701566"/>
            </a:xfrm>
            <a:prstGeom prst="roundRect">
              <a:avLst>
                <a:gd name="adj" fmla="val 72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07341" y="3794845"/>
              <a:ext cx="6046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зигзаг</a:t>
              </a:r>
              <a:endParaRPr lang="ru-RU" sz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293769" y="4071845"/>
              <a:ext cx="1323975" cy="352516"/>
            </a:xfrm>
            <a:custGeom>
              <a:avLst/>
              <a:gdLst>
                <a:gd name="connsiteX0" fmla="*/ 0 w 1323975"/>
                <a:gd name="connsiteY0" fmla="*/ 309563 h 309563"/>
                <a:gd name="connsiteX1" fmla="*/ 202406 w 1323975"/>
                <a:gd name="connsiteY1" fmla="*/ 11907 h 309563"/>
                <a:gd name="connsiteX2" fmla="*/ 330994 w 1323975"/>
                <a:gd name="connsiteY2" fmla="*/ 295275 h 309563"/>
                <a:gd name="connsiteX3" fmla="*/ 550069 w 1323975"/>
                <a:gd name="connsiteY3" fmla="*/ 16669 h 309563"/>
                <a:gd name="connsiteX4" fmla="*/ 650081 w 1323975"/>
                <a:gd name="connsiteY4" fmla="*/ 288132 h 309563"/>
                <a:gd name="connsiteX5" fmla="*/ 873919 w 1323975"/>
                <a:gd name="connsiteY5" fmla="*/ 0 h 309563"/>
                <a:gd name="connsiteX6" fmla="*/ 1007269 w 1323975"/>
                <a:gd name="connsiteY6" fmla="*/ 283369 h 309563"/>
                <a:gd name="connsiteX7" fmla="*/ 1176337 w 1323975"/>
                <a:gd name="connsiteY7" fmla="*/ 9525 h 309563"/>
                <a:gd name="connsiteX8" fmla="*/ 1323975 w 1323975"/>
                <a:gd name="connsiteY8" fmla="*/ 271463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309563">
                  <a:moveTo>
                    <a:pt x="0" y="309563"/>
                  </a:moveTo>
                  <a:lnTo>
                    <a:pt x="202406" y="11907"/>
                  </a:lnTo>
                  <a:lnTo>
                    <a:pt x="330994" y="295275"/>
                  </a:lnTo>
                  <a:lnTo>
                    <a:pt x="550069" y="16669"/>
                  </a:lnTo>
                  <a:lnTo>
                    <a:pt x="650081" y="288132"/>
                  </a:lnTo>
                  <a:lnTo>
                    <a:pt x="873919" y="0"/>
                  </a:lnTo>
                  <a:lnTo>
                    <a:pt x="1007269" y="283369"/>
                  </a:lnTo>
                  <a:lnTo>
                    <a:pt x="1176337" y="9525"/>
                  </a:lnTo>
                  <a:lnTo>
                    <a:pt x="1323975" y="271463"/>
                  </a:lnTo>
                </a:path>
              </a:pathLst>
            </a:custGeom>
            <a:noFill/>
            <a:ln>
              <a:solidFill>
                <a:srgbClr val="4D79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357188" y="1892360"/>
            <a:ext cx="44110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64039" y="1892360"/>
            <a:ext cx="0" cy="287490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57188" y="2261899"/>
            <a:ext cx="44110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768267" y="1890713"/>
            <a:ext cx="0" cy="28765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7188" y="4762501"/>
            <a:ext cx="44110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688618" y="2261899"/>
            <a:ext cx="0" cy="250536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52927" y="2633085"/>
            <a:ext cx="44153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3465" y="1921640"/>
            <a:ext cx="43844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Траектория движения относительно: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685570" y="2297451"/>
            <a:ext cx="15428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человека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3228443" y="2297451"/>
            <a:ext cx="15311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велосипедиста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7089" y="2784566"/>
            <a:ext cx="1205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Рама велосипеда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367089" y="3443878"/>
            <a:ext cx="1386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Точка на ободе колеса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367089" y="4103190"/>
            <a:ext cx="1386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Точка на конце педали</a:t>
            </a:r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V="1">
            <a:off x="3228443" y="2261899"/>
            <a:ext cx="0" cy="250536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52927" y="3342890"/>
            <a:ext cx="44153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52927" y="4052695"/>
            <a:ext cx="44153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7105" y="2842274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точка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699091" y="2842274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прямая</a:t>
            </a:r>
            <a:endParaRPr lang="ru-RU" dirty="0"/>
          </a:p>
        </p:txBody>
      </p:sp>
      <p:sp>
        <p:nvSpPr>
          <p:cNvPr id="68" name="Rectangle 4"/>
          <p:cNvSpPr>
            <a:spLocks noChangeArrowheads="1"/>
          </p:cNvSpPr>
          <p:nvPr/>
        </p:nvSpPr>
        <p:spPr bwMode="auto">
          <a:xfrm>
            <a:off x="368299" y="41314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Велосипедист движется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по прямолинейному гладкому участку дороги. Каковы траектории движения относительно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велосипедиста и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относительно стоящего на обочине человека рамы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велосипеда;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точки на ободе колеса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;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точки на конце педали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? </a:t>
            </a:r>
            <a:endParaRPr lang="ru-RU" altLang="ru-RU" sz="1400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75623" y="1849911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точка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729952" y="1850236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прямая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2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401 L -0.35347 0.19352 " pathEditMode="relative" ptsTypes="AA">
                                      <p:cBhvr>
                                        <p:cTn id="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6914E-6 L -0.32865 0.1932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0" grpId="0"/>
      <p:bldP spid="66" grpId="0"/>
      <p:bldP spid="67" grpId="0"/>
      <p:bldP spid="76" grpId="0"/>
      <p:bldP spid="77" grpId="0"/>
      <p:bldP spid="78" grpId="0"/>
      <p:bldP spid="11" grpId="0"/>
      <p:bldP spid="58" grpId="0"/>
      <p:bldP spid="59" grpId="0"/>
      <p:bldP spid="59" grpId="1"/>
      <p:bldP spid="59" grpId="2"/>
      <p:bldP spid="61" grpId="0"/>
      <p:bldP spid="61" grpId="1"/>
      <p:bldP spid="6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72"/>
            <a:ext cx="9144001" cy="514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805943" y="2586586"/>
            <a:ext cx="1347107" cy="1405391"/>
            <a:chOff x="367168" y="2520084"/>
            <a:chExt cx="1347107" cy="1405391"/>
          </a:xfrm>
        </p:grpSpPr>
        <p:sp>
          <p:nvSpPr>
            <p:cNvPr id="2" name="Овал 1"/>
            <p:cNvSpPr/>
            <p:nvPr/>
          </p:nvSpPr>
          <p:spPr>
            <a:xfrm>
              <a:off x="367168" y="2578368"/>
              <a:ext cx="1347107" cy="1347107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971324" y="2520084"/>
              <a:ext cx="138793" cy="1387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Овал 55"/>
          <p:cNvSpPr/>
          <p:nvPr/>
        </p:nvSpPr>
        <p:spPr>
          <a:xfrm rot="10800000">
            <a:off x="5805941" y="2644870"/>
            <a:ext cx="1347107" cy="1347107"/>
          </a:xfrm>
          <a:prstGeom prst="ellipse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410099" y="2586585"/>
            <a:ext cx="138793" cy="1387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pat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7531E-6 C 0.04062 1.97531E-6 0.07378 0.05802 0.07378 0.12994 C 0.07378 0.20185 0.04062 0.25987 3.05556E-6 0.25987 C -0.0408 0.25987 -0.07361 0.20185 -0.07361 0.12994 C -0.07361 0.05802 -0.0408 1.97531E-6 3.05556E-6 1.97531E-6 Z " pathEditMode="relative" rAng="0" ptsTypes="AAAAA">
                                      <p:cBhvr>
                                        <p:cTn id="1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4175" y="1300480"/>
            <a:ext cx="84296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7188" y="381000"/>
            <a:ext cx="8431212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67141" y="143257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7188" y="1892360"/>
            <a:ext cx="44110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64039" y="1892360"/>
            <a:ext cx="0" cy="287490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57188" y="2261899"/>
            <a:ext cx="44110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768267" y="1890713"/>
            <a:ext cx="0" cy="28765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7188" y="4762501"/>
            <a:ext cx="44110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688618" y="2261899"/>
            <a:ext cx="0" cy="250536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52927" y="2633085"/>
            <a:ext cx="44153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3465" y="1921640"/>
            <a:ext cx="43844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Траектория движения относительно: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685570" y="2297451"/>
            <a:ext cx="15428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человека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3228443" y="2297451"/>
            <a:ext cx="15311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велосипедиста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7089" y="2784566"/>
            <a:ext cx="1205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Рама велосипеда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367089" y="3443878"/>
            <a:ext cx="1386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Точка на ободе колеса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367089" y="4103190"/>
            <a:ext cx="1386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Точка на конце педали</a:t>
            </a:r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V="1">
            <a:off x="3228443" y="2261899"/>
            <a:ext cx="0" cy="250536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52927" y="3342890"/>
            <a:ext cx="44153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52927" y="4052695"/>
            <a:ext cx="44153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7105" y="2842274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точка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699091" y="2842274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прямая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3228443" y="3556161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окружность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3228443" y="4261102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окружность</a:t>
            </a:r>
            <a:endParaRPr lang="ru-RU" dirty="0"/>
          </a:p>
        </p:txBody>
      </p:sp>
      <p:grpSp>
        <p:nvGrpSpPr>
          <p:cNvPr id="104" name="Группа 103"/>
          <p:cNvGrpSpPr/>
          <p:nvPr/>
        </p:nvGrpSpPr>
        <p:grpSpPr>
          <a:xfrm>
            <a:off x="6944481" y="1867848"/>
            <a:ext cx="1531257" cy="701566"/>
            <a:chOff x="7209518" y="1673538"/>
            <a:chExt cx="1531257" cy="701566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209518" y="1673538"/>
              <a:ext cx="1531257" cy="701566"/>
              <a:chOff x="6601460" y="1705085"/>
              <a:chExt cx="1531257" cy="701566"/>
            </a:xfrm>
          </p:grpSpPr>
          <p:sp>
            <p:nvSpPr>
              <p:cNvPr id="107" name="Скругленный прямоугольник 106"/>
              <p:cNvSpPr/>
              <p:nvPr/>
            </p:nvSpPr>
            <p:spPr>
              <a:xfrm>
                <a:off x="6601460" y="170508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7330263" y="2132325"/>
                <a:ext cx="73650" cy="73650"/>
              </a:xfrm>
              <a:prstGeom prst="ellipse">
                <a:avLst/>
              </a:prstGeom>
              <a:solidFill>
                <a:srgbClr val="4D795D"/>
              </a:solidFill>
              <a:ln>
                <a:solidFill>
                  <a:srgbClr val="4D7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209518" y="1683362"/>
              <a:ext cx="5645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точка</a:t>
              </a:r>
              <a:endParaRPr lang="ru-RU" sz="1200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086415" y="1866830"/>
            <a:ext cx="1531257" cy="701566"/>
            <a:chOff x="5441496" y="1673538"/>
            <a:chExt cx="1531257" cy="701566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5441496" y="1673538"/>
              <a:ext cx="1531257" cy="701566"/>
              <a:chOff x="4787900" y="1705085"/>
              <a:chExt cx="1531257" cy="701566"/>
            </a:xfrm>
          </p:grpSpPr>
          <p:sp>
            <p:nvSpPr>
              <p:cNvPr id="112" name="Скругленный прямоугольник 111"/>
              <p:cNvSpPr/>
              <p:nvPr/>
            </p:nvSpPr>
            <p:spPr>
              <a:xfrm>
                <a:off x="4787900" y="170508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4940300" y="2169150"/>
                <a:ext cx="1231900" cy="0"/>
              </a:xfrm>
              <a:prstGeom prst="line">
                <a:avLst/>
              </a:prstGeom>
              <a:ln w="12700">
                <a:solidFill>
                  <a:srgbClr val="4D7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/>
            <p:cNvSpPr txBox="1"/>
            <p:nvPr/>
          </p:nvSpPr>
          <p:spPr>
            <a:xfrm>
              <a:off x="5441496" y="1683362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прямая</a:t>
              </a:r>
              <a:endParaRPr lang="ru-RU" sz="1200" dirty="0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5100561" y="2858585"/>
            <a:ext cx="1531257" cy="847617"/>
            <a:chOff x="5436144" y="2734191"/>
            <a:chExt cx="1531257" cy="847617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5436144" y="2734192"/>
              <a:ext cx="1531257" cy="847616"/>
              <a:chOff x="4787900" y="2524235"/>
              <a:chExt cx="1531257" cy="847616"/>
            </a:xfrm>
          </p:grpSpPr>
          <p:sp>
            <p:nvSpPr>
              <p:cNvPr id="117" name="Скругленный прямоугольник 116"/>
              <p:cNvSpPr/>
              <p:nvPr/>
            </p:nvSpPr>
            <p:spPr>
              <a:xfrm>
                <a:off x="4787900" y="252423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8" name="Группа 117"/>
              <p:cNvGrpSpPr/>
              <p:nvPr/>
            </p:nvGrpSpPr>
            <p:grpSpPr>
              <a:xfrm>
                <a:off x="4892675" y="2933701"/>
                <a:ext cx="1314450" cy="438150"/>
                <a:chOff x="4892675" y="2933701"/>
                <a:chExt cx="1314450" cy="438150"/>
              </a:xfrm>
            </p:grpSpPr>
            <p:sp>
              <p:nvSpPr>
                <p:cNvPr id="119" name="Дуга 118"/>
                <p:cNvSpPr/>
                <p:nvPr/>
              </p:nvSpPr>
              <p:spPr>
                <a:xfrm>
                  <a:off x="4892675" y="2933701"/>
                  <a:ext cx="438150" cy="438150"/>
                </a:xfrm>
                <a:prstGeom prst="arc">
                  <a:avLst>
                    <a:gd name="adj1" fmla="val 10791794"/>
                    <a:gd name="adj2" fmla="val 0"/>
                  </a:avLst>
                </a:prstGeom>
                <a:ln w="12700">
                  <a:solidFill>
                    <a:srgbClr val="4D795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" name="Дуга 119"/>
                <p:cNvSpPr/>
                <p:nvPr/>
              </p:nvSpPr>
              <p:spPr>
                <a:xfrm>
                  <a:off x="5330825" y="2933701"/>
                  <a:ext cx="438150" cy="438150"/>
                </a:xfrm>
                <a:prstGeom prst="arc">
                  <a:avLst>
                    <a:gd name="adj1" fmla="val 10791794"/>
                    <a:gd name="adj2" fmla="val 0"/>
                  </a:avLst>
                </a:prstGeom>
                <a:ln w="12700">
                  <a:solidFill>
                    <a:srgbClr val="4D795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Дуга 120"/>
                <p:cNvSpPr/>
                <p:nvPr/>
              </p:nvSpPr>
              <p:spPr>
                <a:xfrm>
                  <a:off x="5768975" y="2933701"/>
                  <a:ext cx="438150" cy="438150"/>
                </a:xfrm>
                <a:prstGeom prst="arc">
                  <a:avLst>
                    <a:gd name="adj1" fmla="val 10791794"/>
                    <a:gd name="adj2" fmla="val 0"/>
                  </a:avLst>
                </a:prstGeom>
                <a:ln w="12700">
                  <a:solidFill>
                    <a:srgbClr val="4D795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16" name="TextBox 115"/>
            <p:cNvSpPr txBox="1"/>
            <p:nvPr/>
          </p:nvSpPr>
          <p:spPr>
            <a:xfrm>
              <a:off x="5441496" y="2734191"/>
              <a:ext cx="8595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циклоида</a:t>
              </a:r>
              <a:endParaRPr lang="ru-RU" sz="1050" dirty="0"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6946445" y="2863732"/>
            <a:ext cx="1531257" cy="701567"/>
            <a:chOff x="7209518" y="2734191"/>
            <a:chExt cx="1531257" cy="701567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7209518" y="2734192"/>
              <a:ext cx="1531257" cy="701566"/>
              <a:chOff x="6601460" y="2524235"/>
              <a:chExt cx="1531257" cy="701566"/>
            </a:xfrm>
          </p:grpSpPr>
          <p:sp>
            <p:nvSpPr>
              <p:cNvPr id="125" name="Скругленный прямоугольник 124"/>
              <p:cNvSpPr/>
              <p:nvPr/>
            </p:nvSpPr>
            <p:spPr>
              <a:xfrm>
                <a:off x="6601460" y="252423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7488919" y="2593530"/>
                <a:ext cx="556531" cy="556531"/>
              </a:xfrm>
              <a:prstGeom prst="ellipse">
                <a:avLst/>
              </a:prstGeom>
              <a:noFill/>
              <a:ln>
                <a:solidFill>
                  <a:srgbClr val="4D7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7209518" y="2734191"/>
              <a:ext cx="9935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/>
                <a:t>окружность</a:t>
              </a:r>
              <a:endParaRPr lang="ru-RU" sz="1200" dirty="0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5037545" y="3838670"/>
            <a:ext cx="1649811" cy="725363"/>
            <a:chOff x="5037545" y="3838670"/>
            <a:chExt cx="1649811" cy="725363"/>
          </a:xfrm>
        </p:grpSpPr>
        <p:sp>
          <p:nvSpPr>
            <p:cNvPr id="128" name="Скругленный прямоугольник 127"/>
            <p:cNvSpPr/>
            <p:nvPr/>
          </p:nvSpPr>
          <p:spPr>
            <a:xfrm>
              <a:off x="5096932" y="3862467"/>
              <a:ext cx="1531257" cy="701566"/>
            </a:xfrm>
            <a:prstGeom prst="roundRect">
              <a:avLst>
                <a:gd name="adj" fmla="val 72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87" y="4145662"/>
              <a:ext cx="1303699" cy="316431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5037545" y="3838670"/>
              <a:ext cx="16498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удлиненная циклоида</a:t>
              </a:r>
              <a:endParaRPr lang="ru-RU" sz="1050" dirty="0"/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6942304" y="3859617"/>
            <a:ext cx="1533434" cy="701567"/>
            <a:chOff x="7207341" y="3794845"/>
            <a:chExt cx="1533434" cy="701567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209518" y="3794846"/>
              <a:ext cx="1531257" cy="701566"/>
            </a:xfrm>
            <a:prstGeom prst="roundRect">
              <a:avLst>
                <a:gd name="adj" fmla="val 72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207341" y="3794845"/>
              <a:ext cx="6046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зигзаг</a:t>
              </a:r>
              <a:endParaRPr lang="ru-RU" sz="1200" dirty="0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7293769" y="4071845"/>
              <a:ext cx="1323975" cy="352516"/>
            </a:xfrm>
            <a:custGeom>
              <a:avLst/>
              <a:gdLst>
                <a:gd name="connsiteX0" fmla="*/ 0 w 1323975"/>
                <a:gd name="connsiteY0" fmla="*/ 309563 h 309563"/>
                <a:gd name="connsiteX1" fmla="*/ 202406 w 1323975"/>
                <a:gd name="connsiteY1" fmla="*/ 11907 h 309563"/>
                <a:gd name="connsiteX2" fmla="*/ 330994 w 1323975"/>
                <a:gd name="connsiteY2" fmla="*/ 295275 h 309563"/>
                <a:gd name="connsiteX3" fmla="*/ 550069 w 1323975"/>
                <a:gd name="connsiteY3" fmla="*/ 16669 h 309563"/>
                <a:gd name="connsiteX4" fmla="*/ 650081 w 1323975"/>
                <a:gd name="connsiteY4" fmla="*/ 288132 h 309563"/>
                <a:gd name="connsiteX5" fmla="*/ 873919 w 1323975"/>
                <a:gd name="connsiteY5" fmla="*/ 0 h 309563"/>
                <a:gd name="connsiteX6" fmla="*/ 1007269 w 1323975"/>
                <a:gd name="connsiteY6" fmla="*/ 283369 h 309563"/>
                <a:gd name="connsiteX7" fmla="*/ 1176337 w 1323975"/>
                <a:gd name="connsiteY7" fmla="*/ 9525 h 309563"/>
                <a:gd name="connsiteX8" fmla="*/ 1323975 w 1323975"/>
                <a:gd name="connsiteY8" fmla="*/ 271463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309563">
                  <a:moveTo>
                    <a:pt x="0" y="309563"/>
                  </a:moveTo>
                  <a:lnTo>
                    <a:pt x="202406" y="11907"/>
                  </a:lnTo>
                  <a:lnTo>
                    <a:pt x="330994" y="295275"/>
                  </a:lnTo>
                  <a:lnTo>
                    <a:pt x="550069" y="16669"/>
                  </a:lnTo>
                  <a:lnTo>
                    <a:pt x="650081" y="288132"/>
                  </a:lnTo>
                  <a:lnTo>
                    <a:pt x="873919" y="0"/>
                  </a:lnTo>
                  <a:lnTo>
                    <a:pt x="1007269" y="283369"/>
                  </a:lnTo>
                  <a:lnTo>
                    <a:pt x="1176337" y="9525"/>
                  </a:lnTo>
                  <a:lnTo>
                    <a:pt x="1323975" y="271463"/>
                  </a:lnTo>
                </a:path>
              </a:pathLst>
            </a:custGeom>
            <a:noFill/>
            <a:ln>
              <a:solidFill>
                <a:srgbClr val="4D79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368299" y="41314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Велосипедист движется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по прямолинейному гладкому участку дороги. Каковы траектории движения относительно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велосипедиста и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относительно стоящего на обочине человека рамы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велосипеда;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точки на ободе колеса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;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точки на конце педали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? </a:t>
            </a:r>
            <a:endParaRPr lang="ru-RU" altLang="ru-RU" sz="1400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77950" y="2836699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окружность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6771099" y="2843533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окружность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551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0.00154 L -0.38663 0.138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68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38681 0.275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59" grpId="0"/>
      <p:bldP spid="59" grpId="1"/>
      <p:bldP spid="59" grpId="2"/>
      <p:bldP spid="64" grpId="0"/>
      <p:bldP spid="64" grpId="1"/>
      <p:bldP spid="6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293828"/>
            <a:ext cx="9144793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47"/>
            <a:ext cx="9144000" cy="44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4175" y="1300480"/>
            <a:ext cx="84296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13145"/>
            <a:ext cx="84201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1.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Велосипедист движется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по прямолинейному гладкому участку дороги. Каковы траектории движения относительно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велосипедиста и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относительно стоящего на обочине человека рамы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велосипеда;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точки на ободе колеса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; </a:t>
            </a:r>
            <a:r>
              <a:rPr lang="ru-RU" altLang="ru-RU" sz="1400" dirty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точки на конце педали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? </a:t>
            </a:r>
            <a:endParaRPr lang="ru-RU" altLang="ru-RU" sz="1400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7188" y="381000"/>
            <a:ext cx="8431212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67141" y="1432571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7188" y="1892360"/>
            <a:ext cx="44110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64039" y="1892360"/>
            <a:ext cx="0" cy="287490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57188" y="2261899"/>
            <a:ext cx="44110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768267" y="1890713"/>
            <a:ext cx="0" cy="28765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7188" y="4762501"/>
            <a:ext cx="44110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688618" y="2261899"/>
            <a:ext cx="0" cy="250536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52927" y="2633085"/>
            <a:ext cx="44153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3465" y="1921640"/>
            <a:ext cx="43844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Траектория движения относительно: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685570" y="2297451"/>
            <a:ext cx="15428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человека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3228443" y="2297451"/>
            <a:ext cx="15311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велосипедиста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7089" y="2784566"/>
            <a:ext cx="1205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Рама велосипеда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367089" y="3443878"/>
            <a:ext cx="1386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Точка на ободе колеса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367089" y="4103190"/>
            <a:ext cx="1386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Точка на конце педали</a:t>
            </a:r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V="1">
            <a:off x="3228443" y="2261899"/>
            <a:ext cx="0" cy="250536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52927" y="3342890"/>
            <a:ext cx="44153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52927" y="4052695"/>
            <a:ext cx="441534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7105" y="2842274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точка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699091" y="2842274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прямая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699091" y="3556161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циклоида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3228443" y="3556161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окружность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3228443" y="4261102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окружность</a:t>
            </a:r>
            <a:endParaRPr lang="ru-RU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6944481" y="1867848"/>
            <a:ext cx="1531257" cy="701566"/>
            <a:chOff x="7209518" y="1673538"/>
            <a:chExt cx="1531257" cy="701566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7209518" y="1673538"/>
              <a:ext cx="1531257" cy="701566"/>
              <a:chOff x="6601460" y="1705085"/>
              <a:chExt cx="1531257" cy="701566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6601460" y="170508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7330263" y="2132325"/>
                <a:ext cx="73650" cy="73650"/>
              </a:xfrm>
              <a:prstGeom prst="ellipse">
                <a:avLst/>
              </a:prstGeom>
              <a:solidFill>
                <a:srgbClr val="4D795D"/>
              </a:solidFill>
              <a:ln>
                <a:solidFill>
                  <a:srgbClr val="4D7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7209518" y="1683362"/>
              <a:ext cx="5645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точка</a:t>
              </a:r>
              <a:endParaRPr lang="ru-RU" sz="12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086415" y="1866830"/>
            <a:ext cx="1531257" cy="701566"/>
            <a:chOff x="5441496" y="1673538"/>
            <a:chExt cx="1531257" cy="701566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5441496" y="1673538"/>
              <a:ext cx="1531257" cy="701566"/>
              <a:chOff x="4787900" y="1705085"/>
              <a:chExt cx="1531257" cy="701566"/>
            </a:xfrm>
          </p:grpSpPr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787900" y="170508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4940300" y="2169150"/>
                <a:ext cx="1231900" cy="0"/>
              </a:xfrm>
              <a:prstGeom prst="line">
                <a:avLst/>
              </a:prstGeom>
              <a:ln w="12700">
                <a:solidFill>
                  <a:srgbClr val="4D795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5441496" y="1683362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прямая</a:t>
              </a:r>
              <a:endParaRPr lang="ru-RU" sz="1200" dirty="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100561" y="2858585"/>
            <a:ext cx="1531257" cy="847617"/>
            <a:chOff x="5436144" y="2734191"/>
            <a:chExt cx="1531257" cy="847617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5436144" y="2734192"/>
              <a:ext cx="1531257" cy="847616"/>
              <a:chOff x="4787900" y="2524235"/>
              <a:chExt cx="1531257" cy="847616"/>
            </a:xfrm>
          </p:grpSpPr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4787900" y="252423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8" name="Группа 87"/>
              <p:cNvGrpSpPr/>
              <p:nvPr/>
            </p:nvGrpSpPr>
            <p:grpSpPr>
              <a:xfrm>
                <a:off x="4892675" y="2933701"/>
                <a:ext cx="1314450" cy="438150"/>
                <a:chOff x="4892675" y="2933701"/>
                <a:chExt cx="1314450" cy="438150"/>
              </a:xfrm>
            </p:grpSpPr>
            <p:sp>
              <p:nvSpPr>
                <p:cNvPr id="89" name="Дуга 88"/>
                <p:cNvSpPr/>
                <p:nvPr/>
              </p:nvSpPr>
              <p:spPr>
                <a:xfrm>
                  <a:off x="4892675" y="2933701"/>
                  <a:ext cx="438150" cy="438150"/>
                </a:xfrm>
                <a:prstGeom prst="arc">
                  <a:avLst>
                    <a:gd name="adj1" fmla="val 10791794"/>
                    <a:gd name="adj2" fmla="val 0"/>
                  </a:avLst>
                </a:prstGeom>
                <a:ln w="12700">
                  <a:solidFill>
                    <a:srgbClr val="4D795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Дуга 89"/>
                <p:cNvSpPr/>
                <p:nvPr/>
              </p:nvSpPr>
              <p:spPr>
                <a:xfrm>
                  <a:off x="5330825" y="2933701"/>
                  <a:ext cx="438150" cy="438150"/>
                </a:xfrm>
                <a:prstGeom prst="arc">
                  <a:avLst>
                    <a:gd name="adj1" fmla="val 10791794"/>
                    <a:gd name="adj2" fmla="val 0"/>
                  </a:avLst>
                </a:prstGeom>
                <a:ln w="12700">
                  <a:solidFill>
                    <a:srgbClr val="4D795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Дуга 90"/>
                <p:cNvSpPr/>
                <p:nvPr/>
              </p:nvSpPr>
              <p:spPr>
                <a:xfrm>
                  <a:off x="5768975" y="2933701"/>
                  <a:ext cx="438150" cy="438150"/>
                </a:xfrm>
                <a:prstGeom prst="arc">
                  <a:avLst>
                    <a:gd name="adj1" fmla="val 10791794"/>
                    <a:gd name="adj2" fmla="val 0"/>
                  </a:avLst>
                </a:prstGeom>
                <a:ln w="12700">
                  <a:solidFill>
                    <a:srgbClr val="4D795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86" name="TextBox 85"/>
            <p:cNvSpPr txBox="1"/>
            <p:nvPr/>
          </p:nvSpPr>
          <p:spPr>
            <a:xfrm>
              <a:off x="5441496" y="2734191"/>
              <a:ext cx="8595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циклоида</a:t>
              </a:r>
              <a:endParaRPr lang="ru-RU" sz="1050" dirty="0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6946445" y="2863732"/>
            <a:ext cx="1531257" cy="701567"/>
            <a:chOff x="7209518" y="2734191"/>
            <a:chExt cx="1531257" cy="701567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7209518" y="2734192"/>
              <a:ext cx="1531257" cy="701566"/>
              <a:chOff x="6601460" y="2524235"/>
              <a:chExt cx="1531257" cy="701566"/>
            </a:xfrm>
          </p:grpSpPr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6601460" y="2524235"/>
                <a:ext cx="1531257" cy="701566"/>
              </a:xfrm>
              <a:prstGeom prst="roundRect">
                <a:avLst>
                  <a:gd name="adj" fmla="val 720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7488919" y="2593530"/>
                <a:ext cx="556531" cy="556531"/>
              </a:xfrm>
              <a:prstGeom prst="ellipse">
                <a:avLst/>
              </a:prstGeom>
              <a:noFill/>
              <a:ln>
                <a:solidFill>
                  <a:srgbClr val="4D79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7209518" y="2734191"/>
              <a:ext cx="99359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/>
                <a:t>окружность</a:t>
              </a:r>
              <a:endParaRPr lang="ru-RU" sz="1200" dirty="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5037545" y="3838670"/>
            <a:ext cx="1649811" cy="725363"/>
            <a:chOff x="5037545" y="3838670"/>
            <a:chExt cx="1649811" cy="725363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5096932" y="3862467"/>
              <a:ext cx="1531257" cy="701566"/>
            </a:xfrm>
            <a:prstGeom prst="roundRect">
              <a:avLst>
                <a:gd name="adj" fmla="val 72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87" y="4145662"/>
              <a:ext cx="1303699" cy="316431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5037545" y="3838670"/>
              <a:ext cx="164981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удлиненная циклоида</a:t>
              </a:r>
              <a:endParaRPr lang="ru-RU" sz="1050" dirty="0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6942304" y="3859617"/>
            <a:ext cx="1533434" cy="701567"/>
            <a:chOff x="7207341" y="3794845"/>
            <a:chExt cx="1533434" cy="701567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7209518" y="3794846"/>
              <a:ext cx="1531257" cy="701566"/>
            </a:xfrm>
            <a:prstGeom prst="roundRect">
              <a:avLst>
                <a:gd name="adj" fmla="val 72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07341" y="3794845"/>
              <a:ext cx="6046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зигзаг</a:t>
              </a:r>
              <a:endParaRPr lang="ru-RU" sz="1200" dirty="0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7293769" y="4071845"/>
              <a:ext cx="1323975" cy="352516"/>
            </a:xfrm>
            <a:custGeom>
              <a:avLst/>
              <a:gdLst>
                <a:gd name="connsiteX0" fmla="*/ 0 w 1323975"/>
                <a:gd name="connsiteY0" fmla="*/ 309563 h 309563"/>
                <a:gd name="connsiteX1" fmla="*/ 202406 w 1323975"/>
                <a:gd name="connsiteY1" fmla="*/ 11907 h 309563"/>
                <a:gd name="connsiteX2" fmla="*/ 330994 w 1323975"/>
                <a:gd name="connsiteY2" fmla="*/ 295275 h 309563"/>
                <a:gd name="connsiteX3" fmla="*/ 550069 w 1323975"/>
                <a:gd name="connsiteY3" fmla="*/ 16669 h 309563"/>
                <a:gd name="connsiteX4" fmla="*/ 650081 w 1323975"/>
                <a:gd name="connsiteY4" fmla="*/ 288132 h 309563"/>
                <a:gd name="connsiteX5" fmla="*/ 873919 w 1323975"/>
                <a:gd name="connsiteY5" fmla="*/ 0 h 309563"/>
                <a:gd name="connsiteX6" fmla="*/ 1007269 w 1323975"/>
                <a:gd name="connsiteY6" fmla="*/ 283369 h 309563"/>
                <a:gd name="connsiteX7" fmla="*/ 1176337 w 1323975"/>
                <a:gd name="connsiteY7" fmla="*/ 9525 h 309563"/>
                <a:gd name="connsiteX8" fmla="*/ 1323975 w 1323975"/>
                <a:gd name="connsiteY8" fmla="*/ 271463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309563">
                  <a:moveTo>
                    <a:pt x="0" y="309563"/>
                  </a:moveTo>
                  <a:lnTo>
                    <a:pt x="202406" y="11907"/>
                  </a:lnTo>
                  <a:lnTo>
                    <a:pt x="330994" y="295275"/>
                  </a:lnTo>
                  <a:lnTo>
                    <a:pt x="550069" y="16669"/>
                  </a:lnTo>
                  <a:lnTo>
                    <a:pt x="650081" y="288132"/>
                  </a:lnTo>
                  <a:lnTo>
                    <a:pt x="873919" y="0"/>
                  </a:lnTo>
                  <a:lnTo>
                    <a:pt x="1007269" y="283369"/>
                  </a:lnTo>
                  <a:lnTo>
                    <a:pt x="1176337" y="9525"/>
                  </a:lnTo>
                  <a:lnTo>
                    <a:pt x="1323975" y="271463"/>
                  </a:lnTo>
                </a:path>
              </a:pathLst>
            </a:custGeom>
            <a:noFill/>
            <a:ln>
              <a:solidFill>
                <a:srgbClr val="4D79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699091" y="4146928"/>
            <a:ext cx="1538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удлиненная циклоида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4870769" y="2833024"/>
            <a:ext cx="1538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циклоида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4870769" y="3815129"/>
            <a:ext cx="1538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удлиненная циклоида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45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092 L -0.34618 0.142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34584 0.066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5" grpId="0"/>
      <p:bldP spid="62" grpId="0"/>
      <p:bldP spid="62" grpId="1"/>
      <p:bldP spid="62" grpId="2"/>
      <p:bldP spid="64" grpId="0"/>
      <p:bldP spid="64" grpId="1"/>
      <p:bldP spid="6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57188" y="381000"/>
            <a:ext cx="8431212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796526" y="2307447"/>
            <a:ext cx="40005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условие </a:t>
            </a:r>
            <a:r>
              <a:rPr lang="ru-RU" dirty="0"/>
              <a:t>не выполняется, т</a:t>
            </a:r>
            <a:r>
              <a:rPr lang="ru-RU" dirty="0" smtClean="0"/>
              <a:t>. к</a:t>
            </a:r>
            <a:r>
              <a:rPr lang="ru-RU" dirty="0"/>
              <a:t>. о движении Земли ничего не говорится;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96526" y="2888858"/>
            <a:ext cx="39973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 условие </a:t>
            </a:r>
            <a:r>
              <a:rPr lang="ru-RU" dirty="0"/>
              <a:t>не выполняется, т</a:t>
            </a:r>
            <a:r>
              <a:rPr lang="ru-RU" dirty="0" smtClean="0"/>
              <a:t>. к</a:t>
            </a:r>
            <a:r>
              <a:rPr lang="ru-RU" dirty="0"/>
              <a:t>. мы не знаем расстояние, пройденное Землей;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96526" y="3470269"/>
            <a:ext cx="398869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 условие </a:t>
            </a:r>
            <a:r>
              <a:rPr lang="ru-RU" dirty="0"/>
              <a:t>выполняется, т</a:t>
            </a:r>
            <a:r>
              <a:rPr lang="ru-RU" dirty="0" smtClean="0"/>
              <a:t>. к</a:t>
            </a:r>
            <a:r>
              <a:rPr lang="ru-RU" dirty="0"/>
              <a:t>. размеры Земли (радиус </a:t>
            </a:r>
            <a:r>
              <a:rPr lang="ru-RU" dirty="0" smtClean="0"/>
              <a:t>6371 </a:t>
            </a:r>
            <a:r>
              <a:rPr lang="ru-RU" dirty="0"/>
              <a:t>км) во много раз меньше расстояния до Солнца (</a:t>
            </a:r>
            <a:r>
              <a:rPr lang="ru-RU" dirty="0" smtClean="0"/>
              <a:t>149,6 </a:t>
            </a:r>
            <a:r>
              <a:rPr lang="ru-RU" dirty="0"/>
              <a:t>млн. км).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84175" y="1833377"/>
            <a:ext cx="84296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67140" y="1891581"/>
            <a:ext cx="1401275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ИНФОРМАЦИЯ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4787900" y="1907816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7188" y="2279487"/>
            <a:ext cx="39989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Тело можно принять за материальную точку, если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7400" y="3165586"/>
            <a:ext cx="39973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2) размеры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тела много меньше расстояния, которое оно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проходит;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7140" y="3712510"/>
            <a:ext cx="39975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3) размеры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тела много меньше расстояния до тела отсчета.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7140" y="2826411"/>
            <a:ext cx="301556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1) тело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движется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поступательно;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3063" y="4259432"/>
            <a:ext cx="84312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ВЫВОД:</a:t>
            </a:r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. к</a:t>
            </a:r>
            <a:r>
              <a:rPr lang="ru-RU" dirty="0"/>
              <a:t>. выполняется </a:t>
            </a:r>
            <a:r>
              <a:rPr lang="ru-RU" dirty="0" smtClean="0"/>
              <a:t>третье условие, </a:t>
            </a:r>
            <a:r>
              <a:rPr lang="ru-RU" dirty="0"/>
              <a:t>то Землю в </a:t>
            </a:r>
            <a:r>
              <a:rPr lang="ru-RU" dirty="0" smtClean="0"/>
              <a:t>примере а) можно </a:t>
            </a:r>
            <a:r>
              <a:rPr lang="ru-RU" dirty="0"/>
              <a:t>принять за материальную точку.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368299" y="403958"/>
            <a:ext cx="842010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Можно ли принять Землю за материальную точку при расчете: </a:t>
            </a:r>
            <a:endParaRPr lang="ru-RU" altLang="ru-RU" sz="1400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68299" y="679377"/>
            <a:ext cx="842010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а) расстояния от Земли до Солнца;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68299" y="954796"/>
            <a:ext cx="8420101" cy="32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б) пути, пройденного Землей по орбите вокруг Солнца за месяц;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68299" y="1207197"/>
            <a:ext cx="8420101" cy="32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в) длины экватора;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368299" y="1459599"/>
            <a:ext cx="842010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г) скорости движения Земли по орбите вокруг Солнца?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2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6" y="4855500"/>
            <a:ext cx="1316574" cy="28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84175" y="1833377"/>
            <a:ext cx="8429625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8299" y="403958"/>
            <a:ext cx="842010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Задача </a:t>
            </a:r>
            <a:r>
              <a:rPr lang="ru-RU" altLang="ru-RU" sz="1400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2. </a:t>
            </a:r>
            <a:r>
              <a:rPr lang="ru-RU" altLang="ru-RU" sz="1400" dirty="0" smtClean="0">
                <a:solidFill>
                  <a:srgbClr val="000000"/>
                </a:solidFill>
                <a:latin typeface="Gerbera"/>
                <a:cs typeface="Arial" panose="020B0604020202020204" pitchFamily="34" charset="0"/>
              </a:rPr>
              <a:t>Можно ли принять Землю за материальную точку при расчете: </a:t>
            </a:r>
            <a:endParaRPr lang="ru-RU" altLang="ru-RU" sz="1400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7188" y="381000"/>
            <a:ext cx="8431212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67140" y="1891581"/>
            <a:ext cx="1401275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ИНФОРМАЦИЯ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368299" y="679377"/>
            <a:ext cx="842010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а) расстояния от Земли до Солнца;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368299" y="954796"/>
            <a:ext cx="8420101" cy="32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б) пути, пройденного Землей по орбите вокруг Солнца за месяц;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368299" y="1207197"/>
            <a:ext cx="8420101" cy="32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в) длины экватора;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368299" y="1459599"/>
            <a:ext cx="8420101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400" dirty="0" smtClean="0">
                <a:latin typeface="Gerbera"/>
                <a:cs typeface="Arial" panose="020B0604020202020204" pitchFamily="34" charset="0"/>
              </a:rPr>
              <a:t>г) скорости движения Земли по орбите вокруг Солнца?</a:t>
            </a:r>
            <a:endParaRPr lang="ru-RU" altLang="ru-RU" sz="1400" dirty="0">
              <a:latin typeface="Gerbera"/>
              <a:cs typeface="Arial" panose="020B0604020202020204" pitchFamily="34" charset="0"/>
            </a:endParaRPr>
          </a:p>
        </p:txBody>
      </p:sp>
      <p:sp>
        <p:nvSpPr>
          <p:cNvPr id="111" name="Rectangle 4"/>
          <p:cNvSpPr>
            <a:spLocks noChangeArrowheads="1"/>
          </p:cNvSpPr>
          <p:nvPr/>
        </p:nvSpPr>
        <p:spPr bwMode="auto">
          <a:xfrm>
            <a:off x="4787900" y="1907816"/>
            <a:ext cx="914400" cy="3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ts val="2000"/>
              </a:lnSpc>
            </a:pPr>
            <a:r>
              <a:rPr lang="ru-RU" altLang="ru-RU" sz="1200" b="1" dirty="0" smtClean="0">
                <a:solidFill>
                  <a:srgbClr val="ED7D31">
                    <a:lumMod val="75000"/>
                  </a:srgbClr>
                </a:solidFill>
                <a:latin typeface="Gerbera"/>
                <a:cs typeface="Arial" panose="020B0604020202020204" pitchFamily="34" charset="0"/>
              </a:rPr>
              <a:t>РЕШЕНИЕ</a:t>
            </a:r>
            <a:endParaRPr lang="ru-RU" altLang="ru-RU" sz="1200" b="1" dirty="0">
              <a:solidFill>
                <a:srgbClr val="000000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2279487"/>
            <a:ext cx="39989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Тело можно принять за материальную точку, если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400" y="3165586"/>
            <a:ext cx="39973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2) размеры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тела много меньше расстояния, которое оно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проходит;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140" y="3712510"/>
            <a:ext cx="39975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3) размеры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тела много меньше расстояния до тела отсчета.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7140" y="2826411"/>
            <a:ext cx="301556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1) тело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движется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поступательно;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6526" y="2362751"/>
            <a:ext cx="399732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б) Землю </a:t>
            </a:r>
            <a:r>
              <a:rPr lang="ru-RU" u="sng" dirty="0" smtClean="0"/>
              <a:t>можно</a:t>
            </a:r>
            <a:r>
              <a:rPr lang="ru-RU" dirty="0" smtClean="0"/>
              <a:t> принять за МТ, </a:t>
            </a:r>
            <a:r>
              <a:rPr lang="ru-RU" dirty="0"/>
              <a:t>т</a:t>
            </a:r>
            <a:r>
              <a:rPr lang="ru-RU" dirty="0" smtClean="0"/>
              <a:t>. к</a:t>
            </a:r>
            <a:r>
              <a:rPr lang="ru-RU" dirty="0"/>
              <a:t>. </a:t>
            </a:r>
            <a:r>
              <a:rPr lang="ru-RU" dirty="0" smtClean="0"/>
              <a:t>ее размеры много </a:t>
            </a:r>
            <a:r>
              <a:rPr lang="ru-RU" dirty="0"/>
              <a:t>меньше расстояния, которое </a:t>
            </a:r>
            <a:r>
              <a:rPr lang="ru-RU" dirty="0" smtClean="0"/>
              <a:t>она </a:t>
            </a:r>
            <a:r>
              <a:rPr lang="ru-RU" dirty="0"/>
              <a:t>проходит по орбите за </a:t>
            </a:r>
            <a:r>
              <a:rPr lang="ru-RU" dirty="0" smtClean="0"/>
              <a:t>месяц;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96526" y="3207216"/>
            <a:ext cx="398869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</a:t>
            </a:r>
            <a:r>
              <a:rPr lang="ru-RU" dirty="0"/>
              <a:t>) Землю </a:t>
            </a:r>
            <a:r>
              <a:rPr lang="ru-RU" u="sng" dirty="0"/>
              <a:t>нельзя</a:t>
            </a:r>
            <a:r>
              <a:rPr lang="ru-RU" dirty="0"/>
              <a:t> считать </a:t>
            </a:r>
            <a:r>
              <a:rPr lang="ru-RU" dirty="0" smtClean="0"/>
              <a:t>МТ, т. к</a:t>
            </a:r>
            <a:r>
              <a:rPr lang="ru-RU" dirty="0"/>
              <a:t>. при расчете длины экватора Земли нельзя пренебречь ее </a:t>
            </a:r>
            <a:r>
              <a:rPr lang="ru-RU" dirty="0" smtClean="0"/>
              <a:t>размерами;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96526" y="4051682"/>
            <a:ext cx="398869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г) </a:t>
            </a:r>
            <a:r>
              <a:rPr lang="ru-RU" dirty="0"/>
              <a:t>Землю </a:t>
            </a:r>
            <a:r>
              <a:rPr lang="ru-RU" u="sng" dirty="0" smtClean="0"/>
              <a:t>можно</a:t>
            </a:r>
            <a:r>
              <a:rPr lang="ru-RU" dirty="0" smtClean="0"/>
              <a:t> считать МТ, т. к</a:t>
            </a:r>
            <a:r>
              <a:rPr lang="ru-RU" dirty="0"/>
              <a:t>. размеры Земли (радиус 6371 км) во много раз меньше расстояния до Солнца (149,6 млн. км).</a:t>
            </a:r>
          </a:p>
        </p:txBody>
      </p:sp>
    </p:spTree>
    <p:extLst>
      <p:ext uri="{BB962C8B-B14F-4D97-AF65-F5344CB8AC3E}">
        <p14:creationId xmlns:p14="http://schemas.microsoft.com/office/powerpoint/2010/main" val="10354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izika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2138</TotalTime>
  <Words>869</Words>
  <Application>Microsoft Office PowerPoint</Application>
  <PresentationFormat>Экран (16:9)</PresentationFormat>
  <Paragraphs>167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Times New Roman</vt:lpstr>
      <vt:lpstr>Arial</vt:lpstr>
      <vt:lpstr>Yu Mincho Light</vt:lpstr>
      <vt:lpstr>Gerbera</vt:lpstr>
      <vt:lpstr>Cambria Math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129</cp:revision>
  <dcterms:created xsi:type="dcterms:W3CDTF">2015-09-21T08:48:07Z</dcterms:created>
  <dcterms:modified xsi:type="dcterms:W3CDTF">2016-01-29T06:47:43Z</dcterms:modified>
</cp:coreProperties>
</file>