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79" r:id="rId3"/>
    <p:sldId id="300" r:id="rId4"/>
    <p:sldId id="304" r:id="rId5"/>
    <p:sldId id="305" r:id="rId6"/>
    <p:sldId id="303" r:id="rId7"/>
    <p:sldId id="306" r:id="rId8"/>
    <p:sldId id="308" r:id="rId9"/>
    <p:sldId id="311" r:id="rId10"/>
    <p:sldId id="312" r:id="rId1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Gerbera" panose="02000500000000000000" pitchFamily="2" charset="-52"/>
      <p:regular r:id="rId16"/>
      <p:bold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20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00FF"/>
    <a:srgbClr val="72B347"/>
    <a:srgbClr val="F57B27"/>
    <a:srgbClr val="848484"/>
    <a:srgbClr val="4D795D"/>
    <a:srgbClr val="548D34"/>
    <a:srgbClr val="558F35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3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06" y="96"/>
      </p:cViewPr>
      <p:guideLst>
        <p:guide orient="horz" pos="237"/>
        <p:guide pos="226"/>
        <p:guide orient="horz" pos="3003"/>
        <p:guide pos="5534"/>
        <p:guide pos="2744"/>
        <p:guide pos="3016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9.png"/><Relationship Id="rId18" Type="http://schemas.openxmlformats.org/officeDocument/2006/relationships/image" Target="../media/image30.png"/><Relationship Id="rId26" Type="http://schemas.openxmlformats.org/officeDocument/2006/relationships/image" Target="../media/image43.png"/><Relationship Id="rId3" Type="http://schemas.openxmlformats.org/officeDocument/2006/relationships/image" Target="../media/image18.png"/><Relationship Id="rId21" Type="http://schemas.openxmlformats.org/officeDocument/2006/relationships/image" Target="../media/image34.png"/><Relationship Id="rId7" Type="http://schemas.openxmlformats.org/officeDocument/2006/relationships/image" Target="../media/image21.png"/><Relationship Id="rId12" Type="http://schemas.openxmlformats.org/officeDocument/2006/relationships/image" Target="../media/image36.png"/><Relationship Id="rId17" Type="http://schemas.openxmlformats.org/officeDocument/2006/relationships/image" Target="../media/image29.png"/><Relationship Id="rId25" Type="http://schemas.openxmlformats.org/officeDocument/2006/relationships/image" Target="../media/image42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41.png"/><Relationship Id="rId5" Type="http://schemas.openxmlformats.org/officeDocument/2006/relationships/image" Target="../media/image3.png"/><Relationship Id="rId15" Type="http://schemas.openxmlformats.org/officeDocument/2006/relationships/image" Target="../media/image27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6.png"/><Relationship Id="rId22" Type="http://schemas.openxmlformats.org/officeDocument/2006/relationships/image" Target="../media/image35.png"/><Relationship Id="rId27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6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image" Target="../media/image1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3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" Type="http://schemas.openxmlformats.org/officeDocument/2006/relationships/image" Target="../media/image70.png"/><Relationship Id="rId21" Type="http://schemas.openxmlformats.org/officeDocument/2006/relationships/image" Target="../media/image85.png"/><Relationship Id="rId34" Type="http://schemas.openxmlformats.org/officeDocument/2006/relationships/image" Target="../media/image98.png"/><Relationship Id="rId7" Type="http://schemas.openxmlformats.org/officeDocument/2006/relationships/image" Target="../media/image3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38" Type="http://schemas.openxmlformats.org/officeDocument/2006/relationships/image" Target="../media/image102.png"/><Relationship Id="rId2" Type="http://schemas.openxmlformats.org/officeDocument/2006/relationships/image" Target="../media/image1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5" Type="http://schemas.openxmlformats.org/officeDocument/2006/relationships/image" Target="../media/image700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71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9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3.png"/><Relationship Id="rId18" Type="http://schemas.openxmlformats.org/officeDocument/2006/relationships/image" Target="../media/image82.png"/><Relationship Id="rId26" Type="http://schemas.openxmlformats.org/officeDocument/2006/relationships/image" Target="../media/image96.png"/><Relationship Id="rId3" Type="http://schemas.openxmlformats.org/officeDocument/2006/relationships/image" Target="../media/image103.png"/><Relationship Id="rId21" Type="http://schemas.openxmlformats.org/officeDocument/2006/relationships/image" Target="../media/image85.png"/><Relationship Id="rId34" Type="http://schemas.openxmlformats.org/officeDocument/2006/relationships/image" Target="../media/image110.png"/><Relationship Id="rId7" Type="http://schemas.openxmlformats.org/officeDocument/2006/relationships/image" Target="../media/image80.png"/><Relationship Id="rId12" Type="http://schemas.openxmlformats.org/officeDocument/2006/relationships/image" Target="../media/image710.png"/><Relationship Id="rId17" Type="http://schemas.openxmlformats.org/officeDocument/2006/relationships/image" Target="../media/image75.png"/><Relationship Id="rId25" Type="http://schemas.openxmlformats.org/officeDocument/2006/relationships/image" Target="../media/image890.png"/><Relationship Id="rId33" Type="http://schemas.openxmlformats.org/officeDocument/2006/relationships/image" Target="../media/image109.png"/><Relationship Id="rId2" Type="http://schemas.openxmlformats.org/officeDocument/2006/relationships/image" Target="../media/image1.png"/><Relationship Id="rId16" Type="http://schemas.openxmlformats.org/officeDocument/2006/relationships/image" Target="../media/image74.png"/><Relationship Id="rId20" Type="http://schemas.openxmlformats.org/officeDocument/2006/relationships/image" Target="../media/image84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700.png"/><Relationship Id="rId24" Type="http://schemas.openxmlformats.org/officeDocument/2006/relationships/image" Target="../media/image880.png"/><Relationship Id="rId32" Type="http://schemas.openxmlformats.org/officeDocument/2006/relationships/image" Target="../media/image108.png"/><Relationship Id="rId5" Type="http://schemas.openxmlformats.org/officeDocument/2006/relationships/image" Target="../media/image78.png"/><Relationship Id="rId15" Type="http://schemas.openxmlformats.org/officeDocument/2006/relationships/image" Target="../media/image73.png"/><Relationship Id="rId23" Type="http://schemas.openxmlformats.org/officeDocument/2006/relationships/image" Target="../media/image87.png"/><Relationship Id="rId28" Type="http://schemas.openxmlformats.org/officeDocument/2006/relationships/image" Target="../media/image104.png"/><Relationship Id="rId10" Type="http://schemas.openxmlformats.org/officeDocument/2006/relationships/image" Target="../media/image1030.png"/><Relationship Id="rId19" Type="http://schemas.openxmlformats.org/officeDocument/2006/relationships/image" Target="../media/image83.png"/><Relationship Id="rId31" Type="http://schemas.openxmlformats.org/officeDocument/2006/relationships/image" Target="../media/image107.png"/><Relationship Id="rId4" Type="http://schemas.openxmlformats.org/officeDocument/2006/relationships/image" Target="../media/image76.png"/><Relationship Id="rId9" Type="http://schemas.openxmlformats.org/officeDocument/2006/relationships/image" Target="../media/image101.png"/><Relationship Id="rId14" Type="http://schemas.openxmlformats.org/officeDocument/2006/relationships/image" Target="../media/image72.png"/><Relationship Id="rId22" Type="http://schemas.openxmlformats.org/officeDocument/2006/relationships/image" Target="../media/image86.png"/><Relationship Id="rId27" Type="http://schemas.openxmlformats.org/officeDocument/2006/relationships/image" Target="../media/image100.png"/><Relationship Id="rId30" Type="http://schemas.openxmlformats.org/officeDocument/2006/relationships/image" Target="../media/image106.png"/><Relationship Id="rId35" Type="http://schemas.openxmlformats.org/officeDocument/2006/relationships/image" Target="../media/image1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106.png"/><Relationship Id="rId18" Type="http://schemas.openxmlformats.org/officeDocument/2006/relationships/image" Target="../media/image700.png"/><Relationship Id="rId26" Type="http://schemas.openxmlformats.org/officeDocument/2006/relationships/image" Target="../media/image111.png"/><Relationship Id="rId3" Type="http://schemas.openxmlformats.org/officeDocument/2006/relationships/image" Target="../media/image82.png"/><Relationship Id="rId21" Type="http://schemas.openxmlformats.org/officeDocument/2006/relationships/image" Target="../media/image72.png"/><Relationship Id="rId7" Type="http://schemas.openxmlformats.org/officeDocument/2006/relationships/image" Target="../media/image86.png"/><Relationship Id="rId12" Type="http://schemas.openxmlformats.org/officeDocument/2006/relationships/image" Target="../media/image105.png"/><Relationship Id="rId17" Type="http://schemas.openxmlformats.org/officeDocument/2006/relationships/image" Target="../media/image112.png"/><Relationship Id="rId25" Type="http://schemas.openxmlformats.org/officeDocument/2006/relationships/image" Target="../media/image113.png"/><Relationship Id="rId2" Type="http://schemas.openxmlformats.org/officeDocument/2006/relationships/image" Target="../media/image1.png"/><Relationship Id="rId16" Type="http://schemas.openxmlformats.org/officeDocument/2006/relationships/image" Target="../media/image110.png"/><Relationship Id="rId20" Type="http://schemas.openxmlformats.org/officeDocument/2006/relationships/image" Target="../media/image3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6.png"/><Relationship Id="rId24" Type="http://schemas.openxmlformats.org/officeDocument/2006/relationships/image" Target="../media/image75.png"/><Relationship Id="rId5" Type="http://schemas.openxmlformats.org/officeDocument/2006/relationships/image" Target="../media/image84.png"/><Relationship Id="rId15" Type="http://schemas.openxmlformats.org/officeDocument/2006/relationships/image" Target="../media/image109.png"/><Relationship Id="rId23" Type="http://schemas.openxmlformats.org/officeDocument/2006/relationships/image" Target="../media/image74.png"/><Relationship Id="rId28" Type="http://schemas.openxmlformats.org/officeDocument/2006/relationships/image" Target="../media/image115.png"/><Relationship Id="rId10" Type="http://schemas.openxmlformats.org/officeDocument/2006/relationships/image" Target="../media/image890.png"/><Relationship Id="rId19" Type="http://schemas.openxmlformats.org/officeDocument/2006/relationships/image" Target="../media/image710.png"/><Relationship Id="rId4" Type="http://schemas.openxmlformats.org/officeDocument/2006/relationships/image" Target="../media/image83.png"/><Relationship Id="rId9" Type="http://schemas.openxmlformats.org/officeDocument/2006/relationships/image" Target="../media/image880.png"/><Relationship Id="rId14" Type="http://schemas.openxmlformats.org/officeDocument/2006/relationships/image" Target="../media/image107.png"/><Relationship Id="rId22" Type="http://schemas.openxmlformats.org/officeDocument/2006/relationships/image" Target="../media/image73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7" y="7"/>
            <a:ext cx="3976682" cy="5143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2050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cap="all" dirty="0" smtClean="0">
                <a:solidFill>
                  <a:schemeClr val="accent2">
                    <a:lumMod val="75000"/>
                  </a:schemeClr>
                </a:solidFill>
              </a:rPr>
              <a:t>Силы трения. Коэффициент трения (практика)</a:t>
            </a:r>
            <a:endParaRPr lang="ru-RU" sz="2800" b="1" cap="all" dirty="0" smtClean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33400" y="4248150"/>
            <a:ext cx="142720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31800" y="4388048"/>
            <a:ext cx="16225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Г. К. Лихтенберг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1388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>
            <a:off x="5612923" y="3867150"/>
            <a:ext cx="216703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612923" y="3508375"/>
            <a:ext cx="216703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612923" y="3148013"/>
            <a:ext cx="216703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612923" y="2787650"/>
            <a:ext cx="216703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612923" y="2427288"/>
            <a:ext cx="216703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779955" y="2427288"/>
            <a:ext cx="0" cy="179434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419593" y="2427288"/>
            <a:ext cx="0" cy="179434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059230" y="2427288"/>
            <a:ext cx="0" cy="179434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698868" y="2427288"/>
            <a:ext cx="0" cy="179434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340093" y="2427288"/>
            <a:ext cx="0" cy="179434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979730" y="2427288"/>
            <a:ext cx="0" cy="179434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27047" y="4227513"/>
            <a:ext cx="4106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0,1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854122" y="4227513"/>
            <a:ext cx="4315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559887" y="4227513"/>
            <a:ext cx="4315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0,3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5183182" y="3362076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0,4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183182" y="2637609"/>
            <a:ext cx="4395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0,8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5462922" y="4227513"/>
            <a:ext cx="288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7979826" y="4221163"/>
            <a:ext cx="6142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ru-RU" dirty="0" smtClean="0"/>
              <a:t>, кг</a:t>
            </a:r>
            <a:endParaRPr lang="ru-RU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543559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522608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1. </a:t>
            </a:r>
            <a:r>
              <a:rPr lang="ru-RU" altLang="ru-RU" sz="14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При исследовании зависимости модуля силы трения скольжения </a:t>
            </a:r>
            <a:r>
              <a:rPr lang="ru-RU" altLang="ru-RU" sz="1400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стального </a:t>
            </a:r>
            <a:r>
              <a:rPr lang="ru-RU" altLang="ru-RU" sz="14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бруска по поверхности стола от массы </a:t>
            </a:r>
            <a:r>
              <a:rPr lang="ru-RU" altLang="ru-RU" sz="1400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бруска </a:t>
            </a:r>
            <a:r>
              <a:rPr lang="ru-RU" altLang="ru-RU" sz="14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на брусок помещали дополнительные грузы. По результатам исследования получен график, представленный на рисунке. Определите коэффициент трения.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366939" y="1733147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366939" y="4419420"/>
            <a:ext cx="3853997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: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Gerbera"/>
              </a:rPr>
              <a:t>коэффициент трения равен 0,32.</a:t>
            </a:r>
            <a:endParaRPr lang="ru-RU" altLang="ru-RU" sz="1500" b="1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6939" y="2572339"/>
            <a:ext cx="18945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III 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Ньютона: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20192" y="2565857"/>
                <a:ext cx="95507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192" y="2565857"/>
                <a:ext cx="955070" cy="323165"/>
              </a:xfrm>
              <a:prstGeom prst="rect">
                <a:avLst/>
              </a:prstGeom>
              <a:blipFill rotWithShape="0">
                <a:blip r:embed="rId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66939" y="2140072"/>
            <a:ext cx="27518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Кулона — Амонтона: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77290" y="2141754"/>
                <a:ext cx="976742" cy="343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290" y="2141754"/>
                <a:ext cx="976742" cy="343812"/>
              </a:xfrm>
              <a:prstGeom prst="rect">
                <a:avLst/>
              </a:prstGeom>
              <a:blipFill rotWithShape="0">
                <a:blip r:embed="rId5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47402" y="2133590"/>
                <a:ext cx="86171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02" y="2133590"/>
                <a:ext cx="861711" cy="323165"/>
              </a:xfrm>
              <a:prstGeom prst="rect">
                <a:avLst/>
              </a:prstGeom>
              <a:blipFill rotWithShape="0">
                <a:blip r:embed="rId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366938" y="3095580"/>
            <a:ext cx="22701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Коэффициент трения: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91347" y="2975795"/>
                <a:ext cx="952377" cy="573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</m:sub>
                          </m:sSub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347" y="2975795"/>
                <a:ext cx="952377" cy="5737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5993" y="3629833"/>
                <a:ext cx="1800878" cy="709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0,8 Н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0,25 кг∙10 </m:t>
                          </m:r>
                          <m:f>
                            <m:fPr>
                              <m:ctrlP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Н</m:t>
                              </m:r>
                            </m:num>
                            <m:den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кг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93" y="3629833"/>
                <a:ext cx="1800878" cy="7092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76538" y="3762386"/>
                <a:ext cx="83119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0,32.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38" y="3762386"/>
                <a:ext cx="831190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единительная линия 45"/>
          <p:cNvCxnSpPr/>
          <p:nvPr/>
        </p:nvCxnSpPr>
        <p:spPr>
          <a:xfrm flipV="1">
            <a:off x="5612923" y="2500313"/>
            <a:ext cx="2171001" cy="171813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5" y="2411083"/>
            <a:ext cx="4126995" cy="2117725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655463" y="2312996"/>
            <a:ext cx="2476765" cy="570133"/>
            <a:chOff x="5258327" y="2304832"/>
            <a:chExt cx="2476765" cy="57013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5841208" y="2304832"/>
              <a:ext cx="1893884" cy="546668"/>
              <a:chOff x="6698210" y="2736390"/>
              <a:chExt cx="1893884" cy="546668"/>
            </a:xfrm>
          </p:grpSpPr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244203" y="2469201"/>
                <a:ext cx="267864" cy="1359850"/>
              </a:xfrm>
              <a:prstGeom prst="rect">
                <a:avLst/>
              </a:prstGeom>
            </p:spPr>
          </p:pic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4713" y="2736390"/>
                <a:ext cx="627381" cy="546053"/>
              </a:xfrm>
              <a:prstGeom prst="rect">
                <a:avLst/>
              </a:prstGeom>
            </p:spPr>
          </p:pic>
        </p:grpSp>
        <p:pic>
          <p:nvPicPr>
            <p:cNvPr id="54" name="Picture 2" descr="Вуд, Красный, Планка, Прямоугольник, Прямоугольные"/>
            <p:cNvPicPr>
              <a:picLocks noChangeAspect="1" noChangeArrowheads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59" b="31226"/>
            <a:stretch/>
          </p:blipFill>
          <p:spPr bwMode="auto">
            <a:xfrm>
              <a:off x="5258327" y="2526346"/>
              <a:ext cx="698334" cy="348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1739600" y="2312996"/>
            <a:ext cx="2476765" cy="570133"/>
            <a:chOff x="5258327" y="2304832"/>
            <a:chExt cx="2476765" cy="57013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5841208" y="2304832"/>
              <a:ext cx="1893884" cy="546668"/>
              <a:chOff x="6698210" y="2736390"/>
              <a:chExt cx="1893884" cy="546668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244203" y="2469201"/>
                <a:ext cx="267864" cy="1359850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4713" y="2736390"/>
                <a:ext cx="627381" cy="546053"/>
              </a:xfrm>
              <a:prstGeom prst="rect">
                <a:avLst/>
              </a:prstGeom>
            </p:spPr>
          </p:pic>
        </p:grpSp>
        <p:pic>
          <p:nvPicPr>
            <p:cNvPr id="59" name="Picture 2" descr="Вуд, Красный, Планка, Прямоугольник, Прямоугольные"/>
            <p:cNvPicPr>
              <a:picLocks noChangeAspect="1" noChangeArrowheads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59" b="31226"/>
            <a:stretch/>
          </p:blipFill>
          <p:spPr bwMode="auto">
            <a:xfrm>
              <a:off x="5258327" y="2526346"/>
              <a:ext cx="698334" cy="348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7" name="Прямая со стрелкой 46"/>
          <p:cNvCxnSpPr/>
          <p:nvPr/>
        </p:nvCxnSpPr>
        <p:spPr>
          <a:xfrm flipV="1">
            <a:off x="5615644" y="2053299"/>
            <a:ext cx="0" cy="216514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612923" y="4218443"/>
            <a:ext cx="2865532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321297" y="3621882"/>
            <a:ext cx="45719" cy="4571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0094" y="3049861"/>
            <a:ext cx="45719" cy="4571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754782" y="2480628"/>
            <a:ext cx="45719" cy="4571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015571" y="4050149"/>
            <a:ext cx="26289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1878306" y="3683137"/>
            <a:ext cx="832021" cy="3364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283050" y="3867150"/>
            <a:ext cx="892235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1398849" y="3867150"/>
            <a:ext cx="892235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2285298" y="3867150"/>
            <a:ext cx="0" cy="678299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2285298" y="3188851"/>
            <a:ext cx="0" cy="67829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838023" y="3548155"/>
                <a:ext cx="343684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023" y="3548155"/>
                <a:ext cx="343684" cy="325345"/>
              </a:xfrm>
              <a:prstGeom prst="rect">
                <a:avLst/>
              </a:prstGeom>
              <a:blipFill rotWithShape="0">
                <a:blip r:embed="rId14"/>
                <a:stretch>
                  <a:fillRect t="-13208" r="-16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28350" y="3121949"/>
                <a:ext cx="362022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350" y="3121949"/>
                <a:ext cx="362022" cy="32534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801350" y="4250335"/>
                <a:ext cx="48872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350" y="4250335"/>
                <a:ext cx="488724" cy="300082"/>
              </a:xfrm>
              <a:prstGeom prst="rect">
                <a:avLst/>
              </a:prstGeom>
              <a:blipFill rotWithShape="0">
                <a:blip r:embed="rId16"/>
                <a:stretch>
                  <a:fillRect t="-10204" r="-33333" b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405003" y="3511640"/>
                <a:ext cx="444994" cy="348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003" y="3511640"/>
                <a:ext cx="444994" cy="348750"/>
              </a:xfrm>
              <a:prstGeom prst="rect">
                <a:avLst/>
              </a:prstGeom>
              <a:blipFill rotWithShape="0">
                <a:blip r:embed="rId17"/>
                <a:stretch>
                  <a:fillRect t="-10526" r="-13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Овал 76"/>
          <p:cNvSpPr/>
          <p:nvPr/>
        </p:nvSpPr>
        <p:spPr>
          <a:xfrm>
            <a:off x="2267088" y="383909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4992275" y="2030489"/>
            <a:ext cx="6270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ru-RU" baseline="-25000" dirty="0" err="1" smtClean="0"/>
              <a:t>тр</a:t>
            </a:r>
            <a:r>
              <a:rPr lang="ru-RU" dirty="0" smtClean="0"/>
              <a:t>, Н</a:t>
            </a:r>
            <a:endParaRPr lang="ru-RU" i="1" dirty="0"/>
          </a:p>
        </p:txBody>
      </p:sp>
      <p:sp>
        <p:nvSpPr>
          <p:cNvPr id="78" name="Овал 77"/>
          <p:cNvSpPr/>
          <p:nvPr/>
        </p:nvSpPr>
        <p:spPr>
          <a:xfrm>
            <a:off x="7396733" y="2766015"/>
            <a:ext cx="45719" cy="457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7284E-6 L 0.1184 1.7284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9" grpId="0"/>
      <p:bldP spid="50" grpId="0"/>
      <p:bldP spid="64" grpId="0"/>
      <p:bldP spid="89" grpId="0"/>
      <p:bldP spid="20" grpId="0"/>
      <p:bldP spid="21" grpId="0"/>
      <p:bldP spid="4" grpId="0"/>
      <p:bldP spid="19" grpId="0"/>
      <p:bldP spid="22" grpId="0"/>
      <p:bldP spid="23" grpId="0"/>
      <p:bldP spid="24" grpId="0"/>
      <p:bldP spid="25" grpId="0"/>
      <p:bldP spid="26" grpId="0"/>
      <p:bldP spid="27" grpId="0" animBg="1"/>
      <p:bldP spid="65" grpId="0" animBg="1"/>
      <p:bldP spid="66" grpId="0" animBg="1"/>
      <p:bldP spid="68" grpId="0" animBg="1"/>
      <p:bldP spid="68" grpId="1" animBg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 animBg="1"/>
      <p:bldP spid="77" grpId="1" animBg="1"/>
      <p:bldP spid="63" grpId="0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9475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После удара клюшкой шайба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скользит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по ледяной площадке.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Ее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скорость при этом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меняется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в соответствии с уравнением </a:t>
            </a:r>
            <a:r>
              <a:rPr lang="el-GR" altLang="ru-RU" sz="1400" i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υ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= 15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–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2,5</a:t>
            </a:r>
            <a:r>
              <a:rPr lang="ru-RU" altLang="ru-RU" sz="1400" i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(м/с). Чему равен коэффициент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трения шайбы о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лёд?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9724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020667" y="159724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503707"/>
            <a:ext cx="165176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020667" y="2000024"/>
            <a:ext cx="0" cy="80907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299" y="1949398"/>
                <a:ext cx="1753429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15−2,5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949398"/>
                <a:ext cx="1753429" cy="4860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8" y="2503707"/>
                <a:ext cx="165236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8" y="2503707"/>
                <a:ext cx="1652369" cy="323165"/>
              </a:xfrm>
              <a:prstGeom prst="rect">
                <a:avLst/>
              </a:prstGeom>
              <a:blipFill rotWithShape="0">
                <a:blip r:embed="rId4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99" name="Прямая соединительная линия 98"/>
          <p:cNvCxnSpPr/>
          <p:nvPr/>
        </p:nvCxnSpPr>
        <p:spPr>
          <a:xfrm>
            <a:off x="7022482" y="3661800"/>
            <a:ext cx="1762743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7501939" y="3295269"/>
            <a:ext cx="832021" cy="3364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6755027" y="3479282"/>
            <a:ext cx="204389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7022482" y="3479282"/>
            <a:ext cx="892235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V="1">
            <a:off x="7909374" y="2433827"/>
            <a:ext cx="0" cy="195602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7908931" y="3479282"/>
            <a:ext cx="0" cy="678299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7908931" y="2800983"/>
            <a:ext cx="0" cy="678299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575232" y="3174755"/>
                <a:ext cx="3277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232" y="3174755"/>
                <a:ext cx="327782" cy="3000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424983" y="3862467"/>
                <a:ext cx="48872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983" y="3862467"/>
                <a:ext cx="488724" cy="300082"/>
              </a:xfrm>
              <a:prstGeom prst="rect">
                <a:avLst/>
              </a:prstGeom>
              <a:blipFill rotWithShape="0">
                <a:blip r:embed="rId7"/>
                <a:stretch>
                  <a:fillRect t="-10204" r="-35000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028636" y="3123772"/>
                <a:ext cx="444994" cy="348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36" y="3123772"/>
                <a:ext cx="444994" cy="348750"/>
              </a:xfrm>
              <a:prstGeom prst="rect">
                <a:avLst/>
              </a:prstGeom>
              <a:blipFill rotWithShape="0">
                <a:blip r:embed="rId8"/>
                <a:stretch>
                  <a:fillRect t="-10345" r="-12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Овал 97"/>
          <p:cNvSpPr/>
          <p:nvPr/>
        </p:nvSpPr>
        <p:spPr>
          <a:xfrm>
            <a:off x="7890721" y="345122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7545785" y="2772209"/>
                <a:ext cx="362022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785" y="2772209"/>
                <a:ext cx="362022" cy="3253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568584" y="2380121"/>
                <a:ext cx="3277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584" y="2380121"/>
                <a:ext cx="327782" cy="300082"/>
              </a:xfrm>
              <a:prstGeom prst="rect">
                <a:avLst/>
              </a:prstGeom>
              <a:blipFill rotWithShape="0"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Прямая со стрелкой 120"/>
          <p:cNvCxnSpPr/>
          <p:nvPr/>
        </p:nvCxnSpPr>
        <p:spPr>
          <a:xfrm flipH="1">
            <a:off x="8333960" y="3123772"/>
            <a:ext cx="446117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8407558" y="2814317"/>
                <a:ext cx="33156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558" y="2814317"/>
                <a:ext cx="331565" cy="300082"/>
              </a:xfrm>
              <a:prstGeom prst="rect">
                <a:avLst/>
              </a:prstGeom>
              <a:blipFill rotWithShape="0">
                <a:blip r:embed="rId11"/>
                <a:stretch>
                  <a:fillRect t="-10204" r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2018587" y="3064651"/>
            <a:ext cx="18730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II </a:t>
            </a:r>
            <a:r>
              <a:rPr lang="ru-RU" sz="15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Ньютона:</a:t>
            </a:r>
            <a:endParaRPr lang="ru-RU" sz="15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707966" y="3029431"/>
                <a:ext cx="1961306" cy="377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66" y="3029431"/>
                <a:ext cx="1961306" cy="377155"/>
              </a:xfrm>
              <a:prstGeom prst="rect">
                <a:avLst/>
              </a:prstGeom>
              <a:blipFill rotWithShape="0">
                <a:blip r:embed="rId12"/>
                <a:stretch>
                  <a:fillRect t="-8065" r="-4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2018587" y="3387180"/>
            <a:ext cx="35960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В проекциях на координатные оси:</a:t>
            </a:r>
            <a:endParaRPr lang="ru-RU" sz="15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018587" y="4199691"/>
                <a:ext cx="161454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𝑂𝑦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 0=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587" y="4199691"/>
                <a:ext cx="1614545" cy="323165"/>
              </a:xfrm>
              <a:prstGeom prst="rect">
                <a:avLst/>
              </a:prstGeom>
              <a:blipFill rotWithShape="0">
                <a:blip r:embed="rId1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437484" y="4199691"/>
                <a:ext cx="123610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484" y="4199691"/>
                <a:ext cx="1236108" cy="323165"/>
              </a:xfrm>
              <a:prstGeom prst="rect">
                <a:avLst/>
              </a:prstGeom>
              <a:blipFill rotWithShape="0">
                <a:blip r:embed="rId1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018587" y="3774874"/>
                <a:ext cx="1609351" cy="343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𝑂𝑥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:−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587" y="3774874"/>
                <a:ext cx="1609351" cy="34381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416050" y="3774874"/>
                <a:ext cx="143007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050" y="3774874"/>
                <a:ext cx="1430071" cy="323165"/>
              </a:xfrm>
              <a:prstGeom prst="rect">
                <a:avLst/>
              </a:prstGeom>
              <a:blipFill rotWithShape="0">
                <a:blip r:embed="rId1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47327" y="3690939"/>
                <a:ext cx="1071512" cy="528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327" y="3690939"/>
                <a:ext cx="1071512" cy="528158"/>
              </a:xfrm>
              <a:prstGeom prst="rect">
                <a:avLst/>
              </a:prstGeom>
              <a:blipFill rotWithShape="0">
                <a:blip r:embed="rId1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2018587" y="4510258"/>
            <a:ext cx="27693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Кулона — Амонтона:</a:t>
            </a:r>
            <a:endParaRPr lang="ru-RU" sz="15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637904" y="4503450"/>
                <a:ext cx="976742" cy="343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904" y="4503450"/>
                <a:ext cx="976742" cy="343812"/>
              </a:xfrm>
              <a:prstGeom prst="rect">
                <a:avLst/>
              </a:prstGeom>
              <a:blipFill rotWithShape="0">
                <a:blip r:embed="rId1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423690" y="4506712"/>
                <a:ext cx="86171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90" y="4506712"/>
                <a:ext cx="861711" cy="323165"/>
              </a:xfrm>
              <a:prstGeom prst="rect">
                <a:avLst/>
              </a:prstGeom>
              <a:blipFill rotWithShape="0">
                <a:blip r:embed="rId1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884120" y="2234171"/>
                <a:ext cx="148987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15−2,5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120" y="2234171"/>
                <a:ext cx="1489872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2018587" y="1916290"/>
            <a:ext cx="3031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Уравнение скорости при РУД:</a:t>
            </a:r>
            <a:endParaRPr lang="ru-RU" sz="15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4878518" y="1906997"/>
                <a:ext cx="149547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18" y="1906997"/>
                <a:ext cx="1495474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/>
          <p:cNvSpPr txBox="1"/>
          <p:nvPr/>
        </p:nvSpPr>
        <p:spPr>
          <a:xfrm>
            <a:off x="2018587" y="2619394"/>
            <a:ext cx="29735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Проекция ускорения шайбы:</a:t>
            </a:r>
            <a:endParaRPr lang="ru-RU" sz="15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780461" y="2537928"/>
                <a:ext cx="1406154" cy="486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2,5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461" y="2537928"/>
                <a:ext cx="1406154" cy="48609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3800800" y="581917"/>
                <a:ext cx="1753429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15−2,5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800" y="581917"/>
                <a:ext cx="1753429" cy="48609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034650" y="676293"/>
                <a:ext cx="165236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650" y="676293"/>
                <a:ext cx="1652369" cy="323165"/>
              </a:xfrm>
              <a:prstGeom prst="rect">
                <a:avLst/>
              </a:prstGeom>
              <a:blipFill rotWithShape="0">
                <a:blip r:embed="rId24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Прямая со стрелкой 125"/>
          <p:cNvCxnSpPr/>
          <p:nvPr/>
        </p:nvCxnSpPr>
        <p:spPr>
          <a:xfrm>
            <a:off x="8196649" y="4038245"/>
            <a:ext cx="592725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8416855" y="3728790"/>
                <a:ext cx="32226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855" y="3728790"/>
                <a:ext cx="322268" cy="300082"/>
              </a:xfrm>
              <a:prstGeom prst="rect">
                <a:avLst/>
              </a:prstGeom>
              <a:blipFill rotWithShape="0">
                <a:blip r:embed="rId25"/>
                <a:stretch>
                  <a:fillRect t="-10204" r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1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185 L -0.37483 0.26482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0494E-6 L -0.72795 0.35432 " pathEditMode="relative" rAng="0" ptsTypes="AA">
                                      <p:cBhvr>
                                        <p:cTn id="25" dur="1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41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78" grpId="0" animBg="1"/>
      <p:bldP spid="91" grpId="0"/>
      <p:bldP spid="94" grpId="0"/>
      <p:bldP spid="97" grpId="0"/>
      <p:bldP spid="98" grpId="0" animBg="1"/>
      <p:bldP spid="101" grpId="0"/>
      <p:bldP spid="115" grpId="0"/>
      <p:bldP spid="122" grpId="0"/>
      <p:bldP spid="54" grpId="0"/>
      <p:bldP spid="57" grpId="0"/>
      <p:bldP spid="59" grpId="0"/>
      <p:bldP spid="61" grpId="0"/>
      <p:bldP spid="63" grpId="0"/>
      <p:bldP spid="60" grpId="0"/>
      <p:bldP spid="69" grpId="0"/>
      <p:bldP spid="70" grpId="0"/>
      <p:bldP spid="66" grpId="0"/>
      <p:bldP spid="67" grpId="0"/>
      <p:bldP spid="68" grpId="0"/>
      <p:bldP spid="118" grpId="0"/>
      <p:bldP spid="117" grpId="0"/>
      <p:bldP spid="119" grpId="0"/>
      <p:bldP spid="123" grpId="0"/>
      <p:bldP spid="25" grpId="0"/>
      <p:bldP spid="124" grpId="0"/>
      <p:bldP spid="124" grpId="1"/>
      <p:bldP spid="124" grpId="2"/>
      <p:bldP spid="125" grpId="0"/>
      <p:bldP spid="125" grpId="1"/>
      <p:bldP spid="125" grpId="2"/>
      <p:bldP spid="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9475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После удара клюшкой шайба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скользит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по ледяной площадке.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Ее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скорость при этом меняется  в соответствии с уравнением </a:t>
            </a:r>
            <a:r>
              <a:rPr lang="el-GR" altLang="ru-RU" sz="1400" i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υ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= 15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–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2,5</a:t>
            </a:r>
            <a:r>
              <a:rPr lang="ru-RU" altLang="ru-RU" sz="1400" i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(м/с). Чему равен коэффициент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трения шайбы о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лёд?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9724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020667" y="159724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503707"/>
            <a:ext cx="165176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020667" y="2000024"/>
            <a:ext cx="0" cy="80907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299" y="1949398"/>
                <a:ext cx="1753429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15−2,5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949398"/>
                <a:ext cx="1753429" cy="4860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8" y="2503707"/>
                <a:ext cx="165236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8" y="2503707"/>
                <a:ext cx="1652369" cy="323165"/>
              </a:xfrm>
              <a:prstGeom prst="rect">
                <a:avLst/>
              </a:prstGeom>
              <a:blipFill rotWithShape="0">
                <a:blip r:embed="rId4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99" name="Прямая соединительная линия 98"/>
          <p:cNvCxnSpPr/>
          <p:nvPr/>
        </p:nvCxnSpPr>
        <p:spPr>
          <a:xfrm>
            <a:off x="7022482" y="3661800"/>
            <a:ext cx="1762743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V="1">
            <a:off x="7909374" y="2433827"/>
            <a:ext cx="0" cy="195602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7501939" y="3295269"/>
            <a:ext cx="832021" cy="3364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6755027" y="3479282"/>
            <a:ext cx="204389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7022482" y="3479282"/>
            <a:ext cx="892235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7908931" y="3479282"/>
            <a:ext cx="0" cy="678299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7908931" y="2800983"/>
            <a:ext cx="0" cy="678299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575232" y="3174755"/>
                <a:ext cx="3277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232" y="3174755"/>
                <a:ext cx="327782" cy="3000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424983" y="3862467"/>
                <a:ext cx="48872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983" y="3862467"/>
                <a:ext cx="488724" cy="300082"/>
              </a:xfrm>
              <a:prstGeom prst="rect">
                <a:avLst/>
              </a:prstGeom>
              <a:blipFill rotWithShape="0">
                <a:blip r:embed="rId7"/>
                <a:stretch>
                  <a:fillRect t="-10204" r="-35000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028636" y="3123772"/>
                <a:ext cx="444994" cy="348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36" y="3123772"/>
                <a:ext cx="444994" cy="348750"/>
              </a:xfrm>
              <a:prstGeom prst="rect">
                <a:avLst/>
              </a:prstGeom>
              <a:blipFill rotWithShape="0">
                <a:blip r:embed="rId8"/>
                <a:stretch>
                  <a:fillRect t="-10345" r="-12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Овал 97"/>
          <p:cNvSpPr/>
          <p:nvPr/>
        </p:nvSpPr>
        <p:spPr>
          <a:xfrm>
            <a:off x="7890721" y="345122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7545785" y="2772209"/>
                <a:ext cx="362022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785" y="2772209"/>
                <a:ext cx="362022" cy="3253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568584" y="2380121"/>
                <a:ext cx="3277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584" y="2380121"/>
                <a:ext cx="327782" cy="300082"/>
              </a:xfrm>
              <a:prstGeom prst="rect">
                <a:avLst/>
              </a:prstGeom>
              <a:blipFill rotWithShape="0"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Прямая со стрелкой 120"/>
          <p:cNvCxnSpPr/>
          <p:nvPr/>
        </p:nvCxnSpPr>
        <p:spPr>
          <a:xfrm flipH="1">
            <a:off x="8333960" y="3123772"/>
            <a:ext cx="446117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8407558" y="2814317"/>
                <a:ext cx="33156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558" y="2814317"/>
                <a:ext cx="331565" cy="300082"/>
              </a:xfrm>
              <a:prstGeom prst="rect">
                <a:avLst/>
              </a:prstGeom>
              <a:blipFill rotWithShape="0">
                <a:blip r:embed="rId11"/>
                <a:stretch>
                  <a:fillRect t="-10204" r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2018587" y="2537928"/>
            <a:ext cx="4168028" cy="486095"/>
            <a:chOff x="2018587" y="2537928"/>
            <a:chExt cx="4168028" cy="486095"/>
          </a:xfrm>
        </p:grpSpPr>
        <p:sp>
          <p:nvSpPr>
            <p:cNvPr id="123" name="TextBox 122"/>
            <p:cNvSpPr txBox="1"/>
            <p:nvPr/>
          </p:nvSpPr>
          <p:spPr>
            <a:xfrm>
              <a:off x="2018587" y="2619394"/>
              <a:ext cx="297354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Проекция ускорения шайбы:</a:t>
              </a:r>
              <a:endParaRPr lang="ru-RU" sz="15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Прямоугольник 24"/>
                <p:cNvSpPr/>
                <p:nvPr/>
              </p:nvSpPr>
              <p:spPr>
                <a:xfrm>
                  <a:off x="4780461" y="2537928"/>
                  <a:ext cx="1406154" cy="4860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2,5</m:t>
                        </m:r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lang="ru-RU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5" name="Прямоугольник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0461" y="2537928"/>
                  <a:ext cx="1406154" cy="48609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6" name="Прямая со стрелкой 125"/>
          <p:cNvCxnSpPr/>
          <p:nvPr/>
        </p:nvCxnSpPr>
        <p:spPr>
          <a:xfrm>
            <a:off x="8196649" y="4038245"/>
            <a:ext cx="592725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8416855" y="3728790"/>
                <a:ext cx="32226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855" y="3728790"/>
                <a:ext cx="322268" cy="300082"/>
              </a:xfrm>
              <a:prstGeom prst="rect">
                <a:avLst/>
              </a:prstGeom>
              <a:blipFill rotWithShape="0">
                <a:blip r:embed="rId13"/>
                <a:stretch>
                  <a:fillRect t="-10204" r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2018587" y="1906997"/>
            <a:ext cx="4355405" cy="2940265"/>
            <a:chOff x="2018587" y="1906997"/>
            <a:chExt cx="4355405" cy="294026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018587" y="1906997"/>
              <a:ext cx="4355405" cy="2940265"/>
              <a:chOff x="2018587" y="1906997"/>
              <a:chExt cx="4355405" cy="294026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2018587" y="3064651"/>
                <a:ext cx="187302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II </a:t>
                </a:r>
                <a:r>
                  <a:rPr lang="ru-RU" sz="15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закон Ньютона:</a:t>
                </a:r>
                <a:endParaRPr lang="ru-RU" sz="15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707966" y="3029431"/>
                    <a:ext cx="1961306" cy="3771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7966" y="3029431"/>
                    <a:ext cx="1961306" cy="377155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t="-8065" r="-403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TextBox 58"/>
              <p:cNvSpPr txBox="1"/>
              <p:nvPr/>
            </p:nvSpPr>
            <p:spPr>
              <a:xfrm>
                <a:off x="2018587" y="3387180"/>
                <a:ext cx="359605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В проекциях на координатные оси:</a:t>
                </a:r>
                <a:endParaRPr lang="ru-RU" sz="15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018587" y="4199691"/>
                    <a:ext cx="1614545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: 0=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oMath>
                      </m:oMathPara>
                    </a14:m>
                    <a:endParaRPr lang="ru-RU" sz="15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8587" y="4199691"/>
                    <a:ext cx="1614545" cy="323165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1132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3437484" y="4199691"/>
                    <a:ext cx="1236108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7484" y="4199691"/>
                    <a:ext cx="1236108" cy="323165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018587" y="3774874"/>
                    <a:ext cx="1609351" cy="34381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𝑂𝑥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:−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</m:t>
                          </m:r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</m:sub>
                          </m:sSub>
                        </m:oMath>
                      </m:oMathPara>
                    </a14:m>
                    <a:endParaRPr lang="ru-RU" sz="15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8587" y="3774874"/>
                    <a:ext cx="1609351" cy="34381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3416050" y="3774874"/>
                    <a:ext cx="1430071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</m:t>
                          </m:r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oMath>
                      </m:oMathPara>
                    </a14:m>
                    <a:endParaRPr lang="ru-RU" sz="15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6050" y="3774874"/>
                    <a:ext cx="1430071" cy="323165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TextBox 65"/>
              <p:cNvSpPr txBox="1"/>
              <p:nvPr/>
            </p:nvSpPr>
            <p:spPr>
              <a:xfrm>
                <a:off x="2018587" y="4510258"/>
                <a:ext cx="276931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Закон Кулона — Амонтона:</a:t>
                </a:r>
                <a:endParaRPr lang="ru-RU" sz="15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637904" y="4503450"/>
                    <a:ext cx="976742" cy="34381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</m:sub>
                          </m:s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oMath>
                      </m:oMathPara>
                    </a14:m>
                    <a:endParaRPr lang="ru-RU" sz="15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7904" y="4503450"/>
                    <a:ext cx="976742" cy="34381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b="-178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5423690" y="4506712"/>
                    <a:ext cx="861711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3690" y="4506712"/>
                    <a:ext cx="861711" cy="323165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4884120" y="2234171"/>
                    <a:ext cx="1489872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15−2,5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8" name="TextBox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120" y="2234171"/>
                    <a:ext cx="1489872" cy="323165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TextBox 116"/>
              <p:cNvSpPr txBox="1"/>
              <p:nvPr/>
            </p:nvSpPr>
            <p:spPr>
              <a:xfrm>
                <a:off x="2018587" y="1916290"/>
                <a:ext cx="303120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Уравнение скорости при РУД:</a:t>
                </a:r>
                <a:endParaRPr lang="ru-RU" sz="15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4878518" y="1906997"/>
                    <a:ext cx="1495474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8518" y="1906997"/>
                    <a:ext cx="1495474" cy="323165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Прямоугольник 47"/>
                <p:cNvSpPr/>
                <p:nvPr/>
              </p:nvSpPr>
              <p:spPr>
                <a:xfrm>
                  <a:off x="4619720" y="3776813"/>
                  <a:ext cx="463588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8" name="Прямоугольник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9720" y="3776813"/>
                  <a:ext cx="463588" cy="3231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4892126" y="3690939"/>
                <a:ext cx="790473" cy="528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126" y="3690939"/>
                <a:ext cx="790473" cy="528158"/>
              </a:xfrm>
              <a:prstGeom prst="rect">
                <a:avLst/>
              </a:prstGeom>
              <a:blipFill rotWithShape="0">
                <a:blip r:embed="rId2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Группа 51"/>
          <p:cNvGrpSpPr/>
          <p:nvPr/>
        </p:nvGrpSpPr>
        <p:grpSpPr>
          <a:xfrm>
            <a:off x="2018587" y="2086654"/>
            <a:ext cx="4168028" cy="486095"/>
            <a:chOff x="2018587" y="2537928"/>
            <a:chExt cx="4168028" cy="486095"/>
          </a:xfrm>
        </p:grpSpPr>
        <p:sp>
          <p:nvSpPr>
            <p:cNvPr id="53" name="TextBox 52"/>
            <p:cNvSpPr txBox="1"/>
            <p:nvPr/>
          </p:nvSpPr>
          <p:spPr>
            <a:xfrm>
              <a:off x="2018587" y="2619394"/>
              <a:ext cx="297354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Проекция ускорения шайбы:</a:t>
              </a:r>
              <a:endParaRPr lang="ru-RU" sz="15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Прямоугольник 54"/>
                <p:cNvSpPr/>
                <p:nvPr/>
              </p:nvSpPr>
              <p:spPr>
                <a:xfrm>
                  <a:off x="4780461" y="2537928"/>
                  <a:ext cx="1406154" cy="4860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2,5</m:t>
                        </m:r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lang="ru-RU" sz="1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5" name="Прямоугольник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0461" y="2537928"/>
                  <a:ext cx="1406154" cy="486095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TextBox 55"/>
          <p:cNvSpPr txBox="1"/>
          <p:nvPr/>
        </p:nvSpPr>
        <p:spPr>
          <a:xfrm>
            <a:off x="2018587" y="2827998"/>
            <a:ext cx="23375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Коэффициент трения:</a:t>
            </a:r>
            <a:endParaRPr lang="ru-RU" sz="15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153956" y="2742008"/>
                <a:ext cx="790473" cy="528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56" y="2742008"/>
                <a:ext cx="790473" cy="528158"/>
              </a:xfrm>
              <a:prstGeom prst="rect">
                <a:avLst/>
              </a:prstGeom>
              <a:blipFill rotWithShape="0">
                <a:blip r:embed="rId2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018587" y="3439425"/>
                <a:ext cx="1094980" cy="810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587" y="3439425"/>
                <a:ext cx="1094980" cy="81073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925702" y="3693719"/>
                <a:ext cx="83119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=0,25.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702" y="3693719"/>
                <a:ext cx="831190" cy="3231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2018587" y="4419420"/>
            <a:ext cx="3853997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: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Gerbera"/>
              </a:rPr>
              <a:t>коэффициент трения равен 0,25.</a:t>
            </a:r>
            <a:endParaRPr lang="ru-RU" altLang="ru-RU" sz="1500" b="1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4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83951E-6 L -0.08333 -0.18364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91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1.11111E-6 -0.0858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6" grpId="0"/>
      <p:bldP spid="58" grpId="0"/>
      <p:bldP spid="65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9475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На горизонтальной дороге автомобиль делает разворот радиусом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12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м. Коэффициент трения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между шинами автомобиля и дорогой равен 0,3. Какова должна быть скорость автомобиля при развороте, чтобы его не занесло?</a:t>
            </a:r>
            <a:endParaRPr lang="ru-RU" altLang="ru-RU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49618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21223" y="1549618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553984"/>
            <a:ext cx="95231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21223" y="1952400"/>
            <a:ext cx="0" cy="9643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299" y="1866784"/>
                <a:ext cx="99764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12 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866784"/>
                <a:ext cx="997645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8" y="2542473"/>
                <a:ext cx="9529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8" y="2542473"/>
                <a:ext cx="952925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68299" y="2189949"/>
                <a:ext cx="84972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0,3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189949"/>
                <a:ext cx="849720" cy="323165"/>
              </a:xfrm>
              <a:prstGeom prst="rect">
                <a:avLst/>
              </a:prstGeom>
              <a:blipFill rotWithShape="0"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1327845" y="1872173"/>
            <a:ext cx="2952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Записываем 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з-н Ньютона: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973473" y="1837550"/>
                <a:ext cx="2640688" cy="377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тр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473" y="1837550"/>
                <a:ext cx="2640688" cy="377155"/>
              </a:xfrm>
              <a:prstGeom prst="rect">
                <a:avLst/>
              </a:prstGeom>
              <a:blipFill rotWithShape="0">
                <a:blip r:embed="rId7"/>
                <a:stretch>
                  <a:fillRect t="-8065" r="-4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327844" y="3080878"/>
            <a:ext cx="27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Кулона — Амонтона: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942992" y="3082712"/>
                <a:ext cx="922241" cy="343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тр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992" y="3082712"/>
                <a:ext cx="922241" cy="343812"/>
              </a:xfrm>
              <a:prstGeom prst="rect">
                <a:avLst/>
              </a:prstGeom>
              <a:blipFill rotWithShape="0"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702694" y="3082712"/>
                <a:ext cx="78465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94" y="3082712"/>
                <a:ext cx="784659" cy="323165"/>
              </a:xfrm>
              <a:prstGeom prst="rect">
                <a:avLst/>
              </a:prstGeom>
              <a:blipFill rotWithShape="0">
                <a:blip r:embed="rId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1327844" y="3571644"/>
            <a:ext cx="2489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Ускорение автомобиля: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626054" y="3419018"/>
                <a:ext cx="831646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54" y="3419018"/>
                <a:ext cx="831646" cy="55406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1327845" y="2761993"/>
            <a:ext cx="23402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проекциях на ось </a:t>
            </a:r>
            <a:r>
              <a:rPr lang="ru-RU" sz="15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Оу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568071" y="2765219"/>
                <a:ext cx="120326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071" y="2765219"/>
                <a:ext cx="1203266" cy="323165"/>
              </a:xfrm>
              <a:prstGeom prst="rect">
                <a:avLst/>
              </a:prstGeom>
              <a:blipFill rotWithShape="0"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645349" y="2765219"/>
                <a:ext cx="118712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349" y="2765219"/>
                <a:ext cx="1187126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327844" y="3965574"/>
                <a:ext cx="2132048" cy="56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0,3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 </m:t>
                          </m:r>
                          <m:f>
                            <m:f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 м</m:t>
                          </m:r>
                        </m:e>
                      </m:rad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44" y="3965574"/>
                <a:ext cx="2132048" cy="56201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3210236" y="4028430"/>
                <a:ext cx="815159" cy="486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5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ru-RU" sz="15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5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236" y="4028430"/>
                <a:ext cx="815159" cy="48609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1327845" y="2327192"/>
            <a:ext cx="23402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проекциях на ось </a:t>
            </a:r>
            <a:r>
              <a:rPr lang="ru-RU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Ох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559835" y="2327192"/>
                <a:ext cx="1012165" cy="343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𝑚𝑎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835" y="2327192"/>
                <a:ext cx="1012165" cy="343812"/>
              </a:xfrm>
              <a:prstGeom prst="rect">
                <a:avLst/>
              </a:prstGeom>
              <a:blipFill rotWithShape="0">
                <a:blip r:embed="rId15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354283" y="2182485"/>
                <a:ext cx="1567672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ru-RU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μ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3" y="2182485"/>
                <a:ext cx="1567672" cy="55406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716790" y="2326879"/>
                <a:ext cx="127412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p>
                        <m:sSup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500" i="1"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p>
                          <m:r>
                            <a:rPr lang="en-US" sz="15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5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500" i="1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790" y="2326879"/>
                <a:ext cx="1274128" cy="323165"/>
              </a:xfrm>
              <a:prstGeom prst="rect">
                <a:avLst/>
              </a:prstGeom>
              <a:blipFill rotWithShape="0">
                <a:blip r:embed="rId1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835001" y="2294421"/>
                <a:ext cx="1396727" cy="37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ru-RU" sz="1500" i="1"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5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15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</m:rad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001" y="2294421"/>
                <a:ext cx="1396727" cy="37183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1319606" y="4536555"/>
            <a:ext cx="1802535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l-GR" sz="1500" i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υ</a:t>
            </a:r>
            <a:r>
              <a:rPr lang="ru-RU" sz="15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= </a:t>
            </a:r>
            <a:r>
              <a:rPr lang="ru-RU" sz="1500" dirty="0" smtClean="0">
                <a:solidFill>
                  <a:srgbClr val="000000"/>
                </a:solidFill>
                <a:latin typeface="+mn-lt"/>
              </a:rPr>
              <a:t>6 м/с.</a:t>
            </a:r>
            <a:endParaRPr lang="ru-RU" altLang="ru-RU" sz="1500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6400933" y="3172284"/>
            <a:ext cx="2071617" cy="1230784"/>
          </a:xfrm>
          <a:prstGeom prst="ellips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6593795" y="4112786"/>
            <a:ext cx="225721" cy="2257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flipV="1">
            <a:off x="6400935" y="3182643"/>
            <a:ext cx="2054177" cy="122042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6701894" y="4225647"/>
            <a:ext cx="0" cy="451441"/>
          </a:xfrm>
          <a:prstGeom prst="straightConnector1">
            <a:avLst/>
          </a:prstGeom>
          <a:ln w="158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V="1">
            <a:off x="6701894" y="3774206"/>
            <a:ext cx="0" cy="451441"/>
          </a:xfrm>
          <a:prstGeom prst="straightConnector1">
            <a:avLst/>
          </a:prstGeom>
          <a:ln w="158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V="1">
            <a:off x="6704275" y="3851301"/>
            <a:ext cx="627000" cy="376203"/>
          </a:xfrm>
          <a:prstGeom prst="straightConnector1">
            <a:avLst/>
          </a:prstGeom>
          <a:ln w="158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flipV="1">
            <a:off x="6704276" y="3999927"/>
            <a:ext cx="376201" cy="225722"/>
          </a:xfrm>
          <a:prstGeom prst="straightConnector1">
            <a:avLst/>
          </a:prstGeom>
          <a:ln w="158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H="1" flipV="1">
            <a:off x="6250453" y="3924686"/>
            <a:ext cx="451442" cy="302818"/>
          </a:xfrm>
          <a:prstGeom prst="straightConnector1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6701894" y="4225647"/>
            <a:ext cx="451442" cy="302818"/>
          </a:xfrm>
          <a:prstGeom prst="straightConnector1">
            <a:avLst/>
          </a:prstGeom>
          <a:ln w="158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7436741" y="2899963"/>
            <a:ext cx="0" cy="8883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 rot="20986907">
            <a:off x="8319498" y="3167329"/>
            <a:ext cx="2712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x</a:t>
            </a:r>
            <a:endParaRPr lang="ru-RU" sz="1300" i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7174437" y="2833703"/>
            <a:ext cx="27603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y</a:t>
            </a:r>
            <a:endParaRPr lang="ru-RU" sz="13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6278958" y="4451368"/>
                <a:ext cx="477247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958" y="4451368"/>
                <a:ext cx="477247" cy="292388"/>
              </a:xfrm>
              <a:prstGeom prst="rect">
                <a:avLst/>
              </a:prstGeom>
              <a:blipFill rotWithShape="0">
                <a:blip r:embed="rId19"/>
                <a:stretch>
                  <a:fillRect t="-10417" r="-33333" b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6833012" y="4472872"/>
                <a:ext cx="359393" cy="31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3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sub>
                      </m:sSub>
                    </m:oMath>
                  </m:oMathPara>
                </a14:m>
                <a:endParaRPr lang="ru-RU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012" y="4472872"/>
                <a:ext cx="359393" cy="316690"/>
              </a:xfrm>
              <a:prstGeom prst="rect">
                <a:avLst/>
              </a:prstGeom>
              <a:blipFill rotWithShape="0">
                <a:blip r:embed="rId20"/>
                <a:stretch>
                  <a:fillRect t="-11538" r="-15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 rot="21002782">
                <a:off x="6922072" y="4009762"/>
                <a:ext cx="436337" cy="339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3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02782">
                <a:off x="6922072" y="4009762"/>
                <a:ext cx="436337" cy="339195"/>
              </a:xfrm>
              <a:prstGeom prst="rect">
                <a:avLst/>
              </a:prstGeom>
              <a:blipFill rotWithShape="0">
                <a:blip r:embed="rId21"/>
                <a:stretch>
                  <a:fillRect t="-10294" r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6391408" y="3698966"/>
                <a:ext cx="355417" cy="31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408" y="3698966"/>
                <a:ext cx="355417" cy="31669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6017802" y="3929882"/>
                <a:ext cx="338682" cy="31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802" y="3929882"/>
                <a:ext cx="338682" cy="316690"/>
              </a:xfrm>
              <a:prstGeom prst="rect">
                <a:avLst/>
              </a:prstGeom>
              <a:blipFill rotWithShape="0">
                <a:blip r:embed="rId23"/>
                <a:stretch>
                  <a:fillRect t="-11538" r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 rot="20649708">
                <a:off x="6975123" y="3614433"/>
                <a:ext cx="326563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49708">
                <a:off x="6975123" y="3614433"/>
                <a:ext cx="326563" cy="292388"/>
              </a:xfrm>
              <a:prstGeom prst="rect">
                <a:avLst/>
              </a:prstGeom>
              <a:blipFill rotWithShape="0">
                <a:blip r:embed="rId24"/>
                <a:stretch>
                  <a:fillRect t="-9677" r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Овал 17"/>
          <p:cNvSpPr/>
          <p:nvPr/>
        </p:nvSpPr>
        <p:spPr>
          <a:xfrm>
            <a:off x="6679034" y="420557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7384441" y="3686524"/>
            <a:ext cx="3177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i="1" dirty="0" smtClean="0"/>
              <a:t>О</a:t>
            </a:r>
            <a:endParaRPr lang="ru-RU" sz="13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6711949" y="399934"/>
                <a:ext cx="99764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12 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949" y="399934"/>
                <a:ext cx="997645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5875033" y="656882"/>
                <a:ext cx="84972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0,3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033" y="656882"/>
                <a:ext cx="849720" cy="323165"/>
              </a:xfrm>
              <a:prstGeom prst="rect">
                <a:avLst/>
              </a:prstGeom>
              <a:blipFill rotWithShape="0">
                <a:blip r:embed="rId26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413019" y="903636"/>
                <a:ext cx="95292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19" y="903636"/>
                <a:ext cx="952925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5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69375 0.285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60243 0.298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6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216 L -0.00347 0.3188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58" grpId="0"/>
      <p:bldP spid="71" grpId="0"/>
      <p:bldP spid="72" grpId="0"/>
      <p:bldP spid="73" grpId="0"/>
      <p:bldP spid="75" grpId="0"/>
      <p:bldP spid="76" grpId="0"/>
      <p:bldP spid="77" grpId="0"/>
      <p:bldP spid="79" grpId="0"/>
      <p:bldP spid="82" grpId="0"/>
      <p:bldP spid="83" grpId="0"/>
      <p:bldP spid="87" grpId="0"/>
      <p:bldP spid="100" grpId="0"/>
      <p:bldP spid="102" grpId="0"/>
      <p:bldP spid="80" grpId="0"/>
      <p:bldP spid="81" grpId="0"/>
      <p:bldP spid="93" grpId="0"/>
      <p:bldP spid="95" grpId="0"/>
      <p:bldP spid="103" grpId="0"/>
      <p:bldP spid="104" grpId="0"/>
      <p:bldP spid="108" grpId="0" animBg="1"/>
      <p:bldP spid="109" grpId="0" animBg="1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8" grpId="0" animBg="1"/>
      <p:bldP spid="136" grpId="0"/>
      <p:bldP spid="137" grpId="0"/>
      <p:bldP spid="137" grpId="1"/>
      <p:bldP spid="137" grpId="2"/>
      <p:bldP spid="138" grpId="0"/>
      <p:bldP spid="138" grpId="1"/>
      <p:bldP spid="138" grpId="2"/>
      <p:bldP spid="139" grpId="0"/>
      <p:bldP spid="139" grpId="1"/>
      <p:bldP spid="13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681602" y="3298414"/>
                <a:ext cx="351047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func>
                        <m:func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func>
                        <m:func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02" y="3298414"/>
                <a:ext cx="3510474" cy="323165"/>
              </a:xfrm>
              <a:prstGeom prst="rect">
                <a:avLst/>
              </a:prstGeom>
              <a:blipFill rotWithShape="0"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1683469" y="3302864"/>
                <a:ext cx="305951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func>
                            <m:func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69" y="3302864"/>
                <a:ext cx="3059511" cy="323165"/>
              </a:xfrm>
              <a:prstGeom prst="rect">
                <a:avLst/>
              </a:prstGeom>
              <a:blipFill rotWithShape="0">
                <a:blip r:embed="rId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371475" y="1513826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4.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Брусок массой 3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кг перемещается вверх по наклонной плоскости под действием связанного с ним невесомой и нерастяжимой нитью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груза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массой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10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кг. Начальные скорости тела и груза равны нулю, коэффициент трения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бруска о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плоскость равен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0,1, а угол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наклона плоскости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— </a:t>
            </a:r>
            <a:r>
              <a:rPr lang="en-US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45</a:t>
            </a:r>
            <a:r>
              <a:rPr lang="ru-RU" altLang="ru-RU" sz="1400" baseline="30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о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. Определите ускорение, с которым движется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брусок.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808402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668242" y="1808402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800716"/>
            <a:ext cx="12993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668242" y="2211184"/>
            <a:ext cx="0" cy="19126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299" y="2160557"/>
                <a:ext cx="107247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160557"/>
                <a:ext cx="1072473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3800716"/>
                <a:ext cx="129994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800716"/>
                <a:ext cx="1299944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8299" y="2485069"/>
                <a:ext cx="118276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485069"/>
                <a:ext cx="1182760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2814963"/>
                <a:ext cx="133667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814963"/>
                <a:ext cx="1336676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68299" y="3138128"/>
                <a:ext cx="85090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138128"/>
                <a:ext cx="850901" cy="323165"/>
              </a:xfrm>
              <a:prstGeom prst="rect">
                <a:avLst/>
              </a:prstGeom>
              <a:blipFill rotWithShape="0">
                <a:blip r:embed="rId10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68299" y="3470484"/>
                <a:ext cx="85090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470484"/>
                <a:ext cx="850901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1684774" y="2139889"/>
            <a:ext cx="29786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Уравнение движения бруска: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684775" y="2507899"/>
                <a:ext cx="2591695" cy="377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тр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775" y="2507899"/>
                <a:ext cx="2591695" cy="377155"/>
              </a:xfrm>
              <a:prstGeom prst="rect">
                <a:avLst/>
              </a:prstGeom>
              <a:blipFill rotWithShape="0">
                <a:blip r:embed="rId12"/>
                <a:stretch>
                  <a:fillRect t="-8065" r="-3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1684183" y="2929899"/>
            <a:ext cx="23544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проекциях на ось </a:t>
            </a:r>
            <a:r>
              <a:rPr lang="ru-RU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</a:t>
            </a: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684776" y="3297909"/>
                <a:ext cx="85609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776" y="3297909"/>
                <a:ext cx="856092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1684776" y="3686566"/>
            <a:ext cx="2520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проекциях на ось </a:t>
            </a:r>
            <a:r>
              <a:rPr lang="ru-RU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</a:t>
            </a: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677836" y="4054576"/>
                <a:ext cx="50886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36" y="4054576"/>
                <a:ext cx="508867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272510" y="4055444"/>
                <a:ext cx="184309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510" y="4055444"/>
                <a:ext cx="1843096" cy="323165"/>
              </a:xfrm>
              <a:prstGeom prst="rect">
                <a:avLst/>
              </a:prstGeom>
              <a:blipFill rotWithShape="0">
                <a:blip r:embed="rId1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1684777" y="4423451"/>
            <a:ext cx="14775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Сила трения: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986317" y="4423451"/>
                <a:ext cx="994880" cy="343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317" y="4423451"/>
                <a:ext cx="994880" cy="343812"/>
              </a:xfrm>
              <a:prstGeom prst="rect">
                <a:avLst/>
              </a:prstGeom>
              <a:blipFill rotWithShape="0">
                <a:blip r:embed="rId1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766038" y="4428889"/>
                <a:ext cx="141941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38" y="4428889"/>
                <a:ext cx="1419418" cy="323165"/>
              </a:xfrm>
              <a:prstGeom prst="rect">
                <a:avLst/>
              </a:prstGeom>
              <a:blipFill rotWithShape="0">
                <a:blip r:embed="rId1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Дуга 102"/>
          <p:cNvSpPr/>
          <p:nvPr/>
        </p:nvSpPr>
        <p:spPr>
          <a:xfrm rot="4657013" flipH="1" flipV="1">
            <a:off x="6372473" y="3385956"/>
            <a:ext cx="220829" cy="197949"/>
          </a:xfrm>
          <a:prstGeom prst="arc">
            <a:avLst>
              <a:gd name="adj1" fmla="val 19529556"/>
              <a:gd name="adj2" fmla="val 2083319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единительная линия 105"/>
          <p:cNvCxnSpPr>
            <a:stCxn id="137" idx="6"/>
            <a:endCxn id="138" idx="3"/>
          </p:cNvCxnSpPr>
          <p:nvPr/>
        </p:nvCxnSpPr>
        <p:spPr>
          <a:xfrm>
            <a:off x="8138921" y="2424812"/>
            <a:ext cx="8174" cy="623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5560043" y="2145828"/>
            <a:ext cx="2802177" cy="136073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Дуга 108"/>
          <p:cNvSpPr/>
          <p:nvPr/>
        </p:nvSpPr>
        <p:spPr>
          <a:xfrm rot="6134288">
            <a:off x="6485120" y="3115124"/>
            <a:ext cx="220829" cy="125858"/>
          </a:xfrm>
          <a:prstGeom prst="arc">
            <a:avLst>
              <a:gd name="adj1" fmla="val 18914567"/>
              <a:gd name="adj2" fmla="val 1761931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flipH="1" flipV="1">
            <a:off x="6157258" y="2270528"/>
            <a:ext cx="706322" cy="142012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endCxn id="137" idx="1"/>
          </p:cNvCxnSpPr>
          <p:nvPr/>
        </p:nvCxnSpPr>
        <p:spPr>
          <a:xfrm flipV="1">
            <a:off x="6762750" y="2346933"/>
            <a:ext cx="1188154" cy="56771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ый треугольник 111"/>
          <p:cNvSpPr/>
          <p:nvPr/>
        </p:nvSpPr>
        <p:spPr>
          <a:xfrm flipH="1">
            <a:off x="5108385" y="2527867"/>
            <a:ext cx="2835315" cy="1389613"/>
          </a:xfrm>
          <a:prstGeom prst="rtTriangl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 rot="20052565">
            <a:off x="6246487" y="2851340"/>
            <a:ext cx="540060" cy="3400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6" name="Прямая со стрелкой 115"/>
          <p:cNvCxnSpPr/>
          <p:nvPr/>
        </p:nvCxnSpPr>
        <p:spPr>
          <a:xfrm rot="20040000" flipH="1" flipV="1">
            <a:off x="6423427" y="2549940"/>
            <a:ext cx="0" cy="506561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H="1">
            <a:off x="6013007" y="3030867"/>
            <a:ext cx="521451" cy="256881"/>
          </a:xfrm>
          <a:prstGeom prst="straightConnector1">
            <a:avLst/>
          </a:prstGeom>
          <a:ln w="19050">
            <a:solidFill>
              <a:srgbClr val="CC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Дуга 124"/>
          <p:cNvSpPr/>
          <p:nvPr/>
        </p:nvSpPr>
        <p:spPr>
          <a:xfrm rot="1484431">
            <a:off x="5390946" y="3665768"/>
            <a:ext cx="315035" cy="334487"/>
          </a:xfrm>
          <a:prstGeom prst="arc">
            <a:avLst>
              <a:gd name="adj1" fmla="val 16200000"/>
              <a:gd name="adj2" fmla="val 310203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5648445" y="3614381"/>
                <a:ext cx="323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45" y="3614381"/>
                <a:ext cx="323999" cy="2769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Прямая со стрелкой 128"/>
          <p:cNvCxnSpPr/>
          <p:nvPr/>
        </p:nvCxnSpPr>
        <p:spPr>
          <a:xfrm flipV="1">
            <a:off x="6534458" y="2725173"/>
            <a:ext cx="618714" cy="305695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 rot="20060197">
                <a:off x="5660087" y="3018677"/>
                <a:ext cx="417486" cy="32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60197">
                <a:off x="5660087" y="3018677"/>
                <a:ext cx="417486" cy="320216"/>
              </a:xfrm>
              <a:prstGeom prst="rect">
                <a:avLst/>
              </a:prstGeom>
              <a:blipFill rotWithShape="0">
                <a:blip r:embed="rId19"/>
                <a:stretch>
                  <a:fillRect t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 rot="20067717">
                <a:off x="6734897" y="2511598"/>
                <a:ext cx="362792" cy="29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acc>
                      <m:r>
                        <a:rPr lang="en-US" sz="12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ru-RU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67717">
                <a:off x="6734897" y="2511598"/>
                <a:ext cx="362792" cy="29944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 rot="19964113">
                <a:off x="6329006" y="2417951"/>
                <a:ext cx="342338" cy="29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64113">
                <a:off x="6329006" y="2417951"/>
                <a:ext cx="342338" cy="29944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6279512" y="3632066"/>
                <a:ext cx="5078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12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acc>
                        <m:accPr>
                          <m:chr m:val="⃗"/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12" y="3632066"/>
                <a:ext cx="507895" cy="276999"/>
              </a:xfrm>
              <a:prstGeom prst="rect">
                <a:avLst/>
              </a:prstGeom>
              <a:blipFill rotWithShape="0">
                <a:blip r:embed="rId22"/>
                <a:stretch>
                  <a:fillRect r="-277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6463416" y="3242432"/>
                <a:ext cx="323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416" y="3242432"/>
                <a:ext cx="323999" cy="2769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/>
          <p:cNvSpPr txBox="1"/>
          <p:nvPr/>
        </p:nvSpPr>
        <p:spPr>
          <a:xfrm rot="19904026">
            <a:off x="8047225" y="190737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x</a:t>
            </a:r>
            <a:endParaRPr lang="ru-RU" sz="1400" i="1" dirty="0"/>
          </a:p>
        </p:txBody>
      </p:sp>
      <p:sp>
        <p:nvSpPr>
          <p:cNvPr id="136" name="TextBox 135"/>
          <p:cNvSpPr txBox="1"/>
          <p:nvPr/>
        </p:nvSpPr>
        <p:spPr>
          <a:xfrm rot="19904026">
            <a:off x="5908060" y="2212182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y</a:t>
            </a:r>
            <a:endParaRPr lang="ru-RU" sz="1400" i="1" dirty="0"/>
          </a:p>
        </p:txBody>
      </p:sp>
      <p:sp>
        <p:nvSpPr>
          <p:cNvPr id="137" name="Овал 136"/>
          <p:cNvSpPr/>
          <p:nvPr/>
        </p:nvSpPr>
        <p:spPr>
          <a:xfrm>
            <a:off x="7918645" y="2314674"/>
            <a:ext cx="220276" cy="220276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 rot="16200000">
            <a:off x="7877064" y="3199540"/>
            <a:ext cx="540060" cy="2366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 rot="20067717">
                <a:off x="7152276" y="2101910"/>
                <a:ext cx="356764" cy="272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en-US" sz="12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ru-RU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67717">
                <a:off x="7152276" y="2101910"/>
                <a:ext cx="356764" cy="27276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Прямая со стрелкой 145"/>
          <p:cNvCxnSpPr/>
          <p:nvPr/>
        </p:nvCxnSpPr>
        <p:spPr>
          <a:xfrm flipV="1">
            <a:off x="7251700" y="2273837"/>
            <a:ext cx="356623" cy="17985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6536563" y="3549773"/>
            <a:ext cx="246641" cy="1160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>
            <a:off x="6534458" y="3025309"/>
            <a:ext cx="261357" cy="525574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 rot="19979821">
                <a:off x="6733545" y="3210148"/>
                <a:ext cx="579710" cy="2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12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79821">
                <a:off x="6733545" y="3210148"/>
                <a:ext cx="579710" cy="291618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 rot="20120703">
                <a:off x="5857334" y="2722339"/>
                <a:ext cx="587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20703">
                <a:off x="5857334" y="2722339"/>
                <a:ext cx="587597" cy="276999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4" name="Прямая соединительная линия 153"/>
          <p:cNvCxnSpPr/>
          <p:nvPr/>
        </p:nvCxnSpPr>
        <p:spPr>
          <a:xfrm flipH="1" flipV="1">
            <a:off x="6282836" y="3162300"/>
            <a:ext cx="241736" cy="5077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 flipH="1">
            <a:off x="6283325" y="3032450"/>
            <a:ext cx="250772" cy="12164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flipH="1">
            <a:off x="6531283" y="3027692"/>
            <a:ext cx="1" cy="64624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508060" y="300470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2044699" y="400337"/>
                <a:ext cx="107247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699" y="400337"/>
                <a:ext cx="1072473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5691456" y="656269"/>
                <a:ext cx="118276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456" y="656269"/>
                <a:ext cx="1182760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1524715" y="922899"/>
                <a:ext cx="133667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715" y="922899"/>
                <a:ext cx="1336676" cy="3231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6453696" y="921918"/>
                <a:ext cx="85090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696" y="921918"/>
                <a:ext cx="850901" cy="323165"/>
              </a:xfrm>
              <a:prstGeom prst="rect">
                <a:avLst/>
              </a:prstGeom>
              <a:blipFill rotWithShape="0">
                <a:blip r:embed="rId29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1152639" y="1169244"/>
                <a:ext cx="85090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639" y="1169244"/>
                <a:ext cx="850901" cy="32316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2964733" y="1167804"/>
                <a:ext cx="129994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733" y="1167804"/>
                <a:ext cx="1299944" cy="32316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8509646" y="3213003"/>
                <a:ext cx="356764" cy="272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en-US" sz="12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ru-RU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646" y="3213003"/>
                <a:ext cx="356764" cy="272767"/>
              </a:xfrm>
              <a:prstGeom prst="rect">
                <a:avLst/>
              </a:prstGeom>
              <a:blipFill rotWithShape="0">
                <a:blip r:embed="rId32"/>
                <a:stretch>
                  <a:fillRect r="-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Прямая со стрелкой 164"/>
          <p:cNvCxnSpPr/>
          <p:nvPr/>
        </p:nvCxnSpPr>
        <p:spPr>
          <a:xfrm>
            <a:off x="8514126" y="3122328"/>
            <a:ext cx="0" cy="422706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342444" y="3300596"/>
                <a:ext cx="41440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44" y="3300596"/>
                <a:ext cx="414409" cy="32316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563105" y="3297909"/>
                <a:ext cx="660052" cy="343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105" y="3297909"/>
                <a:ext cx="660052" cy="343812"/>
              </a:xfrm>
              <a:prstGeom prst="rect">
                <a:avLst/>
              </a:prstGeom>
              <a:blipFill rotWithShape="0">
                <a:blip r:embed="rId34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054776" y="3300596"/>
                <a:ext cx="78938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776" y="3300596"/>
                <a:ext cx="789383" cy="323165"/>
              </a:xfrm>
              <a:prstGeom prst="rect">
                <a:avLst/>
              </a:prstGeom>
              <a:blipFill rotWithShape="0">
                <a:blip r:embed="rId3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003540" y="4055263"/>
                <a:ext cx="38170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540" y="4055263"/>
                <a:ext cx="381707" cy="323165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2186703" y="4058549"/>
                <a:ext cx="124566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func>
                        <m:func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03" y="4058549"/>
                <a:ext cx="1245662" cy="323165"/>
              </a:xfrm>
              <a:prstGeom prst="rect">
                <a:avLst/>
              </a:prstGeom>
              <a:blipFill rotWithShape="0">
                <a:blip r:embed="rId3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636902" y="3302657"/>
                <a:ext cx="705065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902" y="3302657"/>
                <a:ext cx="705065" cy="32316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4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09877E-6 L -0.18403 0.34259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17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17284E-7 L -0.5816 0.35525 " pathEditMode="relative" rAng="0" ptsTypes="AA">
                                      <p:cBhvr>
                                        <p:cTn id="25" dur="1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80" y="1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L -0.12639 0.36698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1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2716E-6 L -0.66563 0.43087 " pathEditMode="relative" rAng="0" ptsTypes="AA">
                                      <p:cBhvr>
                                        <p:cTn id="53" dur="1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81" y="2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97531E-6 L -0.08594 0.44599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2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61 L -0.28281 0.51142 " pathEditMode="relative" rAng="0" ptsTypes="AA">
                                      <p:cBhvr>
                                        <p:cTn id="81" dur="1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5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7" grpId="1"/>
      <p:bldP spid="168" grpId="0"/>
      <p:bldP spid="107" grpId="0"/>
      <p:bldP spid="74" grpId="0"/>
      <p:bldP spid="73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2" grpId="1"/>
      <p:bldP spid="83" grpId="0"/>
      <p:bldP spid="95" grpId="0"/>
      <p:bldP spid="96" grpId="0"/>
      <p:bldP spid="88" grpId="0"/>
      <p:bldP spid="93" grpId="0"/>
      <p:bldP spid="100" grpId="0"/>
      <p:bldP spid="103" grpId="0" animBg="1"/>
      <p:bldP spid="109" grpId="0" animBg="1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52" grpId="0"/>
      <p:bldP spid="153" grpId="0"/>
      <p:bldP spid="12" grpId="0" animBg="1"/>
      <p:bldP spid="158" grpId="0"/>
      <p:bldP spid="158" grpId="1"/>
      <p:bldP spid="158" grpId="2"/>
      <p:bldP spid="159" grpId="0"/>
      <p:bldP spid="159" grpId="1"/>
      <p:bldP spid="159" grpId="2"/>
      <p:bldP spid="160" grpId="0"/>
      <p:bldP spid="160" grpId="1"/>
      <p:bldP spid="160" grpId="2"/>
      <p:bldP spid="161" grpId="0"/>
      <p:bldP spid="161" grpId="1"/>
      <p:bldP spid="161" grpId="2"/>
      <p:bldP spid="162" grpId="0"/>
      <p:bldP spid="162" grpId="1"/>
      <p:bldP spid="162" grpId="2"/>
      <p:bldP spid="163" grpId="0"/>
      <p:bldP spid="163" grpId="1"/>
      <p:bldP spid="163" grpId="2"/>
      <p:bldP spid="27" grpId="0"/>
      <p:bldP spid="27" grpId="1"/>
      <p:bldP spid="29" grpId="0"/>
      <p:bldP spid="29" grpId="1"/>
      <p:bldP spid="31" grpId="0"/>
      <p:bldP spid="31" grpId="1"/>
      <p:bldP spid="33" grpId="0"/>
      <p:bldP spid="35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1668242" y="3877697"/>
                <a:ext cx="170887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242" y="3877697"/>
                <a:ext cx="1708879" cy="323165"/>
              </a:xfrm>
              <a:prstGeom prst="rect">
                <a:avLst/>
              </a:prstGeom>
              <a:blipFill rotWithShape="0"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1677836" y="2507899"/>
            <a:ext cx="3507620" cy="2259364"/>
            <a:chOff x="1677836" y="2507899"/>
            <a:chExt cx="3507620" cy="2259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1684775" y="2507899"/>
                  <a:ext cx="2591695" cy="377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ru-RU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тр</m:t>
                            </m:r>
                          </m:sub>
                        </m:sSub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775" y="2507899"/>
                  <a:ext cx="2591695" cy="3771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8065" r="-35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TextBox 80"/>
            <p:cNvSpPr txBox="1"/>
            <p:nvPr/>
          </p:nvSpPr>
          <p:spPr>
            <a:xfrm>
              <a:off x="1684183" y="2929899"/>
              <a:ext cx="235441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 проекциях на ось </a:t>
              </a:r>
              <a:r>
                <a:rPr lang="ru-RU" sz="15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</a:t>
              </a:r>
              <a:r>
                <a:rPr lang="en-US" sz="15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</a:t>
              </a:r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84776" y="3686566"/>
              <a:ext cx="252027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 проекциях на ось </a:t>
              </a:r>
              <a:r>
                <a:rPr lang="ru-RU" sz="15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</a:t>
              </a:r>
              <a:r>
                <a:rPr lang="en-US" sz="15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y</a:t>
              </a:r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677836" y="4054576"/>
                  <a:ext cx="508867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7836" y="4054576"/>
                  <a:ext cx="508867" cy="3231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3272510" y="4055444"/>
                  <a:ext cx="1843096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⟹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2510" y="4055444"/>
                  <a:ext cx="1843096" cy="3231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TextBox 87"/>
            <p:cNvSpPr txBox="1"/>
            <p:nvPr/>
          </p:nvSpPr>
          <p:spPr>
            <a:xfrm>
              <a:off x="1684777" y="4423451"/>
              <a:ext cx="147752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Сила трения: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986317" y="4423451"/>
                  <a:ext cx="994880" cy="343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тр</m:t>
                            </m:r>
                          </m:sub>
                        </m:sSub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6317" y="4423451"/>
                  <a:ext cx="994880" cy="34381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3766038" y="4428889"/>
                  <a:ext cx="1419418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func>
                          <m:func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6038" y="4428889"/>
                  <a:ext cx="1419418" cy="3231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Прямоугольник 34"/>
                <p:cNvSpPr/>
                <p:nvPr/>
              </p:nvSpPr>
              <p:spPr>
                <a:xfrm>
                  <a:off x="2186703" y="4058549"/>
                  <a:ext cx="1245662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  <m:func>
                          <m:func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5" name="Прямоугольник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6703" y="4058549"/>
                  <a:ext cx="1245662" cy="3231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1683469" y="3302864"/>
                <a:ext cx="305951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func>
                            <m:func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69" y="3302864"/>
                <a:ext cx="3059511" cy="323165"/>
              </a:xfrm>
              <a:prstGeom prst="rect">
                <a:avLst/>
              </a:prstGeom>
              <a:blipFill rotWithShape="0">
                <a:blip r:embed="rId1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371475" y="1513826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4.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Брусок массой 3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кг перемещается вверх по наклонной плоскости под действием связанного с ним невесомой и нерастяжимой нитью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груза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массой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10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кг. Начальные скорости тела и груза равны нулю, коэффициент трения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бруска о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плоскость равен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0,1, а угол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наклона плоскости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— </a:t>
            </a:r>
            <a:r>
              <a:rPr lang="en-US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45</a:t>
            </a:r>
            <a:r>
              <a:rPr lang="ru-RU" altLang="ru-RU" sz="1400" baseline="30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о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. Определите ускорение, с которым движется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брусок.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808402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800716"/>
            <a:ext cx="12993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668242" y="2211184"/>
            <a:ext cx="0" cy="19126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299" y="2160557"/>
                <a:ext cx="107247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160557"/>
                <a:ext cx="1072473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3800716"/>
                <a:ext cx="129994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800716"/>
                <a:ext cx="1299944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8299" y="2485069"/>
                <a:ext cx="118276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485069"/>
                <a:ext cx="1182760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2814963"/>
                <a:ext cx="133667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814963"/>
                <a:ext cx="1336676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68299" y="3138128"/>
                <a:ext cx="85090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138128"/>
                <a:ext cx="850901" cy="323165"/>
              </a:xfrm>
              <a:prstGeom prst="rect">
                <a:avLst/>
              </a:prstGeom>
              <a:blipFill rotWithShape="0">
                <a:blip r:embed="rId16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68299" y="3470484"/>
                <a:ext cx="85090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470484"/>
                <a:ext cx="850901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Дуга 102"/>
          <p:cNvSpPr/>
          <p:nvPr/>
        </p:nvSpPr>
        <p:spPr>
          <a:xfrm rot="4657013" flipH="1" flipV="1">
            <a:off x="6372473" y="3385956"/>
            <a:ext cx="220829" cy="197949"/>
          </a:xfrm>
          <a:prstGeom prst="arc">
            <a:avLst>
              <a:gd name="adj1" fmla="val 19529556"/>
              <a:gd name="adj2" fmla="val 2083319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единительная линия 105"/>
          <p:cNvCxnSpPr>
            <a:stCxn id="137" idx="6"/>
            <a:endCxn id="138" idx="3"/>
          </p:cNvCxnSpPr>
          <p:nvPr/>
        </p:nvCxnSpPr>
        <p:spPr>
          <a:xfrm>
            <a:off x="8138921" y="2424812"/>
            <a:ext cx="8174" cy="623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5560043" y="2145828"/>
            <a:ext cx="2802177" cy="136073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Дуга 108"/>
          <p:cNvSpPr/>
          <p:nvPr/>
        </p:nvSpPr>
        <p:spPr>
          <a:xfrm rot="6134288">
            <a:off x="6485120" y="3115124"/>
            <a:ext cx="220829" cy="125858"/>
          </a:xfrm>
          <a:prstGeom prst="arc">
            <a:avLst>
              <a:gd name="adj1" fmla="val 18914567"/>
              <a:gd name="adj2" fmla="val 1761931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flipH="1" flipV="1">
            <a:off x="6157258" y="2270528"/>
            <a:ext cx="706322" cy="142012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endCxn id="137" idx="1"/>
          </p:cNvCxnSpPr>
          <p:nvPr/>
        </p:nvCxnSpPr>
        <p:spPr>
          <a:xfrm flipV="1">
            <a:off x="6762750" y="2346933"/>
            <a:ext cx="1188154" cy="56771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ый треугольник 111"/>
          <p:cNvSpPr/>
          <p:nvPr/>
        </p:nvSpPr>
        <p:spPr>
          <a:xfrm flipH="1">
            <a:off x="5108385" y="2527867"/>
            <a:ext cx="2835315" cy="1389613"/>
          </a:xfrm>
          <a:prstGeom prst="rtTriangl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 rot="20052565">
            <a:off x="6246487" y="2851340"/>
            <a:ext cx="540060" cy="3400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6" name="Прямая со стрелкой 115"/>
          <p:cNvCxnSpPr/>
          <p:nvPr/>
        </p:nvCxnSpPr>
        <p:spPr>
          <a:xfrm rot="20040000" flipH="1" flipV="1">
            <a:off x="6423427" y="2549940"/>
            <a:ext cx="0" cy="506561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H="1">
            <a:off x="6013007" y="3030867"/>
            <a:ext cx="521451" cy="256881"/>
          </a:xfrm>
          <a:prstGeom prst="straightConnector1">
            <a:avLst/>
          </a:prstGeom>
          <a:ln w="19050">
            <a:solidFill>
              <a:srgbClr val="CC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Дуга 124"/>
          <p:cNvSpPr/>
          <p:nvPr/>
        </p:nvSpPr>
        <p:spPr>
          <a:xfrm rot="1484431">
            <a:off x="5390946" y="3665768"/>
            <a:ext cx="315035" cy="334487"/>
          </a:xfrm>
          <a:prstGeom prst="arc">
            <a:avLst>
              <a:gd name="adj1" fmla="val 16200000"/>
              <a:gd name="adj2" fmla="val 310203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5648445" y="3614381"/>
                <a:ext cx="323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45" y="3614381"/>
                <a:ext cx="323999" cy="2769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Прямая со стрелкой 128"/>
          <p:cNvCxnSpPr/>
          <p:nvPr/>
        </p:nvCxnSpPr>
        <p:spPr>
          <a:xfrm flipV="1">
            <a:off x="6534458" y="2725173"/>
            <a:ext cx="618714" cy="305695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 rot="20060197">
                <a:off x="5660087" y="3018677"/>
                <a:ext cx="417486" cy="32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60197">
                <a:off x="5660087" y="3018677"/>
                <a:ext cx="417486" cy="320216"/>
              </a:xfrm>
              <a:prstGeom prst="rect">
                <a:avLst/>
              </a:prstGeom>
              <a:blipFill rotWithShape="0">
                <a:blip r:embed="rId19"/>
                <a:stretch>
                  <a:fillRect t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 rot="20067717">
                <a:off x="6734897" y="2511598"/>
                <a:ext cx="362792" cy="29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acc>
                      <m:r>
                        <a:rPr lang="en-US" sz="12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ru-RU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67717">
                <a:off x="6734897" y="2511598"/>
                <a:ext cx="362792" cy="29944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 rot="19964113">
                <a:off x="6329006" y="2417951"/>
                <a:ext cx="342338" cy="29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64113">
                <a:off x="6329006" y="2417951"/>
                <a:ext cx="342338" cy="29944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6279512" y="3632066"/>
                <a:ext cx="5078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12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acc>
                        <m:accPr>
                          <m:chr m:val="⃗"/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12" y="3632066"/>
                <a:ext cx="507895" cy="276999"/>
              </a:xfrm>
              <a:prstGeom prst="rect">
                <a:avLst/>
              </a:prstGeom>
              <a:blipFill rotWithShape="0">
                <a:blip r:embed="rId22"/>
                <a:stretch>
                  <a:fillRect r="-277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6463416" y="3242432"/>
                <a:ext cx="323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416" y="3242432"/>
                <a:ext cx="323999" cy="2769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/>
          <p:cNvSpPr txBox="1"/>
          <p:nvPr/>
        </p:nvSpPr>
        <p:spPr>
          <a:xfrm rot="19904026">
            <a:off x="8047225" y="190737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x</a:t>
            </a:r>
            <a:endParaRPr lang="ru-RU" sz="1400" i="1" dirty="0"/>
          </a:p>
        </p:txBody>
      </p:sp>
      <p:sp>
        <p:nvSpPr>
          <p:cNvPr id="136" name="TextBox 135"/>
          <p:cNvSpPr txBox="1"/>
          <p:nvPr/>
        </p:nvSpPr>
        <p:spPr>
          <a:xfrm rot="19904026">
            <a:off x="5908060" y="2212182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y</a:t>
            </a:r>
            <a:endParaRPr lang="ru-RU" sz="1400" i="1" dirty="0"/>
          </a:p>
        </p:txBody>
      </p:sp>
      <p:sp>
        <p:nvSpPr>
          <p:cNvPr id="137" name="Овал 136"/>
          <p:cNvSpPr/>
          <p:nvPr/>
        </p:nvSpPr>
        <p:spPr>
          <a:xfrm>
            <a:off x="7918645" y="2314674"/>
            <a:ext cx="220276" cy="220276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 rot="16200000">
            <a:off x="7877064" y="3199540"/>
            <a:ext cx="540060" cy="2366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 rot="20067717">
                <a:off x="7152276" y="2101910"/>
                <a:ext cx="356764" cy="272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en-US" sz="12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ru-RU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67717">
                <a:off x="7152276" y="2101910"/>
                <a:ext cx="356764" cy="27276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Прямая со стрелкой 145"/>
          <p:cNvCxnSpPr/>
          <p:nvPr/>
        </p:nvCxnSpPr>
        <p:spPr>
          <a:xfrm flipV="1">
            <a:off x="7251700" y="2273837"/>
            <a:ext cx="356623" cy="17985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6536563" y="3549773"/>
            <a:ext cx="246641" cy="1160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>
            <a:off x="6534458" y="3025309"/>
            <a:ext cx="261357" cy="525574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 rot="19979821">
                <a:off x="6746497" y="3219573"/>
                <a:ext cx="553806" cy="272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12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acc>
                        <m:accPr>
                          <m:chr m:val="⃗"/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  <m:r>
                        <a:rPr lang="en-US" sz="12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79821">
                <a:off x="6746497" y="3219573"/>
                <a:ext cx="553806" cy="272767"/>
              </a:xfrm>
              <a:prstGeom prst="rect">
                <a:avLst/>
              </a:prstGeom>
              <a:blipFill rotWithShape="0">
                <a:blip r:embed="rId24"/>
                <a:stretch>
                  <a:fillRect t="-6024" r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 rot="20120703">
                <a:off x="5866642" y="2732619"/>
                <a:ext cx="552651" cy="272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12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acc>
                        <m:accPr>
                          <m:chr m:val="⃗"/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  <m:r>
                        <a:rPr lang="en-US" sz="12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20703">
                <a:off x="5866642" y="2732619"/>
                <a:ext cx="552651" cy="272767"/>
              </a:xfrm>
              <a:prstGeom prst="rect">
                <a:avLst/>
              </a:prstGeom>
              <a:blipFill rotWithShape="0">
                <a:blip r:embed="rId25"/>
                <a:stretch>
                  <a:fillRect t="-6329" r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4" name="Прямая соединительная линия 153"/>
          <p:cNvCxnSpPr/>
          <p:nvPr/>
        </p:nvCxnSpPr>
        <p:spPr>
          <a:xfrm flipH="1" flipV="1">
            <a:off x="6282836" y="3162300"/>
            <a:ext cx="241736" cy="5077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 flipH="1">
            <a:off x="6283325" y="3032450"/>
            <a:ext cx="250772" cy="12164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flipH="1">
            <a:off x="6531283" y="3027692"/>
            <a:ext cx="1" cy="64624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508060" y="300470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8509646" y="3213003"/>
                <a:ext cx="356764" cy="272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en-US" sz="12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ru-RU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646" y="3213003"/>
                <a:ext cx="356764" cy="272767"/>
              </a:xfrm>
              <a:prstGeom prst="rect">
                <a:avLst/>
              </a:prstGeom>
              <a:blipFill rotWithShape="0">
                <a:blip r:embed="rId26"/>
                <a:stretch>
                  <a:fillRect r="-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Прямая со стрелкой 164"/>
          <p:cNvCxnSpPr/>
          <p:nvPr/>
        </p:nvCxnSpPr>
        <p:spPr>
          <a:xfrm>
            <a:off x="8514126" y="3122328"/>
            <a:ext cx="0" cy="422706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003540" y="4055263"/>
                <a:ext cx="38170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540" y="4055263"/>
                <a:ext cx="381707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1684774" y="2139889"/>
            <a:ext cx="29551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Уравнение движения бруска: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683469" y="2481588"/>
                <a:ext cx="305951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func>
                            <m:func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69" y="2481588"/>
                <a:ext cx="3059511" cy="323165"/>
              </a:xfrm>
              <a:prstGeom prst="rect">
                <a:avLst/>
              </a:prstGeom>
              <a:blipFill rotWithShape="0">
                <a:blip r:embed="rId2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Прямая соединительная линия 88"/>
          <p:cNvCxnSpPr/>
          <p:nvPr/>
        </p:nvCxnSpPr>
        <p:spPr>
          <a:xfrm>
            <a:off x="8147095" y="3587881"/>
            <a:ext cx="0" cy="73265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8147095" y="3326451"/>
            <a:ext cx="0" cy="630859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135463" y="3652992"/>
                <a:ext cx="5596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14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ru-RU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463" y="3652992"/>
                <a:ext cx="559640" cy="307777"/>
              </a:xfrm>
              <a:prstGeom prst="rect">
                <a:avLst/>
              </a:prstGeom>
              <a:blipFill rotWithShape="0">
                <a:blip r:embed="rId29"/>
                <a:stretch>
                  <a:fillRect t="-9804" r="-30769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8166108" y="2652738"/>
                <a:ext cx="392223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acc>
                      <m:r>
                        <a:rPr lang="en-US" sz="14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08" y="2652738"/>
                <a:ext cx="392223" cy="333938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Прямая со стрелкой 96"/>
          <p:cNvCxnSpPr/>
          <p:nvPr/>
        </p:nvCxnSpPr>
        <p:spPr>
          <a:xfrm flipH="1" flipV="1">
            <a:off x="8143008" y="2681445"/>
            <a:ext cx="4087" cy="639581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155043" y="405109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y’</a:t>
            </a:r>
            <a:endParaRPr lang="ru-RU" sz="1400" i="1" dirty="0"/>
          </a:p>
        </p:txBody>
      </p:sp>
      <p:cxnSp>
        <p:nvCxnSpPr>
          <p:cNvPr id="99" name="Прямая со стрелкой 98"/>
          <p:cNvCxnSpPr/>
          <p:nvPr/>
        </p:nvCxnSpPr>
        <p:spPr>
          <a:xfrm>
            <a:off x="8138921" y="2424812"/>
            <a:ext cx="669799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528534" y="2422370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x’</a:t>
            </a:r>
            <a:endParaRPr lang="ru-RU" sz="1400" i="1" dirty="0"/>
          </a:p>
        </p:txBody>
      </p:sp>
      <p:sp>
        <p:nvSpPr>
          <p:cNvPr id="102" name="Овал 101"/>
          <p:cNvSpPr/>
          <p:nvPr/>
        </p:nvSpPr>
        <p:spPr>
          <a:xfrm>
            <a:off x="8127175" y="330013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8509646" y="3213003"/>
                <a:ext cx="356764" cy="272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en-US" sz="1200" b="0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ru-RU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646" y="3213003"/>
                <a:ext cx="356764" cy="272767"/>
              </a:xfrm>
              <a:prstGeom prst="rect">
                <a:avLst/>
              </a:prstGeom>
              <a:blipFill rotWithShape="0">
                <a:blip r:embed="rId26"/>
                <a:stretch>
                  <a:fillRect r="-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Прямая со стрелкой 113"/>
          <p:cNvCxnSpPr/>
          <p:nvPr/>
        </p:nvCxnSpPr>
        <p:spPr>
          <a:xfrm>
            <a:off x="8514126" y="3122328"/>
            <a:ext cx="0" cy="422706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684774" y="2823287"/>
            <a:ext cx="29551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Уравнение движения груза: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668242" y="3164986"/>
                <a:ext cx="1798858" cy="351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242" y="3164986"/>
                <a:ext cx="1798858" cy="351186"/>
              </a:xfrm>
              <a:prstGeom prst="rect">
                <a:avLst/>
              </a:prstGeom>
              <a:blipFill rotWithShape="0">
                <a:blip r:embed="rId31"/>
                <a:stretch>
                  <a:fillRect r="-3729"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1673519" y="3534706"/>
            <a:ext cx="25208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проекциях на ось </a:t>
            </a:r>
            <a:r>
              <a:rPr lang="ru-RU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</a:t>
            </a: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’y’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1668242" y="3876405"/>
                <a:ext cx="170887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242" y="3876405"/>
                <a:ext cx="1708879" cy="323165"/>
              </a:xfrm>
              <a:prstGeom prst="rect">
                <a:avLst/>
              </a:prstGeom>
              <a:blipFill rotWithShape="0">
                <a:blip r:embed="rId3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/>
          <p:cNvSpPr txBox="1"/>
          <p:nvPr/>
        </p:nvSpPr>
        <p:spPr>
          <a:xfrm>
            <a:off x="1646081" y="4218101"/>
            <a:ext cx="4511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Т. к. нить невесома и нерастяжима, а в блоке отсутствует трение, то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3871740" y="4452225"/>
                <a:ext cx="88248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40" y="4452225"/>
                <a:ext cx="882485" cy="32316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4604643" y="4452225"/>
                <a:ext cx="87348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643" y="4452225"/>
                <a:ext cx="873482" cy="323165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1685333" y="2481195"/>
                <a:ext cx="305951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func>
                            <m:func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333" y="2481195"/>
                <a:ext cx="3059511" cy="323165"/>
              </a:xfrm>
              <a:prstGeom prst="rect">
                <a:avLst/>
              </a:prstGeom>
              <a:blipFill rotWithShape="0">
                <a:blip r:embed="rId3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1668242" y="1808402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0988E-6 L 1.11111E-6 -0.1592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68" grpId="0"/>
      <p:bldP spid="168" grpId="1"/>
      <p:bldP spid="33" grpId="0"/>
      <p:bldP spid="87" grpId="0"/>
      <p:bldP spid="87" grpId="1"/>
      <p:bldP spid="91" grpId="0"/>
      <p:bldP spid="94" grpId="0"/>
      <p:bldP spid="98" grpId="0"/>
      <p:bldP spid="101" grpId="0"/>
      <p:bldP spid="102" grpId="0" animBg="1"/>
      <p:bldP spid="115" grpId="0"/>
      <p:bldP spid="117" grpId="0"/>
      <p:bldP spid="118" grpId="0"/>
      <p:bldP spid="119" grpId="0"/>
      <p:bldP spid="119" grpId="1"/>
      <p:bldP spid="121" grpId="0"/>
      <p:bldP spid="122" grpId="0"/>
      <p:bldP spid="123" grpId="0"/>
      <p:bldP spid="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46081" y="1907370"/>
            <a:ext cx="7220329" cy="2868020"/>
            <a:chOff x="1646081" y="1907370"/>
            <a:chExt cx="7220329" cy="2868020"/>
          </a:xfrm>
        </p:grpSpPr>
        <p:sp>
          <p:nvSpPr>
            <p:cNvPr id="103" name="Дуга 102"/>
            <p:cNvSpPr/>
            <p:nvPr/>
          </p:nvSpPr>
          <p:spPr>
            <a:xfrm rot="4657013" flipH="1" flipV="1">
              <a:off x="6372473" y="3385956"/>
              <a:ext cx="220829" cy="197949"/>
            </a:xfrm>
            <a:prstGeom prst="arc">
              <a:avLst>
                <a:gd name="adj1" fmla="val 19529556"/>
                <a:gd name="adj2" fmla="val 2083319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6" name="Прямая соединительная линия 105"/>
            <p:cNvCxnSpPr>
              <a:stCxn id="137" idx="6"/>
              <a:endCxn id="138" idx="3"/>
            </p:cNvCxnSpPr>
            <p:nvPr/>
          </p:nvCxnSpPr>
          <p:spPr>
            <a:xfrm>
              <a:off x="8138921" y="2424812"/>
              <a:ext cx="8174" cy="6230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flipV="1">
              <a:off x="5560043" y="2145828"/>
              <a:ext cx="2802177" cy="136073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Дуга 108"/>
            <p:cNvSpPr/>
            <p:nvPr/>
          </p:nvSpPr>
          <p:spPr>
            <a:xfrm rot="6134288">
              <a:off x="6485120" y="3115124"/>
              <a:ext cx="220829" cy="125858"/>
            </a:xfrm>
            <a:prstGeom prst="arc">
              <a:avLst>
                <a:gd name="adj1" fmla="val 18914567"/>
                <a:gd name="adj2" fmla="val 1761931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 flipH="1" flipV="1">
              <a:off x="6157258" y="2270528"/>
              <a:ext cx="706322" cy="142012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>
              <a:endCxn id="137" idx="1"/>
            </p:cNvCxnSpPr>
            <p:nvPr/>
          </p:nvCxnSpPr>
          <p:spPr>
            <a:xfrm flipV="1">
              <a:off x="6762750" y="2346933"/>
              <a:ext cx="1188154" cy="56771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Прямоугольный треугольник 111"/>
            <p:cNvSpPr/>
            <p:nvPr/>
          </p:nvSpPr>
          <p:spPr>
            <a:xfrm flipH="1">
              <a:off x="5108385" y="2527867"/>
              <a:ext cx="2835315" cy="1389613"/>
            </a:xfrm>
            <a:prstGeom prst="rtTriangl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 112"/>
            <p:cNvSpPr/>
            <p:nvPr/>
          </p:nvSpPr>
          <p:spPr>
            <a:xfrm rot="20052565">
              <a:off x="6246487" y="2851340"/>
              <a:ext cx="540060" cy="3400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6" name="Прямая со стрелкой 115"/>
            <p:cNvCxnSpPr/>
            <p:nvPr/>
          </p:nvCxnSpPr>
          <p:spPr>
            <a:xfrm rot="20040000" flipH="1" flipV="1">
              <a:off x="6423427" y="2549940"/>
              <a:ext cx="0" cy="506561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 стрелкой 123"/>
            <p:cNvCxnSpPr/>
            <p:nvPr/>
          </p:nvCxnSpPr>
          <p:spPr>
            <a:xfrm flipH="1">
              <a:off x="6013007" y="3030867"/>
              <a:ext cx="521451" cy="256881"/>
            </a:xfrm>
            <a:prstGeom prst="straightConnector1">
              <a:avLst/>
            </a:prstGeom>
            <a:ln w="19050">
              <a:solidFill>
                <a:srgbClr val="CC66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Дуга 124"/>
            <p:cNvSpPr/>
            <p:nvPr/>
          </p:nvSpPr>
          <p:spPr>
            <a:xfrm rot="1484431">
              <a:off x="5390946" y="3665768"/>
              <a:ext cx="315035" cy="334487"/>
            </a:xfrm>
            <a:prstGeom prst="arc">
              <a:avLst>
                <a:gd name="adj1" fmla="val 16200000"/>
                <a:gd name="adj2" fmla="val 310203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5648445" y="3614381"/>
                  <a:ext cx="3239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ru-RU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8445" y="3614381"/>
                  <a:ext cx="323999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9" name="Прямая со стрелкой 128"/>
            <p:cNvCxnSpPr/>
            <p:nvPr/>
          </p:nvCxnSpPr>
          <p:spPr>
            <a:xfrm flipV="1">
              <a:off x="6534458" y="2725173"/>
              <a:ext cx="618714" cy="305695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 rot="20060197">
                  <a:off x="5660087" y="3018677"/>
                  <a:ext cx="417486" cy="3202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тр</m:t>
                            </m:r>
                          </m:sub>
                        </m:sSub>
                      </m:oMath>
                    </m:oMathPara>
                  </a14:m>
                  <a:endParaRPr lang="ru-RU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060197">
                  <a:off x="5660087" y="3018677"/>
                  <a:ext cx="417486" cy="32021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56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 rot="20067717">
                  <a:off x="6734897" y="2511598"/>
                  <a:ext cx="362792" cy="29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acc>
                        <m:r>
                          <a:rPr lang="en-US" sz="1200" b="0" i="1" baseline="-2500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oMath>
                    </m:oMathPara>
                  </a14:m>
                  <a:endParaRPr lang="ru-RU" sz="12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067717">
                  <a:off x="6734897" y="2511598"/>
                  <a:ext cx="362792" cy="2994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 rot="19964113">
                  <a:off x="6329006" y="2417951"/>
                  <a:ext cx="342338" cy="29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64113">
                  <a:off x="6329006" y="2417951"/>
                  <a:ext cx="342338" cy="29944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6279512" y="3632066"/>
                  <a:ext cx="5078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1200" b="0" i="1" baseline="-2500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acc>
                          <m:accPr>
                            <m:chr m:val="⃗"/>
                            <m:ctrlPr>
                              <a:rPr 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512" y="3632066"/>
                  <a:ext cx="50789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277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6463416" y="3242432"/>
                  <a:ext cx="3239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ru-RU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3416" y="3242432"/>
                  <a:ext cx="323999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TextBox 134"/>
            <p:cNvSpPr txBox="1"/>
            <p:nvPr/>
          </p:nvSpPr>
          <p:spPr>
            <a:xfrm rot="19904026">
              <a:off x="8047225" y="1907370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x</a:t>
              </a:r>
              <a:endParaRPr lang="ru-RU" sz="1400" i="1" dirty="0"/>
            </a:p>
          </p:txBody>
        </p:sp>
        <p:sp>
          <p:nvSpPr>
            <p:cNvPr id="136" name="TextBox 135"/>
            <p:cNvSpPr txBox="1"/>
            <p:nvPr/>
          </p:nvSpPr>
          <p:spPr>
            <a:xfrm rot="19904026">
              <a:off x="5908060" y="2212182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y</a:t>
              </a:r>
              <a:endParaRPr lang="ru-RU" sz="1400" i="1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918645" y="2314674"/>
              <a:ext cx="220276" cy="220276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рямоугольник 137"/>
            <p:cNvSpPr/>
            <p:nvPr/>
          </p:nvSpPr>
          <p:spPr>
            <a:xfrm rot="16200000">
              <a:off x="7877064" y="3199540"/>
              <a:ext cx="540060" cy="2366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 rot="20067717">
                  <a:off x="7152276" y="2101910"/>
                  <a:ext cx="356764" cy="2727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1200" b="0" i="1" baseline="-2500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oMath>
                    </m:oMathPara>
                  </a14:m>
                  <a:endParaRPr lang="ru-RU" sz="12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067717">
                  <a:off x="7152276" y="2101910"/>
                  <a:ext cx="356764" cy="27276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Прямая со стрелкой 145"/>
            <p:cNvCxnSpPr/>
            <p:nvPr/>
          </p:nvCxnSpPr>
          <p:spPr>
            <a:xfrm flipV="1">
              <a:off x="7251700" y="2273837"/>
              <a:ext cx="356623" cy="17985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 flipV="1">
              <a:off x="6536563" y="3549773"/>
              <a:ext cx="246641" cy="1160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 стрелкой 150"/>
            <p:cNvCxnSpPr/>
            <p:nvPr/>
          </p:nvCxnSpPr>
          <p:spPr>
            <a:xfrm>
              <a:off x="6534458" y="3025309"/>
              <a:ext cx="261357" cy="525574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 rot="19979821">
                  <a:off x="6746497" y="3219573"/>
                  <a:ext cx="553806" cy="2727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1200" b="0" i="1" baseline="-2500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acc>
                          <m:accPr>
                            <m:chr m:val="⃗"/>
                            <m:ctrlPr>
                              <a:rPr 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</m:acc>
                        <m:r>
                          <a:rPr lang="en-US" sz="1200" b="0" i="1" baseline="-2500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ru-RU" sz="12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79821">
                  <a:off x="6746497" y="3219573"/>
                  <a:ext cx="553806" cy="27276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6024" r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 rot="20120703">
                  <a:off x="5866642" y="2732619"/>
                  <a:ext cx="552651" cy="2727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1200" b="0" i="1" baseline="-2500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acc>
                          <m:accPr>
                            <m:chr m:val="⃗"/>
                            <m:ctrlPr>
                              <a:rPr 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</m:acc>
                        <m:r>
                          <a:rPr lang="en-US" sz="1200" b="0" i="1" baseline="-2500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ru-RU" sz="12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120703">
                  <a:off x="5866642" y="2732619"/>
                  <a:ext cx="552651" cy="27276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6329" r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4" name="Прямая соединительная линия 153"/>
            <p:cNvCxnSpPr/>
            <p:nvPr/>
          </p:nvCxnSpPr>
          <p:spPr>
            <a:xfrm flipH="1" flipV="1">
              <a:off x="6282836" y="3162300"/>
              <a:ext cx="241736" cy="50779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 стрелкой 154"/>
            <p:cNvCxnSpPr/>
            <p:nvPr/>
          </p:nvCxnSpPr>
          <p:spPr>
            <a:xfrm flipH="1">
              <a:off x="6283325" y="3032450"/>
              <a:ext cx="250772" cy="12164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 стрелкой 155"/>
            <p:cNvCxnSpPr/>
            <p:nvPr/>
          </p:nvCxnSpPr>
          <p:spPr>
            <a:xfrm flipH="1">
              <a:off x="6531283" y="3027692"/>
              <a:ext cx="1" cy="6462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6508060" y="300470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xtBox 163"/>
                <p:cNvSpPr txBox="1"/>
                <p:nvPr/>
              </p:nvSpPr>
              <p:spPr>
                <a:xfrm>
                  <a:off x="8509646" y="3213003"/>
                  <a:ext cx="356764" cy="2727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1200" b="0" i="1" baseline="-2500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oMath>
                    </m:oMathPara>
                  </a14:m>
                  <a:endParaRPr lang="ru-RU" sz="12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4" name="TextBox 1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9646" y="3213003"/>
                  <a:ext cx="356764" cy="27276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172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5" name="Прямая со стрелкой 164"/>
            <p:cNvCxnSpPr/>
            <p:nvPr/>
          </p:nvCxnSpPr>
          <p:spPr>
            <a:xfrm>
              <a:off x="8514126" y="3122328"/>
              <a:ext cx="0" cy="422706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1684774" y="2139889"/>
              <a:ext cx="29551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Уравнение движения бруска: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>
            <a:xfrm>
              <a:off x="8147095" y="3587881"/>
              <a:ext cx="0" cy="73265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>
              <a:off x="8147095" y="3326451"/>
              <a:ext cx="0" cy="630859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8135463" y="3652992"/>
                  <a:ext cx="5596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5463" y="3652992"/>
                  <a:ext cx="559640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9804" r="-30769" b="-196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8166108" y="2652738"/>
                  <a:ext cx="392223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acc>
                        <m:r>
                          <a:rPr lang="en-US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6108" y="2652738"/>
                  <a:ext cx="392223" cy="33393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Прямая со стрелкой 96"/>
            <p:cNvCxnSpPr/>
            <p:nvPr/>
          </p:nvCxnSpPr>
          <p:spPr>
            <a:xfrm flipH="1" flipV="1">
              <a:off x="8143008" y="2681445"/>
              <a:ext cx="4087" cy="639581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8155043" y="4051096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y’</a:t>
              </a:r>
              <a:endParaRPr lang="ru-RU" sz="1400" i="1" dirty="0"/>
            </a:p>
          </p:txBody>
        </p:sp>
        <p:cxnSp>
          <p:nvCxnSpPr>
            <p:cNvPr id="99" name="Прямая со стрелкой 98"/>
            <p:cNvCxnSpPr/>
            <p:nvPr/>
          </p:nvCxnSpPr>
          <p:spPr>
            <a:xfrm>
              <a:off x="8138921" y="2424812"/>
              <a:ext cx="669799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8528534" y="2422370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x’</a:t>
              </a:r>
              <a:endParaRPr lang="ru-RU" sz="1400" i="1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8127175" y="3300132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8509646" y="3213003"/>
                  <a:ext cx="356764" cy="2727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1200" b="0" i="1" baseline="-2500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oMath>
                    </m:oMathPara>
                  </a14:m>
                  <a:endParaRPr lang="ru-RU" sz="12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9646" y="3213003"/>
                  <a:ext cx="356764" cy="27276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172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Прямая со стрелкой 113"/>
            <p:cNvCxnSpPr/>
            <p:nvPr/>
          </p:nvCxnSpPr>
          <p:spPr>
            <a:xfrm>
              <a:off x="8514126" y="3122328"/>
              <a:ext cx="0" cy="422706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1684774" y="2823287"/>
              <a:ext cx="29551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Уравнение движения груза: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1668242" y="3164986"/>
                  <a:ext cx="1798858" cy="3511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acc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242" y="3164986"/>
                  <a:ext cx="1798858" cy="35118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3729" b="-51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TextBox 117"/>
            <p:cNvSpPr txBox="1"/>
            <p:nvPr/>
          </p:nvSpPr>
          <p:spPr>
            <a:xfrm>
              <a:off x="1673519" y="3534706"/>
              <a:ext cx="252084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 проекциях на ось </a:t>
              </a:r>
              <a:r>
                <a:rPr lang="ru-RU" sz="15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</a:t>
              </a:r>
              <a:r>
                <a:rPr lang="en-US" sz="15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’y’</a:t>
              </a:r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646081" y="4218101"/>
              <a:ext cx="45111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Т. к. нить невесома и нерастяжима, а в блоке отсутствует трение, то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3871740" y="4452225"/>
                  <a:ext cx="882485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740" y="4452225"/>
                  <a:ext cx="882485" cy="3231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4604643" y="4452225"/>
                  <a:ext cx="873482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643" y="4452225"/>
                  <a:ext cx="873482" cy="3231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1668242" y="3877697"/>
                <a:ext cx="170887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242" y="3877697"/>
                <a:ext cx="1708879" cy="323165"/>
              </a:xfrm>
              <a:prstGeom prst="rect">
                <a:avLst/>
              </a:prstGeom>
              <a:blipFill rotWithShape="0">
                <a:blip r:embed="rId1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371475" y="1513826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4.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Брусок массой 3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кг перемещается вверх по наклонной плоскости под действием связанного с ним невесомой и нерастяжимой </a:t>
            </a:r>
            <a:r>
              <a:rPr lang="ru-RU" altLang="ru-RU" sz="140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нитью </a:t>
            </a:r>
            <a:r>
              <a:rPr lang="ru-RU" altLang="ru-RU" sz="140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груза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массой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10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кг. Начальные скорости тела и груза равны нулю, коэффициент трения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бруска о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плоскость равен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0,1, а угол 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наклона плоскости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— </a:t>
            </a:r>
            <a:r>
              <a:rPr lang="en-US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45</a:t>
            </a:r>
            <a:r>
              <a:rPr lang="ru-RU" altLang="ru-RU" sz="1400" baseline="30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о</a:t>
            </a:r>
            <a:r>
              <a:rPr lang="ru-RU" altLang="ru-RU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. Определите ускорение, с которым движется </a:t>
            </a:r>
            <a:r>
              <a:rPr lang="ru-RU" altLang="ru-RU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брусок.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808402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800716"/>
            <a:ext cx="12993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668242" y="2211184"/>
            <a:ext cx="0" cy="19126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299" y="2160557"/>
                <a:ext cx="107247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160557"/>
                <a:ext cx="1072473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3800716"/>
                <a:ext cx="129994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800716"/>
                <a:ext cx="1299944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8299" y="2485069"/>
                <a:ext cx="118276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485069"/>
                <a:ext cx="1182760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2814963"/>
                <a:ext cx="133667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814963"/>
                <a:ext cx="1336676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68299" y="3138128"/>
                <a:ext cx="85090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138128"/>
                <a:ext cx="850901" cy="323165"/>
              </a:xfrm>
              <a:prstGeom prst="rect">
                <a:avLst/>
              </a:prstGeom>
              <a:blipFill rotWithShape="0">
                <a:blip r:embed="rId23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68299" y="3470484"/>
                <a:ext cx="85090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470484"/>
                <a:ext cx="850901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79400" y="2155198"/>
                <a:ext cx="2978042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5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  <m:func>
                                    <m:funcPr>
                                      <m:ctrlP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5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func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5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;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5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15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5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00" y="2155198"/>
                <a:ext cx="2978042" cy="607218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1685333" y="2481195"/>
                <a:ext cx="305951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func>
                            <m:func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333" y="2481195"/>
                <a:ext cx="3059511" cy="323165"/>
              </a:xfrm>
              <a:prstGeom prst="rect">
                <a:avLst/>
              </a:prstGeom>
              <a:blipFill rotWithShape="0">
                <a:blip r:embed="rId2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Прямоугольник 138"/>
              <p:cNvSpPr/>
              <p:nvPr/>
            </p:nvSpPr>
            <p:spPr>
              <a:xfrm>
                <a:off x="1669819" y="2789060"/>
                <a:ext cx="386169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func>
                            <m:func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9" name="Прямоугольник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819" y="2789060"/>
                <a:ext cx="3861698" cy="323165"/>
              </a:xfrm>
              <a:prstGeom prst="rect">
                <a:avLst/>
              </a:prstGeom>
              <a:blipFill rotWithShape="0">
                <a:blip r:embed="rId2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Группа 139"/>
          <p:cNvGrpSpPr/>
          <p:nvPr/>
        </p:nvGrpSpPr>
        <p:grpSpPr>
          <a:xfrm>
            <a:off x="1677155" y="3138869"/>
            <a:ext cx="4758511" cy="578043"/>
            <a:chOff x="1677155" y="2910803"/>
            <a:chExt cx="4758511" cy="578043"/>
          </a:xfrm>
        </p:grpSpPr>
        <p:sp>
          <p:nvSpPr>
            <p:cNvPr id="141" name="TextBox 140"/>
            <p:cNvSpPr txBox="1"/>
            <p:nvPr/>
          </p:nvSpPr>
          <p:spPr>
            <a:xfrm>
              <a:off x="1677155" y="3046247"/>
              <a:ext cx="19804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Ускорение бруска: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Прямоугольник 141"/>
                <p:cNvSpPr/>
                <p:nvPr/>
              </p:nvSpPr>
              <p:spPr>
                <a:xfrm>
                  <a:off x="3515096" y="2910803"/>
                  <a:ext cx="2920570" cy="5780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5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func>
                                  <m:funcPr>
                                    <m:ctrlP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5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42" name="Прямоугольник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5096" y="2910803"/>
                  <a:ext cx="2920570" cy="578043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Прямоугольник 142"/>
              <p:cNvSpPr/>
              <p:nvPr/>
            </p:nvSpPr>
            <p:spPr>
              <a:xfrm>
                <a:off x="1669819" y="3743556"/>
                <a:ext cx="4838242" cy="649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</m:t>
                          </m:r>
                          <m:f>
                            <m:fPr>
                              <m:ctrlP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</m:t>
                          </m:r>
                          <m:f>
                            <m:fPr>
                              <m:ctrlP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0,1</m:t>
                              </m:r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 кг+3 кг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3" name="Прямоугольник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819" y="3743556"/>
                <a:ext cx="4838242" cy="649217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Прямоугольник 144"/>
              <p:cNvSpPr/>
              <p:nvPr/>
            </p:nvSpPr>
            <p:spPr>
              <a:xfrm>
                <a:off x="6261780" y="3898440"/>
                <a:ext cx="809974" cy="486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9 </m:t>
                      </m:r>
                      <m:f>
                        <m:f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5" name="Прямоугольник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780" y="3898440"/>
                <a:ext cx="809974" cy="48609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ectangle 4"/>
          <p:cNvSpPr>
            <a:spLocks noChangeArrowheads="1"/>
          </p:cNvSpPr>
          <p:nvPr/>
        </p:nvSpPr>
        <p:spPr bwMode="auto">
          <a:xfrm>
            <a:off x="1668242" y="4419419"/>
            <a:ext cx="1684558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n-US" altLang="ru-RU" sz="1500" i="1" dirty="0" smtClean="0"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 =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9 м/с</a:t>
            </a:r>
            <a:r>
              <a:rPr lang="ru-RU" altLang="ru-RU" sz="1400" baseline="30000" dirty="0" smtClean="0"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.</a:t>
            </a:r>
            <a:endParaRPr lang="ru-RU" altLang="ru-RU" sz="1200" b="1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1668242" y="1808402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3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0938 -0.0592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296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1215 -0.28612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-14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7" grpId="1"/>
      <p:bldP spid="85" grpId="0"/>
      <p:bldP spid="126" grpId="0"/>
      <p:bldP spid="126" grpId="1"/>
      <p:bldP spid="139" grpId="0"/>
      <p:bldP spid="143" grpId="0"/>
      <p:bldP spid="145" grpId="0"/>
      <p:bldP spid="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7" y="7"/>
            <a:ext cx="3976682" cy="5143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205061" cy="18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1800" b="1" cap="all" dirty="0">
                <a:solidFill>
                  <a:schemeClr val="accent2">
                    <a:lumMod val="75000"/>
                  </a:schemeClr>
                </a:solidFill>
              </a:rPr>
              <a:t>Требуются очень глубокие знания, чтобы заметить простейшие, но подлинные отношения вещей между собой.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33400" y="4248150"/>
            <a:ext cx="142720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1800" y="4388048"/>
            <a:ext cx="16225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Г. К. Лихтенберг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7139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5522</TotalTime>
  <Words>910</Words>
  <Application>Microsoft Office PowerPoint</Application>
  <PresentationFormat>Экран (16:9)</PresentationFormat>
  <Paragraphs>265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Times New Roman</vt:lpstr>
      <vt:lpstr>Arial</vt:lpstr>
      <vt:lpstr>Cambria</vt:lpstr>
      <vt:lpstr>Gerbera</vt:lpstr>
      <vt:lpstr>Cambria Math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398</cp:revision>
  <dcterms:created xsi:type="dcterms:W3CDTF">2015-09-21T08:48:07Z</dcterms:created>
  <dcterms:modified xsi:type="dcterms:W3CDTF">2016-01-29T07:10:11Z</dcterms:modified>
</cp:coreProperties>
</file>