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0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2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1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0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4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9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2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6F34-B49E-4037-90A2-0FC0DE4EEC4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0517-2F84-40CF-BDCF-B02437185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8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1"/>
            <a:ext cx="5302243" cy="6857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Момент силы. Условия равновесия твердого тела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75985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023952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Пьер Вариньон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9668933" y="3536950"/>
            <a:ext cx="0" cy="996951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9665760" y="4530669"/>
            <a:ext cx="815977" cy="317671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2127745"/>
            <a:ext cx="5318883" cy="1767025"/>
            <a:chOff x="366938" y="1487948"/>
            <a:chExt cx="3989162" cy="132526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Устойчивое равновесие тела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</a:t>
              </a:r>
              <a:r>
                <a:rPr lang="ru-RU" sz="2000" dirty="0">
                  <a:solidFill>
                    <a:prstClr val="black"/>
                  </a:solidFill>
                </a:rPr>
                <a:t>авновесие, при отклонении от которого возникают силы, возвращающие тело в исходное положение.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568440" y="1344511"/>
            <a:ext cx="4964853" cy="3810000"/>
            <a:chOff x="4926330" y="1008383"/>
            <a:chExt cx="3723640" cy="2857500"/>
          </a:xfrm>
        </p:grpSpPr>
        <p:sp>
          <p:nvSpPr>
            <p:cNvPr id="3" name="Дуга 2"/>
            <p:cNvSpPr/>
            <p:nvPr/>
          </p:nvSpPr>
          <p:spPr>
            <a:xfrm>
              <a:off x="5359400" y="1008383"/>
              <a:ext cx="2857500" cy="2857500"/>
            </a:xfrm>
            <a:prstGeom prst="arc">
              <a:avLst>
                <a:gd name="adj1" fmla="val 21583701"/>
                <a:gd name="adj2" fmla="val 10773588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4926330" y="2446020"/>
              <a:ext cx="452162" cy="209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8197808" y="2446020"/>
              <a:ext cx="452162" cy="209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Овал 11"/>
          <p:cNvSpPr/>
          <p:nvPr/>
        </p:nvSpPr>
        <p:spPr>
          <a:xfrm>
            <a:off x="8733367" y="4494097"/>
            <a:ext cx="635000" cy="635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168833" y="3543300"/>
            <a:ext cx="635000" cy="635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483851" y="3860801"/>
            <a:ext cx="0" cy="99695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9660467" y="3536949"/>
            <a:ext cx="831851" cy="32385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9674226" y="3865035"/>
            <a:ext cx="807511" cy="66569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0457605" y="3827358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91407" y="3114638"/>
                <a:ext cx="42934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555" y="2335978"/>
                <a:ext cx="368562" cy="333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481736" y="4571921"/>
                <a:ext cx="60324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02" y="3428941"/>
                <a:ext cx="500201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9804" r="-32927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244724" y="4106057"/>
                <a:ext cx="408060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543" y="3079542"/>
                <a:ext cx="351827" cy="333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0485" y="4275197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устойчивого равновесия тела связано с минимумом его потенциальной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35034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5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0" presetClass="path" presetSubtype="0" fill="hold" grpId="1" nodeType="click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03993 -0.01049 L -0.07639 -0.04568 L -0.09618 -0.07778 L -0.10868 -0.10926 L -0.12014 -0.1537 L -0.10243 -0.09444 L -0.08055 -0.05123 L -0.05833 -0.02407 L -0.03333 -0.00864 L -0.01042 0 L 0.02292 -0.00309 L 0.05174 -0.0179 L 0.07708 -0.04074 L 0.09445 -0.06852 L 0.10729 -0.09753 L 0.11528 -0.12161 L 0.09479 -0.07037 L 0.06771 -0.03148 L 0.04132 -0.01235 L 0.01667 -0.00123 L -0.01354 -0.00185 L -0.04618 -0.01605 L -0.07535 -0.0463 L -0.09583 -0.07778 L -0.06562 -0.03272 L -0.03021 -0.00494 L 0 0 Z " pathEditMode="relative" ptsTypes="AAAAAAAAAAAAAAAAAAAAAAAAAAAA" p14:bounceEnd="18000">
                                          <p:cBhvr>
                                            <p:cTn id="14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36" grpId="0" animBg="1"/>
          <p:bldP spid="20" grpId="0" animBg="1"/>
          <p:bldP spid="30" grpId="0"/>
          <p:bldP spid="52" grpId="0"/>
          <p:bldP spid="53" grpId="0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5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0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03993 -0.01049 L -0.07639 -0.04568 L -0.09618 -0.07778 L -0.10868 -0.10926 L -0.12014 -0.1537 L -0.10243 -0.09444 L -0.08055 -0.05123 L -0.05833 -0.02407 L -0.03333 -0.00864 L -0.01042 0 L 0.02292 -0.00309 L 0.05174 -0.0179 L 0.07708 -0.04074 L 0.09445 -0.06852 L 0.10729 -0.09753 L 0.11528 -0.12161 L 0.09479 -0.07037 L 0.06771 -0.03148 L 0.04132 -0.01235 L 0.01667 -0.00123 L -0.01354 -0.00185 L -0.04618 -0.01605 L -0.07535 -0.0463 L -0.09583 -0.07778 L -0.06562 -0.03272 L -0.03021 -0.00494 L 0 0 Z " pathEditMode="relative" ptsTypes="AAAAAAAAAAAAAAAAAAAAAAAAAAAA">
                                          <p:cBhvr>
                                            <p:cTn id="14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36" grpId="0" animBg="1"/>
          <p:bldP spid="20" grpId="0" animBg="1"/>
          <p:bldP spid="30" grpId="0"/>
          <p:bldP spid="52" grpId="0"/>
          <p:bldP spid="53" grpId="0"/>
          <p:bldP spid="2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489251" y="1883839"/>
            <a:ext cx="5318883" cy="2074803"/>
            <a:chOff x="366938" y="1487948"/>
            <a:chExt cx="3989162" cy="155610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Неустойчивое равновесие тела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</a:t>
              </a:r>
              <a:r>
                <a:rPr lang="ru-RU" sz="2000" dirty="0">
                  <a:solidFill>
                    <a:prstClr val="black"/>
                  </a:solidFill>
                </a:rPr>
                <a:t>авновесие, при </a:t>
              </a:r>
              <a:r>
                <a:rPr lang="ru-RU" sz="2000" dirty="0">
                  <a:solidFill>
                    <a:prstClr val="black"/>
                  </a:solidFill>
                </a:rPr>
                <a:t>котором равнодействующая сила не возвращает тело в первоначальное положение равновесия, а вызывает его дальнейшее отклонение от </a:t>
              </a:r>
              <a:r>
                <a:rPr lang="ru-RU" sz="2000" dirty="0">
                  <a:solidFill>
                    <a:prstClr val="black"/>
                  </a:solidFill>
                </a:rPr>
                <a:t>него.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6566323" y="3698875"/>
            <a:ext cx="4964853" cy="3810000"/>
            <a:chOff x="4926330" y="1008383"/>
            <a:chExt cx="3723640" cy="2857500"/>
          </a:xfrm>
        </p:grpSpPr>
        <p:sp>
          <p:nvSpPr>
            <p:cNvPr id="3" name="Дуга 2"/>
            <p:cNvSpPr/>
            <p:nvPr/>
          </p:nvSpPr>
          <p:spPr>
            <a:xfrm>
              <a:off x="5359400" y="1008383"/>
              <a:ext cx="2857500" cy="2857500"/>
            </a:xfrm>
            <a:prstGeom prst="arc">
              <a:avLst>
                <a:gd name="adj1" fmla="val 21583701"/>
                <a:gd name="adj2" fmla="val 10773588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4926330" y="2446020"/>
              <a:ext cx="452162" cy="209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8197808" y="2446020"/>
              <a:ext cx="452162" cy="209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Овал 11"/>
          <p:cNvSpPr/>
          <p:nvPr/>
        </p:nvSpPr>
        <p:spPr>
          <a:xfrm>
            <a:off x="8733367" y="3057069"/>
            <a:ext cx="635000" cy="635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145831" y="3554801"/>
            <a:ext cx="635000" cy="635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463331" y="3860801"/>
            <a:ext cx="0" cy="99695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0463331" y="3403922"/>
            <a:ext cx="690032" cy="48024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0467975" y="3873500"/>
            <a:ext cx="685800" cy="5334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152904" y="3403922"/>
            <a:ext cx="0" cy="996951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0463332" y="4413824"/>
            <a:ext cx="685339" cy="449249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0434602" y="3850361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02897" y="3030062"/>
                <a:ext cx="42934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73" y="2272546"/>
                <a:ext cx="368562" cy="333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794781" y="4527152"/>
                <a:ext cx="60324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86" y="3395364"/>
                <a:ext cx="500201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34146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568347" y="4191677"/>
                <a:ext cx="408060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60" y="3143757"/>
                <a:ext cx="351827" cy="333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0485" y="4626677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неустойчивого равновесия тела связано с максимумом его потенциальной энергии.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</p:spTree>
    <p:extLst>
      <p:ext uri="{BB962C8B-B14F-4D97-AF65-F5344CB8AC3E}">
        <p14:creationId xmlns:p14="http://schemas.microsoft.com/office/powerpoint/2010/main" val="117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9136E-6 C 0.02153 0.00462 0.02222 0.00092 0.06233 0.01821 C 0.09306 0.04012 0.09618 0.04629 0.1125 0.07037 C 0.12847 0.09413 0.14514 0.12407 0.15886 0.16296 C 0.16771 0.19567 0.17465 0.22469 0.17813 0.25956 C 0.17917 0.26821 0.18333 0.27438 0.1849 0.28425 L 0.20504 0.28425 " pathEditMode="relative" rAng="0" ptsTypes="AAAAAAA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14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36" grpId="0" animBg="1"/>
      <p:bldP spid="20" grpId="0" animBg="1"/>
      <p:bldP spid="30" grpId="0"/>
      <p:bldP spid="52" grpId="0"/>
      <p:bldP spid="53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489251" y="2155602"/>
            <a:ext cx="5318883" cy="1459249"/>
            <a:chOff x="366938" y="1487948"/>
            <a:chExt cx="3989162" cy="1094437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Безразличное равновесие тела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равновесие, при </a:t>
              </a:r>
              <a:r>
                <a:rPr lang="ru-RU" sz="2000" dirty="0">
                  <a:solidFill>
                    <a:prstClr val="black"/>
                  </a:solidFill>
                </a:rPr>
                <a:t>котором </a:t>
              </a:r>
              <a:r>
                <a:rPr lang="ru-RU" sz="2000" dirty="0">
                  <a:solidFill>
                    <a:prstClr val="black"/>
                  </a:solidFill>
                </a:rPr>
                <a:t>смещение </a:t>
              </a:r>
              <a:r>
                <a:rPr lang="ru-RU" sz="2000" dirty="0">
                  <a:solidFill>
                    <a:prstClr val="black"/>
                  </a:solidFill>
                </a:rPr>
                <a:t>тела в любом направлении не вызывает изменение действующих на него </a:t>
              </a:r>
              <a:r>
                <a:rPr lang="ru-RU" sz="2000" dirty="0">
                  <a:solidFill>
                    <a:prstClr val="black"/>
                  </a:solidFill>
                </a:rPr>
                <a:t>сил.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8740231" y="3854489"/>
            <a:ext cx="635000" cy="635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0485" y="4339794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безразличного равновесия тела связано с неизменной потенциальной энергией.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13582" y="4543253"/>
            <a:ext cx="484229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9579033" y="3149138"/>
            <a:ext cx="919449" cy="2057759"/>
            <a:chOff x="7184275" y="2361853"/>
            <a:chExt cx="689587" cy="1543319"/>
          </a:xfrm>
        </p:grpSpPr>
        <p:sp>
          <p:nvSpPr>
            <p:cNvPr id="36" name="Овал 35"/>
            <p:cNvSpPr/>
            <p:nvPr/>
          </p:nvSpPr>
          <p:spPr>
            <a:xfrm>
              <a:off x="7184275" y="2887855"/>
              <a:ext cx="476250" cy="47625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421430" y="2361853"/>
                  <a:ext cx="322011" cy="31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430" y="2361853"/>
                  <a:ext cx="368562" cy="333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21430" y="3597468"/>
                  <a:ext cx="452432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430" y="3597468"/>
                  <a:ext cx="50020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04" r="-34146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/>
            <p:cNvCxnSpPr/>
            <p:nvPr/>
          </p:nvCxnSpPr>
          <p:spPr>
            <a:xfrm>
              <a:off x="7424045" y="3157459"/>
              <a:ext cx="0" cy="747713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7424045" y="2364027"/>
              <a:ext cx="0" cy="74771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7399540" y="311174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</p:spTree>
    <p:extLst>
      <p:ext uri="{BB962C8B-B14F-4D97-AF65-F5344CB8AC3E}">
        <p14:creationId xmlns:p14="http://schemas.microsoft.com/office/powerpoint/2010/main" val="2839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583 0 L -0.15486 0 L -0.07014 0 " pathEditMode="relative" ptsTypes="AAAA">
                                      <p:cBhvr>
                                        <p:cTn id="1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89251" y="1881393"/>
            <a:ext cx="5422719" cy="2070447"/>
            <a:chOff x="366938" y="1260382"/>
            <a:chExt cx="4067039" cy="155283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66938" y="1260382"/>
              <a:ext cx="3989162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Устойчивое равновесие</a:t>
              </a:r>
              <a:r>
                <a:rPr lang="en-US" sz="2000" dirty="0">
                  <a:solidFill>
                    <a:srgbClr val="ED7D31">
                      <a:lumMod val="75000"/>
                    </a:srgbClr>
                  </a:solidFill>
                </a:rPr>
                <a:t> </a:t>
              </a:r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тела, имеющего ось вращения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6938" y="1820638"/>
              <a:ext cx="4067039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</a:t>
              </a:r>
              <a:r>
                <a:rPr lang="ru-RU" sz="2000" dirty="0">
                  <a:solidFill>
                    <a:prstClr val="black"/>
                  </a:solidFill>
                </a:rPr>
                <a:t>авновесие, при котором центр тяжести тела находится на вертикальной прямой, проходящей через ось вращения, ниже оси вращения.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628983" y="2000250"/>
            <a:ext cx="821116" cy="3759199"/>
            <a:chOff x="5480641" y="1500187"/>
            <a:chExt cx="615837" cy="281939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480641" y="1500187"/>
              <a:ext cx="615837" cy="2819399"/>
              <a:chOff x="5480641" y="1500187"/>
              <a:chExt cx="615837" cy="2819399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378860" y="2601968"/>
                <a:ext cx="2819399" cy="615837"/>
              </a:xfrm>
              <a:prstGeom prst="rect">
                <a:avLst/>
              </a:prstGeom>
            </p:spPr>
          </p:pic>
          <p:sp>
            <p:nvSpPr>
              <p:cNvPr id="4" name="Овал 3"/>
              <p:cNvSpPr/>
              <p:nvPr/>
            </p:nvSpPr>
            <p:spPr>
              <a:xfrm>
                <a:off x="5747821" y="2255118"/>
                <a:ext cx="83602" cy="8360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747821" y="2868085"/>
                <a:ext cx="83602" cy="8360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87766" y="2150784"/>
              <a:ext cx="276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i="1" dirty="0">
                  <a:solidFill>
                    <a:srgbClr val="010515"/>
                  </a:solidFill>
                </a:rPr>
                <a:t>О</a:t>
              </a:r>
              <a:endParaRPr lang="ru-RU" i="1" dirty="0">
                <a:solidFill>
                  <a:srgbClr val="010515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87766" y="2755674"/>
              <a:ext cx="259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i="1" dirty="0">
                  <a:solidFill>
                    <a:srgbClr val="010515"/>
                  </a:solidFill>
                </a:rPr>
                <a:t>С</a:t>
              </a:r>
              <a:endParaRPr lang="ru-RU" i="1" dirty="0">
                <a:solidFill>
                  <a:srgbClr val="01051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47469" y="2036874"/>
                <a:ext cx="42934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02" y="1527655"/>
                <a:ext cx="368562" cy="333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42499" y="4461370"/>
                <a:ext cx="447622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74" y="3346027"/>
                <a:ext cx="381451" cy="333938"/>
              </a:xfrm>
              <a:prstGeom prst="rect">
                <a:avLst/>
              </a:prstGeom>
              <a:blipFill rotWithShape="0">
                <a:blip r:embed="rId5"/>
                <a:stretch>
                  <a:fillRect t="-9091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9038483" y="2114360"/>
            <a:ext cx="0" cy="892464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044409" y="3942284"/>
            <a:ext cx="0" cy="89246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9039223" y="3124200"/>
            <a:ext cx="3" cy="6953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480485" y="4626677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устойчивого равновесия тела связано с минимумом его потенциальной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3827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0988E-6 L 0.02361 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87654E-7 L 0.02084 0.010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1019 L 4.44444E-6 3.703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4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555 L 0.00035 0.000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48" grpId="0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89251" y="1890039"/>
            <a:ext cx="5422719" cy="2064775"/>
            <a:chOff x="366938" y="1264636"/>
            <a:chExt cx="4067039" cy="154858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66938" y="1264636"/>
              <a:ext cx="3989162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Неустойчивое равновесие тела, имеющего ось вращения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938" y="1820638"/>
              <a:ext cx="4067039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</a:t>
              </a:r>
              <a:r>
                <a:rPr lang="ru-RU" sz="2000" dirty="0">
                  <a:solidFill>
                    <a:prstClr val="black"/>
                  </a:solidFill>
                </a:rPr>
                <a:t>авновесие, при котором центр тяжести тела находится на вертикальной прямой, проходящей через ось вращения, выше оси вращения.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5400000">
            <a:off x="8640129" y="3248157"/>
            <a:ext cx="821116" cy="3759199"/>
            <a:chOff x="5480641" y="1500187"/>
            <a:chExt cx="615837" cy="281939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78860" y="2601968"/>
              <a:ext cx="2819399" cy="615837"/>
            </a:xfrm>
            <a:prstGeom prst="rect">
              <a:avLst/>
            </a:prstGeom>
          </p:spPr>
        </p:pic>
        <p:sp>
          <p:nvSpPr>
            <p:cNvPr id="53" name="Овал 52"/>
            <p:cNvSpPr/>
            <p:nvPr/>
          </p:nvSpPr>
          <p:spPr>
            <a:xfrm>
              <a:off x="5747821" y="3826466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5747821" y="2868085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129593" y="2000250"/>
            <a:ext cx="821116" cy="3759199"/>
            <a:chOff x="5480641" y="1500187"/>
            <a:chExt cx="615837" cy="281939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78860" y="2601968"/>
              <a:ext cx="2819399" cy="615837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5747821" y="3826466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5747821" y="2868085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48079" y="4011886"/>
                <a:ext cx="42934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59" y="3008914"/>
                <a:ext cx="368562" cy="333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43109" y="4461370"/>
                <a:ext cx="447622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31" y="3346027"/>
                <a:ext cx="381451" cy="333938"/>
              </a:xfrm>
              <a:prstGeom prst="rect">
                <a:avLst/>
              </a:prstGeom>
              <a:blipFill rotWithShape="0">
                <a:blip r:embed="rId5"/>
                <a:stretch>
                  <a:fillRect t="-9091" r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7543325" y="4205257"/>
            <a:ext cx="0" cy="892464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45019" y="3942284"/>
            <a:ext cx="0" cy="89246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0485" y="4626677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неустойчивого равновесия тела связано с максимумом его потенциальной энергии.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39092" y="496707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srgbClr val="010515"/>
                </a:solidFill>
              </a:rPr>
              <a:t>О</a:t>
            </a:r>
            <a:endParaRPr lang="ru-RU" i="1" dirty="0">
              <a:solidFill>
                <a:srgbClr val="01051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39092" y="367423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srgbClr val="010515"/>
                </a:solidFill>
              </a:rPr>
              <a:t>С</a:t>
            </a:r>
            <a:endParaRPr lang="ru-RU" i="1" dirty="0">
              <a:solidFill>
                <a:srgbClr val="010515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8628987" y="2000250"/>
            <a:ext cx="861138" cy="3759199"/>
            <a:chOff x="6471737" y="1500187"/>
            <a:chExt cx="645853" cy="2819399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6471737" y="1500187"/>
              <a:ext cx="615837" cy="2819399"/>
              <a:chOff x="5480641" y="1500187"/>
              <a:chExt cx="615837" cy="2819399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5480641" y="1500187"/>
                <a:ext cx="615837" cy="2819399"/>
                <a:chOff x="5480641" y="1500187"/>
                <a:chExt cx="615837" cy="2819399"/>
              </a:xfrm>
            </p:grpSpPr>
            <p:pic>
              <p:nvPicPr>
                <p:cNvPr id="123" name="Рисунок 1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378860" y="2601968"/>
                  <a:ext cx="2819399" cy="615837"/>
                </a:xfrm>
                <a:prstGeom prst="rect">
                  <a:avLst/>
                </a:prstGeom>
              </p:spPr>
            </p:pic>
            <p:sp>
              <p:nvSpPr>
                <p:cNvPr id="124" name="Овал 123"/>
                <p:cNvSpPr/>
                <p:nvPr/>
              </p:nvSpPr>
              <p:spPr>
                <a:xfrm>
                  <a:off x="5747821" y="2255118"/>
                  <a:ext cx="83602" cy="8360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Овал 124"/>
                <p:cNvSpPr/>
                <p:nvPr/>
              </p:nvSpPr>
              <p:spPr>
                <a:xfrm>
                  <a:off x="5747821" y="2868085"/>
                  <a:ext cx="83602" cy="8360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5787766" y="2150784"/>
                <a:ext cx="2767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srgbClr val="010515"/>
                    </a:solidFill>
                  </a:rPr>
                  <a:t>О</a:t>
                </a:r>
                <a:endParaRPr lang="ru-RU" i="1" dirty="0">
                  <a:solidFill>
                    <a:srgbClr val="010515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787766" y="2755674"/>
                <a:ext cx="2599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srgbClr val="010515"/>
                    </a:solidFill>
                  </a:rPr>
                  <a:t>С</a:t>
                </a:r>
                <a:endParaRPr lang="ru-RU" i="1" dirty="0">
                  <a:solidFill>
                    <a:srgbClr val="010515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6785602" y="1527655"/>
                  <a:ext cx="322011" cy="31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srgbClr val="0105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srgbClr val="01051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srgbClr val="01051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2" y="1527655"/>
                  <a:ext cx="368562" cy="33393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6781874" y="3346027"/>
                  <a:ext cx="335716" cy="31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srgbClr val="0105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srgbClr val="01051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srgbClr val="010515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867" i="1">
                                <a:solidFill>
                                  <a:srgbClr val="010515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srgbClr val="01051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74" y="3346027"/>
                  <a:ext cx="381451" cy="3339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161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Прямая со стрелкой 127"/>
            <p:cNvCxnSpPr/>
            <p:nvPr/>
          </p:nvCxnSpPr>
          <p:spPr>
            <a:xfrm flipV="1">
              <a:off x="6778862" y="1585770"/>
              <a:ext cx="0" cy="669348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6783307" y="2956713"/>
              <a:ext cx="0" cy="66934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6779417" y="2343150"/>
              <a:ext cx="2" cy="5214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93 L 0.03386 0.008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3421 0.010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4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3403 0.006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3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9136E-6 L 0.02813 0.00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3386 0.00833 L 0.12743 0.16389 " pathEditMode="relative" rAng="0" ptsTypes="AA">
                                      <p:cBhvr>
                                        <p:cTn id="6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8" grpId="0"/>
      <p:bldP spid="48" grpId="1"/>
      <p:bldP spid="48" grpId="2"/>
      <p:bldP spid="27" grpId="0" animBg="1"/>
      <p:bldP spid="49" grpId="0"/>
      <p:bldP spid="49" grpId="1"/>
      <p:bldP spid="50" grpId="0"/>
      <p:bldP spid="50" grpId="1"/>
      <p:bldP spid="5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886" y="515809"/>
            <a:ext cx="387477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Виды равновесия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89251" y="2209660"/>
            <a:ext cx="5422719" cy="1151473"/>
            <a:chOff x="366938" y="1487948"/>
            <a:chExt cx="4067039" cy="86360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Безразличное равновесие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6938" y="1820638"/>
              <a:ext cx="4067039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</a:t>
              </a:r>
              <a:r>
                <a:rPr lang="ru-RU" sz="2000" dirty="0">
                  <a:solidFill>
                    <a:prstClr val="black"/>
                  </a:solidFill>
                </a:rPr>
                <a:t>авновесие, при котором центр тяжести тела совпадает с осью вращения.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5400000">
            <a:off x="8640129" y="3248157"/>
            <a:ext cx="821116" cy="3759199"/>
            <a:chOff x="5480641" y="1500187"/>
            <a:chExt cx="615837" cy="281939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78860" y="2601968"/>
              <a:ext cx="2819399" cy="615837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5747821" y="3826466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5747821" y="2868085"/>
              <a:ext cx="83602" cy="8360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9942" y="3469291"/>
            <a:ext cx="3759199" cy="821116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991574" y="3824114"/>
            <a:ext cx="111469" cy="11146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60171" y="2845323"/>
                <a:ext cx="42934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28" y="2133992"/>
                <a:ext cx="368562" cy="333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42499" y="4461370"/>
                <a:ext cx="447622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010515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010515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srgbClr val="010515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74" y="3346027"/>
                <a:ext cx="381451" cy="333938"/>
              </a:xfrm>
              <a:prstGeom prst="rect">
                <a:avLst/>
              </a:prstGeom>
              <a:blipFill rotWithShape="0">
                <a:blip r:embed="rId5"/>
                <a:stretch>
                  <a:fillRect t="-9091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9057535" y="2929160"/>
            <a:ext cx="0" cy="892464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057111" y="3942284"/>
            <a:ext cx="0" cy="89246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0485" y="4339794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Положение безразличного равновесия тела связано с неизменной потенциальной энергией.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9251" y="367423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srgbClr val="010515"/>
                </a:solidFill>
              </a:rPr>
              <a:t>О</a:t>
            </a:r>
            <a:endParaRPr lang="ru-RU" i="1" dirty="0">
              <a:solidFill>
                <a:srgbClr val="01051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57535" y="367423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srgbClr val="010515"/>
                </a:solidFill>
              </a:rPr>
              <a:t>С</a:t>
            </a:r>
            <a:endParaRPr lang="ru-RU" i="1" dirty="0">
              <a:solidFill>
                <a:srgbClr val="010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580000">
                                      <p:cBhvr>
                                        <p:cTn id="35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/>
      <p:bldP spid="48" grpId="0"/>
      <p:bldP spid="24" grpId="0" animBg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885" y="515809"/>
            <a:ext cx="597952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Условия устойчивости тел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" y="2999695"/>
            <a:ext cx="4767241" cy="310907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131">
            <a:off x="860580" y="2541217"/>
            <a:ext cx="4767241" cy="3109071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546">
            <a:off x="1649686" y="2241055"/>
            <a:ext cx="4767241" cy="3109071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 flipH="1" flipV="1">
            <a:off x="2708275" y="4086226"/>
            <a:ext cx="1663701" cy="186055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062672" y="4032248"/>
            <a:ext cx="686876" cy="1184908"/>
            <a:chOff x="1547005" y="3024187"/>
            <a:chExt cx="515157" cy="888681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2028825" y="3057525"/>
              <a:ext cx="0" cy="847725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995487" y="3024187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547005" y="3635869"/>
                  <a:ext cx="442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005" y="3635869"/>
                  <a:ext cx="488724" cy="3000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384551" y="3632201"/>
            <a:ext cx="987424" cy="231517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2726786" y="3584135"/>
            <a:ext cx="686876" cy="1184908"/>
            <a:chOff x="1547005" y="3024187"/>
            <a:chExt cx="515157" cy="888681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2028825" y="3057525"/>
              <a:ext cx="0" cy="847725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995487" y="3024187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547005" y="3635869"/>
                  <a:ext cx="442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005" y="3635869"/>
                  <a:ext cx="488724" cy="300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33333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4349751" y="3416301"/>
            <a:ext cx="24236" cy="2530479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3710500" y="3343795"/>
            <a:ext cx="686876" cy="1184908"/>
            <a:chOff x="1547005" y="3024187"/>
            <a:chExt cx="515157" cy="888681"/>
          </a:xfrm>
        </p:grpSpPr>
        <p:cxnSp>
          <p:nvCxnSpPr>
            <p:cNvPr id="95" name="Прямая со стрелкой 94"/>
            <p:cNvCxnSpPr/>
            <p:nvPr/>
          </p:nvCxnSpPr>
          <p:spPr>
            <a:xfrm>
              <a:off x="2028825" y="3057525"/>
              <a:ext cx="0" cy="847725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>
              <a:off x="1995487" y="3024187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547005" y="3635869"/>
                  <a:ext cx="442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005" y="3635869"/>
                  <a:ext cx="488724" cy="3000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04" r="-3375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898209" y="3158333"/>
            <a:ext cx="3402160" cy="2430844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3341" flipH="1">
            <a:off x="6172295" y="2976558"/>
            <a:ext cx="3402160" cy="2430844"/>
          </a:xfrm>
          <a:prstGeom prst="rect">
            <a:avLst/>
          </a:prstGeom>
        </p:spPr>
      </p:pic>
      <p:cxnSp>
        <p:nvCxnSpPr>
          <p:cNvPr id="121" name="Прямая соединительная линия 120"/>
          <p:cNvCxnSpPr/>
          <p:nvPr/>
        </p:nvCxnSpPr>
        <p:spPr>
          <a:xfrm flipH="1" flipV="1">
            <a:off x="7535334" y="4275667"/>
            <a:ext cx="1183716" cy="1544428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/>
          <p:cNvGrpSpPr/>
          <p:nvPr/>
        </p:nvGrpSpPr>
        <p:grpSpPr>
          <a:xfrm>
            <a:off x="7486422" y="4217669"/>
            <a:ext cx="88900" cy="989331"/>
            <a:chOff x="5614816" y="3163252"/>
            <a:chExt cx="66675" cy="741998"/>
          </a:xfrm>
        </p:grpSpPr>
        <p:cxnSp>
          <p:nvCxnSpPr>
            <p:cNvPr id="123" name="Прямая со стрелкой 122"/>
            <p:cNvCxnSpPr/>
            <p:nvPr/>
          </p:nvCxnSpPr>
          <p:spPr>
            <a:xfrm>
              <a:off x="5648154" y="3196590"/>
              <a:ext cx="0" cy="70866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>
              <a:off x="5614816" y="3163252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25" name="Рисунок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078" flipH="1">
            <a:off x="6937787" y="2777205"/>
            <a:ext cx="3402160" cy="2430844"/>
          </a:xfrm>
          <a:prstGeom prst="rect">
            <a:avLst/>
          </a:prstGeom>
        </p:spPr>
      </p:pic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7865533" y="4064000"/>
            <a:ext cx="850995" cy="1769643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Группа 126"/>
          <p:cNvGrpSpPr/>
          <p:nvPr/>
        </p:nvGrpSpPr>
        <p:grpSpPr>
          <a:xfrm>
            <a:off x="7814335" y="4020927"/>
            <a:ext cx="88900" cy="989331"/>
            <a:chOff x="5614816" y="3163252"/>
            <a:chExt cx="66675" cy="741998"/>
          </a:xfrm>
        </p:grpSpPr>
        <p:cxnSp>
          <p:nvCxnSpPr>
            <p:cNvPr id="128" name="Прямая со стрелкой 127"/>
            <p:cNvCxnSpPr/>
            <p:nvPr/>
          </p:nvCxnSpPr>
          <p:spPr>
            <a:xfrm>
              <a:off x="5648154" y="3196590"/>
              <a:ext cx="0" cy="70866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Овал 128"/>
            <p:cNvSpPr/>
            <p:nvPr/>
          </p:nvSpPr>
          <p:spPr>
            <a:xfrm>
              <a:off x="5614816" y="3163252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130" name="Прямая соединительная линия 129"/>
          <p:cNvCxnSpPr/>
          <p:nvPr/>
        </p:nvCxnSpPr>
        <p:spPr>
          <a:xfrm flipV="1">
            <a:off x="8725796" y="3848101"/>
            <a:ext cx="18155" cy="1983857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Группа 130"/>
          <p:cNvGrpSpPr/>
          <p:nvPr/>
        </p:nvGrpSpPr>
        <p:grpSpPr>
          <a:xfrm>
            <a:off x="8687249" y="3794381"/>
            <a:ext cx="88900" cy="989331"/>
            <a:chOff x="5614816" y="3163252"/>
            <a:chExt cx="66675" cy="741998"/>
          </a:xfrm>
        </p:grpSpPr>
        <p:cxnSp>
          <p:nvCxnSpPr>
            <p:cNvPr id="132" name="Прямая со стрелкой 131"/>
            <p:cNvCxnSpPr/>
            <p:nvPr/>
          </p:nvCxnSpPr>
          <p:spPr>
            <a:xfrm>
              <a:off x="5648154" y="3196590"/>
              <a:ext cx="0" cy="70866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Овал 132"/>
            <p:cNvSpPr/>
            <p:nvPr/>
          </p:nvSpPr>
          <p:spPr>
            <a:xfrm>
              <a:off x="5614816" y="3163252"/>
              <a:ext cx="66675" cy="666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5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3975 -0.064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324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0988E-6 L 0.05486 -0.066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3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2691 -0.03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7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32099E-6 L 0.02257 -0.027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13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708 -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1.11111E-6 L 0.01407 -0.011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6371 -0.04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1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809 -0.034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172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0988E-6 L 0.04132 -0.019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98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60000">
                                      <p:cBhvr>
                                        <p:cTn id="7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6163 -0.02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3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7257 -0.03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16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60000">
                                      <p:cBhvr>
                                        <p:cTn id="8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3827E-6 L 0.03716 -0.0151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1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3827E-6 L 0.13663 0.0614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30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1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0.13368 0.1058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3886" y="515809"/>
            <a:ext cx="1083020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Момент силы. Условия равновесия твердого тела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7" y="1748014"/>
            <a:ext cx="3331596" cy="1874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3" y="1749742"/>
            <a:ext cx="3325448" cy="1870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17" y="1751609"/>
            <a:ext cx="3313712" cy="18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" y="4101841"/>
            <a:ext cx="3336479" cy="1876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3" y="4102492"/>
            <a:ext cx="3338124" cy="187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65" y="4105366"/>
            <a:ext cx="3331863" cy="187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61216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Взаимодействия тел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480485" y="4783711"/>
            <a:ext cx="5336585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Ускорение тела обусловлено воздействием на него других тел.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2125400"/>
            <a:ext cx="5318883" cy="1767025"/>
            <a:chOff x="366938" y="1487948"/>
            <a:chExt cx="3989162" cy="132526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Сила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количественная мера воздействия </a:t>
              </a:r>
              <a:r>
                <a:rPr lang="ru-RU" sz="2000" dirty="0">
                  <a:solidFill>
                    <a:prstClr val="black"/>
                  </a:solidFill>
                </a:rPr>
                <a:t>одного тела на другое, в результате которого тела приобретают ускорение или </a:t>
              </a:r>
              <a:r>
                <a:rPr lang="ru-RU" sz="2000" dirty="0">
                  <a:solidFill>
                    <a:prstClr val="black"/>
                  </a:solidFill>
                </a:rPr>
                <a:t>деформируются.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22429" r="27154" b="3142"/>
          <a:stretch/>
        </p:blipFill>
        <p:spPr>
          <a:xfrm>
            <a:off x="6383866" y="1778001"/>
            <a:ext cx="5326473" cy="4197500"/>
          </a:xfrm>
          <a:prstGeom prst="roundRect">
            <a:avLst>
              <a:gd name="adj" fmla="val 2272"/>
            </a:avLst>
          </a:prstGeom>
        </p:spPr>
      </p:pic>
      <p:pic>
        <p:nvPicPr>
          <p:cNvPr id="19" name="Picture 2" descr="Мебель, Стол, Вуд, Деревян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9" y="3890434"/>
            <a:ext cx="3363687" cy="19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43" y="2887593"/>
            <a:ext cx="1622429" cy="27287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2875">
            <a:off x="8592713" y="3801892"/>
            <a:ext cx="434979" cy="589801"/>
          </a:xfrm>
          <a:prstGeom prst="rect">
            <a:avLst/>
          </a:prstGeom>
        </p:spPr>
      </p:pic>
      <p:sp>
        <p:nvSpPr>
          <p:cNvPr id="22" name="Облако 21"/>
          <p:cNvSpPr/>
          <p:nvPr/>
        </p:nvSpPr>
        <p:spPr>
          <a:xfrm>
            <a:off x="7811290" y="3890434"/>
            <a:ext cx="393244" cy="32377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7811291" y="3890434"/>
            <a:ext cx="393244" cy="323773"/>
          </a:xfrm>
          <a:prstGeom prst="cloudCallout">
            <a:avLst>
              <a:gd name="adj1" fmla="val -119081"/>
              <a:gd name="adj2" fmla="val 119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6 0 " pathEditMode="relative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1.85185E-6 L 2.77778E-7 1.85185E-6 L 0.00451 -0.00123 C 0.01042 -0.00216 0.00816 -0.00093 0.01146 -0.00309 C 0.0118 -0.00432 0.01267 -0.00525 0.01285 -0.00679 C 0.01354 -0.00957 0.01337 -0.01296 0.01389 -0.01605 L 0.01458 -0.01852 C 0.01545 -0.03086 0.01406 -0.01975 0.01701 -0.03086 C 0.01736 -0.0321 0.01771 -0.03333 0.01805 -0.03457 C 0.01858 -0.03518 0.0191 -0.0358 0.01979 -0.03642 C 0.02101 -0.03704 0.02396 -0.03827 0.02396 -0.03827 C 0.02639 -0.03765 0.02882 -0.03796 0.03125 -0.03642 C 0.03246 -0.03518 0.03333 -0.03272 0.03437 -0.03086 L 0.03576 -0.02778 C 0.03611 -0.02716 0.03611 -0.02593 0.03646 -0.02531 C 0.0368 -0.02346 0.03819 -0.02068 0.03889 -0.01975 C 0.03941 -0.01914 0.03993 -0.01914 0.04062 -0.01852 C 0.04444 -0.01914 0.04965 -0.01451 0.05243 -0.01975 C 0.05503 -0.02407 0.0526 -0.03272 0.05208 -0.03889 C 0.05191 -0.04012 0.05087 -0.03951 0.05035 -0.04012 C 0.04983 -0.04043 0.0493 -0.04136 0.04896 -0.04197 C 0.04687 -0.04136 0.04496 -0.04167 0.04305 -0.04074 C 0.04253 -0.04074 0.04219 -0.03951 0.04167 -0.03889 C 0.04097 -0.03858 0.04028 -0.03827 0.03958 -0.03827 C 0.03854 -0.03704 0.0375 -0.03549 0.03646 -0.03457 C 0.03524 -0.03333 0.03368 -0.03241 0.03264 -0.03086 C 0.03073 -0.02778 0.0309 -0.02747 0.02951 -0.02407 C 0.02986 -0.02099 0.02917 -0.01759 0.03021 -0.01481 C 0.03055 -0.01358 0.03576 -0.01235 0.03646 -0.01235 C 0.04062 -0.01235 0.04479 -0.01265 0.04896 -0.01296 C 0.05104 -0.01327 0.05156 -0.01481 0.05347 -0.01667 C 0.05555 -0.01883 0.05538 -0.01852 0.05729 -0.01975 C 0.05764 -0.02037 0.05799 -0.0213 0.05833 -0.02222 C 0.05885 -0.02469 0.05903 -0.0287 0.05937 -0.03086 C 0.05955 -0.03272 0.05955 -0.03518 0.05972 -0.03704 C 0.0599 -0.03858 0.06007 -0.03981 0.06042 -0.04074 C 0.06076 -0.04321 0.06094 -0.04537 0.0625 -0.0463 C 0.06354 -0.04722 0.06493 -0.04691 0.06597 -0.04753 C 0.08177 -0.0463 0.0783 -0.05432 0.08021 -0.04259 C 0.08021 -0.04167 0.08055 -0.04074 0.08055 -0.04012 C 0.08021 -0.03642 0.08108 -0.03179 0.07951 -0.02901 C 0.07882 -0.02716 0.07639 -0.0287 0.07604 -0.03086 C 0.07517 -0.03488 0.07604 -0.03951 0.07639 -0.04383 C 0.07691 -0.04907 0.07812 -0.04907 0.08055 -0.05185 L 0.08229 -0.0537 C 0.08264 -0.05432 0.08316 -0.05556 0.08368 -0.05556 C 0.08733 -0.0571 0.08542 -0.05648 0.08958 -0.05741 C 0.09028 -0.05741 0.09132 -0.05741 0.09201 -0.05679 C 0.09305 -0.05586 0.0941 -0.05278 0.09479 -0.05123 C 0.09479 -0.05 0.09514 -0.04938 0.09514 -0.04815 C 0.09549 -0.04722 0.09549 -0.04568 0.09583 -0.04444 C 0.09601 -0.04352 0.09653 -0.0429 0.09687 -0.04197 C 0.09792 -0.03889 0.09826 -0.03642 0.1 -0.03457 C 0.10052 -0.03364 0.10121 -0.03302 0.10208 -0.03272 C 0.10295 -0.03179 0.10521 -0.03086 0.10521 -0.03086 C 0.10851 -0.03086 0.12153 -0.02284 0.1243 -0.03457 C 0.12465 -0.03549 0.12465 -0.03704 0.125 -0.03827 C 0.12448 -0.04444 0.12569 -0.0463 0.12292 -0.04815 C 0.12222 -0.04877 0.12153 -0.04877 0.12083 -0.04938 C 0.11805 -0.04877 0.1151 -0.04938 0.1125 -0.04815 C 0.11111 -0.04784 0.10937 -0.04444 0.10937 -0.04444 C 0.10677 -0.03796 0.10608 -0.03858 0.10764 -0.02901 C 0.10799 -0.02778 0.10885 -0.02778 0.10937 -0.02716 C 0.1099 -0.02623 0.11024 -0.025 0.11076 -0.02407 C 0.1118 -0.02315 0.11302 -0.02346 0.11389 -0.02222 C 0.11458 -0.0216 0.1151 -0.0213 0.11562 -0.02037 C 0.11753 -0.0179 0.11753 -0.01759 0.11979 -0.01605 C 0.12066 -0.01512 0.12187 -0.01481 0.12292 -0.0142 L 0.1243 -0.01296 C 0.14132 -0.0142 0.13542 -0.0142 0.14201 -0.0142 L 0.15573 -0.00679 " pathEditMode="relative" ptsTypes="AAAAAAAAAAAAAAAAAAAAAAAAAAAAAAAAAAAAAAAAAAAAAAAAAAAAAAAAAAAAAAAAAAAAAAA">
                                      <p:cBhvr>
                                        <p:cTn id="18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4554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1786308"/>
            <a:ext cx="5318883" cy="1459249"/>
            <a:chOff x="366938" y="1487948"/>
            <a:chExt cx="3989162" cy="1094437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Статика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механики, в котором изучаются условия равновесия материальной точки и абсолютно твердого тела.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9251" y="3616908"/>
            <a:ext cx="5318883" cy="1151473"/>
            <a:chOff x="366938" y="1487948"/>
            <a:chExt cx="3989162" cy="86360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Абсолютно твердое тело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6938" y="182063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тело, размеры и форму которого можно считать неизменной.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480485" y="5140565"/>
                <a:ext cx="5336585" cy="8318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40000" tIns="240000" rIns="240000" bIns="240000" numCol="1" anchor="ctr" anchorCtr="1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59976">
                  <a:tabLst>
                    <a:tab pos="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 </a:t>
                </a:r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</m:e>
                    </m:acc>
                    <m:r>
                      <a:rPr lang="ru-RU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𝑐𝑜𝑛𝑠𝑡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63" y="3854799"/>
                <a:ext cx="4002439" cy="625126"/>
              </a:xfrm>
              <a:prstGeom prst="rect">
                <a:avLst/>
              </a:prstGeom>
              <a:blipFill rotWithShape="0">
                <a:blip r:embed="rId3"/>
                <a:stretch>
                  <a:fillRect t="-29126" b="-689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83867" y="1793257"/>
            <a:ext cx="534065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Первое условие равновесия твердого тела</a:t>
            </a:r>
            <a:endParaRPr lang="ru-RU" sz="2133" b="1" dirty="0">
              <a:solidFill>
                <a:srgbClr val="44546A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5482" y="2657431"/>
                <a:ext cx="2589748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11" y="1993073"/>
                <a:ext cx="1984902" cy="352661"/>
              </a:xfrm>
              <a:prstGeom prst="rect">
                <a:avLst/>
              </a:prstGeom>
              <a:blipFill rotWithShape="0">
                <a:blip r:embed="rId4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7702" y="4404591"/>
                <a:ext cx="29333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76" y="3303443"/>
                <a:ext cx="2243948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57702" y="4919953"/>
                <a:ext cx="2956066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76" y="3689964"/>
                <a:ext cx="2248372" cy="3413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57701" y="5459512"/>
                <a:ext cx="2897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𝑛𝑧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76" y="4094634"/>
                <a:ext cx="224394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383867" y="3212120"/>
            <a:ext cx="5340652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Первое условие равновесия твердого тела</a:t>
            </a:r>
            <a:r>
              <a:rPr lang="en-US" sz="2133" b="1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в проекциях на координатные оси</a:t>
            </a:r>
            <a:endParaRPr lang="ru-RU" sz="2133" b="1" dirty="0">
              <a:solidFill>
                <a:srgbClr val="4454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4" grpId="0"/>
      <p:bldP spid="24" grpId="0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4554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1786308"/>
            <a:ext cx="5318883" cy="1459249"/>
            <a:chOff x="366938" y="1487948"/>
            <a:chExt cx="3989162" cy="1094437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Статика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механики, в котором изучаются условия равновесия материальной точки и абсолютно твердого тела.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9251" y="3616908"/>
            <a:ext cx="5318883" cy="1151473"/>
            <a:chOff x="366938" y="1487948"/>
            <a:chExt cx="3989162" cy="86360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Абсолютно твердое тело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6938" y="182063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тело, размеры и форму которого можно считать неизменной.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480485" y="5140565"/>
                <a:ext cx="5336585" cy="8318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40000" tIns="240000" rIns="240000" bIns="240000" numCol="1" anchor="ctr" anchorCtr="1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59976">
                  <a:tabLst>
                    <a:tab pos="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 </a:t>
                </a:r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</m:e>
                    </m:acc>
                    <m:r>
                      <a:rPr lang="ru-RU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𝑐𝑜𝑛𝑠𝑡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63" y="3854799"/>
                <a:ext cx="4002439" cy="625126"/>
              </a:xfrm>
              <a:prstGeom prst="rect">
                <a:avLst/>
              </a:prstGeom>
              <a:blipFill rotWithShape="0">
                <a:blip r:embed="rId3"/>
                <a:stretch>
                  <a:fillRect t="-29126" b="-689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6381750" y="1786308"/>
            <a:ext cx="5338233" cy="4186925"/>
            <a:chOff x="4786312" y="1339731"/>
            <a:chExt cx="4003675" cy="314019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2" r="11323"/>
            <a:stretch/>
          </p:blipFill>
          <p:spPr>
            <a:xfrm>
              <a:off x="4786312" y="1339731"/>
              <a:ext cx="4003675" cy="3140194"/>
            </a:xfrm>
            <a:prstGeom prst="roundRect">
              <a:avLst>
                <a:gd name="adj" fmla="val 2562"/>
              </a:avLst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6122">
              <a:off x="7941469" y="3179975"/>
              <a:ext cx="823216" cy="36880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3">
              <a:off x="4979742" y="3336685"/>
              <a:ext cx="675061" cy="511089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83867" y="1793256"/>
            <a:ext cx="5340652" cy="4066367"/>
            <a:chOff x="4787900" y="1344942"/>
            <a:chExt cx="4005489" cy="3049775"/>
          </a:xfrm>
        </p:grpSpPr>
        <p:sp>
          <p:nvSpPr>
            <p:cNvPr id="33" name="TextBox 32"/>
            <p:cNvSpPr txBox="1"/>
            <p:nvPr/>
          </p:nvSpPr>
          <p:spPr>
            <a:xfrm>
              <a:off x="4787900" y="1344942"/>
              <a:ext cx="4005489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ru-RU" sz="2133" b="1" dirty="0">
                  <a:solidFill>
                    <a:srgbClr val="44546A">
                      <a:lumMod val="75000"/>
                    </a:srgbClr>
                  </a:solidFill>
                </a:rPr>
                <a:t>Первое условие равновесия твердого тела</a:t>
              </a:r>
              <a:endParaRPr lang="ru-RU" sz="2133" b="1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794111" y="1993073"/>
                  <a:ext cx="1942311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111" y="1993073"/>
                  <a:ext cx="1984902" cy="35266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6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668276" y="3303443"/>
                  <a:ext cx="220002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𝑛𝑥</m:t>
                            </m:r>
                          </m:sub>
                        </m:sSub>
                        <m:r>
                          <a:rPr lang="en-US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76" y="3303443"/>
                  <a:ext cx="2243948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668276" y="3689964"/>
                  <a:ext cx="2217050" cy="318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𝑛𝑦</m:t>
                            </m:r>
                          </m:sub>
                        </m:sSub>
                        <m:r>
                          <a:rPr lang="en-US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76" y="3689964"/>
                  <a:ext cx="2248372" cy="34131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668276" y="4094634"/>
                  <a:ext cx="217275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  <m:r>
                          <a:rPr lang="ru-RU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𝑛𝑧</m:t>
                            </m:r>
                          </m:sub>
                        </m:sSub>
                        <m:r>
                          <a:rPr lang="en-US" alt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76" y="4094634"/>
                  <a:ext cx="2243948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4787900" y="2409090"/>
              <a:ext cx="4005489" cy="80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ru-RU" sz="2133" b="1" dirty="0">
                  <a:solidFill>
                    <a:srgbClr val="44546A">
                      <a:lumMod val="75000"/>
                    </a:srgbClr>
                  </a:solidFill>
                </a:rPr>
                <a:t>Первое условие равновесия твердого тела</a:t>
              </a:r>
              <a:r>
                <a:rPr lang="en-US" sz="2133" b="1" dirty="0">
                  <a:solidFill>
                    <a:srgbClr val="44546A">
                      <a:lumMod val="75000"/>
                    </a:srgbClr>
                  </a:solidFill>
                </a:rPr>
                <a:t> </a:t>
              </a:r>
              <a:r>
                <a:rPr lang="ru-RU" sz="2133" b="1" dirty="0">
                  <a:solidFill>
                    <a:srgbClr val="44546A">
                      <a:lumMod val="75000"/>
                    </a:srgbClr>
                  </a:solidFill>
                </a:rPr>
                <a:t>в проекциях на координатные оси</a:t>
              </a:r>
              <a:endParaRPr lang="ru-RU" sz="2133" b="1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5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4554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1786308"/>
            <a:ext cx="5318883" cy="1459249"/>
            <a:chOff x="366938" y="1487948"/>
            <a:chExt cx="3989162" cy="1094437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Статика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механики, в котором изучаются условия равновесия материальной точки и абсолютно твердого тела.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9251" y="3616908"/>
            <a:ext cx="5318883" cy="1151473"/>
            <a:chOff x="366938" y="1487948"/>
            <a:chExt cx="3989162" cy="86360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Абсолютно твердое тело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6938" y="182063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тело, размеры и форму которого можно считать неизменной.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480485" y="5140565"/>
                <a:ext cx="5336585" cy="8318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40000" tIns="240000" rIns="240000" bIns="240000" numCol="1" anchor="ctr" anchorCtr="1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59976">
                  <a:tabLst>
                    <a:tab pos="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 </a:t>
                </a:r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</m:e>
                    </m:acc>
                    <m:r>
                      <a:rPr lang="ru-RU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𝑐𝑜𝑛𝑠𝑡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altLang="ru-RU" sz="2000" dirty="0">
                    <a:solidFill>
                      <a:prstClr val="black"/>
                    </a:solidFill>
                    <a:latin typeface="Gerber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63" y="3854799"/>
                <a:ext cx="4002439" cy="625126"/>
              </a:xfrm>
              <a:prstGeom prst="rect">
                <a:avLst/>
              </a:prstGeom>
              <a:blipFill rotWithShape="0">
                <a:blip r:embed="rId3"/>
                <a:stretch>
                  <a:fillRect t="-29126" b="-689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388100" y="1786308"/>
            <a:ext cx="5331883" cy="4186925"/>
            <a:chOff x="4791075" y="1339731"/>
            <a:chExt cx="3998912" cy="314019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2" r="11323"/>
            <a:stretch/>
          </p:blipFill>
          <p:spPr>
            <a:xfrm>
              <a:off x="4791075" y="1339731"/>
              <a:ext cx="3998912" cy="3140194"/>
            </a:xfrm>
            <a:prstGeom prst="roundRect">
              <a:avLst>
                <a:gd name="adj" fmla="val 2562"/>
              </a:avLst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6122">
              <a:off x="7941469" y="3179975"/>
              <a:ext cx="823216" cy="36880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3">
              <a:off x="4979742" y="3336685"/>
              <a:ext cx="675061" cy="511089"/>
            </a:xfrm>
            <a:prstGeom prst="rect">
              <a:avLst/>
            </a:prstGeom>
          </p:spPr>
        </p:pic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0485" y="4632791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Точку приложения силы можно переносить вдоль прямой, вдоль которой эта сила действует.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620855" y="2319213"/>
            <a:ext cx="2862372" cy="2862372"/>
            <a:chOff x="6178074" y="2304574"/>
            <a:chExt cx="1220152" cy="1220152"/>
          </a:xfrm>
        </p:grpSpPr>
        <p:sp>
          <p:nvSpPr>
            <p:cNvPr id="20" name="Овал 19"/>
            <p:cNvSpPr/>
            <p:nvPr/>
          </p:nvSpPr>
          <p:spPr>
            <a:xfrm>
              <a:off x="6178074" y="2304574"/>
              <a:ext cx="1220152" cy="12201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370320" y="2605608"/>
              <a:ext cx="110878" cy="1108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9021443" y="3727715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867" y="3550343"/>
            <a:ext cx="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О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9052981" y="2678307"/>
            <a:ext cx="0" cy="104094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55400" y="2591479"/>
                <a:ext cx="626838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50" y="1943609"/>
                <a:ext cx="517129" cy="349263"/>
              </a:xfrm>
              <a:prstGeom prst="rect">
                <a:avLst/>
              </a:prstGeom>
              <a:blipFill rotWithShape="0">
                <a:blip r:embed="rId7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9022502" y="479200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22545" y="4553928"/>
            <a:ext cx="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9050867" y="4857972"/>
            <a:ext cx="0" cy="10416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75000" y="5465122"/>
                <a:ext cx="3972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50" y="4098841"/>
                <a:ext cx="343684" cy="325345"/>
              </a:xfrm>
              <a:prstGeom prst="rect">
                <a:avLst/>
              </a:prstGeom>
              <a:blipFill rotWithShape="0">
                <a:blip r:embed="rId8"/>
                <a:stretch>
                  <a:fillRect t="-12963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9021443" y="4111674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32106" y="3950452"/>
            <a:ext cx="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B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9054099" y="2012044"/>
            <a:ext cx="0" cy="3886873"/>
          </a:xfrm>
          <a:prstGeom prst="line">
            <a:avLst/>
          </a:prstGeom>
          <a:ln w="63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-0.09907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827E-6 L -8.33333E-7 -0.10803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22" grpId="0" animBg="1"/>
      <p:bldP spid="25" grpId="0"/>
      <p:bldP spid="27" grpId="0"/>
      <p:bldP spid="28" grpId="0" animBg="1"/>
      <p:bldP spid="29" grpId="0"/>
      <p:bldP spid="31" grpId="0"/>
      <p:bldP spid="31" grpId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7174134" y="4786459"/>
            <a:ext cx="3749231" cy="1148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620855" y="2319213"/>
            <a:ext cx="2862372" cy="2862372"/>
            <a:chOff x="6178074" y="2304574"/>
            <a:chExt cx="1220152" cy="1220152"/>
          </a:xfrm>
        </p:grpSpPr>
        <p:sp>
          <p:nvSpPr>
            <p:cNvPr id="22" name="Овал 21"/>
            <p:cNvSpPr/>
            <p:nvPr/>
          </p:nvSpPr>
          <p:spPr>
            <a:xfrm>
              <a:off x="6178074" y="2304574"/>
              <a:ext cx="1220152" cy="12201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6370320" y="2605608"/>
              <a:ext cx="110878" cy="1108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9021443" y="3727715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0867" y="3550343"/>
            <a:ext cx="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О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052981" y="2678307"/>
            <a:ext cx="0" cy="104094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055400" y="2591479"/>
                <a:ext cx="626838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50" y="1943609"/>
                <a:ext cx="517129" cy="349263"/>
              </a:xfrm>
              <a:prstGeom prst="rect">
                <a:avLst/>
              </a:prstGeom>
              <a:blipFill rotWithShape="0">
                <a:blip r:embed="rId3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9471299" y="3873499"/>
            <a:ext cx="829268" cy="1330406"/>
            <a:chOff x="6811801" y="2914650"/>
            <a:chExt cx="621951" cy="997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35786" y="3610257"/>
                  <a:ext cx="29796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786" y="3610257"/>
                  <a:ext cx="343684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Овал 34"/>
            <p:cNvSpPr/>
            <p:nvPr/>
          </p:nvSpPr>
          <p:spPr>
            <a:xfrm>
              <a:off x="7102621" y="304208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11801" y="2914650"/>
              <a:ext cx="3153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C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7130244" y="3096455"/>
              <a:ext cx="0" cy="7807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0485" y="4632791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Точку приложения силы можно переносить вдоль прямой, вдоль которой эта сила действует.</a:t>
            </a:r>
          </a:p>
        </p:txBody>
      </p:sp>
    </p:spTree>
    <p:extLst>
      <p:ext uri="{BB962C8B-B14F-4D97-AF65-F5344CB8AC3E}">
        <p14:creationId xmlns:p14="http://schemas.microsoft.com/office/powerpoint/2010/main" val="10970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11111E-6 C -0.0092 0.02407 -0.01927 0.04722 -0.0342 0.06913 C -0.04549 0.08457 -0.05695 0.09012 -0.06771 0.0929 C -0.07882 0.0929 -0.09601 0.08426 -0.10538 0.06883 C -0.12327 0.04969 -0.13195 0.02346 -0.13715 1.11111E-6 " pathEditMode="relative" rAng="0" ptsTypes="AAA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1.11111E-6 C -0.13577 0.0179 -0.11997 0.05031 -0.1033 0.07099 C -0.09045 0.08642 -0.08021 0.09259 -0.0684 0.09197 C -0.05712 0.09167 -0.04132 0.07994 -0.03368 0.06821 C -0.02188 0.04876 -0.00781 0.02191 0.00069 1.11111E-6 " pathEditMode="relative" rAng="0" ptsTypes="AAAAA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4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1786308"/>
            <a:ext cx="5318883" cy="1151473"/>
            <a:chOff x="366938" y="1487948"/>
            <a:chExt cx="3989162" cy="86360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Плечо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82063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кратчайшее расстояние от оси вращения до линии действия силы.</a:t>
              </a: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80485" y="4632791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Точку приложения силы можно переносить вдоль прямой, вдоль которой эта сила действует.</a:t>
            </a:r>
          </a:p>
        </p:txBody>
      </p:sp>
      <p:sp>
        <p:nvSpPr>
          <p:cNvPr id="7" name="Овал 6"/>
          <p:cNvSpPr/>
          <p:nvPr/>
        </p:nvSpPr>
        <p:spPr>
          <a:xfrm>
            <a:off x="7174134" y="4786459"/>
            <a:ext cx="3749231" cy="1148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620855" y="2319213"/>
            <a:ext cx="2862372" cy="2862372"/>
            <a:chOff x="6178074" y="2304574"/>
            <a:chExt cx="1220152" cy="1220152"/>
          </a:xfrm>
        </p:grpSpPr>
        <p:sp>
          <p:nvSpPr>
            <p:cNvPr id="4" name="Овал 3"/>
            <p:cNvSpPr/>
            <p:nvPr/>
          </p:nvSpPr>
          <p:spPr>
            <a:xfrm>
              <a:off x="6178074" y="2304574"/>
              <a:ext cx="1220152" cy="12201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370320" y="2605608"/>
              <a:ext cx="110878" cy="1108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36631" y="3834773"/>
            <a:ext cx="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О</a:t>
            </a:r>
            <a:endParaRPr lang="ru-RU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15898" y="4548297"/>
                <a:ext cx="46499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923" y="3411222"/>
                <a:ext cx="394916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 flipV="1">
            <a:off x="8683441" y="3367459"/>
            <a:ext cx="367428" cy="38293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9048749" y="3367459"/>
            <a:ext cx="375852" cy="39171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30587" y="4506864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40" y="3380147"/>
                <a:ext cx="398955" cy="325345"/>
              </a:xfrm>
              <a:prstGeom prst="rect">
                <a:avLst/>
              </a:prstGeom>
              <a:blipFill rotWithShape="0">
                <a:blip r:embed="rId4"/>
                <a:stretch>
                  <a:fillRect t="-12963" r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9021443" y="3719918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8771001" y="2656246"/>
            <a:ext cx="1274432" cy="1404865"/>
          </a:xfrm>
          <a:prstGeom prst="line">
            <a:avLst/>
          </a:prstGeom>
          <a:ln w="952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047343" y="2615769"/>
            <a:ext cx="1321168" cy="1456383"/>
          </a:xfrm>
          <a:prstGeom prst="line">
            <a:avLst/>
          </a:prstGeom>
          <a:ln w="952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264028" y="4032105"/>
            <a:ext cx="825073" cy="905945"/>
            <a:chOff x="5448020" y="3021698"/>
            <a:chExt cx="618805" cy="679459"/>
          </a:xfrm>
        </p:grpSpPr>
        <p:sp>
          <p:nvSpPr>
            <p:cNvPr id="24" name="Овал 23"/>
            <p:cNvSpPr/>
            <p:nvPr/>
          </p:nvSpPr>
          <p:spPr>
            <a:xfrm flipH="1">
              <a:off x="6021106" y="302169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5448020" y="3061256"/>
              <a:ext cx="578642" cy="63990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flipH="1">
            <a:off x="10001407" y="4017051"/>
            <a:ext cx="828248" cy="909120"/>
            <a:chOff x="5445639" y="3021698"/>
            <a:chExt cx="621186" cy="681840"/>
          </a:xfrm>
        </p:grpSpPr>
        <p:sp>
          <p:nvSpPr>
            <p:cNvPr id="39" name="Овал 38"/>
            <p:cNvSpPr/>
            <p:nvPr/>
          </p:nvSpPr>
          <p:spPr>
            <a:xfrm flipH="1">
              <a:off x="6021106" y="302169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H="1">
              <a:off x="5445639" y="3063637"/>
              <a:ext cx="578642" cy="63990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524467" y="3464605"/>
                <a:ext cx="421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50" y="2598454"/>
                <a:ext cx="362535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114434" y="3464605"/>
                <a:ext cx="426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25" y="2598454"/>
                <a:ext cx="366575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Дуга 57"/>
          <p:cNvSpPr/>
          <p:nvPr/>
        </p:nvSpPr>
        <p:spPr>
          <a:xfrm rot="5795962">
            <a:off x="8922676" y="3807944"/>
            <a:ext cx="1625577" cy="1625577"/>
          </a:xfrm>
          <a:prstGeom prst="arc">
            <a:avLst>
              <a:gd name="adj1" fmla="val 17331674"/>
              <a:gd name="adj2" fmla="val 20302316"/>
            </a:avLst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4" name="Дуга 63"/>
          <p:cNvSpPr/>
          <p:nvPr/>
        </p:nvSpPr>
        <p:spPr>
          <a:xfrm rot="15804038" flipH="1">
            <a:off x="7585440" y="3801584"/>
            <a:ext cx="1625577" cy="1625577"/>
          </a:xfrm>
          <a:prstGeom prst="arc">
            <a:avLst>
              <a:gd name="adj1" fmla="val 17331674"/>
              <a:gd name="adj2" fmla="val 20302316"/>
            </a:avLst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90131" y="1800759"/>
                <a:ext cx="1038554" cy="72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98" y="1350569"/>
                <a:ext cx="823495" cy="5683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401568" y="1780439"/>
                <a:ext cx="1252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𝐹𝑙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76" y="1335329"/>
                <a:ext cx="983539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Группа 67"/>
          <p:cNvGrpSpPr/>
          <p:nvPr/>
        </p:nvGrpSpPr>
        <p:grpSpPr>
          <a:xfrm>
            <a:off x="489251" y="3363487"/>
            <a:ext cx="5318883" cy="843696"/>
            <a:chOff x="366938" y="1487948"/>
            <a:chExt cx="3989162" cy="63277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66938" y="1487948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Момент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66938" y="1820638"/>
              <a:ext cx="3989161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произведение модуля силы на ее </a:t>
              </a:r>
              <a:r>
                <a:rPr lang="ru-RU" sz="2000" dirty="0">
                  <a:solidFill>
                    <a:prstClr val="black"/>
                  </a:solidFill>
                </a:rPr>
                <a:t>плечо.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002880" y="2225558"/>
                <a:ext cx="17107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59" y="1669168"/>
                <a:ext cx="1283065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6383867" y="4300894"/>
            <a:ext cx="534065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Второе условие равновесия твердого тела</a:t>
            </a:r>
            <a:endParaRPr lang="ru-RU" sz="2133" b="1" dirty="0">
              <a:solidFill>
                <a:srgbClr val="44546A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04103" y="5308179"/>
                <a:ext cx="2833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077" y="3981134"/>
                <a:ext cx="2170145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0131" y="1992886"/>
                <a:ext cx="1038554" cy="72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98" y="1494664"/>
                <a:ext cx="823495" cy="5683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308139" y="2146608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условие равновесия рычага.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94752" y="3642422"/>
                <a:ext cx="17107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3" y="2731816"/>
                <a:ext cx="1283065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90871" y="2983949"/>
                <a:ext cx="1252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𝐹𝑙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53" y="2237962"/>
                <a:ext cx="983539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7450380" y="2978285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момент силы.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62 L 2.77778E-6 0.0284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17284E-7 L -0.33194 0.17531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87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9753E-6 L -0.29688 0.20525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1" grpId="0"/>
      <p:bldP spid="26" grpId="0"/>
      <p:bldP spid="12" grpId="0" animBg="1"/>
      <p:bldP spid="60" grpId="0"/>
      <p:bldP spid="60" grpId="1"/>
      <p:bldP spid="61" grpId="0"/>
      <p:bldP spid="61" grpId="1"/>
      <p:bldP spid="58" grpId="0" animBg="1"/>
      <p:bldP spid="58" grpId="1" animBg="1"/>
      <p:bldP spid="64" grpId="0" animBg="1"/>
      <p:bldP spid="64" grpId="1" animBg="1"/>
      <p:bldP spid="59" grpId="0"/>
      <p:bldP spid="59" grpId="1"/>
      <p:bldP spid="59" grpId="2"/>
      <p:bldP spid="67" grpId="0"/>
      <p:bldP spid="67" grpId="1"/>
      <p:bldP spid="67" grpId="2"/>
      <p:bldP spid="73" grpId="0"/>
      <p:bldP spid="73" grpId="1"/>
      <p:bldP spid="73" grpId="2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88205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195919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89251" y="2160058"/>
            <a:ext cx="5318883" cy="1498618"/>
            <a:chOff x="366938" y="1487948"/>
            <a:chExt cx="3989162" cy="112396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Первое условие равновесия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Прямоугольник 73"/>
                <p:cNvSpPr/>
                <p:nvPr/>
              </p:nvSpPr>
              <p:spPr>
                <a:xfrm>
                  <a:off x="366938" y="1820638"/>
                  <a:ext cx="3989161" cy="7912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/>
                      </a:solidFill>
                    </a:rPr>
                    <a:t>геометрическая сумма всех сил, приложенных к телу, должна равняться нулю: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ru-RU" sz="2000" dirty="0">
                      <a:solidFill>
                        <a:prstClr val="black"/>
                      </a:solidFill>
                    </a:rPr>
                    <a:t>.</a:t>
                  </a:r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Прямоугольник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38" y="1820638"/>
                  <a:ext cx="3989161" cy="8143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11" t="-1493" b="-74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Группа 56"/>
          <p:cNvGrpSpPr/>
          <p:nvPr/>
        </p:nvGrpSpPr>
        <p:grpSpPr>
          <a:xfrm>
            <a:off x="489251" y="4091791"/>
            <a:ext cx="5318883" cy="1459249"/>
            <a:chOff x="366938" y="1487948"/>
            <a:chExt cx="3989162" cy="1094437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Второе условие равновесия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Прямоугольник 62"/>
                <p:cNvSpPr/>
                <p:nvPr/>
              </p:nvSpPr>
              <p:spPr>
                <a:xfrm>
                  <a:off x="366938" y="1820638"/>
                  <a:ext cx="3989161" cy="7617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/>
                      </a:solidFill>
                    </a:rPr>
                    <a:t>Алгебраическая сумма моментов этих сил относительно любой оси должна быть равна нулю: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ru-RU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ru-RU" sz="2000" dirty="0">
                      <a:solidFill>
                        <a:prstClr val="black"/>
                      </a:solidFill>
                    </a:rPr>
                    <a:t>.</a:t>
                  </a:r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Прямоугольник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38" y="1820638"/>
                  <a:ext cx="3989161" cy="7848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11" t="-1550" b="-69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44936" r="9864" b="4417"/>
          <a:stretch/>
        </p:blipFill>
        <p:spPr>
          <a:xfrm>
            <a:off x="6383867" y="3583896"/>
            <a:ext cx="5340652" cy="23876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7275" r="69215" b="54022"/>
          <a:stretch/>
        </p:blipFill>
        <p:spPr>
          <a:xfrm rot="4506920">
            <a:off x="6882519" y="2337242"/>
            <a:ext cx="1330148" cy="1339471"/>
          </a:xfrm>
          <a:prstGeom prst="ellipse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7548033" y="3029374"/>
            <a:ext cx="0" cy="100315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7518400" y="2628901"/>
            <a:ext cx="152400" cy="103391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V="1">
            <a:off x="7016824" y="3161238"/>
            <a:ext cx="0" cy="100315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487921" y="3624221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7519667" y="3010543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21940" y="3200906"/>
                <a:ext cx="532262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55" y="2400679"/>
                <a:ext cx="444994" cy="348750"/>
              </a:xfrm>
              <a:prstGeom prst="rect">
                <a:avLst/>
              </a:prstGeom>
              <a:blipFill rotWithShape="0">
                <a:blip r:embed="rId7"/>
                <a:stretch>
                  <a:fillRect t="-10526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893981" y="3721761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486" y="2791321"/>
                <a:ext cx="488724" cy="300082"/>
              </a:xfrm>
              <a:prstGeom prst="rect">
                <a:avLst/>
              </a:prstGeom>
              <a:blipFill rotWithShape="0">
                <a:blip r:embed="rId8"/>
                <a:stretch>
                  <a:fillRect t="-10204" r="-3500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46573" y="2442834"/>
                <a:ext cx="42114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29" y="1832125"/>
                <a:ext cx="362022" cy="325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лако 28"/>
          <p:cNvSpPr/>
          <p:nvPr/>
        </p:nvSpPr>
        <p:spPr>
          <a:xfrm rot="1579106">
            <a:off x="6472020" y="1901070"/>
            <a:ext cx="451003" cy="33135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1 L 0.0368 0.05494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277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8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0494E-6 C 0.01979 0.02716 0.04045 0.04568 0.06024 0.07315 C 0.06302 0.08766 0.07257 0.09352 0.07587 0.10833 L 0.09132 0.12871 L 0.11059 0.13673 L 0.12778 0.13673 L 0.14531 0.13519 L 0.15989 0.12716 L 0.17309 0.10371 L 0.19305 0.07809 L 0.20903 0.04877 L 0.19305 0.07809 L 0.17413 0.10463 L 0.1533 0.13395 L 0.12534 0.13766 L 0.09982 0.13519 C 0.08906 0.13148 0.08507 0.11173 0.0743 0.10895 C 0.07153 0.09445 0.06232 0.08766 0.05955 0.07377 C 0.06232 0.08704 0.07031 0.0929 0.0743 0.10679 L 0.09705 0.13519 L 0.11528 0.13519 L 0.13611 0.13519 L 0.15434 0.13241 L 0.17309 0.10525 C 0.17413 0.09661 0.17309 0.10803 0.17482 0.09938 C 0.17153 0.10833 0.16684 0.11389 0.16406 0.12284 L 0.14757 0.13303 L 0.12482 0.13766 L 0.10607 0.13766 L 0.09826 0.13395 L 0.11059 0.13673 L 0.12482 0.13673 " pathEditMode="relative" rAng="0" ptsTypes="AAAAAAAAAAAAAAAAAAAAAAAAAAAAAAAA">
                                      <p:cBhvr>
                                        <p:cTn id="8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68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2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21600000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7" grpId="0" animBg="1"/>
      <p:bldP spid="77" grpId="1" animBg="1"/>
      <p:bldP spid="28" grpId="0"/>
      <p:bldP spid="28" grpId="1"/>
      <p:bldP spid="78" grpId="0"/>
      <p:bldP spid="78" grpId="1"/>
      <p:bldP spid="79" grpId="0"/>
      <p:bldP spid="79" grpId="1"/>
      <p:bldP spid="29" grpId="0" animBg="1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2109815" y="791126"/>
            <a:ext cx="7972372" cy="1220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4800" dirty="0">
                <a:solidFill>
                  <a:srgbClr val="44546A">
                    <a:lumMod val="75000"/>
                  </a:srgbClr>
                </a:solidFill>
              </a:rPr>
              <a:t>Виды равновесия тела</a:t>
            </a:r>
            <a:endParaRPr lang="ru-RU" sz="48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1615" y="2669369"/>
            <a:ext cx="3662400" cy="9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733" dirty="0">
                <a:solidFill>
                  <a:prstClr val="black"/>
                </a:solidFill>
              </a:rPr>
              <a:t>Устойчивое</a:t>
            </a:r>
            <a:endParaRPr lang="ru-RU" sz="3733" dirty="0">
              <a:solidFill>
                <a:prstClr val="black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3785599" y="358967"/>
            <a:ext cx="657619" cy="3963187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65629" y="2669365"/>
            <a:ext cx="3661571" cy="9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733" dirty="0">
                <a:solidFill>
                  <a:prstClr val="black"/>
                </a:solidFill>
              </a:rPr>
              <a:t>Неустойчивое </a:t>
            </a:r>
            <a:endParaRPr lang="ru-RU" sz="3733" dirty="0">
              <a:solidFill>
                <a:prstClr val="black"/>
              </a:solidFill>
            </a:endParaRPr>
          </a:p>
        </p:txBody>
      </p:sp>
      <p:cxnSp>
        <p:nvCxnSpPr>
          <p:cNvPr id="49" name="Скругленная соединительная линия 9"/>
          <p:cNvCxnSpPr>
            <a:stCxn id="25" idx="2"/>
            <a:endCxn id="39" idx="0"/>
          </p:cNvCxnSpPr>
          <p:nvPr/>
        </p:nvCxnSpPr>
        <p:spPr>
          <a:xfrm rot="16200000" flipH="1">
            <a:off x="5767402" y="2340351"/>
            <a:ext cx="657615" cy="41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8228815" y="2669369"/>
            <a:ext cx="3661571" cy="9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733" dirty="0">
                <a:solidFill>
                  <a:prstClr val="black"/>
                </a:solidFill>
              </a:rPr>
              <a:t>Безразличное </a:t>
            </a:r>
            <a:endParaRPr lang="ru-RU" sz="3733" dirty="0">
              <a:solidFill>
                <a:prstClr val="black"/>
              </a:solidFill>
            </a:endParaRPr>
          </a:p>
        </p:txBody>
      </p:sp>
      <p:cxnSp>
        <p:nvCxnSpPr>
          <p:cNvPr id="53" name="Скругленная соединительная линия 5"/>
          <p:cNvCxnSpPr>
            <a:stCxn id="25" idx="2"/>
            <a:endCxn id="50" idx="0"/>
          </p:cNvCxnSpPr>
          <p:nvPr/>
        </p:nvCxnSpPr>
        <p:spPr>
          <a:xfrm rot="16200000" flipH="1">
            <a:off x="7748991" y="358761"/>
            <a:ext cx="657619" cy="396359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11"/>
          <p:cNvCxnSpPr>
            <a:stCxn id="26" idx="2"/>
            <a:endCxn id="75" idx="0"/>
          </p:cNvCxnSpPr>
          <p:nvPr/>
        </p:nvCxnSpPr>
        <p:spPr>
          <a:xfrm flipH="1">
            <a:off x="2132812" y="3629369"/>
            <a:ext cx="3" cy="4511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11"/>
          <p:cNvCxnSpPr>
            <a:stCxn id="39" idx="2"/>
            <a:endCxn id="82" idx="0"/>
          </p:cNvCxnSpPr>
          <p:nvPr/>
        </p:nvCxnSpPr>
        <p:spPr>
          <a:xfrm flipH="1">
            <a:off x="6095998" y="3629366"/>
            <a:ext cx="417" cy="4511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11"/>
          <p:cNvCxnSpPr>
            <a:stCxn id="50" idx="2"/>
            <a:endCxn id="87" idx="0"/>
          </p:cNvCxnSpPr>
          <p:nvPr/>
        </p:nvCxnSpPr>
        <p:spPr>
          <a:xfrm flipH="1">
            <a:off x="10058765" y="3629369"/>
            <a:ext cx="835" cy="4511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4264799" y="4080495"/>
            <a:ext cx="3662400" cy="2019739"/>
            <a:chOff x="3198599" y="3060371"/>
            <a:chExt cx="2746800" cy="1514804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3198599" y="3060371"/>
              <a:ext cx="2746800" cy="1514804"/>
              <a:chOff x="360362" y="3125459"/>
              <a:chExt cx="1224001" cy="1514804"/>
            </a:xfrm>
          </p:grpSpPr>
          <p:sp>
            <p:nvSpPr>
              <p:cNvPr id="82" name="Прямоугольник 11"/>
              <p:cNvSpPr/>
              <p:nvPr/>
            </p:nvSpPr>
            <p:spPr>
              <a:xfrm>
                <a:off x="360362" y="3125461"/>
                <a:ext cx="1224000" cy="15148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 sz="213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60363" y="3125459"/>
                <a:ext cx="1224000" cy="1514804"/>
              </a:xfrm>
              <a:prstGeom prst="roundRect">
                <a:avLst>
                  <a:gd name="adj" fmla="val 3837"/>
                </a:avLst>
              </a:prstGeom>
              <a:solidFill>
                <a:schemeClr val="bg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41" y="3122129"/>
              <a:ext cx="1353313" cy="1357796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301613" y="4072943"/>
            <a:ext cx="3662400" cy="2027291"/>
            <a:chOff x="226210" y="3054707"/>
            <a:chExt cx="2746800" cy="1520468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226210" y="3060371"/>
              <a:ext cx="2746800" cy="1514804"/>
              <a:chOff x="360362" y="3125459"/>
              <a:chExt cx="1224001" cy="1514804"/>
            </a:xfrm>
          </p:grpSpPr>
          <p:sp>
            <p:nvSpPr>
              <p:cNvPr id="75" name="Прямоугольник 11"/>
              <p:cNvSpPr/>
              <p:nvPr/>
            </p:nvSpPr>
            <p:spPr>
              <a:xfrm>
                <a:off x="360362" y="3125461"/>
                <a:ext cx="1224000" cy="15148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 sz="213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360363" y="3125459"/>
                <a:ext cx="1224000" cy="1514804"/>
              </a:xfrm>
              <a:prstGeom prst="roundRect">
                <a:avLst>
                  <a:gd name="adj" fmla="val 3837"/>
                </a:avLst>
              </a:prstGeom>
              <a:solidFill>
                <a:schemeClr val="bg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02" y="3054707"/>
              <a:ext cx="1457793" cy="1444268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8227567" y="4080495"/>
            <a:ext cx="3662400" cy="2019739"/>
            <a:chOff x="6170675" y="3060371"/>
            <a:chExt cx="2746800" cy="1514804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6170675" y="3060371"/>
              <a:ext cx="2746800" cy="1514804"/>
              <a:chOff x="360362" y="3125459"/>
              <a:chExt cx="1224001" cy="1514804"/>
            </a:xfrm>
          </p:grpSpPr>
          <p:sp>
            <p:nvSpPr>
              <p:cNvPr id="87" name="Прямоугольник 11"/>
              <p:cNvSpPr/>
              <p:nvPr/>
            </p:nvSpPr>
            <p:spPr>
              <a:xfrm>
                <a:off x="360362" y="3125461"/>
                <a:ext cx="1224000" cy="15148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 sz="213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0363" y="3125459"/>
                <a:ext cx="1224000" cy="1514804"/>
              </a:xfrm>
              <a:prstGeom prst="roundRect">
                <a:avLst>
                  <a:gd name="adj" fmla="val 3837"/>
                </a:avLst>
              </a:prstGeom>
              <a:solidFill>
                <a:schemeClr val="bg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756" y="3163320"/>
              <a:ext cx="1800635" cy="1300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5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Широкоэкранный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Gerbera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2016-02-02T09:10:53Z</dcterms:created>
  <dcterms:modified xsi:type="dcterms:W3CDTF">2016-02-02T09:11:06Z</dcterms:modified>
</cp:coreProperties>
</file>