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3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5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55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49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3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5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A32F-3923-4794-AA1E-50C1876CAA8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4485-0439-4ECA-876B-FDD6436A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6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34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33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8" Type="http://schemas.openxmlformats.org/officeDocument/2006/relationships/image" Target="NULL"/><Relationship Id="rId13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../media/image3.png"/><Relationship Id="rId29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15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9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3.png"/><Relationship Id="rId17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45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49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9" Type="http://schemas.openxmlformats.org/officeDocument/2006/relationships/image" Target="NULL"/><Relationship Id="rId3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9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7" y="10"/>
            <a:ext cx="5302241" cy="6857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2"/>
            <a:ext cx="589461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333" b="1" cap="all" dirty="0">
                <a:solidFill>
                  <a:srgbClr val="ED7D31">
                    <a:lumMod val="75000"/>
                  </a:srgbClr>
                </a:solidFill>
              </a:rPr>
              <a:t>Момент силы. Условия равновесия твердого тела 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11200" y="5664200"/>
            <a:ext cx="143256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4" y="5850699"/>
            <a:ext cx="1724190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П. Л. </a:t>
            </a:r>
            <a:r>
              <a:rPr lang="ru-RU" altLang="ru-RU" sz="1867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Капица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103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9811" y="5869217"/>
                <a:ext cx="3096104" cy="75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0,5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−0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,5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58" y="4401912"/>
                <a:ext cx="2363275" cy="5917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35607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7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9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559768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26" y="4371946"/>
                <a:ext cx="30641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46141" y="2960838"/>
            <a:ext cx="6005944" cy="667619"/>
            <a:chOff x="1399918" y="2881251"/>
            <a:chExt cx="4504458" cy="50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651899" y="2881251"/>
                  <a:ext cx="1252477" cy="50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899" y="2881251"/>
                  <a:ext cx="1252477" cy="52386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348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399918" y="2963844"/>
              <a:ext cx="3387982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Сила нормальной реакции стены: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53247" y="3748332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53443" y="4340983"/>
            <a:ext cx="5373989" cy="758094"/>
            <a:chOff x="1405394" y="4158727"/>
            <a:chExt cx="4030492" cy="56857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745537" y="4158727"/>
              <a:ext cx="2690349" cy="568570"/>
              <a:chOff x="1402703" y="4158727"/>
              <a:chExt cx="2690349" cy="56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402703" y="4158727"/>
                    <a:ext cx="1397951" cy="56857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703" y="4158727"/>
                    <a:ext cx="1397951" cy="61215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695101" y="4225646"/>
                    <a:ext cx="1397951" cy="5007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101" y="4225646"/>
                    <a:ext cx="1397951" cy="52386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348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1405394" y="4303221"/>
              <a:ext cx="1491889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ы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48653" y="3654024"/>
                <a:ext cx="170731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89" y="2740518"/>
                <a:ext cx="1280483" cy="523861"/>
              </a:xfrm>
              <a:prstGeom prst="rect">
                <a:avLst/>
              </a:prstGeom>
              <a:blipFill rotWithShape="0">
                <a:blip r:embed="rId18"/>
                <a:stretch>
                  <a:fillRect b="-35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45768" y="5067727"/>
                <a:ext cx="3642985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25" y="3800795"/>
                <a:ext cx="2773836" cy="5917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31085" y="5876109"/>
                <a:ext cx="1880579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0,5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13" y="4407081"/>
                <a:ext cx="1464696" cy="5917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53964" y="5297370"/>
                <a:ext cx="2273764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0,5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73" y="3973027"/>
                <a:ext cx="1746760" cy="5917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12312" y="6068321"/>
                <a:ext cx="6712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33" y="4551241"/>
                <a:ext cx="549574" cy="323165"/>
              </a:xfrm>
              <a:prstGeom prst="rect">
                <a:avLst/>
              </a:prstGeom>
              <a:blipFill rotWithShape="0">
                <a:blip r:embed="rId2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37845" y="5298851"/>
                <a:ext cx="2750048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84" y="3974138"/>
                <a:ext cx="2104743" cy="5917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17284E-7 L 0.00035 -0.0845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2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6914E-6 L -0.23733 -0.0845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9" grpId="0"/>
      <p:bldP spid="51" grpId="0"/>
      <p:bldP spid="51" grpId="1"/>
      <p:bldP spid="55" grpId="0"/>
      <p:bldP spid="4" grpId="0"/>
      <p:bldP spid="4" grpId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7" y="10"/>
            <a:ext cx="5302241" cy="6857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3"/>
            <a:ext cx="57718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067" b="1" cap="all" dirty="0">
                <a:solidFill>
                  <a:srgbClr val="ED7D31">
                    <a:lumMod val="75000"/>
                  </a:srgbClr>
                </a:solidFill>
              </a:rPr>
              <a:t>Ничего </a:t>
            </a:r>
            <a:r>
              <a:rPr lang="ru-RU" sz="3067" b="1" cap="all" dirty="0">
                <a:solidFill>
                  <a:srgbClr val="ED7D31">
                    <a:lumMod val="75000"/>
                  </a:srgbClr>
                </a:solidFill>
              </a:rPr>
              <a:t>не мешает человеку завтра стать умнее, чем он был вчера.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11200" y="5664200"/>
            <a:ext cx="143256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4" y="5850699"/>
            <a:ext cx="1724190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П. Л. </a:t>
            </a:r>
            <a:r>
              <a:rPr lang="ru-RU" altLang="ru-RU" sz="1867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Капица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732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205807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1"/>
            <a:ext cx="1136347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Од­но­род­ный сплош­ной кубик уста­нов­лен так, что одним своим реб­ром он опи­ра­ет­ся на вер­ти­каль­ную стену, а дру­гим реб­ром — на го­ри­зон­таль­ный пол. Кубик на­хо­дит­ся в рав­но­ве­сии. На ри­сун­ке по­ка­за­ны силы, ко­то­рые дей­ству­ют на кубик. От­но­си­тель­но каких точек, обо­зна­чен­ных на ри­сун­ке, мо­мент силы тре­ния ку­би­ка о пол равен нулю?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9253" y="251451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489253" y="5892560"/>
            <a:ext cx="513866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Gerbera"/>
              </a:rPr>
              <a:t>относительно точек </a:t>
            </a:r>
            <a:r>
              <a:rPr lang="ru-RU" sz="2000" i="1" dirty="0">
                <a:solidFill>
                  <a:srgbClr val="000000"/>
                </a:solidFill>
                <a:latin typeface="Gerbera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Gerbera"/>
              </a:rPr>
              <a:t> и </a:t>
            </a:r>
            <a:r>
              <a:rPr lang="ru-RU" sz="2000" i="1" dirty="0">
                <a:solidFill>
                  <a:srgbClr val="000000"/>
                </a:solidFill>
                <a:latin typeface="Gerbera"/>
              </a:rPr>
              <a:t>С</a:t>
            </a:r>
            <a:r>
              <a:rPr lang="ru-RU" sz="2000" dirty="0">
                <a:solidFill>
                  <a:srgbClr val="000000"/>
                </a:solidFill>
                <a:latin typeface="Gerbera"/>
              </a:rPr>
              <a:t>.</a:t>
            </a:r>
            <a:endParaRPr lang="ru-RU" altLang="ru-RU" sz="2000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252" y="3330073"/>
            <a:ext cx="5318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Момент силы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— произведение модуля силы на ее плечо.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182663" y="2884185"/>
            <a:ext cx="3736408" cy="3294936"/>
            <a:chOff x="5356926" y="2254276"/>
            <a:chExt cx="2802306" cy="2471202"/>
          </a:xfrm>
        </p:grpSpPr>
        <p:cxnSp>
          <p:nvCxnSpPr>
            <p:cNvPr id="47" name="Прямая со стрелкой 46"/>
            <p:cNvCxnSpPr/>
            <p:nvPr/>
          </p:nvCxnSpPr>
          <p:spPr>
            <a:xfrm flipV="1">
              <a:off x="5685513" y="2254276"/>
              <a:ext cx="0" cy="216514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5658979" y="4419420"/>
              <a:ext cx="2500253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 rot="1505347">
              <a:off x="5995973" y="2465695"/>
              <a:ext cx="1669530" cy="16402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flat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6926" y="3514245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A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93873" y="4448479"/>
              <a:ext cx="238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B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4677" y="2933589"/>
              <a:ext cx="276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O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716943" y="3664286"/>
              <a:ext cx="483832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rot="16200000">
              <a:off x="5438134" y="3374952"/>
              <a:ext cx="574320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Овал 77"/>
            <p:cNvSpPr/>
            <p:nvPr/>
          </p:nvSpPr>
          <p:spPr>
            <a:xfrm>
              <a:off x="5695039" y="364142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 flipH="1">
              <a:off x="6548438" y="4384493"/>
              <a:ext cx="692471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V="1">
              <a:off x="7239953" y="3687146"/>
              <a:ext cx="0" cy="70132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7212331" y="436465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6830992" y="3298744"/>
              <a:ext cx="0" cy="68573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Овал 85"/>
            <p:cNvSpPr/>
            <p:nvPr/>
          </p:nvSpPr>
          <p:spPr>
            <a:xfrm>
              <a:off x="5692219" y="436465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43487" y="4448479"/>
              <a:ext cx="2599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C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6803370" y="326298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914168" y="3336848"/>
                  <a:ext cx="330837" cy="302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168" y="3336848"/>
                  <a:ext cx="330837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212331" y="3530339"/>
                  <a:ext cx="330837" cy="302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331" y="3530339"/>
                  <a:ext cx="330837" cy="3253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366945" y="4032837"/>
                  <a:ext cx="392776" cy="325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тр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945" y="4032837"/>
                  <a:ext cx="392776" cy="3487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526" r="-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632545" y="2761460"/>
                  <a:ext cx="392776" cy="325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тр1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545" y="2761460"/>
                  <a:ext cx="392776" cy="3487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526" r="-10938" b="-35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438046" y="3691333"/>
                  <a:ext cx="3927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046" y="3691333"/>
                  <a:ext cx="392776" cy="3000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204" r="-46875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Прямоугольник 100"/>
          <p:cNvSpPr/>
          <p:nvPr/>
        </p:nvSpPr>
        <p:spPr>
          <a:xfrm>
            <a:off x="489252" y="4457429"/>
            <a:ext cx="5318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Плечо силы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— кратчайшее расстояние от оси вращения до линии действия силы.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4" grpId="0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Прямая соединительная линия 120"/>
          <p:cNvCxnSpPr/>
          <p:nvPr/>
        </p:nvCxnSpPr>
        <p:spPr>
          <a:xfrm flipV="1">
            <a:off x="8247179" y="3521980"/>
            <a:ext cx="0" cy="10708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10789779" y="4039738"/>
            <a:ext cx="0" cy="5421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V="1">
            <a:off x="11601816" y="3511094"/>
            <a:ext cx="0" cy="107082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95301" y="17074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поверхности земли находится две опоры на расстоянии 5 м друг от друга. На эти опоры кладут горизонтальную балку массой 150 кг и длиной 8 м так, что 3 м балки выступают за правую опору. Определите силу давления балки на эту опору.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1680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93963" y="2171680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438545"/>
            <a:ext cx="15038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995723" y="2708725"/>
            <a:ext cx="0" cy="216070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6" y="2641220"/>
                <a:ext cx="11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80915"/>
                <a:ext cx="91057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4438546"/>
                <a:ext cx="1504657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28909"/>
                <a:ext cx="1128493" cy="336631"/>
              </a:xfrm>
              <a:prstGeom prst="rect">
                <a:avLst/>
              </a:prstGeom>
              <a:blipFill rotWithShape="0"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3073903"/>
                <a:ext cx="15433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05427"/>
                <a:ext cx="1202060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1066" y="3513762"/>
                <a:ext cx="1214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35321"/>
                <a:ext cx="910570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1066" y="3956011"/>
                <a:ext cx="1214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967008"/>
                <a:ext cx="910570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1993170" y="2622809"/>
            <a:ext cx="275120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Правило моментов: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569864" y="2632191"/>
                <a:ext cx="2865913" cy="4265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97" y="1974143"/>
                <a:ext cx="2194832" cy="342979"/>
              </a:xfrm>
              <a:prstGeom prst="rect">
                <a:avLst/>
              </a:prstGeom>
              <a:blipFill rotWithShape="0">
                <a:blip r:embed="rId9"/>
                <a:stretch>
                  <a:fillRect b="-1786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993169" y="3113756"/>
            <a:ext cx="585665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Относительно оси, проходящей через т. </a:t>
            </a: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</a:t>
            </a:r>
            <a:r>
              <a:rPr lang="en-US" sz="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993963" y="3571089"/>
                <a:ext cx="2086661" cy="42505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72" y="2678316"/>
                <a:ext cx="1656415" cy="341888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06337" y="3568903"/>
                <a:ext cx="2535822" cy="4265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53" y="2676677"/>
                <a:ext cx="1990097" cy="3429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262705" y="3568903"/>
                <a:ext cx="1261884" cy="4265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29" y="2676677"/>
                <a:ext cx="989758" cy="3429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993170" y="4051199"/>
            <a:ext cx="9786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824147" y="4052512"/>
                <a:ext cx="2505494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10" y="3039384"/>
                <a:ext cx="1927002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002668" y="4659071"/>
                <a:ext cx="1989134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01" y="3494303"/>
                <a:ext cx="1535613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1320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778470" y="4507659"/>
                <a:ext cx="2167901" cy="72712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852" y="3380744"/>
                <a:ext cx="1670457" cy="56842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754339" y="4675354"/>
                <a:ext cx="791948" cy="41800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754" y="3506515"/>
                <a:ext cx="639727" cy="336631"/>
              </a:xfrm>
              <a:prstGeom prst="rect">
                <a:avLst/>
              </a:prstGeom>
              <a:blipFill rotWithShape="0">
                <a:blip r:embed="rId16"/>
                <a:stretch>
                  <a:fillRect b="-181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997834" y="5289819"/>
                <a:ext cx="3628366" cy="70987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∙1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кг∙10м/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м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75" y="3967364"/>
                <a:ext cx="2868542" cy="55553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5416419" y="5475468"/>
                <a:ext cx="13731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1200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 Н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14" y="4106601"/>
                <a:ext cx="1070037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Прямоугольник 116"/>
          <p:cNvSpPr/>
          <p:nvPr/>
        </p:nvSpPr>
        <p:spPr>
          <a:xfrm>
            <a:off x="8242946" y="4482085"/>
            <a:ext cx="3360373" cy="2214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sz="2000">
              <a:solidFill>
                <a:prstClr val="black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7378849" y="5095197"/>
            <a:ext cx="4334784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Равнобедренный треугольник 118"/>
          <p:cNvSpPr/>
          <p:nvPr/>
        </p:nvSpPr>
        <p:spPr>
          <a:xfrm>
            <a:off x="10584826" y="4717374"/>
            <a:ext cx="402589" cy="336037"/>
          </a:xfrm>
          <a:prstGeom prst="triangl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2000">
              <a:solidFill>
                <a:prstClr val="black"/>
              </a:solidFill>
            </a:endParaRPr>
          </a:p>
        </p:txBody>
      </p:sp>
      <p:cxnSp>
        <p:nvCxnSpPr>
          <p:cNvPr id="126" name="Прямая со стрелкой 125"/>
          <p:cNvCxnSpPr/>
          <p:nvPr/>
        </p:nvCxnSpPr>
        <p:spPr>
          <a:xfrm>
            <a:off x="10789251" y="4231173"/>
            <a:ext cx="817199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8250464" y="3704367"/>
            <a:ext cx="335135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Равнобедренный треугольник 138"/>
          <p:cNvSpPr/>
          <p:nvPr/>
        </p:nvSpPr>
        <p:spPr>
          <a:xfrm>
            <a:off x="8041651" y="4717374"/>
            <a:ext cx="402589" cy="336037"/>
          </a:xfrm>
          <a:prstGeom prst="triangl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2000">
              <a:solidFill>
                <a:prstClr val="black"/>
              </a:solidFill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9924499" y="4581922"/>
            <a:ext cx="0" cy="1281433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V="1">
            <a:off x="8249296" y="3878572"/>
            <a:ext cx="0" cy="833123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V="1">
            <a:off x="10787228" y="3878572"/>
            <a:ext cx="0" cy="833123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0281835" y="462995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736563" y="462791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B</a:t>
            </a:r>
            <a:endParaRPr lang="ru-RU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9272867" y="5451085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650" y="4088314"/>
                <a:ext cx="488724" cy="300082"/>
              </a:xfrm>
              <a:prstGeom prst="rect">
                <a:avLst/>
              </a:prstGeom>
              <a:blipFill rotWithShape="0">
                <a:blip r:embed="rId19"/>
                <a:stretch>
                  <a:fillRect t="-10204" r="-3375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0281835" y="3787848"/>
                <a:ext cx="51353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76" y="2840885"/>
                <a:ext cx="385148" cy="32534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248223" y="3787848"/>
                <a:ext cx="45536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67" y="2840885"/>
                <a:ext cx="341523" cy="3253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0953428" y="3818177"/>
                <a:ext cx="426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70" y="2863633"/>
                <a:ext cx="366575" cy="3000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9721301" y="3299715"/>
                <a:ext cx="426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75" y="2474786"/>
                <a:ext cx="366575" cy="30008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993963" y="6055935"/>
            <a:ext cx="191763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1200 Н.</a:t>
            </a:r>
            <a:endParaRPr lang="ru-RU" altLang="ru-RU" sz="1867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78514" y="534253"/>
                <a:ext cx="11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85" y="400690"/>
                <a:ext cx="910570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54223" y="872717"/>
                <a:ext cx="15433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667" y="654538"/>
                <a:ext cx="1202060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582383" y="900706"/>
                <a:ext cx="1214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87" y="675529"/>
                <a:ext cx="910570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981824" y="878419"/>
                <a:ext cx="1214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368" y="658814"/>
                <a:ext cx="910570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68876" y="1254820"/>
                <a:ext cx="1504657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656" y="941115"/>
                <a:ext cx="1128493" cy="336631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9890226" y="456232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218445" y="4671630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0755641" y="4671630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-0.62205 0.3067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76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97531E-6 L -0.42326 0.32253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32099E-6 L -0.58177 0.38149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09877E-6 L -0.69757 0.44753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8" y="2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4092 0.46296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6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9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2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73" grpId="0"/>
      <p:bldP spid="75" grpId="0"/>
      <p:bldP spid="78" grpId="0"/>
      <p:bldP spid="85" grpId="0"/>
      <p:bldP spid="86" grpId="0"/>
      <p:bldP spid="89" grpId="0"/>
      <p:bldP spid="90" grpId="0"/>
      <p:bldP spid="91" grpId="0"/>
      <p:bldP spid="94" grpId="0"/>
      <p:bldP spid="97" grpId="0"/>
      <p:bldP spid="98" grpId="0"/>
      <p:bldP spid="99" grpId="0"/>
      <p:bldP spid="101" grpId="0"/>
      <p:bldP spid="102" grpId="0"/>
      <p:bldP spid="114" grpId="0"/>
      <p:bldP spid="115" grpId="0"/>
      <p:bldP spid="117" grpId="0" animBg="1"/>
      <p:bldP spid="119" grpId="0" animBg="1"/>
      <p:bldP spid="139" grpId="0" animBg="1"/>
      <p:bldP spid="143" grpId="0"/>
      <p:bldP spid="145" grpId="0"/>
      <p:bldP spid="147" grpId="0"/>
      <p:bldP spid="148" grpId="0"/>
      <p:bldP spid="149" grpId="0"/>
      <p:bldP spid="157" grpId="0"/>
      <p:bldP spid="166" grpId="0"/>
      <p:bldP spid="170" grpId="0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3" grpId="0" animBg="1"/>
      <p:bldP spid="61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7177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6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8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150922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191" y="4371946"/>
                <a:ext cx="30641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65953" y="3470011"/>
            <a:ext cx="64194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1-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е условие равновесия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461060" y="3019977"/>
            <a:ext cx="39158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1-е условие равновесия: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92197" y="2961669"/>
                <a:ext cx="3854132" cy="47410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48" y="2221252"/>
                <a:ext cx="2935740" cy="378630"/>
              </a:xfrm>
              <a:prstGeom prst="rect">
                <a:avLst/>
              </a:prstGeom>
              <a:blipFill rotWithShape="0">
                <a:blip r:embed="rId14"/>
                <a:stretch>
                  <a:fillRect t="-8065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1465953" y="4366316"/>
            <a:ext cx="57332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1-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е условие равновесия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</a:t>
            </a:r>
            <a:r>
              <a:rPr lang="ru-RU" sz="20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Оу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55842" y="5268337"/>
            <a:ext cx="3636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Кулона — Амонтона: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924088" y="5253508"/>
                <a:ext cx="1581507" cy="4276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6" y="3940131"/>
                <a:ext cx="1186130" cy="343812"/>
              </a:xfrm>
              <a:prstGeom prst="rect">
                <a:avLst/>
              </a:prstGeom>
              <a:blipFill rotWithShape="0">
                <a:blip r:embed="rId15"/>
                <a:stretch>
                  <a:fillRect b="-1754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460997" y="3904399"/>
                <a:ext cx="1834676" cy="4276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47" y="2928299"/>
                <a:ext cx="1376007" cy="343812"/>
              </a:xfrm>
              <a:prstGeom prst="rect">
                <a:avLst/>
              </a:prstGeom>
              <a:blipFill rotWithShape="0">
                <a:blip r:embed="rId16"/>
                <a:stretch>
                  <a:fillRect b="-350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001998" y="3904399"/>
                <a:ext cx="2165319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98" y="2928299"/>
                <a:ext cx="1623989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3774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18959" y="3904399"/>
                <a:ext cx="3220125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19" y="2928299"/>
                <a:ext cx="2415094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60997" y="4800704"/>
                <a:ext cx="2525220" cy="4276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47" y="3600528"/>
                <a:ext cx="1893915" cy="343812"/>
              </a:xfrm>
              <a:prstGeom prst="rect">
                <a:avLst/>
              </a:prstGeom>
              <a:blipFill rotWithShape="0">
                <a:blip r:embed="rId19"/>
                <a:stretch>
                  <a:fillRect b="-357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710832" y="4800705"/>
                <a:ext cx="2936341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24" y="3600528"/>
                <a:ext cx="2202256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10833" y="4798134"/>
                <a:ext cx="2431767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24" y="3598600"/>
                <a:ext cx="1823825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59014" y="5841961"/>
                <a:ext cx="2771652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60" y="4381471"/>
                <a:ext cx="2078739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579219" y="5724542"/>
                <a:ext cx="2062827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14" y="4293406"/>
                <a:ext cx="1547120" cy="523861"/>
              </a:xfrm>
              <a:prstGeom prst="rect">
                <a:avLst/>
              </a:prstGeom>
              <a:blipFill rotWithShape="0">
                <a:blip r:embed="rId23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295672" y="894128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54" y="670596"/>
                <a:ext cx="401135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325875" y="538325"/>
                <a:ext cx="1364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406" y="403744"/>
                <a:ext cx="1023718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402268" y="1217101"/>
                <a:ext cx="1364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01" y="912826"/>
                <a:ext cx="1023718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815897" y="1560807"/>
                <a:ext cx="4203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923" y="1170605"/>
                <a:ext cx="315260" cy="323165"/>
              </a:xfrm>
              <a:prstGeom prst="rect">
                <a:avLst/>
              </a:prstGeom>
              <a:blipFill rotWithShape="0">
                <a:blip r:embed="rId2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3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4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23 L -0.25243 0.493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2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0494E-6 L -0.22969 0.306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154 L -0.09409 0.4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17284E-7 L -0.18976 0.270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8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7" grpId="0"/>
      <p:bldP spid="68" grpId="0"/>
      <p:bldP spid="69" grpId="0"/>
      <p:bldP spid="70" grpId="0"/>
      <p:bldP spid="71" grpId="0"/>
      <p:bldP spid="72" grpId="0"/>
      <p:bldP spid="77" grpId="0"/>
      <p:bldP spid="79" grpId="0"/>
      <p:bldP spid="80" grpId="0"/>
      <p:bldP spid="95" grpId="0"/>
      <p:bldP spid="12" grpId="0" animBg="1"/>
      <p:bldP spid="96" grpId="0" animBg="1"/>
      <p:bldP spid="100" grpId="0" animBg="1"/>
      <p:bldP spid="103" grpId="0"/>
      <p:bldP spid="108" grpId="0"/>
      <p:bldP spid="109" grpId="0"/>
      <p:bldP spid="110" grpId="0"/>
      <p:bldP spid="111" grpId="0"/>
      <p:bldP spid="112" grpId="0"/>
      <p:bldP spid="113" grpId="0"/>
      <p:bldP spid="116" grpId="0"/>
      <p:bldP spid="56" grpId="0"/>
      <p:bldP spid="123" grpId="0"/>
      <p:bldP spid="124" grpId="0"/>
      <p:bldP spid="124" grpId="1"/>
      <p:bldP spid="59" grpId="0"/>
      <p:bldP spid="60" grpId="0"/>
      <p:bldP spid="78" grpId="0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  <p:bldP spid="89" grpId="0"/>
      <p:bldP spid="89" grpId="1"/>
      <p:bldP spid="89" grpId="2"/>
      <p:bldP spid="97" grpId="0"/>
      <p:bldP spid="98" grpId="0"/>
      <p:bldP spid="99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9575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6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8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153320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90" y="4371946"/>
                <a:ext cx="30641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58241" y="5253514"/>
            <a:ext cx="5049753" cy="427619"/>
            <a:chOff x="1093680" y="3940131"/>
            <a:chExt cx="3787315" cy="320714"/>
          </a:xfrm>
        </p:grpSpPr>
        <p:sp>
          <p:nvSpPr>
            <p:cNvPr id="111" name="TextBox 110"/>
            <p:cNvSpPr txBox="1"/>
            <p:nvPr/>
          </p:nvSpPr>
          <p:spPr>
            <a:xfrm>
              <a:off x="1093680" y="3951253"/>
              <a:ext cx="2727103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Кулона — Амонтона: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3694865" y="3940131"/>
                  <a:ext cx="1186130" cy="32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865" y="3940131"/>
                  <a:ext cx="1186130" cy="34381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75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083795" y="4797409"/>
                <a:ext cx="20377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46" y="3598057"/>
                <a:ext cx="1575368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14897" y="5728555"/>
                <a:ext cx="1680653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72" y="4296416"/>
                <a:ext cx="1305935" cy="523861"/>
              </a:xfrm>
              <a:prstGeom prst="rect">
                <a:avLst/>
              </a:prstGeom>
              <a:blipFill rotWithShape="0">
                <a:blip r:embed="rId2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Группа 120"/>
          <p:cNvGrpSpPr/>
          <p:nvPr/>
        </p:nvGrpSpPr>
        <p:grpSpPr>
          <a:xfrm>
            <a:off x="1456730" y="2997557"/>
            <a:ext cx="5049753" cy="427619"/>
            <a:chOff x="1398516" y="2301258"/>
            <a:chExt cx="3787315" cy="320714"/>
          </a:xfrm>
        </p:grpSpPr>
        <p:sp>
          <p:nvSpPr>
            <p:cNvPr id="122" name="TextBox 121"/>
            <p:cNvSpPr txBox="1"/>
            <p:nvPr/>
          </p:nvSpPr>
          <p:spPr>
            <a:xfrm>
              <a:off x="1398516" y="2312380"/>
              <a:ext cx="2727103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Кулона — Амонтона: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999701" y="2301258"/>
                  <a:ext cx="1186130" cy="32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701" y="2301258"/>
                  <a:ext cx="1186130" cy="34381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178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794574" y="3495355"/>
                <a:ext cx="1669969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30" y="2621516"/>
                <a:ext cx="1252477" cy="523861"/>
              </a:xfrm>
              <a:prstGeom prst="rect">
                <a:avLst/>
              </a:prstGeom>
              <a:blipFill rotWithShape="0">
                <a:blip r:embed="rId30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/>
          <p:cNvSpPr txBox="1"/>
          <p:nvPr/>
        </p:nvSpPr>
        <p:spPr>
          <a:xfrm>
            <a:off x="1458599" y="3605479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стены: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665529" y="4233222"/>
                <a:ext cx="2067016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47" y="3174916"/>
                <a:ext cx="1550262" cy="323165"/>
              </a:xfrm>
              <a:prstGeom prst="rect">
                <a:avLst/>
              </a:prstGeom>
              <a:blipFill rotWithShape="0">
                <a:blip r:embed="rId31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1465704" y="4244647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470652" y="4807106"/>
                <a:ext cx="2583899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89" y="3605329"/>
                <a:ext cx="1937924" cy="523861"/>
              </a:xfrm>
              <a:prstGeom prst="rect">
                <a:avLst/>
              </a:prstGeom>
              <a:blipFill rotWithShape="0">
                <a:blip r:embed="rId32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711219" y="4714919"/>
                <a:ext cx="2776531" cy="7580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14" y="3536189"/>
                <a:ext cx="2082398" cy="5917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277135" y="4807106"/>
                <a:ext cx="129958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851" y="3605329"/>
                <a:ext cx="974686" cy="523861"/>
              </a:xfrm>
              <a:prstGeom prst="rect">
                <a:avLst/>
              </a:prstGeom>
              <a:blipFill rotWithShape="0">
                <a:blip r:embed="rId34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252758" y="5544969"/>
                <a:ext cx="1863935" cy="7580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8" y="4158727"/>
                <a:ext cx="1397951" cy="612155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4975955" y="5634195"/>
                <a:ext cx="1863935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66" y="4225646"/>
                <a:ext cx="1397951" cy="523861"/>
              </a:xfrm>
              <a:prstGeom prst="rect">
                <a:avLst/>
              </a:prstGeom>
              <a:blipFill rotWithShape="0">
                <a:blip r:embed="rId36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/>
          <p:cNvSpPr txBox="1"/>
          <p:nvPr/>
        </p:nvSpPr>
        <p:spPr>
          <a:xfrm>
            <a:off x="1465901" y="5737628"/>
            <a:ext cx="19891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ы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трения: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61412" y="2961670"/>
            <a:ext cx="6987316" cy="3280402"/>
            <a:chOff x="1096059" y="2221252"/>
            <a:chExt cx="5240487" cy="2460301"/>
          </a:xfrm>
        </p:grpSpPr>
        <p:sp>
          <p:nvSpPr>
            <p:cNvPr id="103" name="TextBox 102"/>
            <p:cNvSpPr txBox="1"/>
            <p:nvPr/>
          </p:nvSpPr>
          <p:spPr>
            <a:xfrm>
              <a:off x="1101264" y="2602508"/>
              <a:ext cx="4814604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1-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е условие равновесия</a:t>
              </a:r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 проекциях на </a:t>
              </a:r>
              <a:r>
                <a:rPr lang="ru-RU" sz="20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Ох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97594" y="2264983"/>
              <a:ext cx="2936898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1-е условие равновесия: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445947" y="2221252"/>
                  <a:ext cx="2890599" cy="355578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947" y="2221252"/>
                  <a:ext cx="2935740" cy="378630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t="-8065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/>
            <p:cNvSpPr txBox="1"/>
            <p:nvPr/>
          </p:nvSpPr>
          <p:spPr>
            <a:xfrm>
              <a:off x="1101264" y="3274737"/>
              <a:ext cx="4814604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1-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е условие равновесия</a:t>
              </a:r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 проекциях на </a:t>
              </a:r>
              <a:r>
                <a:rPr lang="ru-RU" sz="20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Оу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097546" y="2928299"/>
                  <a:ext cx="1376007" cy="32071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546" y="2928299"/>
                  <a:ext cx="1376007" cy="34381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350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253297" y="2928299"/>
                  <a:ext cx="1623989" cy="30008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297" y="2928299"/>
                  <a:ext cx="1623989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377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691018" y="2928299"/>
                  <a:ext cx="2415094" cy="30008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018" y="2928299"/>
                  <a:ext cx="2415094" cy="3231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566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1097546" y="3600528"/>
                  <a:ext cx="1893915" cy="32071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546" y="3600528"/>
                  <a:ext cx="1893915" cy="3438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3571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096059" y="4381471"/>
                  <a:ext cx="2078739" cy="30008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𝑚𝑔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059" y="4381471"/>
                  <a:ext cx="2078739" cy="32316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566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2755270" y="3598058"/>
                  <a:ext cx="417422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5270" y="3598058"/>
                  <a:ext cx="463588" cy="32316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2660908" y="4372008"/>
                  <a:ext cx="417422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908" y="4372008"/>
                  <a:ext cx="463588" cy="3231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34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3.88889E-6 -0.32963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5157 -0.32623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163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9753E-6 L 0.12986 -0.0820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27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58891" y="3495358"/>
            <a:ext cx="6005944" cy="667619"/>
            <a:chOff x="1399918" y="2881251"/>
            <a:chExt cx="4504458" cy="50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651899" y="2881251"/>
                  <a:ext cx="1252477" cy="50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899" y="2881251"/>
                  <a:ext cx="1252477" cy="52386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348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399918" y="2963844"/>
              <a:ext cx="3387982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Сила нормальной реакции стены: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467206" y="4340983"/>
            <a:ext cx="5373989" cy="758094"/>
            <a:chOff x="1405394" y="4158727"/>
            <a:chExt cx="4030492" cy="56857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745537" y="4158727"/>
              <a:ext cx="2690349" cy="568570"/>
              <a:chOff x="1402703" y="4158727"/>
              <a:chExt cx="2690349" cy="56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402703" y="4158727"/>
                    <a:ext cx="1397951" cy="56857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703" y="4158727"/>
                    <a:ext cx="1397951" cy="61215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695101" y="4225646"/>
                    <a:ext cx="1397951" cy="5007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101" y="4225646"/>
                    <a:ext cx="1397951" cy="52386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348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0" name="TextBox 89"/>
            <p:cNvSpPr txBox="1"/>
            <p:nvPr/>
          </p:nvSpPr>
          <p:spPr>
            <a:xfrm>
              <a:off x="1405394" y="4303221"/>
              <a:ext cx="1491889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ы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459904" y="2960838"/>
            <a:ext cx="6005944" cy="667619"/>
            <a:chOff x="1399918" y="2881251"/>
            <a:chExt cx="4504458" cy="50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651899" y="2881251"/>
                  <a:ext cx="1252477" cy="50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899" y="2881251"/>
                  <a:ext cx="1252477" cy="52386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48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/>
            <p:cNvSpPr txBox="1"/>
            <p:nvPr/>
          </p:nvSpPr>
          <p:spPr>
            <a:xfrm>
              <a:off x="1399918" y="2963844"/>
              <a:ext cx="3387982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Сила нормальной реакции стены: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467010" y="3748332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62415" y="3654024"/>
                <a:ext cx="170731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811" y="2740518"/>
                <a:ext cx="1280483" cy="523861"/>
              </a:xfrm>
              <a:prstGeom prst="rect">
                <a:avLst/>
              </a:prstGeom>
              <a:blipFill rotWithShape="0">
                <a:blip r:embed="rId19"/>
                <a:stretch>
                  <a:fillRect b="-35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1457021" y="2997554"/>
            <a:ext cx="6200092" cy="2477171"/>
            <a:chOff x="1092766" y="2248165"/>
            <a:chExt cx="4650069" cy="185787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2766" y="2248165"/>
              <a:ext cx="3787315" cy="1857878"/>
              <a:chOff x="1092766" y="2248165"/>
              <a:chExt cx="3787315" cy="1857878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1092766" y="2248165"/>
                <a:ext cx="3787315" cy="320714"/>
                <a:chOff x="1398516" y="2301258"/>
                <a:chExt cx="3787315" cy="320714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1398516" y="2312380"/>
                  <a:ext cx="2727103" cy="30008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Закон Кулона — Амонтона:</a:t>
                  </a:r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3999701" y="2301258"/>
                      <a:ext cx="1186130" cy="320714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тр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9701" y="2301258"/>
                      <a:ext cx="1186130" cy="34381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786"/>
                      </a:stretch>
                    </a:blipFill>
                    <a:effectLst/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" name="Группа 5"/>
              <p:cNvGrpSpPr/>
              <p:nvPr/>
            </p:nvGrpSpPr>
            <p:grpSpPr>
              <a:xfrm>
                <a:off x="1103208" y="3536189"/>
                <a:ext cx="3762823" cy="569854"/>
                <a:chOff x="1408958" y="3483732"/>
                <a:chExt cx="3762823" cy="5698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1408958" y="3552872"/>
                      <a:ext cx="1937924" cy="500714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𝑚𝑔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08958" y="3552872"/>
                      <a:ext cx="1937924" cy="52386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3488"/>
                      </a:stretch>
                    </a:blipFill>
                    <a:effectLst/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3089383" y="3483732"/>
                      <a:ext cx="2082398" cy="568570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89383" y="3483732"/>
                      <a:ext cx="2082398" cy="59176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  <a:effectLst/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4482394" y="3175062"/>
                  <a:ext cx="1260441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394" y="3175062"/>
                  <a:ext cx="1307088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8357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10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12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559768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26" y="4371946"/>
                <a:ext cx="306412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2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65996" y="4244647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66192" y="5544972"/>
            <a:ext cx="5373989" cy="758094"/>
            <a:chOff x="1405394" y="4158727"/>
            <a:chExt cx="4030492" cy="56857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745537" y="4158727"/>
              <a:ext cx="2690349" cy="568570"/>
              <a:chOff x="1402703" y="4158727"/>
              <a:chExt cx="2690349" cy="56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402703" y="4158727"/>
                    <a:ext cx="1397951" cy="56857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703" y="4158727"/>
                    <a:ext cx="1397951" cy="612155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695101" y="4225646"/>
                    <a:ext cx="1397951" cy="5007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101" y="4225646"/>
                    <a:ext cx="1397951" cy="523861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b="-348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1405394" y="4303221"/>
              <a:ext cx="1491889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ы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2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34549" y="4240056"/>
                <a:ext cx="5395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11" y="3180042"/>
                <a:ext cx="450829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277427" y="4807106"/>
                <a:ext cx="129958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070" y="3605329"/>
                <a:ext cx="974686" cy="523861"/>
              </a:xfrm>
              <a:prstGeom prst="rect">
                <a:avLst/>
              </a:prstGeom>
              <a:blipFill rotWithShape="0">
                <a:blip r:embed="rId31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1463253" y="5078939"/>
            <a:ext cx="39158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-е условие равновесия: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467539" y="5512315"/>
                <a:ext cx="4547463" cy="4588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54" y="4134236"/>
                <a:ext cx="3515001" cy="367216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1464844" y="6058891"/>
                <a:ext cx="7259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33" y="4544168"/>
                <a:ext cx="590611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2644411" y="6051641"/>
                <a:ext cx="6447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8" y="4538731"/>
                <a:ext cx="527709" cy="32316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3091087" y="6050547"/>
                <a:ext cx="10198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15" y="4537910"/>
                <a:ext cx="810286" cy="323165"/>
              </a:xfrm>
              <a:prstGeom prst="rect">
                <a:avLst/>
              </a:prstGeom>
              <a:blipFill rotWithShape="0">
                <a:blip r:embed="rId3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3886102" y="6059169"/>
                <a:ext cx="818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76" y="4544377"/>
                <a:ext cx="660181" cy="32316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4513118" y="6050545"/>
                <a:ext cx="6447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38" y="4537909"/>
                <a:ext cx="527709" cy="323165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4956528" y="6059168"/>
                <a:ext cx="13020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𝑚𝑔𝑙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96" y="4544376"/>
                <a:ext cx="1019510" cy="323165"/>
              </a:xfrm>
              <a:prstGeom prst="rect">
                <a:avLst/>
              </a:prstGeom>
              <a:blipFill rotWithShape="0">
                <a:blip r:embed="rId38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6013355" y="6058075"/>
                <a:ext cx="818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16" y="4543556"/>
                <a:ext cx="660181" cy="32316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6632269" y="6051641"/>
                <a:ext cx="727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201" y="4538731"/>
                <a:ext cx="590739" cy="323165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94786" y="6058837"/>
                <a:ext cx="9144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89" y="4544128"/>
                <a:ext cx="731995" cy="323165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17460" y="575105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82716E-6 L -2.22222E-6 -0.0774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802E-6 L 4.44444E-6 -0.0722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802E-6 L -0.00105 -0.0703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5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2066 -0.16821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8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3457E-6 L 5E-6 -0.17592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6" grpId="0"/>
      <p:bldP spid="85" grpId="0"/>
      <p:bldP spid="85" grpId="1"/>
      <p:bldP spid="11" grpId="0"/>
      <p:bldP spid="11" grpId="1"/>
      <p:bldP spid="103" grpId="0"/>
      <p:bldP spid="103" grpId="1"/>
      <p:bldP spid="119" grpId="0"/>
      <p:bldP spid="121" grpId="0"/>
      <p:bldP spid="122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/>
          <p:cNvGrpSpPr/>
          <p:nvPr/>
        </p:nvGrpSpPr>
        <p:grpSpPr>
          <a:xfrm>
            <a:off x="1464845" y="5174456"/>
            <a:ext cx="5894611" cy="408735"/>
            <a:chOff x="1098633" y="4537909"/>
            <a:chExt cx="4420958" cy="306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Прямоугольник 98"/>
                <p:cNvSpPr/>
                <p:nvPr/>
              </p:nvSpPr>
              <p:spPr>
                <a:xfrm>
                  <a:off x="1098633" y="4544168"/>
                  <a:ext cx="544428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Прямоугольник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633" y="4544168"/>
                  <a:ext cx="590611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Прямоугольник 100"/>
                <p:cNvSpPr/>
                <p:nvPr/>
              </p:nvSpPr>
              <p:spPr>
                <a:xfrm>
                  <a:off x="1983308" y="4538731"/>
                  <a:ext cx="483545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Прямоугольник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308" y="4538731"/>
                  <a:ext cx="527709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рямоугольник 101"/>
                <p:cNvSpPr/>
                <p:nvPr/>
              </p:nvSpPr>
              <p:spPr>
                <a:xfrm>
                  <a:off x="2318315" y="4537910"/>
                  <a:ext cx="76487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Прямоугольник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315" y="4537910"/>
                  <a:ext cx="810286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Прямоугольник 102"/>
                <p:cNvSpPr/>
                <p:nvPr/>
              </p:nvSpPr>
              <p:spPr>
                <a:xfrm>
                  <a:off x="2914576" y="4544377"/>
                  <a:ext cx="61401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Прямоугольник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576" y="4544377"/>
                  <a:ext cx="660181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Прямоугольник 103"/>
                <p:cNvSpPr/>
                <p:nvPr/>
              </p:nvSpPr>
              <p:spPr>
                <a:xfrm>
                  <a:off x="3384838" y="4537909"/>
                  <a:ext cx="483545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Прямоугольник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838" y="4537909"/>
                  <a:ext cx="527709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Прямоугольник 113"/>
                <p:cNvSpPr/>
                <p:nvPr/>
              </p:nvSpPr>
              <p:spPr>
                <a:xfrm>
                  <a:off x="3717396" y="4544376"/>
                  <a:ext cx="976565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𝑚𝑔𝑙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Прямоугольник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396" y="4544376"/>
                  <a:ext cx="1019510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Прямоугольник 114"/>
                <p:cNvSpPr/>
                <p:nvPr/>
              </p:nvSpPr>
              <p:spPr>
                <a:xfrm>
                  <a:off x="4510016" y="4543556"/>
                  <a:ext cx="61401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Прямоугольник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016" y="4543556"/>
                  <a:ext cx="660181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Прямоугольник 115"/>
                <p:cNvSpPr/>
                <p:nvPr/>
              </p:nvSpPr>
              <p:spPr>
                <a:xfrm>
                  <a:off x="4974201" y="4538731"/>
                  <a:ext cx="545390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Прямоугольник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201" y="4538731"/>
                  <a:ext cx="590739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Прямоугольник 116"/>
                <p:cNvSpPr/>
                <p:nvPr/>
              </p:nvSpPr>
              <p:spPr>
                <a:xfrm>
                  <a:off x="1421089" y="4544128"/>
                  <a:ext cx="68586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𝑙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Прямоугольник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089" y="4544128"/>
                  <a:ext cx="731995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51342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15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17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559768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26" y="4371946"/>
                <a:ext cx="306412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20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61876" y="2960838"/>
            <a:ext cx="6005944" cy="667619"/>
            <a:chOff x="1399918" y="2881251"/>
            <a:chExt cx="4504458" cy="50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651899" y="2881251"/>
                  <a:ext cx="1252477" cy="50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899" y="2881251"/>
                  <a:ext cx="1252477" cy="52386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348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399918" y="2963844"/>
              <a:ext cx="3387982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Сила нормальной реакции стены: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68982" y="3748332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69178" y="4340983"/>
            <a:ext cx="5373989" cy="758094"/>
            <a:chOff x="1405394" y="4158727"/>
            <a:chExt cx="4030492" cy="56857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745537" y="4158727"/>
              <a:ext cx="2690349" cy="568570"/>
              <a:chOff x="1402703" y="4158727"/>
              <a:chExt cx="2690349" cy="56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402703" y="4158727"/>
                    <a:ext cx="1397951" cy="56857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703" y="4158727"/>
                    <a:ext cx="1397951" cy="612155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695101" y="4225646"/>
                    <a:ext cx="1397951" cy="5007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101" y="4225646"/>
                    <a:ext cx="1397951" cy="523861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b="-348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1405394" y="4303221"/>
              <a:ext cx="1491889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ы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64387" y="3654024"/>
                <a:ext cx="170731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290" y="2740518"/>
                <a:ext cx="1280483" cy="523861"/>
              </a:xfrm>
              <a:prstGeom prst="rect">
                <a:avLst/>
              </a:prstGeom>
              <a:blipFill rotWithShape="0">
                <a:blip r:embed="rId26"/>
                <a:stretch>
                  <a:fillRect b="-35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465225" y="5078939"/>
            <a:ext cx="39158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-е условие равновесия: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469511" y="5512315"/>
                <a:ext cx="4547463" cy="4588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33" y="4134236"/>
                <a:ext cx="3515001" cy="36721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3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446411" y="5664791"/>
                <a:ext cx="5887124" cy="66761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08" y="4248593"/>
                <a:ext cx="4456861" cy="523861"/>
              </a:xfrm>
              <a:prstGeom prst="rect">
                <a:avLst/>
              </a:prstGeom>
              <a:blipFill rotWithShape="0">
                <a:blip r:embed="rId41"/>
                <a:stretch>
                  <a:fillRect b="-2326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464845" y="6050550"/>
            <a:ext cx="5894611" cy="408735"/>
            <a:chOff x="1098633" y="4537909"/>
            <a:chExt cx="4420958" cy="306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Прямоугольник 72"/>
                <p:cNvSpPr/>
                <p:nvPr/>
              </p:nvSpPr>
              <p:spPr>
                <a:xfrm>
                  <a:off x="1098633" y="4544168"/>
                  <a:ext cx="544428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Прямоугольник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633" y="4544168"/>
                  <a:ext cx="590611" cy="323165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Прямоугольник 73"/>
                <p:cNvSpPr/>
                <p:nvPr/>
              </p:nvSpPr>
              <p:spPr>
                <a:xfrm>
                  <a:off x="1983308" y="4538731"/>
                  <a:ext cx="483545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Прямоугольник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308" y="4538731"/>
                  <a:ext cx="527709" cy="323165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Прямоугольник 74"/>
                <p:cNvSpPr/>
                <p:nvPr/>
              </p:nvSpPr>
              <p:spPr>
                <a:xfrm>
                  <a:off x="2318315" y="4537910"/>
                  <a:ext cx="76487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Прямоугольник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315" y="4537910"/>
                  <a:ext cx="810286" cy="323165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Прямоугольник 83"/>
                <p:cNvSpPr/>
                <p:nvPr/>
              </p:nvSpPr>
              <p:spPr>
                <a:xfrm>
                  <a:off x="2914576" y="4544377"/>
                  <a:ext cx="61401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Прямоугольник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576" y="4544377"/>
                  <a:ext cx="660181" cy="323165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Прямоугольник 85"/>
                <p:cNvSpPr/>
                <p:nvPr/>
              </p:nvSpPr>
              <p:spPr>
                <a:xfrm>
                  <a:off x="3384838" y="4537909"/>
                  <a:ext cx="483545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Прямоугольник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838" y="4537909"/>
                  <a:ext cx="527709" cy="323165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Прямоугольник 88"/>
                <p:cNvSpPr/>
                <p:nvPr/>
              </p:nvSpPr>
              <p:spPr>
                <a:xfrm>
                  <a:off x="3717396" y="4544376"/>
                  <a:ext cx="976565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𝑚𝑔𝑙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Прямоугольник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396" y="4544376"/>
                  <a:ext cx="1019510" cy="323165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Прямоугольник 89"/>
                <p:cNvSpPr/>
                <p:nvPr/>
              </p:nvSpPr>
              <p:spPr>
                <a:xfrm>
                  <a:off x="4510016" y="4543556"/>
                  <a:ext cx="61401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Прямоугольник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016" y="4543556"/>
                  <a:ext cx="660181" cy="323165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Прямоугольник 91"/>
                <p:cNvSpPr/>
                <p:nvPr/>
              </p:nvSpPr>
              <p:spPr>
                <a:xfrm>
                  <a:off x="4974201" y="4538731"/>
                  <a:ext cx="545390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Прямоугольник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201" y="4538731"/>
                  <a:ext cx="590739" cy="323165"/>
                </a:xfrm>
                <a:prstGeom prst="rect">
                  <a:avLst/>
                </a:prstGeom>
                <a:blipFill rotWithShape="0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Прямоугольник 96"/>
                <p:cNvSpPr/>
                <p:nvPr/>
              </p:nvSpPr>
              <p:spPr>
                <a:xfrm>
                  <a:off x="1421089" y="4544128"/>
                  <a:ext cx="68586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𝑙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Прямоугольник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089" y="4544128"/>
                  <a:ext cx="731995" cy="323165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12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14E-6 L 3.88889E-6 -0.1271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46445" y="5137131"/>
                <a:ext cx="5887124" cy="66761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34" y="3852848"/>
                <a:ext cx="4456861" cy="523861"/>
              </a:xfrm>
              <a:prstGeom prst="rect">
                <a:avLst/>
              </a:prstGeom>
              <a:blipFill rotWithShape="0">
                <a:blip r:embed="rId3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9494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7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9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559768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26" y="4371946"/>
                <a:ext cx="30641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60028" y="2960838"/>
            <a:ext cx="6005944" cy="667619"/>
            <a:chOff x="1399918" y="2881251"/>
            <a:chExt cx="4504458" cy="50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651899" y="2881251"/>
                  <a:ext cx="1252477" cy="50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899" y="2881251"/>
                  <a:ext cx="1252477" cy="52386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348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399918" y="2963844"/>
              <a:ext cx="3387982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Сила нормальной реакции стены: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67134" y="3748332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67330" y="4340983"/>
            <a:ext cx="5373989" cy="758094"/>
            <a:chOff x="1405394" y="4158727"/>
            <a:chExt cx="4030492" cy="56857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745537" y="4158727"/>
              <a:ext cx="2690349" cy="568570"/>
              <a:chOff x="1402703" y="4158727"/>
              <a:chExt cx="2690349" cy="56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402703" y="4158727"/>
                    <a:ext cx="1397951" cy="56857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703" y="4158727"/>
                    <a:ext cx="1397951" cy="61215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695101" y="4225646"/>
                    <a:ext cx="1397951" cy="5007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101" y="4225646"/>
                    <a:ext cx="1397951" cy="52386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348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1405394" y="4303221"/>
              <a:ext cx="1491889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ы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62539" y="3654024"/>
                <a:ext cx="170731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04" y="2740518"/>
                <a:ext cx="1280483" cy="523861"/>
              </a:xfrm>
              <a:prstGeom prst="rect">
                <a:avLst/>
              </a:prstGeom>
              <a:blipFill rotWithShape="0">
                <a:blip r:embed="rId18"/>
                <a:stretch>
                  <a:fillRect b="-35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446953" y="5664791"/>
                <a:ext cx="5887124" cy="66761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15" y="4248593"/>
                <a:ext cx="4456861" cy="523861"/>
              </a:xfrm>
              <a:prstGeom prst="rect">
                <a:avLst/>
              </a:prstGeom>
              <a:blipFill rotWithShape="0">
                <a:blip r:embed="rId27"/>
                <a:stretch>
                  <a:fillRect b="-2326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3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446446" y="5792287"/>
                <a:ext cx="3642985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34" y="4344215"/>
                <a:ext cx="2773836" cy="5917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Группа 107"/>
          <p:cNvGrpSpPr/>
          <p:nvPr/>
        </p:nvGrpSpPr>
        <p:grpSpPr>
          <a:xfrm>
            <a:off x="1464845" y="5174456"/>
            <a:ext cx="5894611" cy="408735"/>
            <a:chOff x="1098633" y="4537909"/>
            <a:chExt cx="4420958" cy="306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Прямоугольник 108"/>
                <p:cNvSpPr/>
                <p:nvPr/>
              </p:nvSpPr>
              <p:spPr>
                <a:xfrm>
                  <a:off x="1098633" y="4544168"/>
                  <a:ext cx="544428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Прямоугольник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633" y="4544168"/>
                  <a:ext cx="590611" cy="32316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Прямоугольник 109"/>
                <p:cNvSpPr/>
                <p:nvPr/>
              </p:nvSpPr>
              <p:spPr>
                <a:xfrm>
                  <a:off x="1983308" y="4538731"/>
                  <a:ext cx="483545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Прямоугольник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308" y="4538731"/>
                  <a:ext cx="527709" cy="32316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Прямоугольник 110"/>
                <p:cNvSpPr/>
                <p:nvPr/>
              </p:nvSpPr>
              <p:spPr>
                <a:xfrm>
                  <a:off x="2318315" y="4537910"/>
                  <a:ext cx="76487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Прямоугольник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315" y="4537910"/>
                  <a:ext cx="810286" cy="323165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Прямоугольник 111"/>
                <p:cNvSpPr/>
                <p:nvPr/>
              </p:nvSpPr>
              <p:spPr>
                <a:xfrm>
                  <a:off x="2914576" y="4544377"/>
                  <a:ext cx="61401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Прямоугольник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576" y="4544377"/>
                  <a:ext cx="660181" cy="323165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рямоугольник 112"/>
                <p:cNvSpPr/>
                <p:nvPr/>
              </p:nvSpPr>
              <p:spPr>
                <a:xfrm>
                  <a:off x="3384838" y="4537909"/>
                  <a:ext cx="483545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Прямоугольник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838" y="4537909"/>
                  <a:ext cx="527709" cy="323165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Прямоугольник 113"/>
                <p:cNvSpPr/>
                <p:nvPr/>
              </p:nvSpPr>
              <p:spPr>
                <a:xfrm>
                  <a:off x="3717396" y="4544376"/>
                  <a:ext cx="976565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𝑚𝑔𝑙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Прямоугольник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396" y="4544376"/>
                  <a:ext cx="1019510" cy="323165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Прямоугольник 114"/>
                <p:cNvSpPr/>
                <p:nvPr/>
              </p:nvSpPr>
              <p:spPr>
                <a:xfrm>
                  <a:off x="4510016" y="4543556"/>
                  <a:ext cx="61401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Прямоугольник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016" y="4543556"/>
                  <a:ext cx="660181" cy="323165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Прямоугольник 115"/>
                <p:cNvSpPr/>
                <p:nvPr/>
              </p:nvSpPr>
              <p:spPr>
                <a:xfrm>
                  <a:off x="4974201" y="4538731"/>
                  <a:ext cx="545390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Прямоугольник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201" y="4538731"/>
                  <a:ext cx="590739" cy="323165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Прямоугольник 116"/>
                <p:cNvSpPr/>
                <p:nvPr/>
              </p:nvSpPr>
              <p:spPr>
                <a:xfrm>
                  <a:off x="1421089" y="4544128"/>
                  <a:ext cx="68586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𝑙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Прямоугольник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089" y="4544128"/>
                  <a:ext cx="731995" cy="323165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40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0.0780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6" grpId="0"/>
      <p:bldP spid="86" grpId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206306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50538" y="253129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1705596" y="2526133"/>
            <a:ext cx="0" cy="3763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027627" flipH="1" flipV="1">
            <a:off x="9352361" y="5452998"/>
            <a:ext cx="367547" cy="327549"/>
          </a:xfrm>
          <a:prstGeom prst="arc">
            <a:avLst>
              <a:gd name="adj1" fmla="val 17573091"/>
              <a:gd name="adj2" fmla="val 36604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98055" y="3377404"/>
            <a:ext cx="0" cy="244565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656321" y="5792287"/>
            <a:ext cx="267521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9151991">
            <a:off x="8823955" y="4660802"/>
            <a:ext cx="2683093" cy="2422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233825" y="4781908"/>
            <a:ext cx="0" cy="968277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88503" y="4992435"/>
                <a:ext cx="744587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77" y="3744326"/>
                <a:ext cx="558440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38043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049916" y="3477001"/>
                <a:ext cx="744587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37" y="2607750"/>
                <a:ext cx="558440" cy="333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625980" y="2900730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85" y="2175547"/>
                <a:ext cx="558440" cy="396199"/>
              </a:xfrm>
              <a:prstGeom prst="rect">
                <a:avLst/>
              </a:prstGeom>
              <a:blipFill rotWithShape="0">
                <a:blip r:embed="rId6"/>
                <a:stretch>
                  <a:fillRect t="-12308" r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33255" y="4665855"/>
                <a:ext cx="744587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41" y="3499391"/>
                <a:ext cx="558440" cy="3684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545356" y="5752402"/>
                <a:ext cx="744587" cy="49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17" y="4314301"/>
                <a:ext cx="558440" cy="396199"/>
              </a:xfrm>
              <a:prstGeom prst="rect">
                <a:avLst/>
              </a:prstGeom>
              <a:blipFill rotWithShape="0">
                <a:blip r:embed="rId8"/>
                <a:stretch>
                  <a:fillRect t="-12308" r="-2174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65874" y="5253197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5" y="3939898"/>
                <a:ext cx="30641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75"/>
          <p:cNvCxnSpPr/>
          <p:nvPr/>
        </p:nvCxnSpPr>
        <p:spPr>
          <a:xfrm flipH="1">
            <a:off x="8641722" y="6280667"/>
            <a:ext cx="30723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559768" y="5829261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26" y="4371946"/>
                <a:ext cx="30641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321554" y="2392235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5" y="1794176"/>
                <a:ext cx="306412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336586" y="5871224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39" y="4403418"/>
                <a:ext cx="30641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H="1">
            <a:off x="10264544" y="3959937"/>
            <a:ext cx="999257" cy="0"/>
          </a:xfrm>
          <a:prstGeom prst="straightConnector1">
            <a:avLst/>
          </a:pr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1255333" y="2984326"/>
            <a:ext cx="0" cy="968277"/>
          </a:xfrm>
          <a:prstGeom prst="straightConnector1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225359" y="5741719"/>
            <a:ext cx="816091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0165501" y="4805738"/>
            <a:ext cx="0" cy="557908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799134" y="4215452"/>
                <a:ext cx="4085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0" y="3161589"/>
                <a:ext cx="30641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11222994" y="3921946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203462" y="571184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135439" y="474477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61072" y="2960838"/>
            <a:ext cx="6005944" cy="667619"/>
            <a:chOff x="1399918" y="2881251"/>
            <a:chExt cx="4504458" cy="50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651899" y="2881251"/>
                  <a:ext cx="1252477" cy="500714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899" y="2881251"/>
                  <a:ext cx="1252477" cy="52386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48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399918" y="2963844"/>
              <a:ext cx="3387982" cy="3000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Сила нормальной реакции стены: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68178" y="3748332"/>
            <a:ext cx="45173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нормальной реакции пола: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68374" y="4340983"/>
            <a:ext cx="5373989" cy="758094"/>
            <a:chOff x="1405394" y="4158727"/>
            <a:chExt cx="4030492" cy="56857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745537" y="4158727"/>
              <a:ext cx="2690349" cy="568570"/>
              <a:chOff x="1402703" y="4158727"/>
              <a:chExt cx="2690349" cy="56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402703" y="4158727"/>
                    <a:ext cx="1397951" cy="56857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703" y="4158727"/>
                    <a:ext cx="1397951" cy="61215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695101" y="4225646"/>
                    <a:ext cx="1397951" cy="5007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101" y="4225646"/>
                    <a:ext cx="1397951" cy="52386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348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1405394" y="4303221"/>
              <a:ext cx="1491889" cy="3000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ы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63583" y="3654024"/>
                <a:ext cx="1707311" cy="66761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87" y="2740518"/>
                <a:ext cx="1280483" cy="523861"/>
              </a:xfrm>
              <a:prstGeom prst="rect">
                <a:avLst/>
              </a:prstGeom>
              <a:blipFill rotWithShape="0">
                <a:blip r:embed="rId17"/>
                <a:stretch>
                  <a:fillRect b="-35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447997" y="5137131"/>
                <a:ext cx="5887124" cy="66761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8" y="3852848"/>
                <a:ext cx="4456861" cy="523861"/>
              </a:xfrm>
              <a:prstGeom prst="rect">
                <a:avLst/>
              </a:prstGeom>
              <a:blipFill rotWithShape="0">
                <a:blip r:embed="rId18"/>
                <a:stretch>
                  <a:fillRect b="-348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47998" y="5792287"/>
                <a:ext cx="3642985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8" y="4344215"/>
                <a:ext cx="2773836" cy="5917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Определите все силы, действующие на лестницу, прислоненную к вертикальной стене. Масса лестницы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ее центр тяжести располагается ровно посередине. При какой величине угла лестница начнет скользить, если коэффициенты трения о пол и о стену одинаковы и равны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μ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95300" y="253129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91875" y="3908251"/>
            <a:ext cx="9326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424561" y="3068345"/>
            <a:ext cx="0" cy="17020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1067" y="433955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54666"/>
                <a:ext cx="672084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91065" y="2989729"/>
                <a:ext cx="472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2297"/>
                <a:ext cx="401135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91066" y="3429000"/>
                <a:ext cx="443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71750"/>
                <a:ext cx="332741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1067" y="3916395"/>
                <a:ext cx="8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37296"/>
                <a:ext cx="672084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46906" y="5067727"/>
                <a:ext cx="3642985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0,5−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179" y="3800795"/>
                <a:ext cx="2773836" cy="5917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46219" y="5871225"/>
                <a:ext cx="3659155" cy="7580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0,5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−0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,5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64" y="4403418"/>
                <a:ext cx="2744366" cy="5917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32223" y="5876109"/>
                <a:ext cx="1880579" cy="75809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0,5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67" y="4407081"/>
                <a:ext cx="1464696" cy="5917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8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827E-7 L -2.5E-6 -0.1046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59" grpId="0"/>
      <p:bldP spid="59" grpId="1"/>
      <p:bldP spid="55" grpId="0"/>
      <p:bldP spid="62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Широкоэкранный</PresentationFormat>
  <Paragraphs>320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2016-02-02T09:12:18Z</dcterms:created>
  <dcterms:modified xsi:type="dcterms:W3CDTF">2016-02-02T09:12:30Z</dcterms:modified>
</cp:coreProperties>
</file>