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459-0E92-48DF-AE3A-A7FDE7EFBE1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536-6155-4523-BB90-EA5492D47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3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459-0E92-48DF-AE3A-A7FDE7EFBE1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536-6155-4523-BB90-EA5492D47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3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459-0E92-48DF-AE3A-A7FDE7EFBE1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536-6155-4523-BB90-EA5492D47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75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1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459-0E92-48DF-AE3A-A7FDE7EFBE1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536-6155-4523-BB90-EA5492D47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13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4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459-0E92-48DF-AE3A-A7FDE7EFBE1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536-6155-4523-BB90-EA5492D47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0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459-0E92-48DF-AE3A-A7FDE7EFBE1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536-6155-4523-BB90-EA5492D47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9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459-0E92-48DF-AE3A-A7FDE7EFBE1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536-6155-4523-BB90-EA5492D47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7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459-0E92-48DF-AE3A-A7FDE7EFBE1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536-6155-4523-BB90-EA5492D47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2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459-0E92-48DF-AE3A-A7FDE7EFBE1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536-6155-4523-BB90-EA5492D47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9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459-0E92-48DF-AE3A-A7FDE7EFBE1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536-6155-4523-BB90-EA5492D47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9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459-0E92-48DF-AE3A-A7FDE7EFBE1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536-6155-4523-BB90-EA5492D47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8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D459-0E92-48DF-AE3A-A7FDE7EFBE1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3D536-6155-4523-BB90-EA5492D47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8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2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7.jpg"/><Relationship Id="rId3" Type="http://schemas.openxmlformats.org/officeDocument/2006/relationships/image" Target="../media/image33.jpg"/><Relationship Id="rId7" Type="http://schemas.openxmlformats.org/officeDocument/2006/relationships/image" Target="../media/image34.png"/><Relationship Id="rId12" Type="http://schemas.openxmlformats.org/officeDocument/2006/relationships/image" Target="../media/image36.jpg"/><Relationship Id="rId2" Type="http://schemas.openxmlformats.org/officeDocument/2006/relationships/image" Target="../media/image3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0.png"/><Relationship Id="rId11" Type="http://schemas.openxmlformats.org/officeDocument/2006/relationships/image" Target="../media/image38.png"/><Relationship Id="rId5" Type="http://schemas.openxmlformats.org/officeDocument/2006/relationships/image" Target="../media/image35.jp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4.jp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12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0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18" Type="http://schemas.openxmlformats.org/officeDocument/2006/relationships/image" Target="../media/image57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12" Type="http://schemas.openxmlformats.org/officeDocument/2006/relationships/image" Target="../media/image53.png"/><Relationship Id="rId17" Type="http://schemas.openxmlformats.org/officeDocument/2006/relationships/image" Target="../media/image56.png"/><Relationship Id="rId2" Type="http://schemas.openxmlformats.org/officeDocument/2006/relationships/image" Target="../media/image3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0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9.png"/><Relationship Id="rId18" Type="http://schemas.openxmlformats.org/officeDocument/2006/relationships/image" Target="../media/image260.png"/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12" Type="http://schemas.openxmlformats.org/officeDocument/2006/relationships/image" Target="../media/image18.png"/><Relationship Id="rId17" Type="http://schemas.openxmlformats.org/officeDocument/2006/relationships/image" Target="../media/image25.png"/><Relationship Id="rId2" Type="http://schemas.openxmlformats.org/officeDocument/2006/relationships/image" Target="../media/image13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3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jp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0.png"/><Relationship Id="rId5" Type="http://schemas.openxmlformats.org/officeDocument/2006/relationships/image" Target="../media/image35.jpg"/><Relationship Id="rId10" Type="http://schemas.openxmlformats.org/officeDocument/2006/relationships/image" Target="../media/image37.png"/><Relationship Id="rId4" Type="http://schemas.openxmlformats.org/officeDocument/2006/relationships/image" Target="../media/image34.jp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0.png"/><Relationship Id="rId11" Type="http://schemas.openxmlformats.org/officeDocument/2006/relationships/image" Target="../media/image38.png"/><Relationship Id="rId5" Type="http://schemas.openxmlformats.org/officeDocument/2006/relationships/image" Target="../media/image34.jpg"/><Relationship Id="rId10" Type="http://schemas.openxmlformats.org/officeDocument/2006/relationships/image" Target="../media/image37.png"/><Relationship Id="rId4" Type="http://schemas.openxmlformats.org/officeDocument/2006/relationships/image" Target="../media/image33.jp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49" y="3"/>
            <a:ext cx="5302243" cy="6857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3" y="511632"/>
            <a:ext cx="560674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4267" b="1" cap="all" dirty="0">
                <a:solidFill>
                  <a:srgbClr val="ED7D31">
                    <a:lumMod val="75000"/>
                  </a:srgbClr>
                </a:solidFill>
              </a:rPr>
              <a:t>Закон Архимеда. Условия плавания тел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1201" y="5664200"/>
            <a:ext cx="1063172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75734" y="5850699"/>
            <a:ext cx="1302601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Архимед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Скругленный прямоугольник 119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489251" y="1788160"/>
            <a:ext cx="531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ED7D31">
                    <a:lumMod val="75000"/>
                  </a:srgbClr>
                </a:solidFill>
              </a:rPr>
              <a:t>Условия плавания тел</a:t>
            </a:r>
            <a:endParaRPr lang="ru-RU" sz="20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89251" y="2321728"/>
            <a:ext cx="5479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1) тело тонет, если равнодействующая силы тяжести и архимедовой силы направлена вниз;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93886" y="515809"/>
            <a:ext cx="306205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Плавание тел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9251" y="3470847"/>
            <a:ext cx="5479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2) тело плавает внутри жидкости, если равнодействующая силы тяжести и архимедовой силы равна нулю;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9251" y="4619967"/>
            <a:ext cx="5479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3) тело плавает на поверхности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жидкости, если равнодействующая архимедовой силы и силы тяжести направлена вверх.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92123" y="1884750"/>
            <a:ext cx="5250620" cy="3940500"/>
            <a:chOff x="4794092" y="1413562"/>
            <a:chExt cx="3937965" cy="2955375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835712" y="1689100"/>
              <a:ext cx="1896345" cy="2679837"/>
              <a:chOff x="6835712" y="1689100"/>
              <a:chExt cx="1896345" cy="2679837"/>
            </a:xfrm>
          </p:grpSpPr>
          <p:sp>
            <p:nvSpPr>
              <p:cNvPr id="26" name="Куб 25"/>
              <p:cNvSpPr/>
              <p:nvPr/>
            </p:nvSpPr>
            <p:spPr>
              <a:xfrm>
                <a:off x="7993142" y="3759902"/>
                <a:ext cx="377152" cy="377152"/>
              </a:xfrm>
              <a:prstGeom prst="cub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Куб 27"/>
              <p:cNvSpPr/>
              <p:nvPr/>
            </p:nvSpPr>
            <p:spPr>
              <a:xfrm>
                <a:off x="7135062" y="2937363"/>
                <a:ext cx="377152" cy="377152"/>
              </a:xfrm>
              <a:prstGeom prst="cub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Дуга 77"/>
              <p:cNvSpPr/>
              <p:nvPr/>
            </p:nvSpPr>
            <p:spPr>
              <a:xfrm>
                <a:off x="6835712" y="1689100"/>
                <a:ext cx="1882497" cy="742923"/>
              </a:xfrm>
              <a:prstGeom prst="arc">
                <a:avLst>
                  <a:gd name="adj1" fmla="val 10789588"/>
                  <a:gd name="adj2" fmla="val 0"/>
                </a:avLst>
              </a:prstGeom>
              <a:noFill/>
              <a:ln w="1905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Цилиндр 78"/>
              <p:cNvSpPr/>
              <p:nvPr/>
            </p:nvSpPr>
            <p:spPr>
              <a:xfrm>
                <a:off x="6835712" y="1933575"/>
                <a:ext cx="1896345" cy="2398875"/>
              </a:xfrm>
              <a:prstGeom prst="can">
                <a:avLst>
                  <a:gd name="adj" fmla="val 36887"/>
                </a:avLst>
              </a:prstGeom>
              <a:solidFill>
                <a:schemeClr val="accent1">
                  <a:lumMod val="75000"/>
                  <a:alpha val="5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6835712" y="1933575"/>
                <a:ext cx="1882497" cy="704850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Куб 113"/>
              <p:cNvSpPr/>
              <p:nvPr/>
            </p:nvSpPr>
            <p:spPr>
              <a:xfrm>
                <a:off x="7615990" y="1927391"/>
                <a:ext cx="377152" cy="377152"/>
              </a:xfrm>
              <a:prstGeom prst="cub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7615990" y="2234745"/>
                <a:ext cx="284500" cy="69798"/>
              </a:xfrm>
              <a:prstGeom prst="rect">
                <a:avLst/>
              </a:prstGeom>
              <a:solidFill>
                <a:schemeClr val="accent1">
                  <a:lumMod val="75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7895728" y="2171245"/>
                <a:ext cx="97631" cy="138060"/>
              </a:xfrm>
              <a:custGeom>
                <a:avLst/>
                <a:gdLst>
                  <a:gd name="connsiteX0" fmla="*/ 0 w 97631"/>
                  <a:gd name="connsiteY0" fmla="*/ 135731 h 135731"/>
                  <a:gd name="connsiteX1" fmla="*/ 97631 w 97631"/>
                  <a:gd name="connsiteY1" fmla="*/ 40481 h 135731"/>
                  <a:gd name="connsiteX2" fmla="*/ 97631 w 97631"/>
                  <a:gd name="connsiteY2" fmla="*/ 0 h 135731"/>
                  <a:gd name="connsiteX3" fmla="*/ 2381 w 97631"/>
                  <a:gd name="connsiteY3" fmla="*/ 69056 h 135731"/>
                  <a:gd name="connsiteX4" fmla="*/ 0 w 97631"/>
                  <a:gd name="connsiteY4" fmla="*/ 135731 h 1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31" h="135731">
                    <a:moveTo>
                      <a:pt x="0" y="135731"/>
                    </a:moveTo>
                    <a:lnTo>
                      <a:pt x="97631" y="40481"/>
                    </a:lnTo>
                    <a:lnTo>
                      <a:pt x="97631" y="0"/>
                    </a:lnTo>
                    <a:lnTo>
                      <a:pt x="2381" y="69056"/>
                    </a:lnTo>
                    <a:cubicBezTo>
                      <a:pt x="1587" y="91281"/>
                      <a:pt x="794" y="113506"/>
                      <a:pt x="0" y="13573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Цилиндр 44"/>
              <p:cNvSpPr/>
              <p:nvPr/>
            </p:nvSpPr>
            <p:spPr>
              <a:xfrm>
                <a:off x="6835712" y="1689101"/>
                <a:ext cx="1882497" cy="2643348"/>
              </a:xfrm>
              <a:prstGeom prst="can">
                <a:avLst>
                  <a:gd name="adj" fmla="val 38047"/>
                </a:avLst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Дуга 45"/>
              <p:cNvSpPr/>
              <p:nvPr/>
            </p:nvSpPr>
            <p:spPr>
              <a:xfrm>
                <a:off x="6835712" y="3626014"/>
                <a:ext cx="1882497" cy="742923"/>
              </a:xfrm>
              <a:prstGeom prst="arc">
                <a:avLst>
                  <a:gd name="adj1" fmla="val 10789588"/>
                  <a:gd name="adj2" fmla="val 0"/>
                </a:avLst>
              </a:prstGeom>
              <a:noFill/>
              <a:ln w="1905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794092" y="1759548"/>
                  <a:ext cx="966419" cy="3281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092" y="1759548"/>
                  <a:ext cx="1012521" cy="3511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8772" r="-9581" b="-701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4794092" y="1413562"/>
              <a:ext cx="1231347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Тело тонет: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Прямоугольник 48"/>
                <p:cNvSpPr/>
                <p:nvPr/>
              </p:nvSpPr>
              <p:spPr>
                <a:xfrm>
                  <a:off x="5662886" y="1759548"/>
                  <a:ext cx="870287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ж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Прямоугольник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2886" y="1759548"/>
                  <a:ext cx="919291" cy="3231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Прямоугольник 49"/>
                <p:cNvSpPr/>
                <p:nvPr/>
              </p:nvSpPr>
              <p:spPr>
                <a:xfrm>
                  <a:off x="4794092" y="2896270"/>
                  <a:ext cx="966419" cy="3281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Прямоугольник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092" y="2896270"/>
                  <a:ext cx="1012521" cy="3511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8621" r="-9581" b="-51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/>
            <p:cNvSpPr txBox="1"/>
            <p:nvPr/>
          </p:nvSpPr>
          <p:spPr>
            <a:xfrm>
              <a:off x="4794092" y="2335702"/>
              <a:ext cx="1988453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Тело плавает внутри жидкости: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Прямоугольник 51"/>
                <p:cNvSpPr/>
                <p:nvPr/>
              </p:nvSpPr>
              <p:spPr>
                <a:xfrm>
                  <a:off x="5662886" y="2896270"/>
                  <a:ext cx="870287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ж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Прямоугольник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2886" y="2896270"/>
                  <a:ext cx="919291" cy="3231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Прямоугольник 55"/>
                <p:cNvSpPr/>
                <p:nvPr/>
              </p:nvSpPr>
              <p:spPr>
                <a:xfrm>
                  <a:off x="4794092" y="4025371"/>
                  <a:ext cx="966419" cy="3281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6" name="Прямоугольник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092" y="4025371"/>
                  <a:ext cx="1012521" cy="35118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8621" r="-9581" b="-51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4794092" y="3464803"/>
              <a:ext cx="1988453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Тело плавает на поверхности: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Прямоугольник 57"/>
                <p:cNvSpPr/>
                <p:nvPr/>
              </p:nvSpPr>
              <p:spPr>
                <a:xfrm>
                  <a:off x="5662886" y="4025371"/>
                  <a:ext cx="870287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ж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Прямоугольник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2886" y="4025371"/>
                  <a:ext cx="919291" cy="3231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Дуга 31"/>
          <p:cNvSpPr/>
          <p:nvPr/>
        </p:nvSpPr>
        <p:spPr>
          <a:xfrm>
            <a:off x="7140921" y="4834467"/>
            <a:ext cx="3815656" cy="896975"/>
          </a:xfrm>
          <a:prstGeom prst="arc">
            <a:avLst>
              <a:gd name="adj1" fmla="val 10789588"/>
              <a:gd name="adj2" fmla="val 0"/>
            </a:avLst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113183" y="4086017"/>
            <a:ext cx="1871133" cy="499900"/>
            <a:chOff x="5702300" y="3090049"/>
            <a:chExt cx="1403350" cy="374925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5702300" y="3090049"/>
              <a:ext cx="971550" cy="374925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673850" y="3090049"/>
              <a:ext cx="431800" cy="374925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 rot="5400000">
            <a:off x="8115300" y="4081081"/>
            <a:ext cx="1871133" cy="499900"/>
            <a:chOff x="5702300" y="3090049"/>
            <a:chExt cx="1403350" cy="374925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702300" y="3090049"/>
              <a:ext cx="971550" cy="374925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673850" y="3090049"/>
              <a:ext cx="431800" cy="374925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9" name="Цилиндр 38"/>
          <p:cNvSpPr/>
          <p:nvPr/>
        </p:nvSpPr>
        <p:spPr>
          <a:xfrm>
            <a:off x="7140921" y="2321727"/>
            <a:ext cx="3815656" cy="3466159"/>
          </a:xfrm>
          <a:prstGeom prst="can">
            <a:avLst>
              <a:gd name="adj" fmla="val 27590"/>
            </a:avLst>
          </a:prstGeom>
          <a:solidFill>
            <a:schemeClr val="accent1">
              <a:lumMod val="7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145867" y="2294467"/>
            <a:ext cx="3810711" cy="990600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7140921" y="2060685"/>
            <a:ext cx="3815656" cy="3715913"/>
          </a:xfrm>
          <a:prstGeom prst="can">
            <a:avLst>
              <a:gd name="adj" fmla="val 27590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9050868" y="3721101"/>
            <a:ext cx="0" cy="60934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9279468" y="4330448"/>
            <a:ext cx="0" cy="825752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9050867" y="4554352"/>
            <a:ext cx="0" cy="825752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284692" y="4825989"/>
                <a:ext cx="590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C000">
                              <a:lumMod val="20000"/>
                              <a:lumOff val="80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FFC000">
                                  <a:lumMod val="20000"/>
                                  <a:lumOff val="8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FC000">
                                  <a:lumMod val="20000"/>
                                  <a:lumOff val="8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srgbClr val="FFC000">
                      <a:lumMod val="20000"/>
                      <a:lumOff val="8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519" y="3619492"/>
                <a:ext cx="488724" cy="300082"/>
              </a:xfrm>
              <a:prstGeom prst="rect">
                <a:avLst/>
              </a:prstGeom>
              <a:blipFill rotWithShape="0">
                <a:blip r:embed="rId14"/>
                <a:stretch>
                  <a:fillRect t="-10204" r="-35000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050148" y="3647985"/>
                <a:ext cx="474937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C000">
                                  <a:lumMod val="20000"/>
                                  <a:lumOff val="8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FFC000">
                                      <a:lumMod val="20000"/>
                                      <a:lumOff val="8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C000">
                                      <a:lumMod val="20000"/>
                                      <a:lumOff val="8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FFC000">
                                  <a:lumMod val="20000"/>
                                  <a:lumOff val="8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FFC000">
                      <a:lumMod val="20000"/>
                      <a:lumOff val="8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611" y="2735988"/>
                <a:ext cx="401135" cy="325345"/>
              </a:xfrm>
              <a:prstGeom prst="rect">
                <a:avLst/>
              </a:prstGeom>
              <a:blipFill rotWithShape="0">
                <a:blip r:embed="rId15"/>
                <a:stretch>
                  <a:fillRect t="-13208" r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050867" y="5119072"/>
                <a:ext cx="590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C000">
                              <a:lumMod val="20000"/>
                              <a:lumOff val="80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FFC000">
                                  <a:lumMod val="20000"/>
                                  <a:lumOff val="8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FC000">
                                  <a:lumMod val="20000"/>
                                  <a:lumOff val="8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srgbClr val="FFC000">
                      <a:lumMod val="20000"/>
                      <a:lumOff val="8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150" y="3839304"/>
                <a:ext cx="488724" cy="300082"/>
              </a:xfrm>
              <a:prstGeom prst="rect">
                <a:avLst/>
              </a:prstGeom>
              <a:blipFill rotWithShape="0">
                <a:blip r:embed="rId16"/>
                <a:stretch>
                  <a:fillRect t="-10204" r="-33750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05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858 0.03055 " pathEditMode="relative" rAng="0" ptsTypes="AA">
                                      <p:cBhvr>
                                        <p:cTn id="45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5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5062E-6 L -0.01892 0.0429 " pathEditMode="relative" rAng="0" ptsTypes="AA">
                                      <p:cBhvr>
                                        <p:cTn id="47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 animBg="1"/>
      <p:bldP spid="40" grpId="0" animBg="1"/>
      <p:bldP spid="41" grpId="0" animBg="1"/>
      <p:bldP spid="47" grpId="0"/>
      <p:bldP spid="47" grpId="1"/>
      <p:bldP spid="47" grpId="2"/>
      <p:bldP spid="48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Скругленный прямоугольник 119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93886" y="515809"/>
            <a:ext cx="306205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Плавание тел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74" y="2656361"/>
            <a:ext cx="5001237" cy="2610056"/>
          </a:xfrm>
          <a:prstGeom prst="rect">
            <a:avLst/>
          </a:prstGeom>
        </p:spPr>
      </p:pic>
      <p:sp>
        <p:nvSpPr>
          <p:cNvPr id="72" name="Полилиния 71"/>
          <p:cNvSpPr/>
          <p:nvPr/>
        </p:nvSpPr>
        <p:spPr>
          <a:xfrm>
            <a:off x="6383866" y="5670343"/>
            <a:ext cx="5334303" cy="210236"/>
          </a:xfrm>
          <a:custGeom>
            <a:avLst/>
            <a:gdLst>
              <a:gd name="connsiteX0" fmla="*/ 8092 w 9152092"/>
              <a:gd name="connsiteY0" fmla="*/ 43666 h 440176"/>
              <a:gd name="connsiteX1" fmla="*/ 0 w 9152092"/>
              <a:gd name="connsiteY1" fmla="*/ 440176 h 440176"/>
              <a:gd name="connsiteX2" fmla="*/ 9152092 w 9152092"/>
              <a:gd name="connsiteY2" fmla="*/ 440176 h 440176"/>
              <a:gd name="connsiteX3" fmla="*/ 9152092 w 9152092"/>
              <a:gd name="connsiteY3" fmla="*/ 67942 h 440176"/>
              <a:gd name="connsiteX4" fmla="*/ 9127816 w 9152092"/>
              <a:gd name="connsiteY4" fmla="*/ 67942 h 440176"/>
              <a:gd name="connsiteX5" fmla="*/ 8480453 w 9152092"/>
              <a:gd name="connsiteY5" fmla="*/ 84126 h 440176"/>
              <a:gd name="connsiteX6" fmla="*/ 8448085 w 9152092"/>
              <a:gd name="connsiteY6" fmla="*/ 76034 h 440176"/>
              <a:gd name="connsiteX7" fmla="*/ 8350980 w 9152092"/>
              <a:gd name="connsiteY7" fmla="*/ 59850 h 440176"/>
              <a:gd name="connsiteX8" fmla="*/ 7687434 w 9152092"/>
              <a:gd name="connsiteY8" fmla="*/ 67942 h 440176"/>
              <a:gd name="connsiteX9" fmla="*/ 7622697 w 9152092"/>
              <a:gd name="connsiteY9" fmla="*/ 76034 h 440176"/>
              <a:gd name="connsiteX10" fmla="*/ 7452765 w 9152092"/>
              <a:gd name="connsiteY10" fmla="*/ 84126 h 440176"/>
              <a:gd name="connsiteX11" fmla="*/ 6376524 w 9152092"/>
              <a:gd name="connsiteY11" fmla="*/ 84126 h 440176"/>
              <a:gd name="connsiteX12" fmla="*/ 6166131 w 9152092"/>
              <a:gd name="connsiteY12" fmla="*/ 59850 h 440176"/>
              <a:gd name="connsiteX13" fmla="*/ 6117579 w 9152092"/>
              <a:gd name="connsiteY13" fmla="*/ 51758 h 440176"/>
              <a:gd name="connsiteX14" fmla="*/ 5980014 w 9152092"/>
              <a:gd name="connsiteY14" fmla="*/ 43666 h 440176"/>
              <a:gd name="connsiteX15" fmla="*/ 5640149 w 9152092"/>
              <a:gd name="connsiteY15" fmla="*/ 27482 h 440176"/>
              <a:gd name="connsiteX16" fmla="*/ 5494492 w 9152092"/>
              <a:gd name="connsiteY16" fmla="*/ 19390 h 440176"/>
              <a:gd name="connsiteX17" fmla="*/ 5470216 w 9152092"/>
              <a:gd name="connsiteY17" fmla="*/ 11298 h 440176"/>
              <a:gd name="connsiteX18" fmla="*/ 5041338 w 9152092"/>
              <a:gd name="connsiteY18" fmla="*/ 11298 h 440176"/>
              <a:gd name="connsiteX19" fmla="*/ 5008970 w 9152092"/>
              <a:gd name="connsiteY19" fmla="*/ 19390 h 440176"/>
              <a:gd name="connsiteX20" fmla="*/ 4944234 w 9152092"/>
              <a:gd name="connsiteY20" fmla="*/ 43666 h 440176"/>
              <a:gd name="connsiteX21" fmla="*/ 4895681 w 9152092"/>
              <a:gd name="connsiteY21" fmla="*/ 51758 h 440176"/>
              <a:gd name="connsiteX22" fmla="*/ 4822853 w 9152092"/>
              <a:gd name="connsiteY22" fmla="*/ 67942 h 440176"/>
              <a:gd name="connsiteX23" fmla="*/ 4758117 w 9152092"/>
              <a:gd name="connsiteY23" fmla="*/ 84126 h 440176"/>
              <a:gd name="connsiteX24" fmla="*/ 4733841 w 9152092"/>
              <a:gd name="connsiteY24" fmla="*/ 92218 h 440176"/>
              <a:gd name="connsiteX25" fmla="*/ 4636736 w 9152092"/>
              <a:gd name="connsiteY25" fmla="*/ 100310 h 440176"/>
              <a:gd name="connsiteX26" fmla="*/ 4151214 w 9152092"/>
              <a:gd name="connsiteY26" fmla="*/ 108402 h 440176"/>
              <a:gd name="connsiteX27" fmla="*/ 3649508 w 9152092"/>
              <a:gd name="connsiteY27" fmla="*/ 108402 h 440176"/>
              <a:gd name="connsiteX28" fmla="*/ 3609048 w 9152092"/>
              <a:gd name="connsiteY28" fmla="*/ 92218 h 440176"/>
              <a:gd name="connsiteX29" fmla="*/ 3398655 w 9152092"/>
              <a:gd name="connsiteY29" fmla="*/ 76034 h 440176"/>
              <a:gd name="connsiteX30" fmla="*/ 2654188 w 9152092"/>
              <a:gd name="connsiteY30" fmla="*/ 67942 h 440176"/>
              <a:gd name="connsiteX31" fmla="*/ 2524715 w 9152092"/>
              <a:gd name="connsiteY31" fmla="*/ 43666 h 440176"/>
              <a:gd name="connsiteX32" fmla="*/ 2476163 w 9152092"/>
              <a:gd name="connsiteY32" fmla="*/ 35574 h 440176"/>
              <a:gd name="connsiteX33" fmla="*/ 2411427 w 9152092"/>
              <a:gd name="connsiteY33" fmla="*/ 27482 h 440176"/>
              <a:gd name="connsiteX34" fmla="*/ 1480842 w 9152092"/>
              <a:gd name="connsiteY34" fmla="*/ 35574 h 440176"/>
              <a:gd name="connsiteX35" fmla="*/ 1375646 w 9152092"/>
              <a:gd name="connsiteY35" fmla="*/ 51758 h 440176"/>
              <a:gd name="connsiteX36" fmla="*/ 1270450 w 9152092"/>
              <a:gd name="connsiteY36" fmla="*/ 59850 h 440176"/>
              <a:gd name="connsiteX37" fmla="*/ 1229989 w 9152092"/>
              <a:gd name="connsiteY37" fmla="*/ 67942 h 440176"/>
              <a:gd name="connsiteX38" fmla="*/ 485522 w 9152092"/>
              <a:gd name="connsiteY38" fmla="*/ 67942 h 440176"/>
              <a:gd name="connsiteX39" fmla="*/ 428878 w 9152092"/>
              <a:gd name="connsiteY39" fmla="*/ 59850 h 440176"/>
              <a:gd name="connsiteX40" fmla="*/ 380326 w 9152092"/>
              <a:gd name="connsiteY40" fmla="*/ 51758 h 440176"/>
              <a:gd name="connsiteX41" fmla="*/ 307497 w 9152092"/>
              <a:gd name="connsiteY41" fmla="*/ 43666 h 440176"/>
              <a:gd name="connsiteX42" fmla="*/ 145657 w 9152092"/>
              <a:gd name="connsiteY42" fmla="*/ 51758 h 440176"/>
              <a:gd name="connsiteX43" fmla="*/ 89012 w 9152092"/>
              <a:gd name="connsiteY43" fmla="*/ 59850 h 440176"/>
              <a:gd name="connsiteX44" fmla="*/ 8092 w 9152092"/>
              <a:gd name="connsiteY44" fmla="*/ 43666 h 440176"/>
              <a:gd name="connsiteX0" fmla="*/ 8092 w 9152092"/>
              <a:gd name="connsiteY0" fmla="*/ 43666 h 440176"/>
              <a:gd name="connsiteX1" fmla="*/ 0 w 9152092"/>
              <a:gd name="connsiteY1" fmla="*/ 440176 h 440176"/>
              <a:gd name="connsiteX2" fmla="*/ 9124886 w 9152092"/>
              <a:gd name="connsiteY2" fmla="*/ 428452 h 440176"/>
              <a:gd name="connsiteX3" fmla="*/ 9152092 w 9152092"/>
              <a:gd name="connsiteY3" fmla="*/ 67942 h 440176"/>
              <a:gd name="connsiteX4" fmla="*/ 9127816 w 9152092"/>
              <a:gd name="connsiteY4" fmla="*/ 67942 h 440176"/>
              <a:gd name="connsiteX5" fmla="*/ 8480453 w 9152092"/>
              <a:gd name="connsiteY5" fmla="*/ 84126 h 440176"/>
              <a:gd name="connsiteX6" fmla="*/ 8448085 w 9152092"/>
              <a:gd name="connsiteY6" fmla="*/ 76034 h 440176"/>
              <a:gd name="connsiteX7" fmla="*/ 8350980 w 9152092"/>
              <a:gd name="connsiteY7" fmla="*/ 59850 h 440176"/>
              <a:gd name="connsiteX8" fmla="*/ 7687434 w 9152092"/>
              <a:gd name="connsiteY8" fmla="*/ 67942 h 440176"/>
              <a:gd name="connsiteX9" fmla="*/ 7622697 w 9152092"/>
              <a:gd name="connsiteY9" fmla="*/ 76034 h 440176"/>
              <a:gd name="connsiteX10" fmla="*/ 7452765 w 9152092"/>
              <a:gd name="connsiteY10" fmla="*/ 84126 h 440176"/>
              <a:gd name="connsiteX11" fmla="*/ 6376524 w 9152092"/>
              <a:gd name="connsiteY11" fmla="*/ 84126 h 440176"/>
              <a:gd name="connsiteX12" fmla="*/ 6166131 w 9152092"/>
              <a:gd name="connsiteY12" fmla="*/ 59850 h 440176"/>
              <a:gd name="connsiteX13" fmla="*/ 6117579 w 9152092"/>
              <a:gd name="connsiteY13" fmla="*/ 51758 h 440176"/>
              <a:gd name="connsiteX14" fmla="*/ 5980014 w 9152092"/>
              <a:gd name="connsiteY14" fmla="*/ 43666 h 440176"/>
              <a:gd name="connsiteX15" fmla="*/ 5640149 w 9152092"/>
              <a:gd name="connsiteY15" fmla="*/ 27482 h 440176"/>
              <a:gd name="connsiteX16" fmla="*/ 5494492 w 9152092"/>
              <a:gd name="connsiteY16" fmla="*/ 19390 h 440176"/>
              <a:gd name="connsiteX17" fmla="*/ 5470216 w 9152092"/>
              <a:gd name="connsiteY17" fmla="*/ 11298 h 440176"/>
              <a:gd name="connsiteX18" fmla="*/ 5041338 w 9152092"/>
              <a:gd name="connsiteY18" fmla="*/ 11298 h 440176"/>
              <a:gd name="connsiteX19" fmla="*/ 5008970 w 9152092"/>
              <a:gd name="connsiteY19" fmla="*/ 19390 h 440176"/>
              <a:gd name="connsiteX20" fmla="*/ 4944234 w 9152092"/>
              <a:gd name="connsiteY20" fmla="*/ 43666 h 440176"/>
              <a:gd name="connsiteX21" fmla="*/ 4895681 w 9152092"/>
              <a:gd name="connsiteY21" fmla="*/ 51758 h 440176"/>
              <a:gd name="connsiteX22" fmla="*/ 4822853 w 9152092"/>
              <a:gd name="connsiteY22" fmla="*/ 67942 h 440176"/>
              <a:gd name="connsiteX23" fmla="*/ 4758117 w 9152092"/>
              <a:gd name="connsiteY23" fmla="*/ 84126 h 440176"/>
              <a:gd name="connsiteX24" fmla="*/ 4733841 w 9152092"/>
              <a:gd name="connsiteY24" fmla="*/ 92218 h 440176"/>
              <a:gd name="connsiteX25" fmla="*/ 4636736 w 9152092"/>
              <a:gd name="connsiteY25" fmla="*/ 100310 h 440176"/>
              <a:gd name="connsiteX26" fmla="*/ 4151214 w 9152092"/>
              <a:gd name="connsiteY26" fmla="*/ 108402 h 440176"/>
              <a:gd name="connsiteX27" fmla="*/ 3649508 w 9152092"/>
              <a:gd name="connsiteY27" fmla="*/ 108402 h 440176"/>
              <a:gd name="connsiteX28" fmla="*/ 3609048 w 9152092"/>
              <a:gd name="connsiteY28" fmla="*/ 92218 h 440176"/>
              <a:gd name="connsiteX29" fmla="*/ 3398655 w 9152092"/>
              <a:gd name="connsiteY29" fmla="*/ 76034 h 440176"/>
              <a:gd name="connsiteX30" fmla="*/ 2654188 w 9152092"/>
              <a:gd name="connsiteY30" fmla="*/ 67942 h 440176"/>
              <a:gd name="connsiteX31" fmla="*/ 2524715 w 9152092"/>
              <a:gd name="connsiteY31" fmla="*/ 43666 h 440176"/>
              <a:gd name="connsiteX32" fmla="*/ 2476163 w 9152092"/>
              <a:gd name="connsiteY32" fmla="*/ 35574 h 440176"/>
              <a:gd name="connsiteX33" fmla="*/ 2411427 w 9152092"/>
              <a:gd name="connsiteY33" fmla="*/ 27482 h 440176"/>
              <a:gd name="connsiteX34" fmla="*/ 1480842 w 9152092"/>
              <a:gd name="connsiteY34" fmla="*/ 35574 h 440176"/>
              <a:gd name="connsiteX35" fmla="*/ 1375646 w 9152092"/>
              <a:gd name="connsiteY35" fmla="*/ 51758 h 440176"/>
              <a:gd name="connsiteX36" fmla="*/ 1270450 w 9152092"/>
              <a:gd name="connsiteY36" fmla="*/ 59850 h 440176"/>
              <a:gd name="connsiteX37" fmla="*/ 1229989 w 9152092"/>
              <a:gd name="connsiteY37" fmla="*/ 67942 h 440176"/>
              <a:gd name="connsiteX38" fmla="*/ 485522 w 9152092"/>
              <a:gd name="connsiteY38" fmla="*/ 67942 h 440176"/>
              <a:gd name="connsiteX39" fmla="*/ 428878 w 9152092"/>
              <a:gd name="connsiteY39" fmla="*/ 59850 h 440176"/>
              <a:gd name="connsiteX40" fmla="*/ 380326 w 9152092"/>
              <a:gd name="connsiteY40" fmla="*/ 51758 h 440176"/>
              <a:gd name="connsiteX41" fmla="*/ 307497 w 9152092"/>
              <a:gd name="connsiteY41" fmla="*/ 43666 h 440176"/>
              <a:gd name="connsiteX42" fmla="*/ 145657 w 9152092"/>
              <a:gd name="connsiteY42" fmla="*/ 51758 h 440176"/>
              <a:gd name="connsiteX43" fmla="*/ 89012 w 9152092"/>
              <a:gd name="connsiteY43" fmla="*/ 59850 h 440176"/>
              <a:gd name="connsiteX44" fmla="*/ 8092 w 9152092"/>
              <a:gd name="connsiteY44" fmla="*/ 43666 h 440176"/>
              <a:gd name="connsiteX0" fmla="*/ 8092 w 9152092"/>
              <a:gd name="connsiteY0" fmla="*/ 43666 h 440176"/>
              <a:gd name="connsiteX1" fmla="*/ 0 w 9152092"/>
              <a:gd name="connsiteY1" fmla="*/ 440176 h 440176"/>
              <a:gd name="connsiteX2" fmla="*/ 9124886 w 9152092"/>
              <a:gd name="connsiteY2" fmla="*/ 428452 h 440176"/>
              <a:gd name="connsiteX3" fmla="*/ 9152092 w 9152092"/>
              <a:gd name="connsiteY3" fmla="*/ 67942 h 440176"/>
              <a:gd name="connsiteX4" fmla="*/ 9127816 w 9152092"/>
              <a:gd name="connsiteY4" fmla="*/ 67942 h 440176"/>
              <a:gd name="connsiteX5" fmla="*/ 8480453 w 9152092"/>
              <a:gd name="connsiteY5" fmla="*/ 84126 h 440176"/>
              <a:gd name="connsiteX6" fmla="*/ 8448085 w 9152092"/>
              <a:gd name="connsiteY6" fmla="*/ 76034 h 440176"/>
              <a:gd name="connsiteX7" fmla="*/ 8350980 w 9152092"/>
              <a:gd name="connsiteY7" fmla="*/ 59850 h 440176"/>
              <a:gd name="connsiteX8" fmla="*/ 7687434 w 9152092"/>
              <a:gd name="connsiteY8" fmla="*/ 67942 h 440176"/>
              <a:gd name="connsiteX9" fmla="*/ 7622697 w 9152092"/>
              <a:gd name="connsiteY9" fmla="*/ 76034 h 440176"/>
              <a:gd name="connsiteX10" fmla="*/ 7452765 w 9152092"/>
              <a:gd name="connsiteY10" fmla="*/ 84126 h 440176"/>
              <a:gd name="connsiteX11" fmla="*/ 6376524 w 9152092"/>
              <a:gd name="connsiteY11" fmla="*/ 84126 h 440176"/>
              <a:gd name="connsiteX12" fmla="*/ 6166131 w 9152092"/>
              <a:gd name="connsiteY12" fmla="*/ 59850 h 440176"/>
              <a:gd name="connsiteX13" fmla="*/ 6117579 w 9152092"/>
              <a:gd name="connsiteY13" fmla="*/ 51758 h 440176"/>
              <a:gd name="connsiteX14" fmla="*/ 5980014 w 9152092"/>
              <a:gd name="connsiteY14" fmla="*/ 43666 h 440176"/>
              <a:gd name="connsiteX15" fmla="*/ 5640149 w 9152092"/>
              <a:gd name="connsiteY15" fmla="*/ 27482 h 440176"/>
              <a:gd name="connsiteX16" fmla="*/ 5494492 w 9152092"/>
              <a:gd name="connsiteY16" fmla="*/ 19390 h 440176"/>
              <a:gd name="connsiteX17" fmla="*/ 5470216 w 9152092"/>
              <a:gd name="connsiteY17" fmla="*/ 11298 h 440176"/>
              <a:gd name="connsiteX18" fmla="*/ 5041338 w 9152092"/>
              <a:gd name="connsiteY18" fmla="*/ 11298 h 440176"/>
              <a:gd name="connsiteX19" fmla="*/ 5008970 w 9152092"/>
              <a:gd name="connsiteY19" fmla="*/ 19390 h 440176"/>
              <a:gd name="connsiteX20" fmla="*/ 4944234 w 9152092"/>
              <a:gd name="connsiteY20" fmla="*/ 43666 h 440176"/>
              <a:gd name="connsiteX21" fmla="*/ 4895681 w 9152092"/>
              <a:gd name="connsiteY21" fmla="*/ 51758 h 440176"/>
              <a:gd name="connsiteX22" fmla="*/ 4822853 w 9152092"/>
              <a:gd name="connsiteY22" fmla="*/ 67942 h 440176"/>
              <a:gd name="connsiteX23" fmla="*/ 4758117 w 9152092"/>
              <a:gd name="connsiteY23" fmla="*/ 84126 h 440176"/>
              <a:gd name="connsiteX24" fmla="*/ 4733841 w 9152092"/>
              <a:gd name="connsiteY24" fmla="*/ 92218 h 440176"/>
              <a:gd name="connsiteX25" fmla="*/ 4636736 w 9152092"/>
              <a:gd name="connsiteY25" fmla="*/ 100310 h 440176"/>
              <a:gd name="connsiteX26" fmla="*/ 4151214 w 9152092"/>
              <a:gd name="connsiteY26" fmla="*/ 108402 h 440176"/>
              <a:gd name="connsiteX27" fmla="*/ 3649508 w 9152092"/>
              <a:gd name="connsiteY27" fmla="*/ 108402 h 440176"/>
              <a:gd name="connsiteX28" fmla="*/ 3609048 w 9152092"/>
              <a:gd name="connsiteY28" fmla="*/ 92218 h 440176"/>
              <a:gd name="connsiteX29" fmla="*/ 3398655 w 9152092"/>
              <a:gd name="connsiteY29" fmla="*/ 76034 h 440176"/>
              <a:gd name="connsiteX30" fmla="*/ 2654188 w 9152092"/>
              <a:gd name="connsiteY30" fmla="*/ 67942 h 440176"/>
              <a:gd name="connsiteX31" fmla="*/ 2524715 w 9152092"/>
              <a:gd name="connsiteY31" fmla="*/ 43666 h 440176"/>
              <a:gd name="connsiteX32" fmla="*/ 2476163 w 9152092"/>
              <a:gd name="connsiteY32" fmla="*/ 35574 h 440176"/>
              <a:gd name="connsiteX33" fmla="*/ 2411427 w 9152092"/>
              <a:gd name="connsiteY33" fmla="*/ 27482 h 440176"/>
              <a:gd name="connsiteX34" fmla="*/ 1480842 w 9152092"/>
              <a:gd name="connsiteY34" fmla="*/ 35574 h 440176"/>
              <a:gd name="connsiteX35" fmla="*/ 1375646 w 9152092"/>
              <a:gd name="connsiteY35" fmla="*/ 51758 h 440176"/>
              <a:gd name="connsiteX36" fmla="*/ 1270450 w 9152092"/>
              <a:gd name="connsiteY36" fmla="*/ 59850 h 440176"/>
              <a:gd name="connsiteX37" fmla="*/ 1229989 w 9152092"/>
              <a:gd name="connsiteY37" fmla="*/ 67942 h 440176"/>
              <a:gd name="connsiteX38" fmla="*/ 485522 w 9152092"/>
              <a:gd name="connsiteY38" fmla="*/ 67942 h 440176"/>
              <a:gd name="connsiteX39" fmla="*/ 428878 w 9152092"/>
              <a:gd name="connsiteY39" fmla="*/ 59850 h 440176"/>
              <a:gd name="connsiteX40" fmla="*/ 380326 w 9152092"/>
              <a:gd name="connsiteY40" fmla="*/ 51758 h 440176"/>
              <a:gd name="connsiteX41" fmla="*/ 307497 w 9152092"/>
              <a:gd name="connsiteY41" fmla="*/ 43666 h 440176"/>
              <a:gd name="connsiteX42" fmla="*/ 145657 w 9152092"/>
              <a:gd name="connsiteY42" fmla="*/ 51758 h 440176"/>
              <a:gd name="connsiteX43" fmla="*/ 89012 w 9152092"/>
              <a:gd name="connsiteY43" fmla="*/ 59850 h 440176"/>
              <a:gd name="connsiteX44" fmla="*/ 8092 w 9152092"/>
              <a:gd name="connsiteY44" fmla="*/ 43666 h 440176"/>
              <a:gd name="connsiteX0" fmla="*/ 8092 w 9152092"/>
              <a:gd name="connsiteY0" fmla="*/ 43666 h 440176"/>
              <a:gd name="connsiteX1" fmla="*/ 0 w 9152092"/>
              <a:gd name="connsiteY1" fmla="*/ 440176 h 440176"/>
              <a:gd name="connsiteX2" fmla="*/ 9124886 w 9152092"/>
              <a:gd name="connsiteY2" fmla="*/ 428452 h 440176"/>
              <a:gd name="connsiteX3" fmla="*/ 9152092 w 9152092"/>
              <a:gd name="connsiteY3" fmla="*/ 67942 h 440176"/>
              <a:gd name="connsiteX4" fmla="*/ 9127816 w 9152092"/>
              <a:gd name="connsiteY4" fmla="*/ 67942 h 440176"/>
              <a:gd name="connsiteX5" fmla="*/ 8480453 w 9152092"/>
              <a:gd name="connsiteY5" fmla="*/ 84126 h 440176"/>
              <a:gd name="connsiteX6" fmla="*/ 8448085 w 9152092"/>
              <a:gd name="connsiteY6" fmla="*/ 76034 h 440176"/>
              <a:gd name="connsiteX7" fmla="*/ 8350980 w 9152092"/>
              <a:gd name="connsiteY7" fmla="*/ 59850 h 440176"/>
              <a:gd name="connsiteX8" fmla="*/ 7687434 w 9152092"/>
              <a:gd name="connsiteY8" fmla="*/ 67942 h 440176"/>
              <a:gd name="connsiteX9" fmla="*/ 7622697 w 9152092"/>
              <a:gd name="connsiteY9" fmla="*/ 76034 h 440176"/>
              <a:gd name="connsiteX10" fmla="*/ 7452765 w 9152092"/>
              <a:gd name="connsiteY10" fmla="*/ 84126 h 440176"/>
              <a:gd name="connsiteX11" fmla="*/ 6376524 w 9152092"/>
              <a:gd name="connsiteY11" fmla="*/ 84126 h 440176"/>
              <a:gd name="connsiteX12" fmla="*/ 6166131 w 9152092"/>
              <a:gd name="connsiteY12" fmla="*/ 59850 h 440176"/>
              <a:gd name="connsiteX13" fmla="*/ 6117579 w 9152092"/>
              <a:gd name="connsiteY13" fmla="*/ 51758 h 440176"/>
              <a:gd name="connsiteX14" fmla="*/ 5980014 w 9152092"/>
              <a:gd name="connsiteY14" fmla="*/ 43666 h 440176"/>
              <a:gd name="connsiteX15" fmla="*/ 5640149 w 9152092"/>
              <a:gd name="connsiteY15" fmla="*/ 27482 h 440176"/>
              <a:gd name="connsiteX16" fmla="*/ 5494492 w 9152092"/>
              <a:gd name="connsiteY16" fmla="*/ 19390 h 440176"/>
              <a:gd name="connsiteX17" fmla="*/ 5470216 w 9152092"/>
              <a:gd name="connsiteY17" fmla="*/ 11298 h 440176"/>
              <a:gd name="connsiteX18" fmla="*/ 5041338 w 9152092"/>
              <a:gd name="connsiteY18" fmla="*/ 11298 h 440176"/>
              <a:gd name="connsiteX19" fmla="*/ 5008970 w 9152092"/>
              <a:gd name="connsiteY19" fmla="*/ 19390 h 440176"/>
              <a:gd name="connsiteX20" fmla="*/ 4944234 w 9152092"/>
              <a:gd name="connsiteY20" fmla="*/ 43666 h 440176"/>
              <a:gd name="connsiteX21" fmla="*/ 4895681 w 9152092"/>
              <a:gd name="connsiteY21" fmla="*/ 51758 h 440176"/>
              <a:gd name="connsiteX22" fmla="*/ 4822853 w 9152092"/>
              <a:gd name="connsiteY22" fmla="*/ 67942 h 440176"/>
              <a:gd name="connsiteX23" fmla="*/ 4758117 w 9152092"/>
              <a:gd name="connsiteY23" fmla="*/ 84126 h 440176"/>
              <a:gd name="connsiteX24" fmla="*/ 4733841 w 9152092"/>
              <a:gd name="connsiteY24" fmla="*/ 92218 h 440176"/>
              <a:gd name="connsiteX25" fmla="*/ 4636736 w 9152092"/>
              <a:gd name="connsiteY25" fmla="*/ 100310 h 440176"/>
              <a:gd name="connsiteX26" fmla="*/ 4151214 w 9152092"/>
              <a:gd name="connsiteY26" fmla="*/ 108402 h 440176"/>
              <a:gd name="connsiteX27" fmla="*/ 3649508 w 9152092"/>
              <a:gd name="connsiteY27" fmla="*/ 108402 h 440176"/>
              <a:gd name="connsiteX28" fmla="*/ 3609048 w 9152092"/>
              <a:gd name="connsiteY28" fmla="*/ 92218 h 440176"/>
              <a:gd name="connsiteX29" fmla="*/ 3398655 w 9152092"/>
              <a:gd name="connsiteY29" fmla="*/ 76034 h 440176"/>
              <a:gd name="connsiteX30" fmla="*/ 2654188 w 9152092"/>
              <a:gd name="connsiteY30" fmla="*/ 67942 h 440176"/>
              <a:gd name="connsiteX31" fmla="*/ 2524715 w 9152092"/>
              <a:gd name="connsiteY31" fmla="*/ 43666 h 440176"/>
              <a:gd name="connsiteX32" fmla="*/ 2476163 w 9152092"/>
              <a:gd name="connsiteY32" fmla="*/ 35574 h 440176"/>
              <a:gd name="connsiteX33" fmla="*/ 2411427 w 9152092"/>
              <a:gd name="connsiteY33" fmla="*/ 27482 h 440176"/>
              <a:gd name="connsiteX34" fmla="*/ 1480842 w 9152092"/>
              <a:gd name="connsiteY34" fmla="*/ 35574 h 440176"/>
              <a:gd name="connsiteX35" fmla="*/ 1375646 w 9152092"/>
              <a:gd name="connsiteY35" fmla="*/ 51758 h 440176"/>
              <a:gd name="connsiteX36" fmla="*/ 1270450 w 9152092"/>
              <a:gd name="connsiteY36" fmla="*/ 59850 h 440176"/>
              <a:gd name="connsiteX37" fmla="*/ 1229989 w 9152092"/>
              <a:gd name="connsiteY37" fmla="*/ 67942 h 440176"/>
              <a:gd name="connsiteX38" fmla="*/ 485522 w 9152092"/>
              <a:gd name="connsiteY38" fmla="*/ 67942 h 440176"/>
              <a:gd name="connsiteX39" fmla="*/ 428878 w 9152092"/>
              <a:gd name="connsiteY39" fmla="*/ 59850 h 440176"/>
              <a:gd name="connsiteX40" fmla="*/ 380326 w 9152092"/>
              <a:gd name="connsiteY40" fmla="*/ 51758 h 440176"/>
              <a:gd name="connsiteX41" fmla="*/ 307497 w 9152092"/>
              <a:gd name="connsiteY41" fmla="*/ 43666 h 440176"/>
              <a:gd name="connsiteX42" fmla="*/ 145657 w 9152092"/>
              <a:gd name="connsiteY42" fmla="*/ 51758 h 440176"/>
              <a:gd name="connsiteX43" fmla="*/ 89012 w 9152092"/>
              <a:gd name="connsiteY43" fmla="*/ 59850 h 440176"/>
              <a:gd name="connsiteX44" fmla="*/ 8092 w 9152092"/>
              <a:gd name="connsiteY44" fmla="*/ 43666 h 440176"/>
              <a:gd name="connsiteX0" fmla="*/ 8092 w 9152092"/>
              <a:gd name="connsiteY0" fmla="*/ 43666 h 440178"/>
              <a:gd name="connsiteX1" fmla="*/ 0 w 9152092"/>
              <a:gd name="connsiteY1" fmla="*/ 440176 h 440178"/>
              <a:gd name="connsiteX2" fmla="*/ 9075916 w 9152092"/>
              <a:gd name="connsiteY2" fmla="*/ 440178 h 440178"/>
              <a:gd name="connsiteX3" fmla="*/ 9152092 w 9152092"/>
              <a:gd name="connsiteY3" fmla="*/ 67942 h 440178"/>
              <a:gd name="connsiteX4" fmla="*/ 9127816 w 9152092"/>
              <a:gd name="connsiteY4" fmla="*/ 67942 h 440178"/>
              <a:gd name="connsiteX5" fmla="*/ 8480453 w 9152092"/>
              <a:gd name="connsiteY5" fmla="*/ 84126 h 440178"/>
              <a:gd name="connsiteX6" fmla="*/ 8448085 w 9152092"/>
              <a:gd name="connsiteY6" fmla="*/ 76034 h 440178"/>
              <a:gd name="connsiteX7" fmla="*/ 8350980 w 9152092"/>
              <a:gd name="connsiteY7" fmla="*/ 59850 h 440178"/>
              <a:gd name="connsiteX8" fmla="*/ 7687434 w 9152092"/>
              <a:gd name="connsiteY8" fmla="*/ 67942 h 440178"/>
              <a:gd name="connsiteX9" fmla="*/ 7622697 w 9152092"/>
              <a:gd name="connsiteY9" fmla="*/ 76034 h 440178"/>
              <a:gd name="connsiteX10" fmla="*/ 7452765 w 9152092"/>
              <a:gd name="connsiteY10" fmla="*/ 84126 h 440178"/>
              <a:gd name="connsiteX11" fmla="*/ 6376524 w 9152092"/>
              <a:gd name="connsiteY11" fmla="*/ 84126 h 440178"/>
              <a:gd name="connsiteX12" fmla="*/ 6166131 w 9152092"/>
              <a:gd name="connsiteY12" fmla="*/ 59850 h 440178"/>
              <a:gd name="connsiteX13" fmla="*/ 6117579 w 9152092"/>
              <a:gd name="connsiteY13" fmla="*/ 51758 h 440178"/>
              <a:gd name="connsiteX14" fmla="*/ 5980014 w 9152092"/>
              <a:gd name="connsiteY14" fmla="*/ 43666 h 440178"/>
              <a:gd name="connsiteX15" fmla="*/ 5640149 w 9152092"/>
              <a:gd name="connsiteY15" fmla="*/ 27482 h 440178"/>
              <a:gd name="connsiteX16" fmla="*/ 5494492 w 9152092"/>
              <a:gd name="connsiteY16" fmla="*/ 19390 h 440178"/>
              <a:gd name="connsiteX17" fmla="*/ 5470216 w 9152092"/>
              <a:gd name="connsiteY17" fmla="*/ 11298 h 440178"/>
              <a:gd name="connsiteX18" fmla="*/ 5041338 w 9152092"/>
              <a:gd name="connsiteY18" fmla="*/ 11298 h 440178"/>
              <a:gd name="connsiteX19" fmla="*/ 5008970 w 9152092"/>
              <a:gd name="connsiteY19" fmla="*/ 19390 h 440178"/>
              <a:gd name="connsiteX20" fmla="*/ 4944234 w 9152092"/>
              <a:gd name="connsiteY20" fmla="*/ 43666 h 440178"/>
              <a:gd name="connsiteX21" fmla="*/ 4895681 w 9152092"/>
              <a:gd name="connsiteY21" fmla="*/ 51758 h 440178"/>
              <a:gd name="connsiteX22" fmla="*/ 4822853 w 9152092"/>
              <a:gd name="connsiteY22" fmla="*/ 67942 h 440178"/>
              <a:gd name="connsiteX23" fmla="*/ 4758117 w 9152092"/>
              <a:gd name="connsiteY23" fmla="*/ 84126 h 440178"/>
              <a:gd name="connsiteX24" fmla="*/ 4733841 w 9152092"/>
              <a:gd name="connsiteY24" fmla="*/ 92218 h 440178"/>
              <a:gd name="connsiteX25" fmla="*/ 4636736 w 9152092"/>
              <a:gd name="connsiteY25" fmla="*/ 100310 h 440178"/>
              <a:gd name="connsiteX26" fmla="*/ 4151214 w 9152092"/>
              <a:gd name="connsiteY26" fmla="*/ 108402 h 440178"/>
              <a:gd name="connsiteX27" fmla="*/ 3649508 w 9152092"/>
              <a:gd name="connsiteY27" fmla="*/ 108402 h 440178"/>
              <a:gd name="connsiteX28" fmla="*/ 3609048 w 9152092"/>
              <a:gd name="connsiteY28" fmla="*/ 92218 h 440178"/>
              <a:gd name="connsiteX29" fmla="*/ 3398655 w 9152092"/>
              <a:gd name="connsiteY29" fmla="*/ 76034 h 440178"/>
              <a:gd name="connsiteX30" fmla="*/ 2654188 w 9152092"/>
              <a:gd name="connsiteY30" fmla="*/ 67942 h 440178"/>
              <a:gd name="connsiteX31" fmla="*/ 2524715 w 9152092"/>
              <a:gd name="connsiteY31" fmla="*/ 43666 h 440178"/>
              <a:gd name="connsiteX32" fmla="*/ 2476163 w 9152092"/>
              <a:gd name="connsiteY32" fmla="*/ 35574 h 440178"/>
              <a:gd name="connsiteX33" fmla="*/ 2411427 w 9152092"/>
              <a:gd name="connsiteY33" fmla="*/ 27482 h 440178"/>
              <a:gd name="connsiteX34" fmla="*/ 1480842 w 9152092"/>
              <a:gd name="connsiteY34" fmla="*/ 35574 h 440178"/>
              <a:gd name="connsiteX35" fmla="*/ 1375646 w 9152092"/>
              <a:gd name="connsiteY35" fmla="*/ 51758 h 440178"/>
              <a:gd name="connsiteX36" fmla="*/ 1270450 w 9152092"/>
              <a:gd name="connsiteY36" fmla="*/ 59850 h 440178"/>
              <a:gd name="connsiteX37" fmla="*/ 1229989 w 9152092"/>
              <a:gd name="connsiteY37" fmla="*/ 67942 h 440178"/>
              <a:gd name="connsiteX38" fmla="*/ 485522 w 9152092"/>
              <a:gd name="connsiteY38" fmla="*/ 67942 h 440178"/>
              <a:gd name="connsiteX39" fmla="*/ 428878 w 9152092"/>
              <a:gd name="connsiteY39" fmla="*/ 59850 h 440178"/>
              <a:gd name="connsiteX40" fmla="*/ 380326 w 9152092"/>
              <a:gd name="connsiteY40" fmla="*/ 51758 h 440178"/>
              <a:gd name="connsiteX41" fmla="*/ 307497 w 9152092"/>
              <a:gd name="connsiteY41" fmla="*/ 43666 h 440178"/>
              <a:gd name="connsiteX42" fmla="*/ 145657 w 9152092"/>
              <a:gd name="connsiteY42" fmla="*/ 51758 h 440178"/>
              <a:gd name="connsiteX43" fmla="*/ 89012 w 9152092"/>
              <a:gd name="connsiteY43" fmla="*/ 59850 h 440178"/>
              <a:gd name="connsiteX44" fmla="*/ 8092 w 9152092"/>
              <a:gd name="connsiteY44" fmla="*/ 43666 h 440178"/>
              <a:gd name="connsiteX0" fmla="*/ 8092 w 9152092"/>
              <a:gd name="connsiteY0" fmla="*/ 43666 h 440178"/>
              <a:gd name="connsiteX1" fmla="*/ 0 w 9152092"/>
              <a:gd name="connsiteY1" fmla="*/ 440176 h 440178"/>
              <a:gd name="connsiteX2" fmla="*/ 9075916 w 9152092"/>
              <a:gd name="connsiteY2" fmla="*/ 440178 h 440178"/>
              <a:gd name="connsiteX3" fmla="*/ 9152092 w 9152092"/>
              <a:gd name="connsiteY3" fmla="*/ 67942 h 440178"/>
              <a:gd name="connsiteX4" fmla="*/ 9127816 w 9152092"/>
              <a:gd name="connsiteY4" fmla="*/ 67942 h 440178"/>
              <a:gd name="connsiteX5" fmla="*/ 8480453 w 9152092"/>
              <a:gd name="connsiteY5" fmla="*/ 84126 h 440178"/>
              <a:gd name="connsiteX6" fmla="*/ 8448085 w 9152092"/>
              <a:gd name="connsiteY6" fmla="*/ 76034 h 440178"/>
              <a:gd name="connsiteX7" fmla="*/ 8350980 w 9152092"/>
              <a:gd name="connsiteY7" fmla="*/ 59850 h 440178"/>
              <a:gd name="connsiteX8" fmla="*/ 7687434 w 9152092"/>
              <a:gd name="connsiteY8" fmla="*/ 67942 h 440178"/>
              <a:gd name="connsiteX9" fmla="*/ 7622697 w 9152092"/>
              <a:gd name="connsiteY9" fmla="*/ 76034 h 440178"/>
              <a:gd name="connsiteX10" fmla="*/ 7452765 w 9152092"/>
              <a:gd name="connsiteY10" fmla="*/ 84126 h 440178"/>
              <a:gd name="connsiteX11" fmla="*/ 6376524 w 9152092"/>
              <a:gd name="connsiteY11" fmla="*/ 84126 h 440178"/>
              <a:gd name="connsiteX12" fmla="*/ 6166131 w 9152092"/>
              <a:gd name="connsiteY12" fmla="*/ 59850 h 440178"/>
              <a:gd name="connsiteX13" fmla="*/ 6117579 w 9152092"/>
              <a:gd name="connsiteY13" fmla="*/ 51758 h 440178"/>
              <a:gd name="connsiteX14" fmla="*/ 5980014 w 9152092"/>
              <a:gd name="connsiteY14" fmla="*/ 43666 h 440178"/>
              <a:gd name="connsiteX15" fmla="*/ 5640149 w 9152092"/>
              <a:gd name="connsiteY15" fmla="*/ 27482 h 440178"/>
              <a:gd name="connsiteX16" fmla="*/ 5494492 w 9152092"/>
              <a:gd name="connsiteY16" fmla="*/ 19390 h 440178"/>
              <a:gd name="connsiteX17" fmla="*/ 5470216 w 9152092"/>
              <a:gd name="connsiteY17" fmla="*/ 11298 h 440178"/>
              <a:gd name="connsiteX18" fmla="*/ 5041338 w 9152092"/>
              <a:gd name="connsiteY18" fmla="*/ 11298 h 440178"/>
              <a:gd name="connsiteX19" fmla="*/ 5008970 w 9152092"/>
              <a:gd name="connsiteY19" fmla="*/ 19390 h 440178"/>
              <a:gd name="connsiteX20" fmla="*/ 4944234 w 9152092"/>
              <a:gd name="connsiteY20" fmla="*/ 43666 h 440178"/>
              <a:gd name="connsiteX21" fmla="*/ 4895681 w 9152092"/>
              <a:gd name="connsiteY21" fmla="*/ 51758 h 440178"/>
              <a:gd name="connsiteX22" fmla="*/ 4822853 w 9152092"/>
              <a:gd name="connsiteY22" fmla="*/ 67942 h 440178"/>
              <a:gd name="connsiteX23" fmla="*/ 4758117 w 9152092"/>
              <a:gd name="connsiteY23" fmla="*/ 84126 h 440178"/>
              <a:gd name="connsiteX24" fmla="*/ 4733841 w 9152092"/>
              <a:gd name="connsiteY24" fmla="*/ 92218 h 440178"/>
              <a:gd name="connsiteX25" fmla="*/ 4636736 w 9152092"/>
              <a:gd name="connsiteY25" fmla="*/ 100310 h 440178"/>
              <a:gd name="connsiteX26" fmla="*/ 4151214 w 9152092"/>
              <a:gd name="connsiteY26" fmla="*/ 108402 h 440178"/>
              <a:gd name="connsiteX27" fmla="*/ 3649508 w 9152092"/>
              <a:gd name="connsiteY27" fmla="*/ 108402 h 440178"/>
              <a:gd name="connsiteX28" fmla="*/ 3609048 w 9152092"/>
              <a:gd name="connsiteY28" fmla="*/ 92218 h 440178"/>
              <a:gd name="connsiteX29" fmla="*/ 3398655 w 9152092"/>
              <a:gd name="connsiteY29" fmla="*/ 76034 h 440178"/>
              <a:gd name="connsiteX30" fmla="*/ 2654188 w 9152092"/>
              <a:gd name="connsiteY30" fmla="*/ 67942 h 440178"/>
              <a:gd name="connsiteX31" fmla="*/ 2524715 w 9152092"/>
              <a:gd name="connsiteY31" fmla="*/ 43666 h 440178"/>
              <a:gd name="connsiteX32" fmla="*/ 2476163 w 9152092"/>
              <a:gd name="connsiteY32" fmla="*/ 35574 h 440178"/>
              <a:gd name="connsiteX33" fmla="*/ 2411427 w 9152092"/>
              <a:gd name="connsiteY33" fmla="*/ 27482 h 440178"/>
              <a:gd name="connsiteX34" fmla="*/ 1480842 w 9152092"/>
              <a:gd name="connsiteY34" fmla="*/ 35574 h 440178"/>
              <a:gd name="connsiteX35" fmla="*/ 1375646 w 9152092"/>
              <a:gd name="connsiteY35" fmla="*/ 51758 h 440178"/>
              <a:gd name="connsiteX36" fmla="*/ 1270450 w 9152092"/>
              <a:gd name="connsiteY36" fmla="*/ 59850 h 440178"/>
              <a:gd name="connsiteX37" fmla="*/ 1229989 w 9152092"/>
              <a:gd name="connsiteY37" fmla="*/ 67942 h 440178"/>
              <a:gd name="connsiteX38" fmla="*/ 485522 w 9152092"/>
              <a:gd name="connsiteY38" fmla="*/ 67942 h 440178"/>
              <a:gd name="connsiteX39" fmla="*/ 428878 w 9152092"/>
              <a:gd name="connsiteY39" fmla="*/ 59850 h 440178"/>
              <a:gd name="connsiteX40" fmla="*/ 380326 w 9152092"/>
              <a:gd name="connsiteY40" fmla="*/ 51758 h 440178"/>
              <a:gd name="connsiteX41" fmla="*/ 307497 w 9152092"/>
              <a:gd name="connsiteY41" fmla="*/ 43666 h 440178"/>
              <a:gd name="connsiteX42" fmla="*/ 145657 w 9152092"/>
              <a:gd name="connsiteY42" fmla="*/ 51758 h 440178"/>
              <a:gd name="connsiteX43" fmla="*/ 89012 w 9152092"/>
              <a:gd name="connsiteY43" fmla="*/ 59850 h 440178"/>
              <a:gd name="connsiteX44" fmla="*/ 8092 w 9152092"/>
              <a:gd name="connsiteY44" fmla="*/ 43666 h 440178"/>
              <a:gd name="connsiteX0" fmla="*/ 8092 w 9152092"/>
              <a:gd name="connsiteY0" fmla="*/ 43666 h 440178"/>
              <a:gd name="connsiteX1" fmla="*/ 0 w 9152092"/>
              <a:gd name="connsiteY1" fmla="*/ 440176 h 440178"/>
              <a:gd name="connsiteX2" fmla="*/ 9075916 w 9152092"/>
              <a:gd name="connsiteY2" fmla="*/ 440178 h 440178"/>
              <a:gd name="connsiteX3" fmla="*/ 9152092 w 9152092"/>
              <a:gd name="connsiteY3" fmla="*/ 67942 h 440178"/>
              <a:gd name="connsiteX4" fmla="*/ 9111496 w 9152092"/>
              <a:gd name="connsiteY4" fmla="*/ 67942 h 440178"/>
              <a:gd name="connsiteX5" fmla="*/ 8480453 w 9152092"/>
              <a:gd name="connsiteY5" fmla="*/ 84126 h 440178"/>
              <a:gd name="connsiteX6" fmla="*/ 8448085 w 9152092"/>
              <a:gd name="connsiteY6" fmla="*/ 76034 h 440178"/>
              <a:gd name="connsiteX7" fmla="*/ 8350980 w 9152092"/>
              <a:gd name="connsiteY7" fmla="*/ 59850 h 440178"/>
              <a:gd name="connsiteX8" fmla="*/ 7687434 w 9152092"/>
              <a:gd name="connsiteY8" fmla="*/ 67942 h 440178"/>
              <a:gd name="connsiteX9" fmla="*/ 7622697 w 9152092"/>
              <a:gd name="connsiteY9" fmla="*/ 76034 h 440178"/>
              <a:gd name="connsiteX10" fmla="*/ 7452765 w 9152092"/>
              <a:gd name="connsiteY10" fmla="*/ 84126 h 440178"/>
              <a:gd name="connsiteX11" fmla="*/ 6376524 w 9152092"/>
              <a:gd name="connsiteY11" fmla="*/ 84126 h 440178"/>
              <a:gd name="connsiteX12" fmla="*/ 6166131 w 9152092"/>
              <a:gd name="connsiteY12" fmla="*/ 59850 h 440178"/>
              <a:gd name="connsiteX13" fmla="*/ 6117579 w 9152092"/>
              <a:gd name="connsiteY13" fmla="*/ 51758 h 440178"/>
              <a:gd name="connsiteX14" fmla="*/ 5980014 w 9152092"/>
              <a:gd name="connsiteY14" fmla="*/ 43666 h 440178"/>
              <a:gd name="connsiteX15" fmla="*/ 5640149 w 9152092"/>
              <a:gd name="connsiteY15" fmla="*/ 27482 h 440178"/>
              <a:gd name="connsiteX16" fmla="*/ 5494492 w 9152092"/>
              <a:gd name="connsiteY16" fmla="*/ 19390 h 440178"/>
              <a:gd name="connsiteX17" fmla="*/ 5470216 w 9152092"/>
              <a:gd name="connsiteY17" fmla="*/ 11298 h 440178"/>
              <a:gd name="connsiteX18" fmla="*/ 5041338 w 9152092"/>
              <a:gd name="connsiteY18" fmla="*/ 11298 h 440178"/>
              <a:gd name="connsiteX19" fmla="*/ 5008970 w 9152092"/>
              <a:gd name="connsiteY19" fmla="*/ 19390 h 440178"/>
              <a:gd name="connsiteX20" fmla="*/ 4944234 w 9152092"/>
              <a:gd name="connsiteY20" fmla="*/ 43666 h 440178"/>
              <a:gd name="connsiteX21" fmla="*/ 4895681 w 9152092"/>
              <a:gd name="connsiteY21" fmla="*/ 51758 h 440178"/>
              <a:gd name="connsiteX22" fmla="*/ 4822853 w 9152092"/>
              <a:gd name="connsiteY22" fmla="*/ 67942 h 440178"/>
              <a:gd name="connsiteX23" fmla="*/ 4758117 w 9152092"/>
              <a:gd name="connsiteY23" fmla="*/ 84126 h 440178"/>
              <a:gd name="connsiteX24" fmla="*/ 4733841 w 9152092"/>
              <a:gd name="connsiteY24" fmla="*/ 92218 h 440178"/>
              <a:gd name="connsiteX25" fmla="*/ 4636736 w 9152092"/>
              <a:gd name="connsiteY25" fmla="*/ 100310 h 440178"/>
              <a:gd name="connsiteX26" fmla="*/ 4151214 w 9152092"/>
              <a:gd name="connsiteY26" fmla="*/ 108402 h 440178"/>
              <a:gd name="connsiteX27" fmla="*/ 3649508 w 9152092"/>
              <a:gd name="connsiteY27" fmla="*/ 108402 h 440178"/>
              <a:gd name="connsiteX28" fmla="*/ 3609048 w 9152092"/>
              <a:gd name="connsiteY28" fmla="*/ 92218 h 440178"/>
              <a:gd name="connsiteX29" fmla="*/ 3398655 w 9152092"/>
              <a:gd name="connsiteY29" fmla="*/ 76034 h 440178"/>
              <a:gd name="connsiteX30" fmla="*/ 2654188 w 9152092"/>
              <a:gd name="connsiteY30" fmla="*/ 67942 h 440178"/>
              <a:gd name="connsiteX31" fmla="*/ 2524715 w 9152092"/>
              <a:gd name="connsiteY31" fmla="*/ 43666 h 440178"/>
              <a:gd name="connsiteX32" fmla="*/ 2476163 w 9152092"/>
              <a:gd name="connsiteY32" fmla="*/ 35574 h 440178"/>
              <a:gd name="connsiteX33" fmla="*/ 2411427 w 9152092"/>
              <a:gd name="connsiteY33" fmla="*/ 27482 h 440178"/>
              <a:gd name="connsiteX34" fmla="*/ 1480842 w 9152092"/>
              <a:gd name="connsiteY34" fmla="*/ 35574 h 440178"/>
              <a:gd name="connsiteX35" fmla="*/ 1375646 w 9152092"/>
              <a:gd name="connsiteY35" fmla="*/ 51758 h 440178"/>
              <a:gd name="connsiteX36" fmla="*/ 1270450 w 9152092"/>
              <a:gd name="connsiteY36" fmla="*/ 59850 h 440178"/>
              <a:gd name="connsiteX37" fmla="*/ 1229989 w 9152092"/>
              <a:gd name="connsiteY37" fmla="*/ 67942 h 440178"/>
              <a:gd name="connsiteX38" fmla="*/ 485522 w 9152092"/>
              <a:gd name="connsiteY38" fmla="*/ 67942 h 440178"/>
              <a:gd name="connsiteX39" fmla="*/ 428878 w 9152092"/>
              <a:gd name="connsiteY39" fmla="*/ 59850 h 440178"/>
              <a:gd name="connsiteX40" fmla="*/ 380326 w 9152092"/>
              <a:gd name="connsiteY40" fmla="*/ 51758 h 440178"/>
              <a:gd name="connsiteX41" fmla="*/ 307497 w 9152092"/>
              <a:gd name="connsiteY41" fmla="*/ 43666 h 440178"/>
              <a:gd name="connsiteX42" fmla="*/ 145657 w 9152092"/>
              <a:gd name="connsiteY42" fmla="*/ 51758 h 440178"/>
              <a:gd name="connsiteX43" fmla="*/ 89012 w 9152092"/>
              <a:gd name="connsiteY43" fmla="*/ 59850 h 440178"/>
              <a:gd name="connsiteX44" fmla="*/ 8092 w 9152092"/>
              <a:gd name="connsiteY44" fmla="*/ 43666 h 440178"/>
              <a:gd name="connsiteX0" fmla="*/ 8092 w 9141209"/>
              <a:gd name="connsiteY0" fmla="*/ 43666 h 440178"/>
              <a:gd name="connsiteX1" fmla="*/ 0 w 9141209"/>
              <a:gd name="connsiteY1" fmla="*/ 440176 h 440178"/>
              <a:gd name="connsiteX2" fmla="*/ 9075916 w 9141209"/>
              <a:gd name="connsiteY2" fmla="*/ 440178 h 440178"/>
              <a:gd name="connsiteX3" fmla="*/ 9141209 w 9141209"/>
              <a:gd name="connsiteY3" fmla="*/ 64033 h 440178"/>
              <a:gd name="connsiteX4" fmla="*/ 9111496 w 9141209"/>
              <a:gd name="connsiteY4" fmla="*/ 67942 h 440178"/>
              <a:gd name="connsiteX5" fmla="*/ 8480453 w 9141209"/>
              <a:gd name="connsiteY5" fmla="*/ 84126 h 440178"/>
              <a:gd name="connsiteX6" fmla="*/ 8448085 w 9141209"/>
              <a:gd name="connsiteY6" fmla="*/ 76034 h 440178"/>
              <a:gd name="connsiteX7" fmla="*/ 8350980 w 9141209"/>
              <a:gd name="connsiteY7" fmla="*/ 59850 h 440178"/>
              <a:gd name="connsiteX8" fmla="*/ 7687434 w 9141209"/>
              <a:gd name="connsiteY8" fmla="*/ 67942 h 440178"/>
              <a:gd name="connsiteX9" fmla="*/ 7622697 w 9141209"/>
              <a:gd name="connsiteY9" fmla="*/ 76034 h 440178"/>
              <a:gd name="connsiteX10" fmla="*/ 7452765 w 9141209"/>
              <a:gd name="connsiteY10" fmla="*/ 84126 h 440178"/>
              <a:gd name="connsiteX11" fmla="*/ 6376524 w 9141209"/>
              <a:gd name="connsiteY11" fmla="*/ 84126 h 440178"/>
              <a:gd name="connsiteX12" fmla="*/ 6166131 w 9141209"/>
              <a:gd name="connsiteY12" fmla="*/ 59850 h 440178"/>
              <a:gd name="connsiteX13" fmla="*/ 6117579 w 9141209"/>
              <a:gd name="connsiteY13" fmla="*/ 51758 h 440178"/>
              <a:gd name="connsiteX14" fmla="*/ 5980014 w 9141209"/>
              <a:gd name="connsiteY14" fmla="*/ 43666 h 440178"/>
              <a:gd name="connsiteX15" fmla="*/ 5640149 w 9141209"/>
              <a:gd name="connsiteY15" fmla="*/ 27482 h 440178"/>
              <a:gd name="connsiteX16" fmla="*/ 5494492 w 9141209"/>
              <a:gd name="connsiteY16" fmla="*/ 19390 h 440178"/>
              <a:gd name="connsiteX17" fmla="*/ 5470216 w 9141209"/>
              <a:gd name="connsiteY17" fmla="*/ 11298 h 440178"/>
              <a:gd name="connsiteX18" fmla="*/ 5041338 w 9141209"/>
              <a:gd name="connsiteY18" fmla="*/ 11298 h 440178"/>
              <a:gd name="connsiteX19" fmla="*/ 5008970 w 9141209"/>
              <a:gd name="connsiteY19" fmla="*/ 19390 h 440178"/>
              <a:gd name="connsiteX20" fmla="*/ 4944234 w 9141209"/>
              <a:gd name="connsiteY20" fmla="*/ 43666 h 440178"/>
              <a:gd name="connsiteX21" fmla="*/ 4895681 w 9141209"/>
              <a:gd name="connsiteY21" fmla="*/ 51758 h 440178"/>
              <a:gd name="connsiteX22" fmla="*/ 4822853 w 9141209"/>
              <a:gd name="connsiteY22" fmla="*/ 67942 h 440178"/>
              <a:gd name="connsiteX23" fmla="*/ 4758117 w 9141209"/>
              <a:gd name="connsiteY23" fmla="*/ 84126 h 440178"/>
              <a:gd name="connsiteX24" fmla="*/ 4733841 w 9141209"/>
              <a:gd name="connsiteY24" fmla="*/ 92218 h 440178"/>
              <a:gd name="connsiteX25" fmla="*/ 4636736 w 9141209"/>
              <a:gd name="connsiteY25" fmla="*/ 100310 h 440178"/>
              <a:gd name="connsiteX26" fmla="*/ 4151214 w 9141209"/>
              <a:gd name="connsiteY26" fmla="*/ 108402 h 440178"/>
              <a:gd name="connsiteX27" fmla="*/ 3649508 w 9141209"/>
              <a:gd name="connsiteY27" fmla="*/ 108402 h 440178"/>
              <a:gd name="connsiteX28" fmla="*/ 3609048 w 9141209"/>
              <a:gd name="connsiteY28" fmla="*/ 92218 h 440178"/>
              <a:gd name="connsiteX29" fmla="*/ 3398655 w 9141209"/>
              <a:gd name="connsiteY29" fmla="*/ 76034 h 440178"/>
              <a:gd name="connsiteX30" fmla="*/ 2654188 w 9141209"/>
              <a:gd name="connsiteY30" fmla="*/ 67942 h 440178"/>
              <a:gd name="connsiteX31" fmla="*/ 2524715 w 9141209"/>
              <a:gd name="connsiteY31" fmla="*/ 43666 h 440178"/>
              <a:gd name="connsiteX32" fmla="*/ 2476163 w 9141209"/>
              <a:gd name="connsiteY32" fmla="*/ 35574 h 440178"/>
              <a:gd name="connsiteX33" fmla="*/ 2411427 w 9141209"/>
              <a:gd name="connsiteY33" fmla="*/ 27482 h 440178"/>
              <a:gd name="connsiteX34" fmla="*/ 1480842 w 9141209"/>
              <a:gd name="connsiteY34" fmla="*/ 35574 h 440178"/>
              <a:gd name="connsiteX35" fmla="*/ 1375646 w 9141209"/>
              <a:gd name="connsiteY35" fmla="*/ 51758 h 440178"/>
              <a:gd name="connsiteX36" fmla="*/ 1270450 w 9141209"/>
              <a:gd name="connsiteY36" fmla="*/ 59850 h 440178"/>
              <a:gd name="connsiteX37" fmla="*/ 1229989 w 9141209"/>
              <a:gd name="connsiteY37" fmla="*/ 67942 h 440178"/>
              <a:gd name="connsiteX38" fmla="*/ 485522 w 9141209"/>
              <a:gd name="connsiteY38" fmla="*/ 67942 h 440178"/>
              <a:gd name="connsiteX39" fmla="*/ 428878 w 9141209"/>
              <a:gd name="connsiteY39" fmla="*/ 59850 h 440178"/>
              <a:gd name="connsiteX40" fmla="*/ 380326 w 9141209"/>
              <a:gd name="connsiteY40" fmla="*/ 51758 h 440178"/>
              <a:gd name="connsiteX41" fmla="*/ 307497 w 9141209"/>
              <a:gd name="connsiteY41" fmla="*/ 43666 h 440178"/>
              <a:gd name="connsiteX42" fmla="*/ 145657 w 9141209"/>
              <a:gd name="connsiteY42" fmla="*/ 51758 h 440178"/>
              <a:gd name="connsiteX43" fmla="*/ 89012 w 9141209"/>
              <a:gd name="connsiteY43" fmla="*/ 59850 h 440178"/>
              <a:gd name="connsiteX44" fmla="*/ 8092 w 9141209"/>
              <a:gd name="connsiteY44" fmla="*/ 43666 h 4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141209" h="440178">
                <a:moveTo>
                  <a:pt x="8092" y="43666"/>
                </a:moveTo>
                <a:lnTo>
                  <a:pt x="0" y="440176"/>
                </a:lnTo>
                <a:lnTo>
                  <a:pt x="9075916" y="440178"/>
                </a:lnTo>
                <a:cubicBezTo>
                  <a:pt x="9161156" y="382546"/>
                  <a:pt x="9132140" y="184203"/>
                  <a:pt x="9141209" y="64033"/>
                </a:cubicBezTo>
                <a:lnTo>
                  <a:pt x="9111496" y="67942"/>
                </a:lnTo>
                <a:cubicBezTo>
                  <a:pt x="8867124" y="159581"/>
                  <a:pt x="8591021" y="82777"/>
                  <a:pt x="8480453" y="84126"/>
                </a:cubicBezTo>
                <a:cubicBezTo>
                  <a:pt x="8369885" y="85475"/>
                  <a:pt x="8459016" y="78084"/>
                  <a:pt x="8448085" y="76034"/>
                </a:cubicBezTo>
                <a:cubicBezTo>
                  <a:pt x="8415832" y="69987"/>
                  <a:pt x="8350980" y="59850"/>
                  <a:pt x="8350980" y="59850"/>
                </a:cubicBezTo>
                <a:lnTo>
                  <a:pt x="7687434" y="67942"/>
                </a:lnTo>
                <a:cubicBezTo>
                  <a:pt x="7665692" y="68425"/>
                  <a:pt x="7644392" y="74538"/>
                  <a:pt x="7622697" y="76034"/>
                </a:cubicBezTo>
                <a:cubicBezTo>
                  <a:pt x="7566123" y="79936"/>
                  <a:pt x="7509409" y="81429"/>
                  <a:pt x="7452765" y="84126"/>
                </a:cubicBezTo>
                <a:cubicBezTo>
                  <a:pt x="7064205" y="139634"/>
                  <a:pt x="7334198" y="103940"/>
                  <a:pt x="6376524" y="84126"/>
                </a:cubicBezTo>
                <a:cubicBezTo>
                  <a:pt x="6337512" y="83319"/>
                  <a:pt x="6224304" y="68800"/>
                  <a:pt x="6166131" y="59850"/>
                </a:cubicBezTo>
                <a:cubicBezTo>
                  <a:pt x="6149915" y="57355"/>
                  <a:pt x="6133925" y="53179"/>
                  <a:pt x="6117579" y="51758"/>
                </a:cubicBezTo>
                <a:cubicBezTo>
                  <a:pt x="6071817" y="47779"/>
                  <a:pt x="6025869" y="46363"/>
                  <a:pt x="5980014" y="43666"/>
                </a:cubicBezTo>
                <a:cubicBezTo>
                  <a:pt x="5824552" y="21457"/>
                  <a:pt x="5968788" y="39883"/>
                  <a:pt x="5640149" y="27482"/>
                </a:cubicBezTo>
                <a:cubicBezTo>
                  <a:pt x="5591556" y="25648"/>
                  <a:pt x="5543044" y="22087"/>
                  <a:pt x="5494492" y="19390"/>
                </a:cubicBezTo>
                <a:cubicBezTo>
                  <a:pt x="5486400" y="16693"/>
                  <a:pt x="5478608" y="12824"/>
                  <a:pt x="5470216" y="11298"/>
                </a:cubicBezTo>
                <a:cubicBezTo>
                  <a:pt x="5336581" y="-12999"/>
                  <a:pt x="5139283" y="9121"/>
                  <a:pt x="5041338" y="11298"/>
                </a:cubicBezTo>
                <a:cubicBezTo>
                  <a:pt x="5030549" y="13995"/>
                  <a:pt x="5019521" y="15873"/>
                  <a:pt x="5008970" y="19390"/>
                </a:cubicBezTo>
                <a:cubicBezTo>
                  <a:pt x="4996371" y="23590"/>
                  <a:pt x="4961279" y="39878"/>
                  <a:pt x="4944234" y="43666"/>
                </a:cubicBezTo>
                <a:cubicBezTo>
                  <a:pt x="4928217" y="47225"/>
                  <a:pt x="4911824" y="48823"/>
                  <a:pt x="4895681" y="51758"/>
                </a:cubicBezTo>
                <a:cubicBezTo>
                  <a:pt x="4872737" y="55930"/>
                  <a:pt x="4845582" y="61448"/>
                  <a:pt x="4822853" y="67942"/>
                </a:cubicBezTo>
                <a:cubicBezTo>
                  <a:pt x="4693373" y="104936"/>
                  <a:pt x="4955539" y="34771"/>
                  <a:pt x="4758117" y="84126"/>
                </a:cubicBezTo>
                <a:cubicBezTo>
                  <a:pt x="4749842" y="86195"/>
                  <a:pt x="4742296" y="91091"/>
                  <a:pt x="4733841" y="92218"/>
                </a:cubicBezTo>
                <a:cubicBezTo>
                  <a:pt x="4701645" y="96511"/>
                  <a:pt x="4669204" y="99408"/>
                  <a:pt x="4636736" y="100310"/>
                </a:cubicBezTo>
                <a:cubicBezTo>
                  <a:pt x="4474935" y="104804"/>
                  <a:pt x="4313055" y="105705"/>
                  <a:pt x="4151214" y="108402"/>
                </a:cubicBezTo>
                <a:cubicBezTo>
                  <a:pt x="3977989" y="166144"/>
                  <a:pt x="4097217" y="129388"/>
                  <a:pt x="3649508" y="108402"/>
                </a:cubicBezTo>
                <a:cubicBezTo>
                  <a:pt x="3634998" y="107722"/>
                  <a:pt x="3623353" y="94742"/>
                  <a:pt x="3609048" y="92218"/>
                </a:cubicBezTo>
                <a:cubicBezTo>
                  <a:pt x="3595581" y="89841"/>
                  <a:pt x="3402878" y="76114"/>
                  <a:pt x="3398655" y="76034"/>
                </a:cubicBezTo>
                <a:lnTo>
                  <a:pt x="2654188" y="67942"/>
                </a:lnTo>
                <a:cubicBezTo>
                  <a:pt x="2599044" y="31181"/>
                  <a:pt x="2645408" y="56371"/>
                  <a:pt x="2524715" y="43666"/>
                </a:cubicBezTo>
                <a:cubicBezTo>
                  <a:pt x="2508398" y="41948"/>
                  <a:pt x="2492405" y="37894"/>
                  <a:pt x="2476163" y="35574"/>
                </a:cubicBezTo>
                <a:cubicBezTo>
                  <a:pt x="2454635" y="32499"/>
                  <a:pt x="2433006" y="30179"/>
                  <a:pt x="2411427" y="27482"/>
                </a:cubicBezTo>
                <a:lnTo>
                  <a:pt x="1480842" y="35574"/>
                </a:lnTo>
                <a:cubicBezTo>
                  <a:pt x="1156667" y="40761"/>
                  <a:pt x="1499510" y="36275"/>
                  <a:pt x="1375646" y="51758"/>
                </a:cubicBezTo>
                <a:cubicBezTo>
                  <a:pt x="1340749" y="56120"/>
                  <a:pt x="1305515" y="57153"/>
                  <a:pt x="1270450" y="59850"/>
                </a:cubicBezTo>
                <a:cubicBezTo>
                  <a:pt x="1256963" y="62547"/>
                  <a:pt x="1243583" y="65851"/>
                  <a:pt x="1229989" y="67942"/>
                </a:cubicBezTo>
                <a:cubicBezTo>
                  <a:pt x="990804" y="104739"/>
                  <a:pt x="661904" y="70042"/>
                  <a:pt x="485522" y="67942"/>
                </a:cubicBezTo>
                <a:lnTo>
                  <a:pt x="428878" y="59850"/>
                </a:lnTo>
                <a:cubicBezTo>
                  <a:pt x="412662" y="57355"/>
                  <a:pt x="396589" y="53926"/>
                  <a:pt x="380326" y="51758"/>
                </a:cubicBezTo>
                <a:cubicBezTo>
                  <a:pt x="356115" y="48530"/>
                  <a:pt x="331773" y="46363"/>
                  <a:pt x="307497" y="43666"/>
                </a:cubicBezTo>
                <a:cubicBezTo>
                  <a:pt x="253550" y="46363"/>
                  <a:pt x="199523" y="47768"/>
                  <a:pt x="145657" y="51758"/>
                </a:cubicBezTo>
                <a:cubicBezTo>
                  <a:pt x="126636" y="53167"/>
                  <a:pt x="107597" y="55561"/>
                  <a:pt x="89012" y="59850"/>
                </a:cubicBezTo>
                <a:cubicBezTo>
                  <a:pt x="11488" y="77740"/>
                  <a:pt x="65063" y="76034"/>
                  <a:pt x="8092" y="4366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6383867" y="5814090"/>
            <a:ext cx="5340652" cy="159143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563" y="5703050"/>
            <a:ext cx="265276" cy="26527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83" y="5455478"/>
            <a:ext cx="365864" cy="41860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88" y="5576270"/>
            <a:ext cx="506531" cy="329709"/>
          </a:xfrm>
          <a:prstGeom prst="rect">
            <a:avLst/>
          </a:prstGeom>
        </p:spPr>
      </p:pic>
      <p:pic>
        <p:nvPicPr>
          <p:cNvPr id="76" name="Picture 2" descr="http://vetseminar.ru/images/sochi/sta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73" y="5671375"/>
            <a:ext cx="306511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vetseminar.ru/images/sochi/sta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221" y="5615308"/>
            <a:ext cx="366872" cy="3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482" y="5594811"/>
            <a:ext cx="355980" cy="36611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11" y="5513618"/>
            <a:ext cx="365864" cy="418609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617" y="5513618"/>
            <a:ext cx="365864" cy="418609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47" y="5676479"/>
            <a:ext cx="367675" cy="259579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726">
            <a:off x="7460500" y="5271866"/>
            <a:ext cx="449369" cy="304223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11601474" y="5703050"/>
            <a:ext cx="123045" cy="187460"/>
          </a:xfrm>
          <a:custGeom>
            <a:avLst/>
            <a:gdLst>
              <a:gd name="connsiteX0" fmla="*/ 0 w 92284"/>
              <a:gd name="connsiteY0" fmla="*/ 0 h 140595"/>
              <a:gd name="connsiteX1" fmla="*/ 92284 w 92284"/>
              <a:gd name="connsiteY1" fmla="*/ 0 h 140595"/>
              <a:gd name="connsiteX2" fmla="*/ 92284 w 92284"/>
              <a:gd name="connsiteY2" fmla="*/ 140595 h 140595"/>
              <a:gd name="connsiteX3" fmla="*/ 0 w 92284"/>
              <a:gd name="connsiteY3" fmla="*/ 140595 h 140595"/>
              <a:gd name="connsiteX4" fmla="*/ 0 w 92284"/>
              <a:gd name="connsiteY4" fmla="*/ 0 h 140595"/>
              <a:gd name="connsiteX0" fmla="*/ 7144 w 92284"/>
              <a:gd name="connsiteY0" fmla="*/ 26194 h 140595"/>
              <a:gd name="connsiteX1" fmla="*/ 92284 w 92284"/>
              <a:gd name="connsiteY1" fmla="*/ 0 h 140595"/>
              <a:gd name="connsiteX2" fmla="*/ 92284 w 92284"/>
              <a:gd name="connsiteY2" fmla="*/ 140595 h 140595"/>
              <a:gd name="connsiteX3" fmla="*/ 0 w 92284"/>
              <a:gd name="connsiteY3" fmla="*/ 140595 h 140595"/>
              <a:gd name="connsiteX4" fmla="*/ 7144 w 92284"/>
              <a:gd name="connsiteY4" fmla="*/ 26194 h 14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84" h="140595">
                <a:moveTo>
                  <a:pt x="7144" y="26194"/>
                </a:moveTo>
                <a:lnTo>
                  <a:pt x="92284" y="0"/>
                </a:lnTo>
                <a:lnTo>
                  <a:pt x="92284" y="140595"/>
                </a:lnTo>
                <a:lnTo>
                  <a:pt x="0" y="140595"/>
                </a:lnTo>
                <a:lnTo>
                  <a:pt x="7144" y="2619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6" name="Прямоугольник с двумя скругленными соседними углами 95"/>
          <p:cNvSpPr/>
          <p:nvPr/>
        </p:nvSpPr>
        <p:spPr>
          <a:xfrm>
            <a:off x="6383867" y="4635261"/>
            <a:ext cx="5340652" cy="1337972"/>
          </a:xfrm>
          <a:prstGeom prst="round2SameRect">
            <a:avLst>
              <a:gd name="adj1" fmla="val 120"/>
              <a:gd name="adj2" fmla="val 4753"/>
            </a:avLst>
          </a:prstGeom>
          <a:gradFill>
            <a:gsLst>
              <a:gs pos="0">
                <a:srgbClr val="4BD0FF">
                  <a:alpha val="40000"/>
                </a:srgbClr>
              </a:gs>
              <a:gs pos="37000">
                <a:srgbClr val="14B9E6">
                  <a:alpha val="52000"/>
                </a:srgbClr>
              </a:gs>
              <a:gs pos="19000">
                <a:srgbClr val="21D6E0">
                  <a:alpha val="70000"/>
                </a:srgbClr>
              </a:gs>
              <a:gs pos="56000">
                <a:srgbClr val="078CCF">
                  <a:alpha val="45000"/>
                </a:srgbClr>
              </a:gs>
              <a:gs pos="87910">
                <a:srgbClr val="005296">
                  <a:alpha val="36000"/>
                </a:srgbClr>
              </a:gs>
              <a:gs pos="74000">
                <a:srgbClr val="0087E6">
                  <a:alpha val="42000"/>
                </a:srgbClr>
              </a:gs>
              <a:gs pos="100000">
                <a:srgbClr val="001E3E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489251" y="1792208"/>
            <a:ext cx="5479749" cy="1141313"/>
            <a:chOff x="366938" y="1401306"/>
            <a:chExt cx="4109812" cy="855985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Предельная осадка судна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максимальная глубина, на которую может погружаться судно в воду.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489251" y="3135626"/>
            <a:ext cx="5479749" cy="1449089"/>
            <a:chOff x="366938" y="1401306"/>
            <a:chExt cx="4109812" cy="1086817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Ватерлиния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366938" y="1726376"/>
              <a:ext cx="4109812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красная линия на борту судна, указывающая наибольшую допустимую осадку судна.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489251" y="4786817"/>
            <a:ext cx="5479749" cy="1141312"/>
            <a:chOff x="366938" y="1401306"/>
            <a:chExt cx="4109812" cy="855984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366938" y="140130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Водоизмещение судна (</a:t>
              </a:r>
              <a:r>
                <a:rPr lang="en-US" sz="2000" i="1" dirty="0">
                  <a:solidFill>
                    <a:srgbClr val="ED7D31">
                      <a:lumMod val="75000"/>
                    </a:srgbClr>
                  </a:solidFill>
                </a:rPr>
                <a:t>m</a:t>
              </a:r>
              <a:r>
                <a:rPr lang="ru-RU" sz="2000" baseline="-25000" dirty="0">
                  <a:solidFill>
                    <a:srgbClr val="ED7D31">
                      <a:lumMod val="75000"/>
                    </a:srgbClr>
                  </a:solidFill>
                </a:rPr>
                <a:t>в</a:t>
              </a:r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)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366938" y="1726376"/>
              <a:ext cx="4109812" cy="530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масса </a:t>
              </a:r>
              <a:r>
                <a:rPr lang="ru-RU" sz="2000" dirty="0">
                  <a:solidFill>
                    <a:prstClr val="black"/>
                  </a:solidFill>
                </a:rPr>
                <a:t>воды в погруженном до ватерлинии объеме </a:t>
              </a:r>
              <a:r>
                <a:rPr lang="ru-RU" sz="2000" dirty="0">
                  <a:solidFill>
                    <a:prstClr val="black"/>
                  </a:solidFill>
                </a:rPr>
                <a:t>судна.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94027" y="1879600"/>
                <a:ext cx="1850186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гр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20" y="1409700"/>
                <a:ext cx="1436675" cy="34381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069221" y="1892779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</a:rPr>
              <a:t>— </a:t>
            </a:r>
            <a:r>
              <a:rPr lang="ru-RU" dirty="0">
                <a:solidFill>
                  <a:prstClr val="black"/>
                </a:solidFill>
              </a:rPr>
              <a:t>грузоподъемность судна.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3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97" grpId="0" animBg="1"/>
      <p:bldP spid="98" grpId="0" animBg="1"/>
      <p:bldP spid="96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Скругленный прямоугольник 119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93886" y="515809"/>
            <a:ext cx="306205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Плавание тел</a:t>
            </a:r>
          </a:p>
        </p:txBody>
      </p:sp>
      <p:grpSp>
        <p:nvGrpSpPr>
          <p:cNvPr id="99" name="Группа 98"/>
          <p:cNvGrpSpPr/>
          <p:nvPr/>
        </p:nvGrpSpPr>
        <p:grpSpPr>
          <a:xfrm>
            <a:off x="489251" y="1792208"/>
            <a:ext cx="5479749" cy="1141313"/>
            <a:chOff x="366938" y="1401306"/>
            <a:chExt cx="4109812" cy="855985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Предельная осадка судна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максимальная глубина, на которую может погружаться судно в воду.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489251" y="3135626"/>
            <a:ext cx="5479749" cy="1449089"/>
            <a:chOff x="366938" y="1401306"/>
            <a:chExt cx="4109812" cy="1086817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Ватерлиния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366938" y="1726376"/>
              <a:ext cx="4109812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красная линия на борту судна, указывающая наибольшую допустимую осадку судна.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489251" y="4786817"/>
            <a:ext cx="5479749" cy="1141312"/>
            <a:chOff x="366938" y="1401306"/>
            <a:chExt cx="4109812" cy="855984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366938" y="140130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Водоизмещение судна (</a:t>
              </a:r>
              <a:r>
                <a:rPr lang="en-US" sz="2000" i="1" dirty="0">
                  <a:solidFill>
                    <a:srgbClr val="ED7D31">
                      <a:lumMod val="75000"/>
                    </a:srgbClr>
                  </a:solidFill>
                </a:rPr>
                <a:t>m</a:t>
              </a:r>
              <a:r>
                <a:rPr lang="ru-RU" sz="2000" baseline="-25000" dirty="0">
                  <a:solidFill>
                    <a:srgbClr val="ED7D31">
                      <a:lumMod val="75000"/>
                    </a:srgbClr>
                  </a:solidFill>
                </a:rPr>
                <a:t>в</a:t>
              </a:r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)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366938" y="1726376"/>
              <a:ext cx="4109812" cy="530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масса </a:t>
              </a:r>
              <a:r>
                <a:rPr lang="ru-RU" sz="2000" dirty="0">
                  <a:solidFill>
                    <a:prstClr val="black"/>
                  </a:solidFill>
                </a:rPr>
                <a:t>воды в погруженном до ватерлинии объеме </a:t>
              </a:r>
              <a:r>
                <a:rPr lang="ru-RU" sz="2000" dirty="0">
                  <a:solidFill>
                    <a:prstClr val="black"/>
                  </a:solidFill>
                </a:rPr>
                <a:t>судна.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383866" y="1879601"/>
            <a:ext cx="5340653" cy="4093633"/>
            <a:chOff x="4787899" y="1409700"/>
            <a:chExt cx="4005490" cy="3070225"/>
          </a:xfrm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30" y="1992271"/>
              <a:ext cx="3750928" cy="1957542"/>
            </a:xfrm>
            <a:prstGeom prst="rect">
              <a:avLst/>
            </a:prstGeom>
          </p:spPr>
        </p:pic>
        <p:sp>
          <p:nvSpPr>
            <p:cNvPr id="72" name="Полилиния 71"/>
            <p:cNvSpPr/>
            <p:nvPr/>
          </p:nvSpPr>
          <p:spPr>
            <a:xfrm>
              <a:off x="4787899" y="4252757"/>
              <a:ext cx="4000727" cy="157677"/>
            </a:xfrm>
            <a:custGeom>
              <a:avLst/>
              <a:gdLst>
                <a:gd name="connsiteX0" fmla="*/ 8092 w 9152092"/>
                <a:gd name="connsiteY0" fmla="*/ 43666 h 440176"/>
                <a:gd name="connsiteX1" fmla="*/ 0 w 9152092"/>
                <a:gd name="connsiteY1" fmla="*/ 440176 h 440176"/>
                <a:gd name="connsiteX2" fmla="*/ 9152092 w 9152092"/>
                <a:gd name="connsiteY2" fmla="*/ 440176 h 440176"/>
                <a:gd name="connsiteX3" fmla="*/ 9152092 w 9152092"/>
                <a:gd name="connsiteY3" fmla="*/ 67942 h 440176"/>
                <a:gd name="connsiteX4" fmla="*/ 9127816 w 9152092"/>
                <a:gd name="connsiteY4" fmla="*/ 67942 h 440176"/>
                <a:gd name="connsiteX5" fmla="*/ 8480453 w 9152092"/>
                <a:gd name="connsiteY5" fmla="*/ 84126 h 440176"/>
                <a:gd name="connsiteX6" fmla="*/ 8448085 w 9152092"/>
                <a:gd name="connsiteY6" fmla="*/ 76034 h 440176"/>
                <a:gd name="connsiteX7" fmla="*/ 8350980 w 9152092"/>
                <a:gd name="connsiteY7" fmla="*/ 59850 h 440176"/>
                <a:gd name="connsiteX8" fmla="*/ 7687434 w 9152092"/>
                <a:gd name="connsiteY8" fmla="*/ 67942 h 440176"/>
                <a:gd name="connsiteX9" fmla="*/ 7622697 w 9152092"/>
                <a:gd name="connsiteY9" fmla="*/ 76034 h 440176"/>
                <a:gd name="connsiteX10" fmla="*/ 7452765 w 9152092"/>
                <a:gd name="connsiteY10" fmla="*/ 84126 h 440176"/>
                <a:gd name="connsiteX11" fmla="*/ 6376524 w 9152092"/>
                <a:gd name="connsiteY11" fmla="*/ 84126 h 440176"/>
                <a:gd name="connsiteX12" fmla="*/ 6166131 w 9152092"/>
                <a:gd name="connsiteY12" fmla="*/ 59850 h 440176"/>
                <a:gd name="connsiteX13" fmla="*/ 6117579 w 9152092"/>
                <a:gd name="connsiteY13" fmla="*/ 51758 h 440176"/>
                <a:gd name="connsiteX14" fmla="*/ 5980014 w 9152092"/>
                <a:gd name="connsiteY14" fmla="*/ 43666 h 440176"/>
                <a:gd name="connsiteX15" fmla="*/ 5640149 w 9152092"/>
                <a:gd name="connsiteY15" fmla="*/ 27482 h 440176"/>
                <a:gd name="connsiteX16" fmla="*/ 5494492 w 9152092"/>
                <a:gd name="connsiteY16" fmla="*/ 19390 h 440176"/>
                <a:gd name="connsiteX17" fmla="*/ 5470216 w 9152092"/>
                <a:gd name="connsiteY17" fmla="*/ 11298 h 440176"/>
                <a:gd name="connsiteX18" fmla="*/ 5041338 w 9152092"/>
                <a:gd name="connsiteY18" fmla="*/ 11298 h 440176"/>
                <a:gd name="connsiteX19" fmla="*/ 5008970 w 9152092"/>
                <a:gd name="connsiteY19" fmla="*/ 19390 h 440176"/>
                <a:gd name="connsiteX20" fmla="*/ 4944234 w 9152092"/>
                <a:gd name="connsiteY20" fmla="*/ 43666 h 440176"/>
                <a:gd name="connsiteX21" fmla="*/ 4895681 w 9152092"/>
                <a:gd name="connsiteY21" fmla="*/ 51758 h 440176"/>
                <a:gd name="connsiteX22" fmla="*/ 4822853 w 9152092"/>
                <a:gd name="connsiteY22" fmla="*/ 67942 h 440176"/>
                <a:gd name="connsiteX23" fmla="*/ 4758117 w 9152092"/>
                <a:gd name="connsiteY23" fmla="*/ 84126 h 440176"/>
                <a:gd name="connsiteX24" fmla="*/ 4733841 w 9152092"/>
                <a:gd name="connsiteY24" fmla="*/ 92218 h 440176"/>
                <a:gd name="connsiteX25" fmla="*/ 4636736 w 9152092"/>
                <a:gd name="connsiteY25" fmla="*/ 100310 h 440176"/>
                <a:gd name="connsiteX26" fmla="*/ 4151214 w 9152092"/>
                <a:gd name="connsiteY26" fmla="*/ 108402 h 440176"/>
                <a:gd name="connsiteX27" fmla="*/ 3649508 w 9152092"/>
                <a:gd name="connsiteY27" fmla="*/ 108402 h 440176"/>
                <a:gd name="connsiteX28" fmla="*/ 3609048 w 9152092"/>
                <a:gd name="connsiteY28" fmla="*/ 92218 h 440176"/>
                <a:gd name="connsiteX29" fmla="*/ 3398655 w 9152092"/>
                <a:gd name="connsiteY29" fmla="*/ 76034 h 440176"/>
                <a:gd name="connsiteX30" fmla="*/ 2654188 w 9152092"/>
                <a:gd name="connsiteY30" fmla="*/ 67942 h 440176"/>
                <a:gd name="connsiteX31" fmla="*/ 2524715 w 9152092"/>
                <a:gd name="connsiteY31" fmla="*/ 43666 h 440176"/>
                <a:gd name="connsiteX32" fmla="*/ 2476163 w 9152092"/>
                <a:gd name="connsiteY32" fmla="*/ 35574 h 440176"/>
                <a:gd name="connsiteX33" fmla="*/ 2411427 w 9152092"/>
                <a:gd name="connsiteY33" fmla="*/ 27482 h 440176"/>
                <a:gd name="connsiteX34" fmla="*/ 1480842 w 9152092"/>
                <a:gd name="connsiteY34" fmla="*/ 35574 h 440176"/>
                <a:gd name="connsiteX35" fmla="*/ 1375646 w 9152092"/>
                <a:gd name="connsiteY35" fmla="*/ 51758 h 440176"/>
                <a:gd name="connsiteX36" fmla="*/ 1270450 w 9152092"/>
                <a:gd name="connsiteY36" fmla="*/ 59850 h 440176"/>
                <a:gd name="connsiteX37" fmla="*/ 1229989 w 9152092"/>
                <a:gd name="connsiteY37" fmla="*/ 67942 h 440176"/>
                <a:gd name="connsiteX38" fmla="*/ 485522 w 9152092"/>
                <a:gd name="connsiteY38" fmla="*/ 67942 h 440176"/>
                <a:gd name="connsiteX39" fmla="*/ 428878 w 9152092"/>
                <a:gd name="connsiteY39" fmla="*/ 59850 h 440176"/>
                <a:gd name="connsiteX40" fmla="*/ 380326 w 9152092"/>
                <a:gd name="connsiteY40" fmla="*/ 51758 h 440176"/>
                <a:gd name="connsiteX41" fmla="*/ 307497 w 9152092"/>
                <a:gd name="connsiteY41" fmla="*/ 43666 h 440176"/>
                <a:gd name="connsiteX42" fmla="*/ 145657 w 9152092"/>
                <a:gd name="connsiteY42" fmla="*/ 51758 h 440176"/>
                <a:gd name="connsiteX43" fmla="*/ 89012 w 9152092"/>
                <a:gd name="connsiteY43" fmla="*/ 59850 h 440176"/>
                <a:gd name="connsiteX44" fmla="*/ 8092 w 9152092"/>
                <a:gd name="connsiteY44" fmla="*/ 43666 h 440176"/>
                <a:gd name="connsiteX0" fmla="*/ 8092 w 9152092"/>
                <a:gd name="connsiteY0" fmla="*/ 43666 h 440176"/>
                <a:gd name="connsiteX1" fmla="*/ 0 w 9152092"/>
                <a:gd name="connsiteY1" fmla="*/ 440176 h 440176"/>
                <a:gd name="connsiteX2" fmla="*/ 9124886 w 9152092"/>
                <a:gd name="connsiteY2" fmla="*/ 428452 h 440176"/>
                <a:gd name="connsiteX3" fmla="*/ 9152092 w 9152092"/>
                <a:gd name="connsiteY3" fmla="*/ 67942 h 440176"/>
                <a:gd name="connsiteX4" fmla="*/ 9127816 w 9152092"/>
                <a:gd name="connsiteY4" fmla="*/ 67942 h 440176"/>
                <a:gd name="connsiteX5" fmla="*/ 8480453 w 9152092"/>
                <a:gd name="connsiteY5" fmla="*/ 84126 h 440176"/>
                <a:gd name="connsiteX6" fmla="*/ 8448085 w 9152092"/>
                <a:gd name="connsiteY6" fmla="*/ 76034 h 440176"/>
                <a:gd name="connsiteX7" fmla="*/ 8350980 w 9152092"/>
                <a:gd name="connsiteY7" fmla="*/ 59850 h 440176"/>
                <a:gd name="connsiteX8" fmla="*/ 7687434 w 9152092"/>
                <a:gd name="connsiteY8" fmla="*/ 67942 h 440176"/>
                <a:gd name="connsiteX9" fmla="*/ 7622697 w 9152092"/>
                <a:gd name="connsiteY9" fmla="*/ 76034 h 440176"/>
                <a:gd name="connsiteX10" fmla="*/ 7452765 w 9152092"/>
                <a:gd name="connsiteY10" fmla="*/ 84126 h 440176"/>
                <a:gd name="connsiteX11" fmla="*/ 6376524 w 9152092"/>
                <a:gd name="connsiteY11" fmla="*/ 84126 h 440176"/>
                <a:gd name="connsiteX12" fmla="*/ 6166131 w 9152092"/>
                <a:gd name="connsiteY12" fmla="*/ 59850 h 440176"/>
                <a:gd name="connsiteX13" fmla="*/ 6117579 w 9152092"/>
                <a:gd name="connsiteY13" fmla="*/ 51758 h 440176"/>
                <a:gd name="connsiteX14" fmla="*/ 5980014 w 9152092"/>
                <a:gd name="connsiteY14" fmla="*/ 43666 h 440176"/>
                <a:gd name="connsiteX15" fmla="*/ 5640149 w 9152092"/>
                <a:gd name="connsiteY15" fmla="*/ 27482 h 440176"/>
                <a:gd name="connsiteX16" fmla="*/ 5494492 w 9152092"/>
                <a:gd name="connsiteY16" fmla="*/ 19390 h 440176"/>
                <a:gd name="connsiteX17" fmla="*/ 5470216 w 9152092"/>
                <a:gd name="connsiteY17" fmla="*/ 11298 h 440176"/>
                <a:gd name="connsiteX18" fmla="*/ 5041338 w 9152092"/>
                <a:gd name="connsiteY18" fmla="*/ 11298 h 440176"/>
                <a:gd name="connsiteX19" fmla="*/ 5008970 w 9152092"/>
                <a:gd name="connsiteY19" fmla="*/ 19390 h 440176"/>
                <a:gd name="connsiteX20" fmla="*/ 4944234 w 9152092"/>
                <a:gd name="connsiteY20" fmla="*/ 43666 h 440176"/>
                <a:gd name="connsiteX21" fmla="*/ 4895681 w 9152092"/>
                <a:gd name="connsiteY21" fmla="*/ 51758 h 440176"/>
                <a:gd name="connsiteX22" fmla="*/ 4822853 w 9152092"/>
                <a:gd name="connsiteY22" fmla="*/ 67942 h 440176"/>
                <a:gd name="connsiteX23" fmla="*/ 4758117 w 9152092"/>
                <a:gd name="connsiteY23" fmla="*/ 84126 h 440176"/>
                <a:gd name="connsiteX24" fmla="*/ 4733841 w 9152092"/>
                <a:gd name="connsiteY24" fmla="*/ 92218 h 440176"/>
                <a:gd name="connsiteX25" fmla="*/ 4636736 w 9152092"/>
                <a:gd name="connsiteY25" fmla="*/ 100310 h 440176"/>
                <a:gd name="connsiteX26" fmla="*/ 4151214 w 9152092"/>
                <a:gd name="connsiteY26" fmla="*/ 108402 h 440176"/>
                <a:gd name="connsiteX27" fmla="*/ 3649508 w 9152092"/>
                <a:gd name="connsiteY27" fmla="*/ 108402 h 440176"/>
                <a:gd name="connsiteX28" fmla="*/ 3609048 w 9152092"/>
                <a:gd name="connsiteY28" fmla="*/ 92218 h 440176"/>
                <a:gd name="connsiteX29" fmla="*/ 3398655 w 9152092"/>
                <a:gd name="connsiteY29" fmla="*/ 76034 h 440176"/>
                <a:gd name="connsiteX30" fmla="*/ 2654188 w 9152092"/>
                <a:gd name="connsiteY30" fmla="*/ 67942 h 440176"/>
                <a:gd name="connsiteX31" fmla="*/ 2524715 w 9152092"/>
                <a:gd name="connsiteY31" fmla="*/ 43666 h 440176"/>
                <a:gd name="connsiteX32" fmla="*/ 2476163 w 9152092"/>
                <a:gd name="connsiteY32" fmla="*/ 35574 h 440176"/>
                <a:gd name="connsiteX33" fmla="*/ 2411427 w 9152092"/>
                <a:gd name="connsiteY33" fmla="*/ 27482 h 440176"/>
                <a:gd name="connsiteX34" fmla="*/ 1480842 w 9152092"/>
                <a:gd name="connsiteY34" fmla="*/ 35574 h 440176"/>
                <a:gd name="connsiteX35" fmla="*/ 1375646 w 9152092"/>
                <a:gd name="connsiteY35" fmla="*/ 51758 h 440176"/>
                <a:gd name="connsiteX36" fmla="*/ 1270450 w 9152092"/>
                <a:gd name="connsiteY36" fmla="*/ 59850 h 440176"/>
                <a:gd name="connsiteX37" fmla="*/ 1229989 w 9152092"/>
                <a:gd name="connsiteY37" fmla="*/ 67942 h 440176"/>
                <a:gd name="connsiteX38" fmla="*/ 485522 w 9152092"/>
                <a:gd name="connsiteY38" fmla="*/ 67942 h 440176"/>
                <a:gd name="connsiteX39" fmla="*/ 428878 w 9152092"/>
                <a:gd name="connsiteY39" fmla="*/ 59850 h 440176"/>
                <a:gd name="connsiteX40" fmla="*/ 380326 w 9152092"/>
                <a:gd name="connsiteY40" fmla="*/ 51758 h 440176"/>
                <a:gd name="connsiteX41" fmla="*/ 307497 w 9152092"/>
                <a:gd name="connsiteY41" fmla="*/ 43666 h 440176"/>
                <a:gd name="connsiteX42" fmla="*/ 145657 w 9152092"/>
                <a:gd name="connsiteY42" fmla="*/ 51758 h 440176"/>
                <a:gd name="connsiteX43" fmla="*/ 89012 w 9152092"/>
                <a:gd name="connsiteY43" fmla="*/ 59850 h 440176"/>
                <a:gd name="connsiteX44" fmla="*/ 8092 w 9152092"/>
                <a:gd name="connsiteY44" fmla="*/ 43666 h 440176"/>
                <a:gd name="connsiteX0" fmla="*/ 8092 w 9152092"/>
                <a:gd name="connsiteY0" fmla="*/ 43666 h 440176"/>
                <a:gd name="connsiteX1" fmla="*/ 0 w 9152092"/>
                <a:gd name="connsiteY1" fmla="*/ 440176 h 440176"/>
                <a:gd name="connsiteX2" fmla="*/ 9124886 w 9152092"/>
                <a:gd name="connsiteY2" fmla="*/ 428452 h 440176"/>
                <a:gd name="connsiteX3" fmla="*/ 9152092 w 9152092"/>
                <a:gd name="connsiteY3" fmla="*/ 67942 h 440176"/>
                <a:gd name="connsiteX4" fmla="*/ 9127816 w 9152092"/>
                <a:gd name="connsiteY4" fmla="*/ 67942 h 440176"/>
                <a:gd name="connsiteX5" fmla="*/ 8480453 w 9152092"/>
                <a:gd name="connsiteY5" fmla="*/ 84126 h 440176"/>
                <a:gd name="connsiteX6" fmla="*/ 8448085 w 9152092"/>
                <a:gd name="connsiteY6" fmla="*/ 76034 h 440176"/>
                <a:gd name="connsiteX7" fmla="*/ 8350980 w 9152092"/>
                <a:gd name="connsiteY7" fmla="*/ 59850 h 440176"/>
                <a:gd name="connsiteX8" fmla="*/ 7687434 w 9152092"/>
                <a:gd name="connsiteY8" fmla="*/ 67942 h 440176"/>
                <a:gd name="connsiteX9" fmla="*/ 7622697 w 9152092"/>
                <a:gd name="connsiteY9" fmla="*/ 76034 h 440176"/>
                <a:gd name="connsiteX10" fmla="*/ 7452765 w 9152092"/>
                <a:gd name="connsiteY10" fmla="*/ 84126 h 440176"/>
                <a:gd name="connsiteX11" fmla="*/ 6376524 w 9152092"/>
                <a:gd name="connsiteY11" fmla="*/ 84126 h 440176"/>
                <a:gd name="connsiteX12" fmla="*/ 6166131 w 9152092"/>
                <a:gd name="connsiteY12" fmla="*/ 59850 h 440176"/>
                <a:gd name="connsiteX13" fmla="*/ 6117579 w 9152092"/>
                <a:gd name="connsiteY13" fmla="*/ 51758 h 440176"/>
                <a:gd name="connsiteX14" fmla="*/ 5980014 w 9152092"/>
                <a:gd name="connsiteY14" fmla="*/ 43666 h 440176"/>
                <a:gd name="connsiteX15" fmla="*/ 5640149 w 9152092"/>
                <a:gd name="connsiteY15" fmla="*/ 27482 h 440176"/>
                <a:gd name="connsiteX16" fmla="*/ 5494492 w 9152092"/>
                <a:gd name="connsiteY16" fmla="*/ 19390 h 440176"/>
                <a:gd name="connsiteX17" fmla="*/ 5470216 w 9152092"/>
                <a:gd name="connsiteY17" fmla="*/ 11298 h 440176"/>
                <a:gd name="connsiteX18" fmla="*/ 5041338 w 9152092"/>
                <a:gd name="connsiteY18" fmla="*/ 11298 h 440176"/>
                <a:gd name="connsiteX19" fmla="*/ 5008970 w 9152092"/>
                <a:gd name="connsiteY19" fmla="*/ 19390 h 440176"/>
                <a:gd name="connsiteX20" fmla="*/ 4944234 w 9152092"/>
                <a:gd name="connsiteY20" fmla="*/ 43666 h 440176"/>
                <a:gd name="connsiteX21" fmla="*/ 4895681 w 9152092"/>
                <a:gd name="connsiteY21" fmla="*/ 51758 h 440176"/>
                <a:gd name="connsiteX22" fmla="*/ 4822853 w 9152092"/>
                <a:gd name="connsiteY22" fmla="*/ 67942 h 440176"/>
                <a:gd name="connsiteX23" fmla="*/ 4758117 w 9152092"/>
                <a:gd name="connsiteY23" fmla="*/ 84126 h 440176"/>
                <a:gd name="connsiteX24" fmla="*/ 4733841 w 9152092"/>
                <a:gd name="connsiteY24" fmla="*/ 92218 h 440176"/>
                <a:gd name="connsiteX25" fmla="*/ 4636736 w 9152092"/>
                <a:gd name="connsiteY25" fmla="*/ 100310 h 440176"/>
                <a:gd name="connsiteX26" fmla="*/ 4151214 w 9152092"/>
                <a:gd name="connsiteY26" fmla="*/ 108402 h 440176"/>
                <a:gd name="connsiteX27" fmla="*/ 3649508 w 9152092"/>
                <a:gd name="connsiteY27" fmla="*/ 108402 h 440176"/>
                <a:gd name="connsiteX28" fmla="*/ 3609048 w 9152092"/>
                <a:gd name="connsiteY28" fmla="*/ 92218 h 440176"/>
                <a:gd name="connsiteX29" fmla="*/ 3398655 w 9152092"/>
                <a:gd name="connsiteY29" fmla="*/ 76034 h 440176"/>
                <a:gd name="connsiteX30" fmla="*/ 2654188 w 9152092"/>
                <a:gd name="connsiteY30" fmla="*/ 67942 h 440176"/>
                <a:gd name="connsiteX31" fmla="*/ 2524715 w 9152092"/>
                <a:gd name="connsiteY31" fmla="*/ 43666 h 440176"/>
                <a:gd name="connsiteX32" fmla="*/ 2476163 w 9152092"/>
                <a:gd name="connsiteY32" fmla="*/ 35574 h 440176"/>
                <a:gd name="connsiteX33" fmla="*/ 2411427 w 9152092"/>
                <a:gd name="connsiteY33" fmla="*/ 27482 h 440176"/>
                <a:gd name="connsiteX34" fmla="*/ 1480842 w 9152092"/>
                <a:gd name="connsiteY34" fmla="*/ 35574 h 440176"/>
                <a:gd name="connsiteX35" fmla="*/ 1375646 w 9152092"/>
                <a:gd name="connsiteY35" fmla="*/ 51758 h 440176"/>
                <a:gd name="connsiteX36" fmla="*/ 1270450 w 9152092"/>
                <a:gd name="connsiteY36" fmla="*/ 59850 h 440176"/>
                <a:gd name="connsiteX37" fmla="*/ 1229989 w 9152092"/>
                <a:gd name="connsiteY37" fmla="*/ 67942 h 440176"/>
                <a:gd name="connsiteX38" fmla="*/ 485522 w 9152092"/>
                <a:gd name="connsiteY38" fmla="*/ 67942 h 440176"/>
                <a:gd name="connsiteX39" fmla="*/ 428878 w 9152092"/>
                <a:gd name="connsiteY39" fmla="*/ 59850 h 440176"/>
                <a:gd name="connsiteX40" fmla="*/ 380326 w 9152092"/>
                <a:gd name="connsiteY40" fmla="*/ 51758 h 440176"/>
                <a:gd name="connsiteX41" fmla="*/ 307497 w 9152092"/>
                <a:gd name="connsiteY41" fmla="*/ 43666 h 440176"/>
                <a:gd name="connsiteX42" fmla="*/ 145657 w 9152092"/>
                <a:gd name="connsiteY42" fmla="*/ 51758 h 440176"/>
                <a:gd name="connsiteX43" fmla="*/ 89012 w 9152092"/>
                <a:gd name="connsiteY43" fmla="*/ 59850 h 440176"/>
                <a:gd name="connsiteX44" fmla="*/ 8092 w 9152092"/>
                <a:gd name="connsiteY44" fmla="*/ 43666 h 440176"/>
                <a:gd name="connsiteX0" fmla="*/ 8092 w 9152092"/>
                <a:gd name="connsiteY0" fmla="*/ 43666 h 440176"/>
                <a:gd name="connsiteX1" fmla="*/ 0 w 9152092"/>
                <a:gd name="connsiteY1" fmla="*/ 440176 h 440176"/>
                <a:gd name="connsiteX2" fmla="*/ 9124886 w 9152092"/>
                <a:gd name="connsiteY2" fmla="*/ 428452 h 440176"/>
                <a:gd name="connsiteX3" fmla="*/ 9152092 w 9152092"/>
                <a:gd name="connsiteY3" fmla="*/ 67942 h 440176"/>
                <a:gd name="connsiteX4" fmla="*/ 9127816 w 9152092"/>
                <a:gd name="connsiteY4" fmla="*/ 67942 h 440176"/>
                <a:gd name="connsiteX5" fmla="*/ 8480453 w 9152092"/>
                <a:gd name="connsiteY5" fmla="*/ 84126 h 440176"/>
                <a:gd name="connsiteX6" fmla="*/ 8448085 w 9152092"/>
                <a:gd name="connsiteY6" fmla="*/ 76034 h 440176"/>
                <a:gd name="connsiteX7" fmla="*/ 8350980 w 9152092"/>
                <a:gd name="connsiteY7" fmla="*/ 59850 h 440176"/>
                <a:gd name="connsiteX8" fmla="*/ 7687434 w 9152092"/>
                <a:gd name="connsiteY8" fmla="*/ 67942 h 440176"/>
                <a:gd name="connsiteX9" fmla="*/ 7622697 w 9152092"/>
                <a:gd name="connsiteY9" fmla="*/ 76034 h 440176"/>
                <a:gd name="connsiteX10" fmla="*/ 7452765 w 9152092"/>
                <a:gd name="connsiteY10" fmla="*/ 84126 h 440176"/>
                <a:gd name="connsiteX11" fmla="*/ 6376524 w 9152092"/>
                <a:gd name="connsiteY11" fmla="*/ 84126 h 440176"/>
                <a:gd name="connsiteX12" fmla="*/ 6166131 w 9152092"/>
                <a:gd name="connsiteY12" fmla="*/ 59850 h 440176"/>
                <a:gd name="connsiteX13" fmla="*/ 6117579 w 9152092"/>
                <a:gd name="connsiteY13" fmla="*/ 51758 h 440176"/>
                <a:gd name="connsiteX14" fmla="*/ 5980014 w 9152092"/>
                <a:gd name="connsiteY14" fmla="*/ 43666 h 440176"/>
                <a:gd name="connsiteX15" fmla="*/ 5640149 w 9152092"/>
                <a:gd name="connsiteY15" fmla="*/ 27482 h 440176"/>
                <a:gd name="connsiteX16" fmla="*/ 5494492 w 9152092"/>
                <a:gd name="connsiteY16" fmla="*/ 19390 h 440176"/>
                <a:gd name="connsiteX17" fmla="*/ 5470216 w 9152092"/>
                <a:gd name="connsiteY17" fmla="*/ 11298 h 440176"/>
                <a:gd name="connsiteX18" fmla="*/ 5041338 w 9152092"/>
                <a:gd name="connsiteY18" fmla="*/ 11298 h 440176"/>
                <a:gd name="connsiteX19" fmla="*/ 5008970 w 9152092"/>
                <a:gd name="connsiteY19" fmla="*/ 19390 h 440176"/>
                <a:gd name="connsiteX20" fmla="*/ 4944234 w 9152092"/>
                <a:gd name="connsiteY20" fmla="*/ 43666 h 440176"/>
                <a:gd name="connsiteX21" fmla="*/ 4895681 w 9152092"/>
                <a:gd name="connsiteY21" fmla="*/ 51758 h 440176"/>
                <a:gd name="connsiteX22" fmla="*/ 4822853 w 9152092"/>
                <a:gd name="connsiteY22" fmla="*/ 67942 h 440176"/>
                <a:gd name="connsiteX23" fmla="*/ 4758117 w 9152092"/>
                <a:gd name="connsiteY23" fmla="*/ 84126 h 440176"/>
                <a:gd name="connsiteX24" fmla="*/ 4733841 w 9152092"/>
                <a:gd name="connsiteY24" fmla="*/ 92218 h 440176"/>
                <a:gd name="connsiteX25" fmla="*/ 4636736 w 9152092"/>
                <a:gd name="connsiteY25" fmla="*/ 100310 h 440176"/>
                <a:gd name="connsiteX26" fmla="*/ 4151214 w 9152092"/>
                <a:gd name="connsiteY26" fmla="*/ 108402 h 440176"/>
                <a:gd name="connsiteX27" fmla="*/ 3649508 w 9152092"/>
                <a:gd name="connsiteY27" fmla="*/ 108402 h 440176"/>
                <a:gd name="connsiteX28" fmla="*/ 3609048 w 9152092"/>
                <a:gd name="connsiteY28" fmla="*/ 92218 h 440176"/>
                <a:gd name="connsiteX29" fmla="*/ 3398655 w 9152092"/>
                <a:gd name="connsiteY29" fmla="*/ 76034 h 440176"/>
                <a:gd name="connsiteX30" fmla="*/ 2654188 w 9152092"/>
                <a:gd name="connsiteY30" fmla="*/ 67942 h 440176"/>
                <a:gd name="connsiteX31" fmla="*/ 2524715 w 9152092"/>
                <a:gd name="connsiteY31" fmla="*/ 43666 h 440176"/>
                <a:gd name="connsiteX32" fmla="*/ 2476163 w 9152092"/>
                <a:gd name="connsiteY32" fmla="*/ 35574 h 440176"/>
                <a:gd name="connsiteX33" fmla="*/ 2411427 w 9152092"/>
                <a:gd name="connsiteY33" fmla="*/ 27482 h 440176"/>
                <a:gd name="connsiteX34" fmla="*/ 1480842 w 9152092"/>
                <a:gd name="connsiteY34" fmla="*/ 35574 h 440176"/>
                <a:gd name="connsiteX35" fmla="*/ 1375646 w 9152092"/>
                <a:gd name="connsiteY35" fmla="*/ 51758 h 440176"/>
                <a:gd name="connsiteX36" fmla="*/ 1270450 w 9152092"/>
                <a:gd name="connsiteY36" fmla="*/ 59850 h 440176"/>
                <a:gd name="connsiteX37" fmla="*/ 1229989 w 9152092"/>
                <a:gd name="connsiteY37" fmla="*/ 67942 h 440176"/>
                <a:gd name="connsiteX38" fmla="*/ 485522 w 9152092"/>
                <a:gd name="connsiteY38" fmla="*/ 67942 h 440176"/>
                <a:gd name="connsiteX39" fmla="*/ 428878 w 9152092"/>
                <a:gd name="connsiteY39" fmla="*/ 59850 h 440176"/>
                <a:gd name="connsiteX40" fmla="*/ 380326 w 9152092"/>
                <a:gd name="connsiteY40" fmla="*/ 51758 h 440176"/>
                <a:gd name="connsiteX41" fmla="*/ 307497 w 9152092"/>
                <a:gd name="connsiteY41" fmla="*/ 43666 h 440176"/>
                <a:gd name="connsiteX42" fmla="*/ 145657 w 9152092"/>
                <a:gd name="connsiteY42" fmla="*/ 51758 h 440176"/>
                <a:gd name="connsiteX43" fmla="*/ 89012 w 9152092"/>
                <a:gd name="connsiteY43" fmla="*/ 59850 h 440176"/>
                <a:gd name="connsiteX44" fmla="*/ 8092 w 9152092"/>
                <a:gd name="connsiteY44" fmla="*/ 43666 h 440176"/>
                <a:gd name="connsiteX0" fmla="*/ 8092 w 9152092"/>
                <a:gd name="connsiteY0" fmla="*/ 43666 h 440178"/>
                <a:gd name="connsiteX1" fmla="*/ 0 w 9152092"/>
                <a:gd name="connsiteY1" fmla="*/ 440176 h 440178"/>
                <a:gd name="connsiteX2" fmla="*/ 9075916 w 9152092"/>
                <a:gd name="connsiteY2" fmla="*/ 440178 h 440178"/>
                <a:gd name="connsiteX3" fmla="*/ 9152092 w 9152092"/>
                <a:gd name="connsiteY3" fmla="*/ 67942 h 440178"/>
                <a:gd name="connsiteX4" fmla="*/ 9127816 w 9152092"/>
                <a:gd name="connsiteY4" fmla="*/ 67942 h 440178"/>
                <a:gd name="connsiteX5" fmla="*/ 8480453 w 9152092"/>
                <a:gd name="connsiteY5" fmla="*/ 84126 h 440178"/>
                <a:gd name="connsiteX6" fmla="*/ 8448085 w 9152092"/>
                <a:gd name="connsiteY6" fmla="*/ 76034 h 440178"/>
                <a:gd name="connsiteX7" fmla="*/ 8350980 w 9152092"/>
                <a:gd name="connsiteY7" fmla="*/ 59850 h 440178"/>
                <a:gd name="connsiteX8" fmla="*/ 7687434 w 9152092"/>
                <a:gd name="connsiteY8" fmla="*/ 67942 h 440178"/>
                <a:gd name="connsiteX9" fmla="*/ 7622697 w 9152092"/>
                <a:gd name="connsiteY9" fmla="*/ 76034 h 440178"/>
                <a:gd name="connsiteX10" fmla="*/ 7452765 w 9152092"/>
                <a:gd name="connsiteY10" fmla="*/ 84126 h 440178"/>
                <a:gd name="connsiteX11" fmla="*/ 6376524 w 9152092"/>
                <a:gd name="connsiteY11" fmla="*/ 84126 h 440178"/>
                <a:gd name="connsiteX12" fmla="*/ 6166131 w 9152092"/>
                <a:gd name="connsiteY12" fmla="*/ 59850 h 440178"/>
                <a:gd name="connsiteX13" fmla="*/ 6117579 w 9152092"/>
                <a:gd name="connsiteY13" fmla="*/ 51758 h 440178"/>
                <a:gd name="connsiteX14" fmla="*/ 5980014 w 9152092"/>
                <a:gd name="connsiteY14" fmla="*/ 43666 h 440178"/>
                <a:gd name="connsiteX15" fmla="*/ 5640149 w 9152092"/>
                <a:gd name="connsiteY15" fmla="*/ 27482 h 440178"/>
                <a:gd name="connsiteX16" fmla="*/ 5494492 w 9152092"/>
                <a:gd name="connsiteY16" fmla="*/ 19390 h 440178"/>
                <a:gd name="connsiteX17" fmla="*/ 5470216 w 9152092"/>
                <a:gd name="connsiteY17" fmla="*/ 11298 h 440178"/>
                <a:gd name="connsiteX18" fmla="*/ 5041338 w 9152092"/>
                <a:gd name="connsiteY18" fmla="*/ 11298 h 440178"/>
                <a:gd name="connsiteX19" fmla="*/ 5008970 w 9152092"/>
                <a:gd name="connsiteY19" fmla="*/ 19390 h 440178"/>
                <a:gd name="connsiteX20" fmla="*/ 4944234 w 9152092"/>
                <a:gd name="connsiteY20" fmla="*/ 43666 h 440178"/>
                <a:gd name="connsiteX21" fmla="*/ 4895681 w 9152092"/>
                <a:gd name="connsiteY21" fmla="*/ 51758 h 440178"/>
                <a:gd name="connsiteX22" fmla="*/ 4822853 w 9152092"/>
                <a:gd name="connsiteY22" fmla="*/ 67942 h 440178"/>
                <a:gd name="connsiteX23" fmla="*/ 4758117 w 9152092"/>
                <a:gd name="connsiteY23" fmla="*/ 84126 h 440178"/>
                <a:gd name="connsiteX24" fmla="*/ 4733841 w 9152092"/>
                <a:gd name="connsiteY24" fmla="*/ 92218 h 440178"/>
                <a:gd name="connsiteX25" fmla="*/ 4636736 w 9152092"/>
                <a:gd name="connsiteY25" fmla="*/ 100310 h 440178"/>
                <a:gd name="connsiteX26" fmla="*/ 4151214 w 9152092"/>
                <a:gd name="connsiteY26" fmla="*/ 108402 h 440178"/>
                <a:gd name="connsiteX27" fmla="*/ 3649508 w 9152092"/>
                <a:gd name="connsiteY27" fmla="*/ 108402 h 440178"/>
                <a:gd name="connsiteX28" fmla="*/ 3609048 w 9152092"/>
                <a:gd name="connsiteY28" fmla="*/ 92218 h 440178"/>
                <a:gd name="connsiteX29" fmla="*/ 3398655 w 9152092"/>
                <a:gd name="connsiteY29" fmla="*/ 76034 h 440178"/>
                <a:gd name="connsiteX30" fmla="*/ 2654188 w 9152092"/>
                <a:gd name="connsiteY30" fmla="*/ 67942 h 440178"/>
                <a:gd name="connsiteX31" fmla="*/ 2524715 w 9152092"/>
                <a:gd name="connsiteY31" fmla="*/ 43666 h 440178"/>
                <a:gd name="connsiteX32" fmla="*/ 2476163 w 9152092"/>
                <a:gd name="connsiteY32" fmla="*/ 35574 h 440178"/>
                <a:gd name="connsiteX33" fmla="*/ 2411427 w 9152092"/>
                <a:gd name="connsiteY33" fmla="*/ 27482 h 440178"/>
                <a:gd name="connsiteX34" fmla="*/ 1480842 w 9152092"/>
                <a:gd name="connsiteY34" fmla="*/ 35574 h 440178"/>
                <a:gd name="connsiteX35" fmla="*/ 1375646 w 9152092"/>
                <a:gd name="connsiteY35" fmla="*/ 51758 h 440178"/>
                <a:gd name="connsiteX36" fmla="*/ 1270450 w 9152092"/>
                <a:gd name="connsiteY36" fmla="*/ 59850 h 440178"/>
                <a:gd name="connsiteX37" fmla="*/ 1229989 w 9152092"/>
                <a:gd name="connsiteY37" fmla="*/ 67942 h 440178"/>
                <a:gd name="connsiteX38" fmla="*/ 485522 w 9152092"/>
                <a:gd name="connsiteY38" fmla="*/ 67942 h 440178"/>
                <a:gd name="connsiteX39" fmla="*/ 428878 w 9152092"/>
                <a:gd name="connsiteY39" fmla="*/ 59850 h 440178"/>
                <a:gd name="connsiteX40" fmla="*/ 380326 w 9152092"/>
                <a:gd name="connsiteY40" fmla="*/ 51758 h 440178"/>
                <a:gd name="connsiteX41" fmla="*/ 307497 w 9152092"/>
                <a:gd name="connsiteY41" fmla="*/ 43666 h 440178"/>
                <a:gd name="connsiteX42" fmla="*/ 145657 w 9152092"/>
                <a:gd name="connsiteY42" fmla="*/ 51758 h 440178"/>
                <a:gd name="connsiteX43" fmla="*/ 89012 w 9152092"/>
                <a:gd name="connsiteY43" fmla="*/ 59850 h 440178"/>
                <a:gd name="connsiteX44" fmla="*/ 8092 w 9152092"/>
                <a:gd name="connsiteY44" fmla="*/ 43666 h 440178"/>
                <a:gd name="connsiteX0" fmla="*/ 8092 w 9152092"/>
                <a:gd name="connsiteY0" fmla="*/ 43666 h 440178"/>
                <a:gd name="connsiteX1" fmla="*/ 0 w 9152092"/>
                <a:gd name="connsiteY1" fmla="*/ 440176 h 440178"/>
                <a:gd name="connsiteX2" fmla="*/ 9075916 w 9152092"/>
                <a:gd name="connsiteY2" fmla="*/ 440178 h 440178"/>
                <a:gd name="connsiteX3" fmla="*/ 9152092 w 9152092"/>
                <a:gd name="connsiteY3" fmla="*/ 67942 h 440178"/>
                <a:gd name="connsiteX4" fmla="*/ 9127816 w 9152092"/>
                <a:gd name="connsiteY4" fmla="*/ 67942 h 440178"/>
                <a:gd name="connsiteX5" fmla="*/ 8480453 w 9152092"/>
                <a:gd name="connsiteY5" fmla="*/ 84126 h 440178"/>
                <a:gd name="connsiteX6" fmla="*/ 8448085 w 9152092"/>
                <a:gd name="connsiteY6" fmla="*/ 76034 h 440178"/>
                <a:gd name="connsiteX7" fmla="*/ 8350980 w 9152092"/>
                <a:gd name="connsiteY7" fmla="*/ 59850 h 440178"/>
                <a:gd name="connsiteX8" fmla="*/ 7687434 w 9152092"/>
                <a:gd name="connsiteY8" fmla="*/ 67942 h 440178"/>
                <a:gd name="connsiteX9" fmla="*/ 7622697 w 9152092"/>
                <a:gd name="connsiteY9" fmla="*/ 76034 h 440178"/>
                <a:gd name="connsiteX10" fmla="*/ 7452765 w 9152092"/>
                <a:gd name="connsiteY10" fmla="*/ 84126 h 440178"/>
                <a:gd name="connsiteX11" fmla="*/ 6376524 w 9152092"/>
                <a:gd name="connsiteY11" fmla="*/ 84126 h 440178"/>
                <a:gd name="connsiteX12" fmla="*/ 6166131 w 9152092"/>
                <a:gd name="connsiteY12" fmla="*/ 59850 h 440178"/>
                <a:gd name="connsiteX13" fmla="*/ 6117579 w 9152092"/>
                <a:gd name="connsiteY13" fmla="*/ 51758 h 440178"/>
                <a:gd name="connsiteX14" fmla="*/ 5980014 w 9152092"/>
                <a:gd name="connsiteY14" fmla="*/ 43666 h 440178"/>
                <a:gd name="connsiteX15" fmla="*/ 5640149 w 9152092"/>
                <a:gd name="connsiteY15" fmla="*/ 27482 h 440178"/>
                <a:gd name="connsiteX16" fmla="*/ 5494492 w 9152092"/>
                <a:gd name="connsiteY16" fmla="*/ 19390 h 440178"/>
                <a:gd name="connsiteX17" fmla="*/ 5470216 w 9152092"/>
                <a:gd name="connsiteY17" fmla="*/ 11298 h 440178"/>
                <a:gd name="connsiteX18" fmla="*/ 5041338 w 9152092"/>
                <a:gd name="connsiteY18" fmla="*/ 11298 h 440178"/>
                <a:gd name="connsiteX19" fmla="*/ 5008970 w 9152092"/>
                <a:gd name="connsiteY19" fmla="*/ 19390 h 440178"/>
                <a:gd name="connsiteX20" fmla="*/ 4944234 w 9152092"/>
                <a:gd name="connsiteY20" fmla="*/ 43666 h 440178"/>
                <a:gd name="connsiteX21" fmla="*/ 4895681 w 9152092"/>
                <a:gd name="connsiteY21" fmla="*/ 51758 h 440178"/>
                <a:gd name="connsiteX22" fmla="*/ 4822853 w 9152092"/>
                <a:gd name="connsiteY22" fmla="*/ 67942 h 440178"/>
                <a:gd name="connsiteX23" fmla="*/ 4758117 w 9152092"/>
                <a:gd name="connsiteY23" fmla="*/ 84126 h 440178"/>
                <a:gd name="connsiteX24" fmla="*/ 4733841 w 9152092"/>
                <a:gd name="connsiteY24" fmla="*/ 92218 h 440178"/>
                <a:gd name="connsiteX25" fmla="*/ 4636736 w 9152092"/>
                <a:gd name="connsiteY25" fmla="*/ 100310 h 440178"/>
                <a:gd name="connsiteX26" fmla="*/ 4151214 w 9152092"/>
                <a:gd name="connsiteY26" fmla="*/ 108402 h 440178"/>
                <a:gd name="connsiteX27" fmla="*/ 3649508 w 9152092"/>
                <a:gd name="connsiteY27" fmla="*/ 108402 h 440178"/>
                <a:gd name="connsiteX28" fmla="*/ 3609048 w 9152092"/>
                <a:gd name="connsiteY28" fmla="*/ 92218 h 440178"/>
                <a:gd name="connsiteX29" fmla="*/ 3398655 w 9152092"/>
                <a:gd name="connsiteY29" fmla="*/ 76034 h 440178"/>
                <a:gd name="connsiteX30" fmla="*/ 2654188 w 9152092"/>
                <a:gd name="connsiteY30" fmla="*/ 67942 h 440178"/>
                <a:gd name="connsiteX31" fmla="*/ 2524715 w 9152092"/>
                <a:gd name="connsiteY31" fmla="*/ 43666 h 440178"/>
                <a:gd name="connsiteX32" fmla="*/ 2476163 w 9152092"/>
                <a:gd name="connsiteY32" fmla="*/ 35574 h 440178"/>
                <a:gd name="connsiteX33" fmla="*/ 2411427 w 9152092"/>
                <a:gd name="connsiteY33" fmla="*/ 27482 h 440178"/>
                <a:gd name="connsiteX34" fmla="*/ 1480842 w 9152092"/>
                <a:gd name="connsiteY34" fmla="*/ 35574 h 440178"/>
                <a:gd name="connsiteX35" fmla="*/ 1375646 w 9152092"/>
                <a:gd name="connsiteY35" fmla="*/ 51758 h 440178"/>
                <a:gd name="connsiteX36" fmla="*/ 1270450 w 9152092"/>
                <a:gd name="connsiteY36" fmla="*/ 59850 h 440178"/>
                <a:gd name="connsiteX37" fmla="*/ 1229989 w 9152092"/>
                <a:gd name="connsiteY37" fmla="*/ 67942 h 440178"/>
                <a:gd name="connsiteX38" fmla="*/ 485522 w 9152092"/>
                <a:gd name="connsiteY38" fmla="*/ 67942 h 440178"/>
                <a:gd name="connsiteX39" fmla="*/ 428878 w 9152092"/>
                <a:gd name="connsiteY39" fmla="*/ 59850 h 440178"/>
                <a:gd name="connsiteX40" fmla="*/ 380326 w 9152092"/>
                <a:gd name="connsiteY40" fmla="*/ 51758 h 440178"/>
                <a:gd name="connsiteX41" fmla="*/ 307497 w 9152092"/>
                <a:gd name="connsiteY41" fmla="*/ 43666 h 440178"/>
                <a:gd name="connsiteX42" fmla="*/ 145657 w 9152092"/>
                <a:gd name="connsiteY42" fmla="*/ 51758 h 440178"/>
                <a:gd name="connsiteX43" fmla="*/ 89012 w 9152092"/>
                <a:gd name="connsiteY43" fmla="*/ 59850 h 440178"/>
                <a:gd name="connsiteX44" fmla="*/ 8092 w 9152092"/>
                <a:gd name="connsiteY44" fmla="*/ 43666 h 440178"/>
                <a:gd name="connsiteX0" fmla="*/ 8092 w 9152092"/>
                <a:gd name="connsiteY0" fmla="*/ 43666 h 440178"/>
                <a:gd name="connsiteX1" fmla="*/ 0 w 9152092"/>
                <a:gd name="connsiteY1" fmla="*/ 440176 h 440178"/>
                <a:gd name="connsiteX2" fmla="*/ 9075916 w 9152092"/>
                <a:gd name="connsiteY2" fmla="*/ 440178 h 440178"/>
                <a:gd name="connsiteX3" fmla="*/ 9152092 w 9152092"/>
                <a:gd name="connsiteY3" fmla="*/ 67942 h 440178"/>
                <a:gd name="connsiteX4" fmla="*/ 9111496 w 9152092"/>
                <a:gd name="connsiteY4" fmla="*/ 67942 h 440178"/>
                <a:gd name="connsiteX5" fmla="*/ 8480453 w 9152092"/>
                <a:gd name="connsiteY5" fmla="*/ 84126 h 440178"/>
                <a:gd name="connsiteX6" fmla="*/ 8448085 w 9152092"/>
                <a:gd name="connsiteY6" fmla="*/ 76034 h 440178"/>
                <a:gd name="connsiteX7" fmla="*/ 8350980 w 9152092"/>
                <a:gd name="connsiteY7" fmla="*/ 59850 h 440178"/>
                <a:gd name="connsiteX8" fmla="*/ 7687434 w 9152092"/>
                <a:gd name="connsiteY8" fmla="*/ 67942 h 440178"/>
                <a:gd name="connsiteX9" fmla="*/ 7622697 w 9152092"/>
                <a:gd name="connsiteY9" fmla="*/ 76034 h 440178"/>
                <a:gd name="connsiteX10" fmla="*/ 7452765 w 9152092"/>
                <a:gd name="connsiteY10" fmla="*/ 84126 h 440178"/>
                <a:gd name="connsiteX11" fmla="*/ 6376524 w 9152092"/>
                <a:gd name="connsiteY11" fmla="*/ 84126 h 440178"/>
                <a:gd name="connsiteX12" fmla="*/ 6166131 w 9152092"/>
                <a:gd name="connsiteY12" fmla="*/ 59850 h 440178"/>
                <a:gd name="connsiteX13" fmla="*/ 6117579 w 9152092"/>
                <a:gd name="connsiteY13" fmla="*/ 51758 h 440178"/>
                <a:gd name="connsiteX14" fmla="*/ 5980014 w 9152092"/>
                <a:gd name="connsiteY14" fmla="*/ 43666 h 440178"/>
                <a:gd name="connsiteX15" fmla="*/ 5640149 w 9152092"/>
                <a:gd name="connsiteY15" fmla="*/ 27482 h 440178"/>
                <a:gd name="connsiteX16" fmla="*/ 5494492 w 9152092"/>
                <a:gd name="connsiteY16" fmla="*/ 19390 h 440178"/>
                <a:gd name="connsiteX17" fmla="*/ 5470216 w 9152092"/>
                <a:gd name="connsiteY17" fmla="*/ 11298 h 440178"/>
                <a:gd name="connsiteX18" fmla="*/ 5041338 w 9152092"/>
                <a:gd name="connsiteY18" fmla="*/ 11298 h 440178"/>
                <a:gd name="connsiteX19" fmla="*/ 5008970 w 9152092"/>
                <a:gd name="connsiteY19" fmla="*/ 19390 h 440178"/>
                <a:gd name="connsiteX20" fmla="*/ 4944234 w 9152092"/>
                <a:gd name="connsiteY20" fmla="*/ 43666 h 440178"/>
                <a:gd name="connsiteX21" fmla="*/ 4895681 w 9152092"/>
                <a:gd name="connsiteY21" fmla="*/ 51758 h 440178"/>
                <a:gd name="connsiteX22" fmla="*/ 4822853 w 9152092"/>
                <a:gd name="connsiteY22" fmla="*/ 67942 h 440178"/>
                <a:gd name="connsiteX23" fmla="*/ 4758117 w 9152092"/>
                <a:gd name="connsiteY23" fmla="*/ 84126 h 440178"/>
                <a:gd name="connsiteX24" fmla="*/ 4733841 w 9152092"/>
                <a:gd name="connsiteY24" fmla="*/ 92218 h 440178"/>
                <a:gd name="connsiteX25" fmla="*/ 4636736 w 9152092"/>
                <a:gd name="connsiteY25" fmla="*/ 100310 h 440178"/>
                <a:gd name="connsiteX26" fmla="*/ 4151214 w 9152092"/>
                <a:gd name="connsiteY26" fmla="*/ 108402 h 440178"/>
                <a:gd name="connsiteX27" fmla="*/ 3649508 w 9152092"/>
                <a:gd name="connsiteY27" fmla="*/ 108402 h 440178"/>
                <a:gd name="connsiteX28" fmla="*/ 3609048 w 9152092"/>
                <a:gd name="connsiteY28" fmla="*/ 92218 h 440178"/>
                <a:gd name="connsiteX29" fmla="*/ 3398655 w 9152092"/>
                <a:gd name="connsiteY29" fmla="*/ 76034 h 440178"/>
                <a:gd name="connsiteX30" fmla="*/ 2654188 w 9152092"/>
                <a:gd name="connsiteY30" fmla="*/ 67942 h 440178"/>
                <a:gd name="connsiteX31" fmla="*/ 2524715 w 9152092"/>
                <a:gd name="connsiteY31" fmla="*/ 43666 h 440178"/>
                <a:gd name="connsiteX32" fmla="*/ 2476163 w 9152092"/>
                <a:gd name="connsiteY32" fmla="*/ 35574 h 440178"/>
                <a:gd name="connsiteX33" fmla="*/ 2411427 w 9152092"/>
                <a:gd name="connsiteY33" fmla="*/ 27482 h 440178"/>
                <a:gd name="connsiteX34" fmla="*/ 1480842 w 9152092"/>
                <a:gd name="connsiteY34" fmla="*/ 35574 h 440178"/>
                <a:gd name="connsiteX35" fmla="*/ 1375646 w 9152092"/>
                <a:gd name="connsiteY35" fmla="*/ 51758 h 440178"/>
                <a:gd name="connsiteX36" fmla="*/ 1270450 w 9152092"/>
                <a:gd name="connsiteY36" fmla="*/ 59850 h 440178"/>
                <a:gd name="connsiteX37" fmla="*/ 1229989 w 9152092"/>
                <a:gd name="connsiteY37" fmla="*/ 67942 h 440178"/>
                <a:gd name="connsiteX38" fmla="*/ 485522 w 9152092"/>
                <a:gd name="connsiteY38" fmla="*/ 67942 h 440178"/>
                <a:gd name="connsiteX39" fmla="*/ 428878 w 9152092"/>
                <a:gd name="connsiteY39" fmla="*/ 59850 h 440178"/>
                <a:gd name="connsiteX40" fmla="*/ 380326 w 9152092"/>
                <a:gd name="connsiteY40" fmla="*/ 51758 h 440178"/>
                <a:gd name="connsiteX41" fmla="*/ 307497 w 9152092"/>
                <a:gd name="connsiteY41" fmla="*/ 43666 h 440178"/>
                <a:gd name="connsiteX42" fmla="*/ 145657 w 9152092"/>
                <a:gd name="connsiteY42" fmla="*/ 51758 h 440178"/>
                <a:gd name="connsiteX43" fmla="*/ 89012 w 9152092"/>
                <a:gd name="connsiteY43" fmla="*/ 59850 h 440178"/>
                <a:gd name="connsiteX44" fmla="*/ 8092 w 9152092"/>
                <a:gd name="connsiteY44" fmla="*/ 43666 h 440178"/>
                <a:gd name="connsiteX0" fmla="*/ 8092 w 9141209"/>
                <a:gd name="connsiteY0" fmla="*/ 43666 h 440178"/>
                <a:gd name="connsiteX1" fmla="*/ 0 w 9141209"/>
                <a:gd name="connsiteY1" fmla="*/ 440176 h 440178"/>
                <a:gd name="connsiteX2" fmla="*/ 9075916 w 9141209"/>
                <a:gd name="connsiteY2" fmla="*/ 440178 h 440178"/>
                <a:gd name="connsiteX3" fmla="*/ 9141209 w 9141209"/>
                <a:gd name="connsiteY3" fmla="*/ 64033 h 440178"/>
                <a:gd name="connsiteX4" fmla="*/ 9111496 w 9141209"/>
                <a:gd name="connsiteY4" fmla="*/ 67942 h 440178"/>
                <a:gd name="connsiteX5" fmla="*/ 8480453 w 9141209"/>
                <a:gd name="connsiteY5" fmla="*/ 84126 h 440178"/>
                <a:gd name="connsiteX6" fmla="*/ 8448085 w 9141209"/>
                <a:gd name="connsiteY6" fmla="*/ 76034 h 440178"/>
                <a:gd name="connsiteX7" fmla="*/ 8350980 w 9141209"/>
                <a:gd name="connsiteY7" fmla="*/ 59850 h 440178"/>
                <a:gd name="connsiteX8" fmla="*/ 7687434 w 9141209"/>
                <a:gd name="connsiteY8" fmla="*/ 67942 h 440178"/>
                <a:gd name="connsiteX9" fmla="*/ 7622697 w 9141209"/>
                <a:gd name="connsiteY9" fmla="*/ 76034 h 440178"/>
                <a:gd name="connsiteX10" fmla="*/ 7452765 w 9141209"/>
                <a:gd name="connsiteY10" fmla="*/ 84126 h 440178"/>
                <a:gd name="connsiteX11" fmla="*/ 6376524 w 9141209"/>
                <a:gd name="connsiteY11" fmla="*/ 84126 h 440178"/>
                <a:gd name="connsiteX12" fmla="*/ 6166131 w 9141209"/>
                <a:gd name="connsiteY12" fmla="*/ 59850 h 440178"/>
                <a:gd name="connsiteX13" fmla="*/ 6117579 w 9141209"/>
                <a:gd name="connsiteY13" fmla="*/ 51758 h 440178"/>
                <a:gd name="connsiteX14" fmla="*/ 5980014 w 9141209"/>
                <a:gd name="connsiteY14" fmla="*/ 43666 h 440178"/>
                <a:gd name="connsiteX15" fmla="*/ 5640149 w 9141209"/>
                <a:gd name="connsiteY15" fmla="*/ 27482 h 440178"/>
                <a:gd name="connsiteX16" fmla="*/ 5494492 w 9141209"/>
                <a:gd name="connsiteY16" fmla="*/ 19390 h 440178"/>
                <a:gd name="connsiteX17" fmla="*/ 5470216 w 9141209"/>
                <a:gd name="connsiteY17" fmla="*/ 11298 h 440178"/>
                <a:gd name="connsiteX18" fmla="*/ 5041338 w 9141209"/>
                <a:gd name="connsiteY18" fmla="*/ 11298 h 440178"/>
                <a:gd name="connsiteX19" fmla="*/ 5008970 w 9141209"/>
                <a:gd name="connsiteY19" fmla="*/ 19390 h 440178"/>
                <a:gd name="connsiteX20" fmla="*/ 4944234 w 9141209"/>
                <a:gd name="connsiteY20" fmla="*/ 43666 h 440178"/>
                <a:gd name="connsiteX21" fmla="*/ 4895681 w 9141209"/>
                <a:gd name="connsiteY21" fmla="*/ 51758 h 440178"/>
                <a:gd name="connsiteX22" fmla="*/ 4822853 w 9141209"/>
                <a:gd name="connsiteY22" fmla="*/ 67942 h 440178"/>
                <a:gd name="connsiteX23" fmla="*/ 4758117 w 9141209"/>
                <a:gd name="connsiteY23" fmla="*/ 84126 h 440178"/>
                <a:gd name="connsiteX24" fmla="*/ 4733841 w 9141209"/>
                <a:gd name="connsiteY24" fmla="*/ 92218 h 440178"/>
                <a:gd name="connsiteX25" fmla="*/ 4636736 w 9141209"/>
                <a:gd name="connsiteY25" fmla="*/ 100310 h 440178"/>
                <a:gd name="connsiteX26" fmla="*/ 4151214 w 9141209"/>
                <a:gd name="connsiteY26" fmla="*/ 108402 h 440178"/>
                <a:gd name="connsiteX27" fmla="*/ 3649508 w 9141209"/>
                <a:gd name="connsiteY27" fmla="*/ 108402 h 440178"/>
                <a:gd name="connsiteX28" fmla="*/ 3609048 w 9141209"/>
                <a:gd name="connsiteY28" fmla="*/ 92218 h 440178"/>
                <a:gd name="connsiteX29" fmla="*/ 3398655 w 9141209"/>
                <a:gd name="connsiteY29" fmla="*/ 76034 h 440178"/>
                <a:gd name="connsiteX30" fmla="*/ 2654188 w 9141209"/>
                <a:gd name="connsiteY30" fmla="*/ 67942 h 440178"/>
                <a:gd name="connsiteX31" fmla="*/ 2524715 w 9141209"/>
                <a:gd name="connsiteY31" fmla="*/ 43666 h 440178"/>
                <a:gd name="connsiteX32" fmla="*/ 2476163 w 9141209"/>
                <a:gd name="connsiteY32" fmla="*/ 35574 h 440178"/>
                <a:gd name="connsiteX33" fmla="*/ 2411427 w 9141209"/>
                <a:gd name="connsiteY33" fmla="*/ 27482 h 440178"/>
                <a:gd name="connsiteX34" fmla="*/ 1480842 w 9141209"/>
                <a:gd name="connsiteY34" fmla="*/ 35574 h 440178"/>
                <a:gd name="connsiteX35" fmla="*/ 1375646 w 9141209"/>
                <a:gd name="connsiteY35" fmla="*/ 51758 h 440178"/>
                <a:gd name="connsiteX36" fmla="*/ 1270450 w 9141209"/>
                <a:gd name="connsiteY36" fmla="*/ 59850 h 440178"/>
                <a:gd name="connsiteX37" fmla="*/ 1229989 w 9141209"/>
                <a:gd name="connsiteY37" fmla="*/ 67942 h 440178"/>
                <a:gd name="connsiteX38" fmla="*/ 485522 w 9141209"/>
                <a:gd name="connsiteY38" fmla="*/ 67942 h 440178"/>
                <a:gd name="connsiteX39" fmla="*/ 428878 w 9141209"/>
                <a:gd name="connsiteY39" fmla="*/ 59850 h 440178"/>
                <a:gd name="connsiteX40" fmla="*/ 380326 w 9141209"/>
                <a:gd name="connsiteY40" fmla="*/ 51758 h 440178"/>
                <a:gd name="connsiteX41" fmla="*/ 307497 w 9141209"/>
                <a:gd name="connsiteY41" fmla="*/ 43666 h 440178"/>
                <a:gd name="connsiteX42" fmla="*/ 145657 w 9141209"/>
                <a:gd name="connsiteY42" fmla="*/ 51758 h 440178"/>
                <a:gd name="connsiteX43" fmla="*/ 89012 w 9141209"/>
                <a:gd name="connsiteY43" fmla="*/ 59850 h 440178"/>
                <a:gd name="connsiteX44" fmla="*/ 8092 w 9141209"/>
                <a:gd name="connsiteY44" fmla="*/ 43666 h 44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141209" h="440178">
                  <a:moveTo>
                    <a:pt x="8092" y="43666"/>
                  </a:moveTo>
                  <a:lnTo>
                    <a:pt x="0" y="440176"/>
                  </a:lnTo>
                  <a:lnTo>
                    <a:pt x="9075916" y="440178"/>
                  </a:lnTo>
                  <a:cubicBezTo>
                    <a:pt x="9161156" y="382546"/>
                    <a:pt x="9132140" y="184203"/>
                    <a:pt x="9141209" y="64033"/>
                  </a:cubicBezTo>
                  <a:lnTo>
                    <a:pt x="9111496" y="67942"/>
                  </a:lnTo>
                  <a:cubicBezTo>
                    <a:pt x="8867124" y="159581"/>
                    <a:pt x="8591021" y="82777"/>
                    <a:pt x="8480453" y="84126"/>
                  </a:cubicBezTo>
                  <a:cubicBezTo>
                    <a:pt x="8369885" y="85475"/>
                    <a:pt x="8459016" y="78084"/>
                    <a:pt x="8448085" y="76034"/>
                  </a:cubicBezTo>
                  <a:cubicBezTo>
                    <a:pt x="8415832" y="69987"/>
                    <a:pt x="8350980" y="59850"/>
                    <a:pt x="8350980" y="59850"/>
                  </a:cubicBezTo>
                  <a:lnTo>
                    <a:pt x="7687434" y="67942"/>
                  </a:lnTo>
                  <a:cubicBezTo>
                    <a:pt x="7665692" y="68425"/>
                    <a:pt x="7644392" y="74538"/>
                    <a:pt x="7622697" y="76034"/>
                  </a:cubicBezTo>
                  <a:cubicBezTo>
                    <a:pt x="7566123" y="79936"/>
                    <a:pt x="7509409" y="81429"/>
                    <a:pt x="7452765" y="84126"/>
                  </a:cubicBezTo>
                  <a:cubicBezTo>
                    <a:pt x="7064205" y="139634"/>
                    <a:pt x="7334198" y="103940"/>
                    <a:pt x="6376524" y="84126"/>
                  </a:cubicBezTo>
                  <a:cubicBezTo>
                    <a:pt x="6337512" y="83319"/>
                    <a:pt x="6224304" y="68800"/>
                    <a:pt x="6166131" y="59850"/>
                  </a:cubicBezTo>
                  <a:cubicBezTo>
                    <a:pt x="6149915" y="57355"/>
                    <a:pt x="6133925" y="53179"/>
                    <a:pt x="6117579" y="51758"/>
                  </a:cubicBezTo>
                  <a:cubicBezTo>
                    <a:pt x="6071817" y="47779"/>
                    <a:pt x="6025869" y="46363"/>
                    <a:pt x="5980014" y="43666"/>
                  </a:cubicBezTo>
                  <a:cubicBezTo>
                    <a:pt x="5824552" y="21457"/>
                    <a:pt x="5968788" y="39883"/>
                    <a:pt x="5640149" y="27482"/>
                  </a:cubicBezTo>
                  <a:cubicBezTo>
                    <a:pt x="5591556" y="25648"/>
                    <a:pt x="5543044" y="22087"/>
                    <a:pt x="5494492" y="19390"/>
                  </a:cubicBezTo>
                  <a:cubicBezTo>
                    <a:pt x="5486400" y="16693"/>
                    <a:pt x="5478608" y="12824"/>
                    <a:pt x="5470216" y="11298"/>
                  </a:cubicBezTo>
                  <a:cubicBezTo>
                    <a:pt x="5336581" y="-12999"/>
                    <a:pt x="5139283" y="9121"/>
                    <a:pt x="5041338" y="11298"/>
                  </a:cubicBezTo>
                  <a:cubicBezTo>
                    <a:pt x="5030549" y="13995"/>
                    <a:pt x="5019521" y="15873"/>
                    <a:pt x="5008970" y="19390"/>
                  </a:cubicBezTo>
                  <a:cubicBezTo>
                    <a:pt x="4996371" y="23590"/>
                    <a:pt x="4961279" y="39878"/>
                    <a:pt x="4944234" y="43666"/>
                  </a:cubicBezTo>
                  <a:cubicBezTo>
                    <a:pt x="4928217" y="47225"/>
                    <a:pt x="4911824" y="48823"/>
                    <a:pt x="4895681" y="51758"/>
                  </a:cubicBezTo>
                  <a:cubicBezTo>
                    <a:pt x="4872737" y="55930"/>
                    <a:pt x="4845582" y="61448"/>
                    <a:pt x="4822853" y="67942"/>
                  </a:cubicBezTo>
                  <a:cubicBezTo>
                    <a:pt x="4693373" y="104936"/>
                    <a:pt x="4955539" y="34771"/>
                    <a:pt x="4758117" y="84126"/>
                  </a:cubicBezTo>
                  <a:cubicBezTo>
                    <a:pt x="4749842" y="86195"/>
                    <a:pt x="4742296" y="91091"/>
                    <a:pt x="4733841" y="92218"/>
                  </a:cubicBezTo>
                  <a:cubicBezTo>
                    <a:pt x="4701645" y="96511"/>
                    <a:pt x="4669204" y="99408"/>
                    <a:pt x="4636736" y="100310"/>
                  </a:cubicBezTo>
                  <a:cubicBezTo>
                    <a:pt x="4474935" y="104804"/>
                    <a:pt x="4313055" y="105705"/>
                    <a:pt x="4151214" y="108402"/>
                  </a:cubicBezTo>
                  <a:cubicBezTo>
                    <a:pt x="3977989" y="166144"/>
                    <a:pt x="4097217" y="129388"/>
                    <a:pt x="3649508" y="108402"/>
                  </a:cubicBezTo>
                  <a:cubicBezTo>
                    <a:pt x="3634998" y="107722"/>
                    <a:pt x="3623353" y="94742"/>
                    <a:pt x="3609048" y="92218"/>
                  </a:cubicBezTo>
                  <a:cubicBezTo>
                    <a:pt x="3595581" y="89841"/>
                    <a:pt x="3402878" y="76114"/>
                    <a:pt x="3398655" y="76034"/>
                  </a:cubicBezTo>
                  <a:lnTo>
                    <a:pt x="2654188" y="67942"/>
                  </a:lnTo>
                  <a:cubicBezTo>
                    <a:pt x="2599044" y="31181"/>
                    <a:pt x="2645408" y="56371"/>
                    <a:pt x="2524715" y="43666"/>
                  </a:cubicBezTo>
                  <a:cubicBezTo>
                    <a:pt x="2508398" y="41948"/>
                    <a:pt x="2492405" y="37894"/>
                    <a:pt x="2476163" y="35574"/>
                  </a:cubicBezTo>
                  <a:cubicBezTo>
                    <a:pt x="2454635" y="32499"/>
                    <a:pt x="2433006" y="30179"/>
                    <a:pt x="2411427" y="27482"/>
                  </a:cubicBezTo>
                  <a:lnTo>
                    <a:pt x="1480842" y="35574"/>
                  </a:lnTo>
                  <a:cubicBezTo>
                    <a:pt x="1156667" y="40761"/>
                    <a:pt x="1499510" y="36275"/>
                    <a:pt x="1375646" y="51758"/>
                  </a:cubicBezTo>
                  <a:cubicBezTo>
                    <a:pt x="1340749" y="56120"/>
                    <a:pt x="1305515" y="57153"/>
                    <a:pt x="1270450" y="59850"/>
                  </a:cubicBezTo>
                  <a:cubicBezTo>
                    <a:pt x="1256963" y="62547"/>
                    <a:pt x="1243583" y="65851"/>
                    <a:pt x="1229989" y="67942"/>
                  </a:cubicBezTo>
                  <a:cubicBezTo>
                    <a:pt x="990804" y="104739"/>
                    <a:pt x="661904" y="70042"/>
                    <a:pt x="485522" y="67942"/>
                  </a:cubicBezTo>
                  <a:lnTo>
                    <a:pt x="428878" y="59850"/>
                  </a:lnTo>
                  <a:cubicBezTo>
                    <a:pt x="412662" y="57355"/>
                    <a:pt x="396589" y="53926"/>
                    <a:pt x="380326" y="51758"/>
                  </a:cubicBezTo>
                  <a:cubicBezTo>
                    <a:pt x="356115" y="48530"/>
                    <a:pt x="331773" y="46363"/>
                    <a:pt x="307497" y="43666"/>
                  </a:cubicBezTo>
                  <a:cubicBezTo>
                    <a:pt x="253550" y="46363"/>
                    <a:pt x="199523" y="47768"/>
                    <a:pt x="145657" y="51758"/>
                  </a:cubicBezTo>
                  <a:cubicBezTo>
                    <a:pt x="126636" y="53167"/>
                    <a:pt x="107597" y="55561"/>
                    <a:pt x="89012" y="59850"/>
                  </a:cubicBezTo>
                  <a:cubicBezTo>
                    <a:pt x="11488" y="77740"/>
                    <a:pt x="65063" y="76034"/>
                    <a:pt x="8092" y="4366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4787900" y="4360567"/>
              <a:ext cx="4005489" cy="11935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422" y="4277287"/>
              <a:ext cx="198957" cy="198957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037" y="4091608"/>
              <a:ext cx="274398" cy="313957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566" y="4182202"/>
              <a:ext cx="379898" cy="247282"/>
            </a:xfrm>
            <a:prstGeom prst="rect">
              <a:avLst/>
            </a:prstGeom>
          </p:spPr>
        </p:pic>
        <p:pic>
          <p:nvPicPr>
            <p:cNvPr id="76" name="Picture 2" descr="http://vetseminar.ru/images/sochi/sta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879" y="4253531"/>
              <a:ext cx="229883" cy="22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http://vetseminar.ru/images/sochi/sta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666" y="4211481"/>
              <a:ext cx="275154" cy="268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861" y="4196108"/>
              <a:ext cx="266985" cy="274584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133" y="4135213"/>
              <a:ext cx="274398" cy="313957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213" y="4135213"/>
              <a:ext cx="274398" cy="313957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435" y="4257359"/>
              <a:ext cx="275756" cy="194684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9726">
              <a:off x="5595374" y="3953899"/>
              <a:ext cx="337027" cy="228167"/>
            </a:xfrm>
            <a:prstGeom prst="rect">
              <a:avLst/>
            </a:prstGeom>
          </p:spPr>
        </p:pic>
        <p:sp>
          <p:nvSpPr>
            <p:cNvPr id="98" name="Прямоугольник 97"/>
            <p:cNvSpPr/>
            <p:nvPr/>
          </p:nvSpPr>
          <p:spPr>
            <a:xfrm>
              <a:off x="8701105" y="4277287"/>
              <a:ext cx="92284" cy="140595"/>
            </a:xfrm>
            <a:custGeom>
              <a:avLst/>
              <a:gdLst>
                <a:gd name="connsiteX0" fmla="*/ 0 w 92284"/>
                <a:gd name="connsiteY0" fmla="*/ 0 h 140595"/>
                <a:gd name="connsiteX1" fmla="*/ 92284 w 92284"/>
                <a:gd name="connsiteY1" fmla="*/ 0 h 140595"/>
                <a:gd name="connsiteX2" fmla="*/ 92284 w 92284"/>
                <a:gd name="connsiteY2" fmla="*/ 140595 h 140595"/>
                <a:gd name="connsiteX3" fmla="*/ 0 w 92284"/>
                <a:gd name="connsiteY3" fmla="*/ 140595 h 140595"/>
                <a:gd name="connsiteX4" fmla="*/ 0 w 92284"/>
                <a:gd name="connsiteY4" fmla="*/ 0 h 140595"/>
                <a:gd name="connsiteX0" fmla="*/ 7144 w 92284"/>
                <a:gd name="connsiteY0" fmla="*/ 26194 h 140595"/>
                <a:gd name="connsiteX1" fmla="*/ 92284 w 92284"/>
                <a:gd name="connsiteY1" fmla="*/ 0 h 140595"/>
                <a:gd name="connsiteX2" fmla="*/ 92284 w 92284"/>
                <a:gd name="connsiteY2" fmla="*/ 140595 h 140595"/>
                <a:gd name="connsiteX3" fmla="*/ 0 w 92284"/>
                <a:gd name="connsiteY3" fmla="*/ 140595 h 140595"/>
                <a:gd name="connsiteX4" fmla="*/ 7144 w 92284"/>
                <a:gd name="connsiteY4" fmla="*/ 26194 h 14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84" h="140595">
                  <a:moveTo>
                    <a:pt x="7144" y="26194"/>
                  </a:moveTo>
                  <a:lnTo>
                    <a:pt x="92284" y="0"/>
                  </a:lnTo>
                  <a:lnTo>
                    <a:pt x="92284" y="140595"/>
                  </a:lnTo>
                  <a:lnTo>
                    <a:pt x="0" y="140595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6" name="Прямоугольник с двумя скругленными соседними углами 95"/>
            <p:cNvSpPr/>
            <p:nvPr/>
          </p:nvSpPr>
          <p:spPr>
            <a:xfrm>
              <a:off x="4787900" y="3476445"/>
              <a:ext cx="4005489" cy="1003479"/>
            </a:xfrm>
            <a:prstGeom prst="round2SameRect">
              <a:avLst>
                <a:gd name="adj1" fmla="val 120"/>
                <a:gd name="adj2" fmla="val 4753"/>
              </a:avLst>
            </a:prstGeom>
            <a:gradFill>
              <a:gsLst>
                <a:gs pos="0">
                  <a:srgbClr val="4BD0FF">
                    <a:alpha val="40000"/>
                  </a:srgbClr>
                </a:gs>
                <a:gs pos="37000">
                  <a:srgbClr val="14B9E6">
                    <a:alpha val="52000"/>
                  </a:srgbClr>
                </a:gs>
                <a:gs pos="19000">
                  <a:srgbClr val="21D6E0">
                    <a:alpha val="70000"/>
                  </a:srgbClr>
                </a:gs>
                <a:gs pos="56000">
                  <a:srgbClr val="078CCF">
                    <a:alpha val="45000"/>
                  </a:srgbClr>
                </a:gs>
                <a:gs pos="87910">
                  <a:srgbClr val="005296">
                    <a:alpha val="36000"/>
                  </a:srgbClr>
                </a:gs>
                <a:gs pos="74000">
                  <a:srgbClr val="0087E6">
                    <a:alpha val="42000"/>
                  </a:srgbClr>
                </a:gs>
                <a:gs pos="100000">
                  <a:srgbClr val="001E3E">
                    <a:alpha val="5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795520" y="1409700"/>
                  <a:ext cx="1387640" cy="3207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гр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в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20" y="1409700"/>
                  <a:ext cx="1436675" cy="34381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6051916" y="1419584"/>
              <a:ext cx="25357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dirty="0">
                  <a:solidFill>
                    <a:prstClr val="black"/>
                  </a:solidFill>
                </a:rPr>
                <a:t>— </a:t>
              </a:r>
              <a:r>
                <a:rPr lang="ru-RU" dirty="0">
                  <a:solidFill>
                    <a:prstClr val="black"/>
                  </a:solidFill>
                </a:rPr>
                <a:t>грузоподъемность судна.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383866" y="2227190"/>
            <a:ext cx="5334303" cy="3754511"/>
            <a:chOff x="4787899" y="1664042"/>
            <a:chExt cx="4000727" cy="2815883"/>
          </a:xfrm>
        </p:grpSpPr>
        <p:sp>
          <p:nvSpPr>
            <p:cNvPr id="34" name="Полилиния 33"/>
            <p:cNvSpPr/>
            <p:nvPr/>
          </p:nvSpPr>
          <p:spPr>
            <a:xfrm>
              <a:off x="4787899" y="4252757"/>
              <a:ext cx="4000727" cy="157677"/>
            </a:xfrm>
            <a:custGeom>
              <a:avLst/>
              <a:gdLst>
                <a:gd name="connsiteX0" fmla="*/ 8092 w 9152092"/>
                <a:gd name="connsiteY0" fmla="*/ 43666 h 440176"/>
                <a:gd name="connsiteX1" fmla="*/ 0 w 9152092"/>
                <a:gd name="connsiteY1" fmla="*/ 440176 h 440176"/>
                <a:gd name="connsiteX2" fmla="*/ 9152092 w 9152092"/>
                <a:gd name="connsiteY2" fmla="*/ 440176 h 440176"/>
                <a:gd name="connsiteX3" fmla="*/ 9152092 w 9152092"/>
                <a:gd name="connsiteY3" fmla="*/ 67942 h 440176"/>
                <a:gd name="connsiteX4" fmla="*/ 9127816 w 9152092"/>
                <a:gd name="connsiteY4" fmla="*/ 67942 h 440176"/>
                <a:gd name="connsiteX5" fmla="*/ 8480453 w 9152092"/>
                <a:gd name="connsiteY5" fmla="*/ 84126 h 440176"/>
                <a:gd name="connsiteX6" fmla="*/ 8448085 w 9152092"/>
                <a:gd name="connsiteY6" fmla="*/ 76034 h 440176"/>
                <a:gd name="connsiteX7" fmla="*/ 8350980 w 9152092"/>
                <a:gd name="connsiteY7" fmla="*/ 59850 h 440176"/>
                <a:gd name="connsiteX8" fmla="*/ 7687434 w 9152092"/>
                <a:gd name="connsiteY8" fmla="*/ 67942 h 440176"/>
                <a:gd name="connsiteX9" fmla="*/ 7622697 w 9152092"/>
                <a:gd name="connsiteY9" fmla="*/ 76034 h 440176"/>
                <a:gd name="connsiteX10" fmla="*/ 7452765 w 9152092"/>
                <a:gd name="connsiteY10" fmla="*/ 84126 h 440176"/>
                <a:gd name="connsiteX11" fmla="*/ 6376524 w 9152092"/>
                <a:gd name="connsiteY11" fmla="*/ 84126 h 440176"/>
                <a:gd name="connsiteX12" fmla="*/ 6166131 w 9152092"/>
                <a:gd name="connsiteY12" fmla="*/ 59850 h 440176"/>
                <a:gd name="connsiteX13" fmla="*/ 6117579 w 9152092"/>
                <a:gd name="connsiteY13" fmla="*/ 51758 h 440176"/>
                <a:gd name="connsiteX14" fmla="*/ 5980014 w 9152092"/>
                <a:gd name="connsiteY14" fmla="*/ 43666 h 440176"/>
                <a:gd name="connsiteX15" fmla="*/ 5640149 w 9152092"/>
                <a:gd name="connsiteY15" fmla="*/ 27482 h 440176"/>
                <a:gd name="connsiteX16" fmla="*/ 5494492 w 9152092"/>
                <a:gd name="connsiteY16" fmla="*/ 19390 h 440176"/>
                <a:gd name="connsiteX17" fmla="*/ 5470216 w 9152092"/>
                <a:gd name="connsiteY17" fmla="*/ 11298 h 440176"/>
                <a:gd name="connsiteX18" fmla="*/ 5041338 w 9152092"/>
                <a:gd name="connsiteY18" fmla="*/ 11298 h 440176"/>
                <a:gd name="connsiteX19" fmla="*/ 5008970 w 9152092"/>
                <a:gd name="connsiteY19" fmla="*/ 19390 h 440176"/>
                <a:gd name="connsiteX20" fmla="*/ 4944234 w 9152092"/>
                <a:gd name="connsiteY20" fmla="*/ 43666 h 440176"/>
                <a:gd name="connsiteX21" fmla="*/ 4895681 w 9152092"/>
                <a:gd name="connsiteY21" fmla="*/ 51758 h 440176"/>
                <a:gd name="connsiteX22" fmla="*/ 4822853 w 9152092"/>
                <a:gd name="connsiteY22" fmla="*/ 67942 h 440176"/>
                <a:gd name="connsiteX23" fmla="*/ 4758117 w 9152092"/>
                <a:gd name="connsiteY23" fmla="*/ 84126 h 440176"/>
                <a:gd name="connsiteX24" fmla="*/ 4733841 w 9152092"/>
                <a:gd name="connsiteY24" fmla="*/ 92218 h 440176"/>
                <a:gd name="connsiteX25" fmla="*/ 4636736 w 9152092"/>
                <a:gd name="connsiteY25" fmla="*/ 100310 h 440176"/>
                <a:gd name="connsiteX26" fmla="*/ 4151214 w 9152092"/>
                <a:gd name="connsiteY26" fmla="*/ 108402 h 440176"/>
                <a:gd name="connsiteX27" fmla="*/ 3649508 w 9152092"/>
                <a:gd name="connsiteY27" fmla="*/ 108402 h 440176"/>
                <a:gd name="connsiteX28" fmla="*/ 3609048 w 9152092"/>
                <a:gd name="connsiteY28" fmla="*/ 92218 h 440176"/>
                <a:gd name="connsiteX29" fmla="*/ 3398655 w 9152092"/>
                <a:gd name="connsiteY29" fmla="*/ 76034 h 440176"/>
                <a:gd name="connsiteX30" fmla="*/ 2654188 w 9152092"/>
                <a:gd name="connsiteY30" fmla="*/ 67942 h 440176"/>
                <a:gd name="connsiteX31" fmla="*/ 2524715 w 9152092"/>
                <a:gd name="connsiteY31" fmla="*/ 43666 h 440176"/>
                <a:gd name="connsiteX32" fmla="*/ 2476163 w 9152092"/>
                <a:gd name="connsiteY32" fmla="*/ 35574 h 440176"/>
                <a:gd name="connsiteX33" fmla="*/ 2411427 w 9152092"/>
                <a:gd name="connsiteY33" fmla="*/ 27482 h 440176"/>
                <a:gd name="connsiteX34" fmla="*/ 1480842 w 9152092"/>
                <a:gd name="connsiteY34" fmla="*/ 35574 h 440176"/>
                <a:gd name="connsiteX35" fmla="*/ 1375646 w 9152092"/>
                <a:gd name="connsiteY35" fmla="*/ 51758 h 440176"/>
                <a:gd name="connsiteX36" fmla="*/ 1270450 w 9152092"/>
                <a:gd name="connsiteY36" fmla="*/ 59850 h 440176"/>
                <a:gd name="connsiteX37" fmla="*/ 1229989 w 9152092"/>
                <a:gd name="connsiteY37" fmla="*/ 67942 h 440176"/>
                <a:gd name="connsiteX38" fmla="*/ 485522 w 9152092"/>
                <a:gd name="connsiteY38" fmla="*/ 67942 h 440176"/>
                <a:gd name="connsiteX39" fmla="*/ 428878 w 9152092"/>
                <a:gd name="connsiteY39" fmla="*/ 59850 h 440176"/>
                <a:gd name="connsiteX40" fmla="*/ 380326 w 9152092"/>
                <a:gd name="connsiteY40" fmla="*/ 51758 h 440176"/>
                <a:gd name="connsiteX41" fmla="*/ 307497 w 9152092"/>
                <a:gd name="connsiteY41" fmla="*/ 43666 h 440176"/>
                <a:gd name="connsiteX42" fmla="*/ 145657 w 9152092"/>
                <a:gd name="connsiteY42" fmla="*/ 51758 h 440176"/>
                <a:gd name="connsiteX43" fmla="*/ 89012 w 9152092"/>
                <a:gd name="connsiteY43" fmla="*/ 59850 h 440176"/>
                <a:gd name="connsiteX44" fmla="*/ 8092 w 9152092"/>
                <a:gd name="connsiteY44" fmla="*/ 43666 h 440176"/>
                <a:gd name="connsiteX0" fmla="*/ 8092 w 9152092"/>
                <a:gd name="connsiteY0" fmla="*/ 43666 h 440176"/>
                <a:gd name="connsiteX1" fmla="*/ 0 w 9152092"/>
                <a:gd name="connsiteY1" fmla="*/ 440176 h 440176"/>
                <a:gd name="connsiteX2" fmla="*/ 9124886 w 9152092"/>
                <a:gd name="connsiteY2" fmla="*/ 428452 h 440176"/>
                <a:gd name="connsiteX3" fmla="*/ 9152092 w 9152092"/>
                <a:gd name="connsiteY3" fmla="*/ 67942 h 440176"/>
                <a:gd name="connsiteX4" fmla="*/ 9127816 w 9152092"/>
                <a:gd name="connsiteY4" fmla="*/ 67942 h 440176"/>
                <a:gd name="connsiteX5" fmla="*/ 8480453 w 9152092"/>
                <a:gd name="connsiteY5" fmla="*/ 84126 h 440176"/>
                <a:gd name="connsiteX6" fmla="*/ 8448085 w 9152092"/>
                <a:gd name="connsiteY6" fmla="*/ 76034 h 440176"/>
                <a:gd name="connsiteX7" fmla="*/ 8350980 w 9152092"/>
                <a:gd name="connsiteY7" fmla="*/ 59850 h 440176"/>
                <a:gd name="connsiteX8" fmla="*/ 7687434 w 9152092"/>
                <a:gd name="connsiteY8" fmla="*/ 67942 h 440176"/>
                <a:gd name="connsiteX9" fmla="*/ 7622697 w 9152092"/>
                <a:gd name="connsiteY9" fmla="*/ 76034 h 440176"/>
                <a:gd name="connsiteX10" fmla="*/ 7452765 w 9152092"/>
                <a:gd name="connsiteY10" fmla="*/ 84126 h 440176"/>
                <a:gd name="connsiteX11" fmla="*/ 6376524 w 9152092"/>
                <a:gd name="connsiteY11" fmla="*/ 84126 h 440176"/>
                <a:gd name="connsiteX12" fmla="*/ 6166131 w 9152092"/>
                <a:gd name="connsiteY12" fmla="*/ 59850 h 440176"/>
                <a:gd name="connsiteX13" fmla="*/ 6117579 w 9152092"/>
                <a:gd name="connsiteY13" fmla="*/ 51758 h 440176"/>
                <a:gd name="connsiteX14" fmla="*/ 5980014 w 9152092"/>
                <a:gd name="connsiteY14" fmla="*/ 43666 h 440176"/>
                <a:gd name="connsiteX15" fmla="*/ 5640149 w 9152092"/>
                <a:gd name="connsiteY15" fmla="*/ 27482 h 440176"/>
                <a:gd name="connsiteX16" fmla="*/ 5494492 w 9152092"/>
                <a:gd name="connsiteY16" fmla="*/ 19390 h 440176"/>
                <a:gd name="connsiteX17" fmla="*/ 5470216 w 9152092"/>
                <a:gd name="connsiteY17" fmla="*/ 11298 h 440176"/>
                <a:gd name="connsiteX18" fmla="*/ 5041338 w 9152092"/>
                <a:gd name="connsiteY18" fmla="*/ 11298 h 440176"/>
                <a:gd name="connsiteX19" fmla="*/ 5008970 w 9152092"/>
                <a:gd name="connsiteY19" fmla="*/ 19390 h 440176"/>
                <a:gd name="connsiteX20" fmla="*/ 4944234 w 9152092"/>
                <a:gd name="connsiteY20" fmla="*/ 43666 h 440176"/>
                <a:gd name="connsiteX21" fmla="*/ 4895681 w 9152092"/>
                <a:gd name="connsiteY21" fmla="*/ 51758 h 440176"/>
                <a:gd name="connsiteX22" fmla="*/ 4822853 w 9152092"/>
                <a:gd name="connsiteY22" fmla="*/ 67942 h 440176"/>
                <a:gd name="connsiteX23" fmla="*/ 4758117 w 9152092"/>
                <a:gd name="connsiteY23" fmla="*/ 84126 h 440176"/>
                <a:gd name="connsiteX24" fmla="*/ 4733841 w 9152092"/>
                <a:gd name="connsiteY24" fmla="*/ 92218 h 440176"/>
                <a:gd name="connsiteX25" fmla="*/ 4636736 w 9152092"/>
                <a:gd name="connsiteY25" fmla="*/ 100310 h 440176"/>
                <a:gd name="connsiteX26" fmla="*/ 4151214 w 9152092"/>
                <a:gd name="connsiteY26" fmla="*/ 108402 h 440176"/>
                <a:gd name="connsiteX27" fmla="*/ 3649508 w 9152092"/>
                <a:gd name="connsiteY27" fmla="*/ 108402 h 440176"/>
                <a:gd name="connsiteX28" fmla="*/ 3609048 w 9152092"/>
                <a:gd name="connsiteY28" fmla="*/ 92218 h 440176"/>
                <a:gd name="connsiteX29" fmla="*/ 3398655 w 9152092"/>
                <a:gd name="connsiteY29" fmla="*/ 76034 h 440176"/>
                <a:gd name="connsiteX30" fmla="*/ 2654188 w 9152092"/>
                <a:gd name="connsiteY30" fmla="*/ 67942 h 440176"/>
                <a:gd name="connsiteX31" fmla="*/ 2524715 w 9152092"/>
                <a:gd name="connsiteY31" fmla="*/ 43666 h 440176"/>
                <a:gd name="connsiteX32" fmla="*/ 2476163 w 9152092"/>
                <a:gd name="connsiteY32" fmla="*/ 35574 h 440176"/>
                <a:gd name="connsiteX33" fmla="*/ 2411427 w 9152092"/>
                <a:gd name="connsiteY33" fmla="*/ 27482 h 440176"/>
                <a:gd name="connsiteX34" fmla="*/ 1480842 w 9152092"/>
                <a:gd name="connsiteY34" fmla="*/ 35574 h 440176"/>
                <a:gd name="connsiteX35" fmla="*/ 1375646 w 9152092"/>
                <a:gd name="connsiteY35" fmla="*/ 51758 h 440176"/>
                <a:gd name="connsiteX36" fmla="*/ 1270450 w 9152092"/>
                <a:gd name="connsiteY36" fmla="*/ 59850 h 440176"/>
                <a:gd name="connsiteX37" fmla="*/ 1229989 w 9152092"/>
                <a:gd name="connsiteY37" fmla="*/ 67942 h 440176"/>
                <a:gd name="connsiteX38" fmla="*/ 485522 w 9152092"/>
                <a:gd name="connsiteY38" fmla="*/ 67942 h 440176"/>
                <a:gd name="connsiteX39" fmla="*/ 428878 w 9152092"/>
                <a:gd name="connsiteY39" fmla="*/ 59850 h 440176"/>
                <a:gd name="connsiteX40" fmla="*/ 380326 w 9152092"/>
                <a:gd name="connsiteY40" fmla="*/ 51758 h 440176"/>
                <a:gd name="connsiteX41" fmla="*/ 307497 w 9152092"/>
                <a:gd name="connsiteY41" fmla="*/ 43666 h 440176"/>
                <a:gd name="connsiteX42" fmla="*/ 145657 w 9152092"/>
                <a:gd name="connsiteY42" fmla="*/ 51758 h 440176"/>
                <a:gd name="connsiteX43" fmla="*/ 89012 w 9152092"/>
                <a:gd name="connsiteY43" fmla="*/ 59850 h 440176"/>
                <a:gd name="connsiteX44" fmla="*/ 8092 w 9152092"/>
                <a:gd name="connsiteY44" fmla="*/ 43666 h 440176"/>
                <a:gd name="connsiteX0" fmla="*/ 8092 w 9152092"/>
                <a:gd name="connsiteY0" fmla="*/ 43666 h 440176"/>
                <a:gd name="connsiteX1" fmla="*/ 0 w 9152092"/>
                <a:gd name="connsiteY1" fmla="*/ 440176 h 440176"/>
                <a:gd name="connsiteX2" fmla="*/ 9124886 w 9152092"/>
                <a:gd name="connsiteY2" fmla="*/ 428452 h 440176"/>
                <a:gd name="connsiteX3" fmla="*/ 9152092 w 9152092"/>
                <a:gd name="connsiteY3" fmla="*/ 67942 h 440176"/>
                <a:gd name="connsiteX4" fmla="*/ 9127816 w 9152092"/>
                <a:gd name="connsiteY4" fmla="*/ 67942 h 440176"/>
                <a:gd name="connsiteX5" fmla="*/ 8480453 w 9152092"/>
                <a:gd name="connsiteY5" fmla="*/ 84126 h 440176"/>
                <a:gd name="connsiteX6" fmla="*/ 8448085 w 9152092"/>
                <a:gd name="connsiteY6" fmla="*/ 76034 h 440176"/>
                <a:gd name="connsiteX7" fmla="*/ 8350980 w 9152092"/>
                <a:gd name="connsiteY7" fmla="*/ 59850 h 440176"/>
                <a:gd name="connsiteX8" fmla="*/ 7687434 w 9152092"/>
                <a:gd name="connsiteY8" fmla="*/ 67942 h 440176"/>
                <a:gd name="connsiteX9" fmla="*/ 7622697 w 9152092"/>
                <a:gd name="connsiteY9" fmla="*/ 76034 h 440176"/>
                <a:gd name="connsiteX10" fmla="*/ 7452765 w 9152092"/>
                <a:gd name="connsiteY10" fmla="*/ 84126 h 440176"/>
                <a:gd name="connsiteX11" fmla="*/ 6376524 w 9152092"/>
                <a:gd name="connsiteY11" fmla="*/ 84126 h 440176"/>
                <a:gd name="connsiteX12" fmla="*/ 6166131 w 9152092"/>
                <a:gd name="connsiteY12" fmla="*/ 59850 h 440176"/>
                <a:gd name="connsiteX13" fmla="*/ 6117579 w 9152092"/>
                <a:gd name="connsiteY13" fmla="*/ 51758 h 440176"/>
                <a:gd name="connsiteX14" fmla="*/ 5980014 w 9152092"/>
                <a:gd name="connsiteY14" fmla="*/ 43666 h 440176"/>
                <a:gd name="connsiteX15" fmla="*/ 5640149 w 9152092"/>
                <a:gd name="connsiteY15" fmla="*/ 27482 h 440176"/>
                <a:gd name="connsiteX16" fmla="*/ 5494492 w 9152092"/>
                <a:gd name="connsiteY16" fmla="*/ 19390 h 440176"/>
                <a:gd name="connsiteX17" fmla="*/ 5470216 w 9152092"/>
                <a:gd name="connsiteY17" fmla="*/ 11298 h 440176"/>
                <a:gd name="connsiteX18" fmla="*/ 5041338 w 9152092"/>
                <a:gd name="connsiteY18" fmla="*/ 11298 h 440176"/>
                <a:gd name="connsiteX19" fmla="*/ 5008970 w 9152092"/>
                <a:gd name="connsiteY19" fmla="*/ 19390 h 440176"/>
                <a:gd name="connsiteX20" fmla="*/ 4944234 w 9152092"/>
                <a:gd name="connsiteY20" fmla="*/ 43666 h 440176"/>
                <a:gd name="connsiteX21" fmla="*/ 4895681 w 9152092"/>
                <a:gd name="connsiteY21" fmla="*/ 51758 h 440176"/>
                <a:gd name="connsiteX22" fmla="*/ 4822853 w 9152092"/>
                <a:gd name="connsiteY22" fmla="*/ 67942 h 440176"/>
                <a:gd name="connsiteX23" fmla="*/ 4758117 w 9152092"/>
                <a:gd name="connsiteY23" fmla="*/ 84126 h 440176"/>
                <a:gd name="connsiteX24" fmla="*/ 4733841 w 9152092"/>
                <a:gd name="connsiteY24" fmla="*/ 92218 h 440176"/>
                <a:gd name="connsiteX25" fmla="*/ 4636736 w 9152092"/>
                <a:gd name="connsiteY25" fmla="*/ 100310 h 440176"/>
                <a:gd name="connsiteX26" fmla="*/ 4151214 w 9152092"/>
                <a:gd name="connsiteY26" fmla="*/ 108402 h 440176"/>
                <a:gd name="connsiteX27" fmla="*/ 3649508 w 9152092"/>
                <a:gd name="connsiteY27" fmla="*/ 108402 h 440176"/>
                <a:gd name="connsiteX28" fmla="*/ 3609048 w 9152092"/>
                <a:gd name="connsiteY28" fmla="*/ 92218 h 440176"/>
                <a:gd name="connsiteX29" fmla="*/ 3398655 w 9152092"/>
                <a:gd name="connsiteY29" fmla="*/ 76034 h 440176"/>
                <a:gd name="connsiteX30" fmla="*/ 2654188 w 9152092"/>
                <a:gd name="connsiteY30" fmla="*/ 67942 h 440176"/>
                <a:gd name="connsiteX31" fmla="*/ 2524715 w 9152092"/>
                <a:gd name="connsiteY31" fmla="*/ 43666 h 440176"/>
                <a:gd name="connsiteX32" fmla="*/ 2476163 w 9152092"/>
                <a:gd name="connsiteY32" fmla="*/ 35574 h 440176"/>
                <a:gd name="connsiteX33" fmla="*/ 2411427 w 9152092"/>
                <a:gd name="connsiteY33" fmla="*/ 27482 h 440176"/>
                <a:gd name="connsiteX34" fmla="*/ 1480842 w 9152092"/>
                <a:gd name="connsiteY34" fmla="*/ 35574 h 440176"/>
                <a:gd name="connsiteX35" fmla="*/ 1375646 w 9152092"/>
                <a:gd name="connsiteY35" fmla="*/ 51758 h 440176"/>
                <a:gd name="connsiteX36" fmla="*/ 1270450 w 9152092"/>
                <a:gd name="connsiteY36" fmla="*/ 59850 h 440176"/>
                <a:gd name="connsiteX37" fmla="*/ 1229989 w 9152092"/>
                <a:gd name="connsiteY37" fmla="*/ 67942 h 440176"/>
                <a:gd name="connsiteX38" fmla="*/ 485522 w 9152092"/>
                <a:gd name="connsiteY38" fmla="*/ 67942 h 440176"/>
                <a:gd name="connsiteX39" fmla="*/ 428878 w 9152092"/>
                <a:gd name="connsiteY39" fmla="*/ 59850 h 440176"/>
                <a:gd name="connsiteX40" fmla="*/ 380326 w 9152092"/>
                <a:gd name="connsiteY40" fmla="*/ 51758 h 440176"/>
                <a:gd name="connsiteX41" fmla="*/ 307497 w 9152092"/>
                <a:gd name="connsiteY41" fmla="*/ 43666 h 440176"/>
                <a:gd name="connsiteX42" fmla="*/ 145657 w 9152092"/>
                <a:gd name="connsiteY42" fmla="*/ 51758 h 440176"/>
                <a:gd name="connsiteX43" fmla="*/ 89012 w 9152092"/>
                <a:gd name="connsiteY43" fmla="*/ 59850 h 440176"/>
                <a:gd name="connsiteX44" fmla="*/ 8092 w 9152092"/>
                <a:gd name="connsiteY44" fmla="*/ 43666 h 440176"/>
                <a:gd name="connsiteX0" fmla="*/ 8092 w 9152092"/>
                <a:gd name="connsiteY0" fmla="*/ 43666 h 440176"/>
                <a:gd name="connsiteX1" fmla="*/ 0 w 9152092"/>
                <a:gd name="connsiteY1" fmla="*/ 440176 h 440176"/>
                <a:gd name="connsiteX2" fmla="*/ 9124886 w 9152092"/>
                <a:gd name="connsiteY2" fmla="*/ 428452 h 440176"/>
                <a:gd name="connsiteX3" fmla="*/ 9152092 w 9152092"/>
                <a:gd name="connsiteY3" fmla="*/ 67942 h 440176"/>
                <a:gd name="connsiteX4" fmla="*/ 9127816 w 9152092"/>
                <a:gd name="connsiteY4" fmla="*/ 67942 h 440176"/>
                <a:gd name="connsiteX5" fmla="*/ 8480453 w 9152092"/>
                <a:gd name="connsiteY5" fmla="*/ 84126 h 440176"/>
                <a:gd name="connsiteX6" fmla="*/ 8448085 w 9152092"/>
                <a:gd name="connsiteY6" fmla="*/ 76034 h 440176"/>
                <a:gd name="connsiteX7" fmla="*/ 8350980 w 9152092"/>
                <a:gd name="connsiteY7" fmla="*/ 59850 h 440176"/>
                <a:gd name="connsiteX8" fmla="*/ 7687434 w 9152092"/>
                <a:gd name="connsiteY8" fmla="*/ 67942 h 440176"/>
                <a:gd name="connsiteX9" fmla="*/ 7622697 w 9152092"/>
                <a:gd name="connsiteY9" fmla="*/ 76034 h 440176"/>
                <a:gd name="connsiteX10" fmla="*/ 7452765 w 9152092"/>
                <a:gd name="connsiteY10" fmla="*/ 84126 h 440176"/>
                <a:gd name="connsiteX11" fmla="*/ 6376524 w 9152092"/>
                <a:gd name="connsiteY11" fmla="*/ 84126 h 440176"/>
                <a:gd name="connsiteX12" fmla="*/ 6166131 w 9152092"/>
                <a:gd name="connsiteY12" fmla="*/ 59850 h 440176"/>
                <a:gd name="connsiteX13" fmla="*/ 6117579 w 9152092"/>
                <a:gd name="connsiteY13" fmla="*/ 51758 h 440176"/>
                <a:gd name="connsiteX14" fmla="*/ 5980014 w 9152092"/>
                <a:gd name="connsiteY14" fmla="*/ 43666 h 440176"/>
                <a:gd name="connsiteX15" fmla="*/ 5640149 w 9152092"/>
                <a:gd name="connsiteY15" fmla="*/ 27482 h 440176"/>
                <a:gd name="connsiteX16" fmla="*/ 5494492 w 9152092"/>
                <a:gd name="connsiteY16" fmla="*/ 19390 h 440176"/>
                <a:gd name="connsiteX17" fmla="*/ 5470216 w 9152092"/>
                <a:gd name="connsiteY17" fmla="*/ 11298 h 440176"/>
                <a:gd name="connsiteX18" fmla="*/ 5041338 w 9152092"/>
                <a:gd name="connsiteY18" fmla="*/ 11298 h 440176"/>
                <a:gd name="connsiteX19" fmla="*/ 5008970 w 9152092"/>
                <a:gd name="connsiteY19" fmla="*/ 19390 h 440176"/>
                <a:gd name="connsiteX20" fmla="*/ 4944234 w 9152092"/>
                <a:gd name="connsiteY20" fmla="*/ 43666 h 440176"/>
                <a:gd name="connsiteX21" fmla="*/ 4895681 w 9152092"/>
                <a:gd name="connsiteY21" fmla="*/ 51758 h 440176"/>
                <a:gd name="connsiteX22" fmla="*/ 4822853 w 9152092"/>
                <a:gd name="connsiteY22" fmla="*/ 67942 h 440176"/>
                <a:gd name="connsiteX23" fmla="*/ 4758117 w 9152092"/>
                <a:gd name="connsiteY23" fmla="*/ 84126 h 440176"/>
                <a:gd name="connsiteX24" fmla="*/ 4733841 w 9152092"/>
                <a:gd name="connsiteY24" fmla="*/ 92218 h 440176"/>
                <a:gd name="connsiteX25" fmla="*/ 4636736 w 9152092"/>
                <a:gd name="connsiteY25" fmla="*/ 100310 h 440176"/>
                <a:gd name="connsiteX26" fmla="*/ 4151214 w 9152092"/>
                <a:gd name="connsiteY26" fmla="*/ 108402 h 440176"/>
                <a:gd name="connsiteX27" fmla="*/ 3649508 w 9152092"/>
                <a:gd name="connsiteY27" fmla="*/ 108402 h 440176"/>
                <a:gd name="connsiteX28" fmla="*/ 3609048 w 9152092"/>
                <a:gd name="connsiteY28" fmla="*/ 92218 h 440176"/>
                <a:gd name="connsiteX29" fmla="*/ 3398655 w 9152092"/>
                <a:gd name="connsiteY29" fmla="*/ 76034 h 440176"/>
                <a:gd name="connsiteX30" fmla="*/ 2654188 w 9152092"/>
                <a:gd name="connsiteY30" fmla="*/ 67942 h 440176"/>
                <a:gd name="connsiteX31" fmla="*/ 2524715 w 9152092"/>
                <a:gd name="connsiteY31" fmla="*/ 43666 h 440176"/>
                <a:gd name="connsiteX32" fmla="*/ 2476163 w 9152092"/>
                <a:gd name="connsiteY32" fmla="*/ 35574 h 440176"/>
                <a:gd name="connsiteX33" fmla="*/ 2411427 w 9152092"/>
                <a:gd name="connsiteY33" fmla="*/ 27482 h 440176"/>
                <a:gd name="connsiteX34" fmla="*/ 1480842 w 9152092"/>
                <a:gd name="connsiteY34" fmla="*/ 35574 h 440176"/>
                <a:gd name="connsiteX35" fmla="*/ 1375646 w 9152092"/>
                <a:gd name="connsiteY35" fmla="*/ 51758 h 440176"/>
                <a:gd name="connsiteX36" fmla="*/ 1270450 w 9152092"/>
                <a:gd name="connsiteY36" fmla="*/ 59850 h 440176"/>
                <a:gd name="connsiteX37" fmla="*/ 1229989 w 9152092"/>
                <a:gd name="connsiteY37" fmla="*/ 67942 h 440176"/>
                <a:gd name="connsiteX38" fmla="*/ 485522 w 9152092"/>
                <a:gd name="connsiteY38" fmla="*/ 67942 h 440176"/>
                <a:gd name="connsiteX39" fmla="*/ 428878 w 9152092"/>
                <a:gd name="connsiteY39" fmla="*/ 59850 h 440176"/>
                <a:gd name="connsiteX40" fmla="*/ 380326 w 9152092"/>
                <a:gd name="connsiteY40" fmla="*/ 51758 h 440176"/>
                <a:gd name="connsiteX41" fmla="*/ 307497 w 9152092"/>
                <a:gd name="connsiteY41" fmla="*/ 43666 h 440176"/>
                <a:gd name="connsiteX42" fmla="*/ 145657 w 9152092"/>
                <a:gd name="connsiteY42" fmla="*/ 51758 h 440176"/>
                <a:gd name="connsiteX43" fmla="*/ 89012 w 9152092"/>
                <a:gd name="connsiteY43" fmla="*/ 59850 h 440176"/>
                <a:gd name="connsiteX44" fmla="*/ 8092 w 9152092"/>
                <a:gd name="connsiteY44" fmla="*/ 43666 h 440176"/>
                <a:gd name="connsiteX0" fmla="*/ 8092 w 9152092"/>
                <a:gd name="connsiteY0" fmla="*/ 43666 h 440178"/>
                <a:gd name="connsiteX1" fmla="*/ 0 w 9152092"/>
                <a:gd name="connsiteY1" fmla="*/ 440176 h 440178"/>
                <a:gd name="connsiteX2" fmla="*/ 9075916 w 9152092"/>
                <a:gd name="connsiteY2" fmla="*/ 440178 h 440178"/>
                <a:gd name="connsiteX3" fmla="*/ 9152092 w 9152092"/>
                <a:gd name="connsiteY3" fmla="*/ 67942 h 440178"/>
                <a:gd name="connsiteX4" fmla="*/ 9127816 w 9152092"/>
                <a:gd name="connsiteY4" fmla="*/ 67942 h 440178"/>
                <a:gd name="connsiteX5" fmla="*/ 8480453 w 9152092"/>
                <a:gd name="connsiteY5" fmla="*/ 84126 h 440178"/>
                <a:gd name="connsiteX6" fmla="*/ 8448085 w 9152092"/>
                <a:gd name="connsiteY6" fmla="*/ 76034 h 440178"/>
                <a:gd name="connsiteX7" fmla="*/ 8350980 w 9152092"/>
                <a:gd name="connsiteY7" fmla="*/ 59850 h 440178"/>
                <a:gd name="connsiteX8" fmla="*/ 7687434 w 9152092"/>
                <a:gd name="connsiteY8" fmla="*/ 67942 h 440178"/>
                <a:gd name="connsiteX9" fmla="*/ 7622697 w 9152092"/>
                <a:gd name="connsiteY9" fmla="*/ 76034 h 440178"/>
                <a:gd name="connsiteX10" fmla="*/ 7452765 w 9152092"/>
                <a:gd name="connsiteY10" fmla="*/ 84126 h 440178"/>
                <a:gd name="connsiteX11" fmla="*/ 6376524 w 9152092"/>
                <a:gd name="connsiteY11" fmla="*/ 84126 h 440178"/>
                <a:gd name="connsiteX12" fmla="*/ 6166131 w 9152092"/>
                <a:gd name="connsiteY12" fmla="*/ 59850 h 440178"/>
                <a:gd name="connsiteX13" fmla="*/ 6117579 w 9152092"/>
                <a:gd name="connsiteY13" fmla="*/ 51758 h 440178"/>
                <a:gd name="connsiteX14" fmla="*/ 5980014 w 9152092"/>
                <a:gd name="connsiteY14" fmla="*/ 43666 h 440178"/>
                <a:gd name="connsiteX15" fmla="*/ 5640149 w 9152092"/>
                <a:gd name="connsiteY15" fmla="*/ 27482 h 440178"/>
                <a:gd name="connsiteX16" fmla="*/ 5494492 w 9152092"/>
                <a:gd name="connsiteY16" fmla="*/ 19390 h 440178"/>
                <a:gd name="connsiteX17" fmla="*/ 5470216 w 9152092"/>
                <a:gd name="connsiteY17" fmla="*/ 11298 h 440178"/>
                <a:gd name="connsiteX18" fmla="*/ 5041338 w 9152092"/>
                <a:gd name="connsiteY18" fmla="*/ 11298 h 440178"/>
                <a:gd name="connsiteX19" fmla="*/ 5008970 w 9152092"/>
                <a:gd name="connsiteY19" fmla="*/ 19390 h 440178"/>
                <a:gd name="connsiteX20" fmla="*/ 4944234 w 9152092"/>
                <a:gd name="connsiteY20" fmla="*/ 43666 h 440178"/>
                <a:gd name="connsiteX21" fmla="*/ 4895681 w 9152092"/>
                <a:gd name="connsiteY21" fmla="*/ 51758 h 440178"/>
                <a:gd name="connsiteX22" fmla="*/ 4822853 w 9152092"/>
                <a:gd name="connsiteY22" fmla="*/ 67942 h 440178"/>
                <a:gd name="connsiteX23" fmla="*/ 4758117 w 9152092"/>
                <a:gd name="connsiteY23" fmla="*/ 84126 h 440178"/>
                <a:gd name="connsiteX24" fmla="*/ 4733841 w 9152092"/>
                <a:gd name="connsiteY24" fmla="*/ 92218 h 440178"/>
                <a:gd name="connsiteX25" fmla="*/ 4636736 w 9152092"/>
                <a:gd name="connsiteY25" fmla="*/ 100310 h 440178"/>
                <a:gd name="connsiteX26" fmla="*/ 4151214 w 9152092"/>
                <a:gd name="connsiteY26" fmla="*/ 108402 h 440178"/>
                <a:gd name="connsiteX27" fmla="*/ 3649508 w 9152092"/>
                <a:gd name="connsiteY27" fmla="*/ 108402 h 440178"/>
                <a:gd name="connsiteX28" fmla="*/ 3609048 w 9152092"/>
                <a:gd name="connsiteY28" fmla="*/ 92218 h 440178"/>
                <a:gd name="connsiteX29" fmla="*/ 3398655 w 9152092"/>
                <a:gd name="connsiteY29" fmla="*/ 76034 h 440178"/>
                <a:gd name="connsiteX30" fmla="*/ 2654188 w 9152092"/>
                <a:gd name="connsiteY30" fmla="*/ 67942 h 440178"/>
                <a:gd name="connsiteX31" fmla="*/ 2524715 w 9152092"/>
                <a:gd name="connsiteY31" fmla="*/ 43666 h 440178"/>
                <a:gd name="connsiteX32" fmla="*/ 2476163 w 9152092"/>
                <a:gd name="connsiteY32" fmla="*/ 35574 h 440178"/>
                <a:gd name="connsiteX33" fmla="*/ 2411427 w 9152092"/>
                <a:gd name="connsiteY33" fmla="*/ 27482 h 440178"/>
                <a:gd name="connsiteX34" fmla="*/ 1480842 w 9152092"/>
                <a:gd name="connsiteY34" fmla="*/ 35574 h 440178"/>
                <a:gd name="connsiteX35" fmla="*/ 1375646 w 9152092"/>
                <a:gd name="connsiteY35" fmla="*/ 51758 h 440178"/>
                <a:gd name="connsiteX36" fmla="*/ 1270450 w 9152092"/>
                <a:gd name="connsiteY36" fmla="*/ 59850 h 440178"/>
                <a:gd name="connsiteX37" fmla="*/ 1229989 w 9152092"/>
                <a:gd name="connsiteY37" fmla="*/ 67942 h 440178"/>
                <a:gd name="connsiteX38" fmla="*/ 485522 w 9152092"/>
                <a:gd name="connsiteY38" fmla="*/ 67942 h 440178"/>
                <a:gd name="connsiteX39" fmla="*/ 428878 w 9152092"/>
                <a:gd name="connsiteY39" fmla="*/ 59850 h 440178"/>
                <a:gd name="connsiteX40" fmla="*/ 380326 w 9152092"/>
                <a:gd name="connsiteY40" fmla="*/ 51758 h 440178"/>
                <a:gd name="connsiteX41" fmla="*/ 307497 w 9152092"/>
                <a:gd name="connsiteY41" fmla="*/ 43666 h 440178"/>
                <a:gd name="connsiteX42" fmla="*/ 145657 w 9152092"/>
                <a:gd name="connsiteY42" fmla="*/ 51758 h 440178"/>
                <a:gd name="connsiteX43" fmla="*/ 89012 w 9152092"/>
                <a:gd name="connsiteY43" fmla="*/ 59850 h 440178"/>
                <a:gd name="connsiteX44" fmla="*/ 8092 w 9152092"/>
                <a:gd name="connsiteY44" fmla="*/ 43666 h 440178"/>
                <a:gd name="connsiteX0" fmla="*/ 8092 w 9152092"/>
                <a:gd name="connsiteY0" fmla="*/ 43666 h 440178"/>
                <a:gd name="connsiteX1" fmla="*/ 0 w 9152092"/>
                <a:gd name="connsiteY1" fmla="*/ 440176 h 440178"/>
                <a:gd name="connsiteX2" fmla="*/ 9075916 w 9152092"/>
                <a:gd name="connsiteY2" fmla="*/ 440178 h 440178"/>
                <a:gd name="connsiteX3" fmla="*/ 9152092 w 9152092"/>
                <a:gd name="connsiteY3" fmla="*/ 67942 h 440178"/>
                <a:gd name="connsiteX4" fmla="*/ 9127816 w 9152092"/>
                <a:gd name="connsiteY4" fmla="*/ 67942 h 440178"/>
                <a:gd name="connsiteX5" fmla="*/ 8480453 w 9152092"/>
                <a:gd name="connsiteY5" fmla="*/ 84126 h 440178"/>
                <a:gd name="connsiteX6" fmla="*/ 8448085 w 9152092"/>
                <a:gd name="connsiteY6" fmla="*/ 76034 h 440178"/>
                <a:gd name="connsiteX7" fmla="*/ 8350980 w 9152092"/>
                <a:gd name="connsiteY7" fmla="*/ 59850 h 440178"/>
                <a:gd name="connsiteX8" fmla="*/ 7687434 w 9152092"/>
                <a:gd name="connsiteY8" fmla="*/ 67942 h 440178"/>
                <a:gd name="connsiteX9" fmla="*/ 7622697 w 9152092"/>
                <a:gd name="connsiteY9" fmla="*/ 76034 h 440178"/>
                <a:gd name="connsiteX10" fmla="*/ 7452765 w 9152092"/>
                <a:gd name="connsiteY10" fmla="*/ 84126 h 440178"/>
                <a:gd name="connsiteX11" fmla="*/ 6376524 w 9152092"/>
                <a:gd name="connsiteY11" fmla="*/ 84126 h 440178"/>
                <a:gd name="connsiteX12" fmla="*/ 6166131 w 9152092"/>
                <a:gd name="connsiteY12" fmla="*/ 59850 h 440178"/>
                <a:gd name="connsiteX13" fmla="*/ 6117579 w 9152092"/>
                <a:gd name="connsiteY13" fmla="*/ 51758 h 440178"/>
                <a:gd name="connsiteX14" fmla="*/ 5980014 w 9152092"/>
                <a:gd name="connsiteY14" fmla="*/ 43666 h 440178"/>
                <a:gd name="connsiteX15" fmla="*/ 5640149 w 9152092"/>
                <a:gd name="connsiteY15" fmla="*/ 27482 h 440178"/>
                <a:gd name="connsiteX16" fmla="*/ 5494492 w 9152092"/>
                <a:gd name="connsiteY16" fmla="*/ 19390 h 440178"/>
                <a:gd name="connsiteX17" fmla="*/ 5470216 w 9152092"/>
                <a:gd name="connsiteY17" fmla="*/ 11298 h 440178"/>
                <a:gd name="connsiteX18" fmla="*/ 5041338 w 9152092"/>
                <a:gd name="connsiteY18" fmla="*/ 11298 h 440178"/>
                <a:gd name="connsiteX19" fmla="*/ 5008970 w 9152092"/>
                <a:gd name="connsiteY19" fmla="*/ 19390 h 440178"/>
                <a:gd name="connsiteX20" fmla="*/ 4944234 w 9152092"/>
                <a:gd name="connsiteY20" fmla="*/ 43666 h 440178"/>
                <a:gd name="connsiteX21" fmla="*/ 4895681 w 9152092"/>
                <a:gd name="connsiteY21" fmla="*/ 51758 h 440178"/>
                <a:gd name="connsiteX22" fmla="*/ 4822853 w 9152092"/>
                <a:gd name="connsiteY22" fmla="*/ 67942 h 440178"/>
                <a:gd name="connsiteX23" fmla="*/ 4758117 w 9152092"/>
                <a:gd name="connsiteY23" fmla="*/ 84126 h 440178"/>
                <a:gd name="connsiteX24" fmla="*/ 4733841 w 9152092"/>
                <a:gd name="connsiteY24" fmla="*/ 92218 h 440178"/>
                <a:gd name="connsiteX25" fmla="*/ 4636736 w 9152092"/>
                <a:gd name="connsiteY25" fmla="*/ 100310 h 440178"/>
                <a:gd name="connsiteX26" fmla="*/ 4151214 w 9152092"/>
                <a:gd name="connsiteY26" fmla="*/ 108402 h 440178"/>
                <a:gd name="connsiteX27" fmla="*/ 3649508 w 9152092"/>
                <a:gd name="connsiteY27" fmla="*/ 108402 h 440178"/>
                <a:gd name="connsiteX28" fmla="*/ 3609048 w 9152092"/>
                <a:gd name="connsiteY28" fmla="*/ 92218 h 440178"/>
                <a:gd name="connsiteX29" fmla="*/ 3398655 w 9152092"/>
                <a:gd name="connsiteY29" fmla="*/ 76034 h 440178"/>
                <a:gd name="connsiteX30" fmla="*/ 2654188 w 9152092"/>
                <a:gd name="connsiteY30" fmla="*/ 67942 h 440178"/>
                <a:gd name="connsiteX31" fmla="*/ 2524715 w 9152092"/>
                <a:gd name="connsiteY31" fmla="*/ 43666 h 440178"/>
                <a:gd name="connsiteX32" fmla="*/ 2476163 w 9152092"/>
                <a:gd name="connsiteY32" fmla="*/ 35574 h 440178"/>
                <a:gd name="connsiteX33" fmla="*/ 2411427 w 9152092"/>
                <a:gd name="connsiteY33" fmla="*/ 27482 h 440178"/>
                <a:gd name="connsiteX34" fmla="*/ 1480842 w 9152092"/>
                <a:gd name="connsiteY34" fmla="*/ 35574 h 440178"/>
                <a:gd name="connsiteX35" fmla="*/ 1375646 w 9152092"/>
                <a:gd name="connsiteY35" fmla="*/ 51758 h 440178"/>
                <a:gd name="connsiteX36" fmla="*/ 1270450 w 9152092"/>
                <a:gd name="connsiteY36" fmla="*/ 59850 h 440178"/>
                <a:gd name="connsiteX37" fmla="*/ 1229989 w 9152092"/>
                <a:gd name="connsiteY37" fmla="*/ 67942 h 440178"/>
                <a:gd name="connsiteX38" fmla="*/ 485522 w 9152092"/>
                <a:gd name="connsiteY38" fmla="*/ 67942 h 440178"/>
                <a:gd name="connsiteX39" fmla="*/ 428878 w 9152092"/>
                <a:gd name="connsiteY39" fmla="*/ 59850 h 440178"/>
                <a:gd name="connsiteX40" fmla="*/ 380326 w 9152092"/>
                <a:gd name="connsiteY40" fmla="*/ 51758 h 440178"/>
                <a:gd name="connsiteX41" fmla="*/ 307497 w 9152092"/>
                <a:gd name="connsiteY41" fmla="*/ 43666 h 440178"/>
                <a:gd name="connsiteX42" fmla="*/ 145657 w 9152092"/>
                <a:gd name="connsiteY42" fmla="*/ 51758 h 440178"/>
                <a:gd name="connsiteX43" fmla="*/ 89012 w 9152092"/>
                <a:gd name="connsiteY43" fmla="*/ 59850 h 440178"/>
                <a:gd name="connsiteX44" fmla="*/ 8092 w 9152092"/>
                <a:gd name="connsiteY44" fmla="*/ 43666 h 440178"/>
                <a:gd name="connsiteX0" fmla="*/ 8092 w 9152092"/>
                <a:gd name="connsiteY0" fmla="*/ 43666 h 440178"/>
                <a:gd name="connsiteX1" fmla="*/ 0 w 9152092"/>
                <a:gd name="connsiteY1" fmla="*/ 440176 h 440178"/>
                <a:gd name="connsiteX2" fmla="*/ 9075916 w 9152092"/>
                <a:gd name="connsiteY2" fmla="*/ 440178 h 440178"/>
                <a:gd name="connsiteX3" fmla="*/ 9152092 w 9152092"/>
                <a:gd name="connsiteY3" fmla="*/ 67942 h 440178"/>
                <a:gd name="connsiteX4" fmla="*/ 9111496 w 9152092"/>
                <a:gd name="connsiteY4" fmla="*/ 67942 h 440178"/>
                <a:gd name="connsiteX5" fmla="*/ 8480453 w 9152092"/>
                <a:gd name="connsiteY5" fmla="*/ 84126 h 440178"/>
                <a:gd name="connsiteX6" fmla="*/ 8448085 w 9152092"/>
                <a:gd name="connsiteY6" fmla="*/ 76034 h 440178"/>
                <a:gd name="connsiteX7" fmla="*/ 8350980 w 9152092"/>
                <a:gd name="connsiteY7" fmla="*/ 59850 h 440178"/>
                <a:gd name="connsiteX8" fmla="*/ 7687434 w 9152092"/>
                <a:gd name="connsiteY8" fmla="*/ 67942 h 440178"/>
                <a:gd name="connsiteX9" fmla="*/ 7622697 w 9152092"/>
                <a:gd name="connsiteY9" fmla="*/ 76034 h 440178"/>
                <a:gd name="connsiteX10" fmla="*/ 7452765 w 9152092"/>
                <a:gd name="connsiteY10" fmla="*/ 84126 h 440178"/>
                <a:gd name="connsiteX11" fmla="*/ 6376524 w 9152092"/>
                <a:gd name="connsiteY11" fmla="*/ 84126 h 440178"/>
                <a:gd name="connsiteX12" fmla="*/ 6166131 w 9152092"/>
                <a:gd name="connsiteY12" fmla="*/ 59850 h 440178"/>
                <a:gd name="connsiteX13" fmla="*/ 6117579 w 9152092"/>
                <a:gd name="connsiteY13" fmla="*/ 51758 h 440178"/>
                <a:gd name="connsiteX14" fmla="*/ 5980014 w 9152092"/>
                <a:gd name="connsiteY14" fmla="*/ 43666 h 440178"/>
                <a:gd name="connsiteX15" fmla="*/ 5640149 w 9152092"/>
                <a:gd name="connsiteY15" fmla="*/ 27482 h 440178"/>
                <a:gd name="connsiteX16" fmla="*/ 5494492 w 9152092"/>
                <a:gd name="connsiteY16" fmla="*/ 19390 h 440178"/>
                <a:gd name="connsiteX17" fmla="*/ 5470216 w 9152092"/>
                <a:gd name="connsiteY17" fmla="*/ 11298 h 440178"/>
                <a:gd name="connsiteX18" fmla="*/ 5041338 w 9152092"/>
                <a:gd name="connsiteY18" fmla="*/ 11298 h 440178"/>
                <a:gd name="connsiteX19" fmla="*/ 5008970 w 9152092"/>
                <a:gd name="connsiteY19" fmla="*/ 19390 h 440178"/>
                <a:gd name="connsiteX20" fmla="*/ 4944234 w 9152092"/>
                <a:gd name="connsiteY20" fmla="*/ 43666 h 440178"/>
                <a:gd name="connsiteX21" fmla="*/ 4895681 w 9152092"/>
                <a:gd name="connsiteY21" fmla="*/ 51758 h 440178"/>
                <a:gd name="connsiteX22" fmla="*/ 4822853 w 9152092"/>
                <a:gd name="connsiteY22" fmla="*/ 67942 h 440178"/>
                <a:gd name="connsiteX23" fmla="*/ 4758117 w 9152092"/>
                <a:gd name="connsiteY23" fmla="*/ 84126 h 440178"/>
                <a:gd name="connsiteX24" fmla="*/ 4733841 w 9152092"/>
                <a:gd name="connsiteY24" fmla="*/ 92218 h 440178"/>
                <a:gd name="connsiteX25" fmla="*/ 4636736 w 9152092"/>
                <a:gd name="connsiteY25" fmla="*/ 100310 h 440178"/>
                <a:gd name="connsiteX26" fmla="*/ 4151214 w 9152092"/>
                <a:gd name="connsiteY26" fmla="*/ 108402 h 440178"/>
                <a:gd name="connsiteX27" fmla="*/ 3649508 w 9152092"/>
                <a:gd name="connsiteY27" fmla="*/ 108402 h 440178"/>
                <a:gd name="connsiteX28" fmla="*/ 3609048 w 9152092"/>
                <a:gd name="connsiteY28" fmla="*/ 92218 h 440178"/>
                <a:gd name="connsiteX29" fmla="*/ 3398655 w 9152092"/>
                <a:gd name="connsiteY29" fmla="*/ 76034 h 440178"/>
                <a:gd name="connsiteX30" fmla="*/ 2654188 w 9152092"/>
                <a:gd name="connsiteY30" fmla="*/ 67942 h 440178"/>
                <a:gd name="connsiteX31" fmla="*/ 2524715 w 9152092"/>
                <a:gd name="connsiteY31" fmla="*/ 43666 h 440178"/>
                <a:gd name="connsiteX32" fmla="*/ 2476163 w 9152092"/>
                <a:gd name="connsiteY32" fmla="*/ 35574 h 440178"/>
                <a:gd name="connsiteX33" fmla="*/ 2411427 w 9152092"/>
                <a:gd name="connsiteY33" fmla="*/ 27482 h 440178"/>
                <a:gd name="connsiteX34" fmla="*/ 1480842 w 9152092"/>
                <a:gd name="connsiteY34" fmla="*/ 35574 h 440178"/>
                <a:gd name="connsiteX35" fmla="*/ 1375646 w 9152092"/>
                <a:gd name="connsiteY35" fmla="*/ 51758 h 440178"/>
                <a:gd name="connsiteX36" fmla="*/ 1270450 w 9152092"/>
                <a:gd name="connsiteY36" fmla="*/ 59850 h 440178"/>
                <a:gd name="connsiteX37" fmla="*/ 1229989 w 9152092"/>
                <a:gd name="connsiteY37" fmla="*/ 67942 h 440178"/>
                <a:gd name="connsiteX38" fmla="*/ 485522 w 9152092"/>
                <a:gd name="connsiteY38" fmla="*/ 67942 h 440178"/>
                <a:gd name="connsiteX39" fmla="*/ 428878 w 9152092"/>
                <a:gd name="connsiteY39" fmla="*/ 59850 h 440178"/>
                <a:gd name="connsiteX40" fmla="*/ 380326 w 9152092"/>
                <a:gd name="connsiteY40" fmla="*/ 51758 h 440178"/>
                <a:gd name="connsiteX41" fmla="*/ 307497 w 9152092"/>
                <a:gd name="connsiteY41" fmla="*/ 43666 h 440178"/>
                <a:gd name="connsiteX42" fmla="*/ 145657 w 9152092"/>
                <a:gd name="connsiteY42" fmla="*/ 51758 h 440178"/>
                <a:gd name="connsiteX43" fmla="*/ 89012 w 9152092"/>
                <a:gd name="connsiteY43" fmla="*/ 59850 h 440178"/>
                <a:gd name="connsiteX44" fmla="*/ 8092 w 9152092"/>
                <a:gd name="connsiteY44" fmla="*/ 43666 h 440178"/>
                <a:gd name="connsiteX0" fmla="*/ 8092 w 9141209"/>
                <a:gd name="connsiteY0" fmla="*/ 43666 h 440178"/>
                <a:gd name="connsiteX1" fmla="*/ 0 w 9141209"/>
                <a:gd name="connsiteY1" fmla="*/ 440176 h 440178"/>
                <a:gd name="connsiteX2" fmla="*/ 9075916 w 9141209"/>
                <a:gd name="connsiteY2" fmla="*/ 440178 h 440178"/>
                <a:gd name="connsiteX3" fmla="*/ 9141209 w 9141209"/>
                <a:gd name="connsiteY3" fmla="*/ 64033 h 440178"/>
                <a:gd name="connsiteX4" fmla="*/ 9111496 w 9141209"/>
                <a:gd name="connsiteY4" fmla="*/ 67942 h 440178"/>
                <a:gd name="connsiteX5" fmla="*/ 8480453 w 9141209"/>
                <a:gd name="connsiteY5" fmla="*/ 84126 h 440178"/>
                <a:gd name="connsiteX6" fmla="*/ 8448085 w 9141209"/>
                <a:gd name="connsiteY6" fmla="*/ 76034 h 440178"/>
                <a:gd name="connsiteX7" fmla="*/ 8350980 w 9141209"/>
                <a:gd name="connsiteY7" fmla="*/ 59850 h 440178"/>
                <a:gd name="connsiteX8" fmla="*/ 7687434 w 9141209"/>
                <a:gd name="connsiteY8" fmla="*/ 67942 h 440178"/>
                <a:gd name="connsiteX9" fmla="*/ 7622697 w 9141209"/>
                <a:gd name="connsiteY9" fmla="*/ 76034 h 440178"/>
                <a:gd name="connsiteX10" fmla="*/ 7452765 w 9141209"/>
                <a:gd name="connsiteY10" fmla="*/ 84126 h 440178"/>
                <a:gd name="connsiteX11" fmla="*/ 6376524 w 9141209"/>
                <a:gd name="connsiteY11" fmla="*/ 84126 h 440178"/>
                <a:gd name="connsiteX12" fmla="*/ 6166131 w 9141209"/>
                <a:gd name="connsiteY12" fmla="*/ 59850 h 440178"/>
                <a:gd name="connsiteX13" fmla="*/ 6117579 w 9141209"/>
                <a:gd name="connsiteY13" fmla="*/ 51758 h 440178"/>
                <a:gd name="connsiteX14" fmla="*/ 5980014 w 9141209"/>
                <a:gd name="connsiteY14" fmla="*/ 43666 h 440178"/>
                <a:gd name="connsiteX15" fmla="*/ 5640149 w 9141209"/>
                <a:gd name="connsiteY15" fmla="*/ 27482 h 440178"/>
                <a:gd name="connsiteX16" fmla="*/ 5494492 w 9141209"/>
                <a:gd name="connsiteY16" fmla="*/ 19390 h 440178"/>
                <a:gd name="connsiteX17" fmla="*/ 5470216 w 9141209"/>
                <a:gd name="connsiteY17" fmla="*/ 11298 h 440178"/>
                <a:gd name="connsiteX18" fmla="*/ 5041338 w 9141209"/>
                <a:gd name="connsiteY18" fmla="*/ 11298 h 440178"/>
                <a:gd name="connsiteX19" fmla="*/ 5008970 w 9141209"/>
                <a:gd name="connsiteY19" fmla="*/ 19390 h 440178"/>
                <a:gd name="connsiteX20" fmla="*/ 4944234 w 9141209"/>
                <a:gd name="connsiteY20" fmla="*/ 43666 h 440178"/>
                <a:gd name="connsiteX21" fmla="*/ 4895681 w 9141209"/>
                <a:gd name="connsiteY21" fmla="*/ 51758 h 440178"/>
                <a:gd name="connsiteX22" fmla="*/ 4822853 w 9141209"/>
                <a:gd name="connsiteY22" fmla="*/ 67942 h 440178"/>
                <a:gd name="connsiteX23" fmla="*/ 4758117 w 9141209"/>
                <a:gd name="connsiteY23" fmla="*/ 84126 h 440178"/>
                <a:gd name="connsiteX24" fmla="*/ 4733841 w 9141209"/>
                <a:gd name="connsiteY24" fmla="*/ 92218 h 440178"/>
                <a:gd name="connsiteX25" fmla="*/ 4636736 w 9141209"/>
                <a:gd name="connsiteY25" fmla="*/ 100310 h 440178"/>
                <a:gd name="connsiteX26" fmla="*/ 4151214 w 9141209"/>
                <a:gd name="connsiteY26" fmla="*/ 108402 h 440178"/>
                <a:gd name="connsiteX27" fmla="*/ 3649508 w 9141209"/>
                <a:gd name="connsiteY27" fmla="*/ 108402 h 440178"/>
                <a:gd name="connsiteX28" fmla="*/ 3609048 w 9141209"/>
                <a:gd name="connsiteY28" fmla="*/ 92218 h 440178"/>
                <a:gd name="connsiteX29" fmla="*/ 3398655 w 9141209"/>
                <a:gd name="connsiteY29" fmla="*/ 76034 h 440178"/>
                <a:gd name="connsiteX30" fmla="*/ 2654188 w 9141209"/>
                <a:gd name="connsiteY30" fmla="*/ 67942 h 440178"/>
                <a:gd name="connsiteX31" fmla="*/ 2524715 w 9141209"/>
                <a:gd name="connsiteY31" fmla="*/ 43666 h 440178"/>
                <a:gd name="connsiteX32" fmla="*/ 2476163 w 9141209"/>
                <a:gd name="connsiteY32" fmla="*/ 35574 h 440178"/>
                <a:gd name="connsiteX33" fmla="*/ 2411427 w 9141209"/>
                <a:gd name="connsiteY33" fmla="*/ 27482 h 440178"/>
                <a:gd name="connsiteX34" fmla="*/ 1480842 w 9141209"/>
                <a:gd name="connsiteY34" fmla="*/ 35574 h 440178"/>
                <a:gd name="connsiteX35" fmla="*/ 1375646 w 9141209"/>
                <a:gd name="connsiteY35" fmla="*/ 51758 h 440178"/>
                <a:gd name="connsiteX36" fmla="*/ 1270450 w 9141209"/>
                <a:gd name="connsiteY36" fmla="*/ 59850 h 440178"/>
                <a:gd name="connsiteX37" fmla="*/ 1229989 w 9141209"/>
                <a:gd name="connsiteY37" fmla="*/ 67942 h 440178"/>
                <a:gd name="connsiteX38" fmla="*/ 485522 w 9141209"/>
                <a:gd name="connsiteY38" fmla="*/ 67942 h 440178"/>
                <a:gd name="connsiteX39" fmla="*/ 428878 w 9141209"/>
                <a:gd name="connsiteY39" fmla="*/ 59850 h 440178"/>
                <a:gd name="connsiteX40" fmla="*/ 380326 w 9141209"/>
                <a:gd name="connsiteY40" fmla="*/ 51758 h 440178"/>
                <a:gd name="connsiteX41" fmla="*/ 307497 w 9141209"/>
                <a:gd name="connsiteY41" fmla="*/ 43666 h 440178"/>
                <a:gd name="connsiteX42" fmla="*/ 145657 w 9141209"/>
                <a:gd name="connsiteY42" fmla="*/ 51758 h 440178"/>
                <a:gd name="connsiteX43" fmla="*/ 89012 w 9141209"/>
                <a:gd name="connsiteY43" fmla="*/ 59850 h 440178"/>
                <a:gd name="connsiteX44" fmla="*/ 8092 w 9141209"/>
                <a:gd name="connsiteY44" fmla="*/ 43666 h 44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141209" h="440178">
                  <a:moveTo>
                    <a:pt x="8092" y="43666"/>
                  </a:moveTo>
                  <a:lnTo>
                    <a:pt x="0" y="440176"/>
                  </a:lnTo>
                  <a:lnTo>
                    <a:pt x="9075916" y="440178"/>
                  </a:lnTo>
                  <a:cubicBezTo>
                    <a:pt x="9161156" y="382546"/>
                    <a:pt x="9132140" y="184203"/>
                    <a:pt x="9141209" y="64033"/>
                  </a:cubicBezTo>
                  <a:lnTo>
                    <a:pt x="9111496" y="67942"/>
                  </a:lnTo>
                  <a:cubicBezTo>
                    <a:pt x="8867124" y="159581"/>
                    <a:pt x="8591021" y="82777"/>
                    <a:pt x="8480453" y="84126"/>
                  </a:cubicBezTo>
                  <a:cubicBezTo>
                    <a:pt x="8369885" y="85475"/>
                    <a:pt x="8459016" y="78084"/>
                    <a:pt x="8448085" y="76034"/>
                  </a:cubicBezTo>
                  <a:cubicBezTo>
                    <a:pt x="8415832" y="69987"/>
                    <a:pt x="8350980" y="59850"/>
                    <a:pt x="8350980" y="59850"/>
                  </a:cubicBezTo>
                  <a:lnTo>
                    <a:pt x="7687434" y="67942"/>
                  </a:lnTo>
                  <a:cubicBezTo>
                    <a:pt x="7665692" y="68425"/>
                    <a:pt x="7644392" y="74538"/>
                    <a:pt x="7622697" y="76034"/>
                  </a:cubicBezTo>
                  <a:cubicBezTo>
                    <a:pt x="7566123" y="79936"/>
                    <a:pt x="7509409" y="81429"/>
                    <a:pt x="7452765" y="84126"/>
                  </a:cubicBezTo>
                  <a:cubicBezTo>
                    <a:pt x="7064205" y="139634"/>
                    <a:pt x="7334198" y="103940"/>
                    <a:pt x="6376524" y="84126"/>
                  </a:cubicBezTo>
                  <a:cubicBezTo>
                    <a:pt x="6337512" y="83319"/>
                    <a:pt x="6224304" y="68800"/>
                    <a:pt x="6166131" y="59850"/>
                  </a:cubicBezTo>
                  <a:cubicBezTo>
                    <a:pt x="6149915" y="57355"/>
                    <a:pt x="6133925" y="53179"/>
                    <a:pt x="6117579" y="51758"/>
                  </a:cubicBezTo>
                  <a:cubicBezTo>
                    <a:pt x="6071817" y="47779"/>
                    <a:pt x="6025869" y="46363"/>
                    <a:pt x="5980014" y="43666"/>
                  </a:cubicBezTo>
                  <a:cubicBezTo>
                    <a:pt x="5824552" y="21457"/>
                    <a:pt x="5968788" y="39883"/>
                    <a:pt x="5640149" y="27482"/>
                  </a:cubicBezTo>
                  <a:cubicBezTo>
                    <a:pt x="5591556" y="25648"/>
                    <a:pt x="5543044" y="22087"/>
                    <a:pt x="5494492" y="19390"/>
                  </a:cubicBezTo>
                  <a:cubicBezTo>
                    <a:pt x="5486400" y="16693"/>
                    <a:pt x="5478608" y="12824"/>
                    <a:pt x="5470216" y="11298"/>
                  </a:cubicBezTo>
                  <a:cubicBezTo>
                    <a:pt x="5336581" y="-12999"/>
                    <a:pt x="5139283" y="9121"/>
                    <a:pt x="5041338" y="11298"/>
                  </a:cubicBezTo>
                  <a:cubicBezTo>
                    <a:pt x="5030549" y="13995"/>
                    <a:pt x="5019521" y="15873"/>
                    <a:pt x="5008970" y="19390"/>
                  </a:cubicBezTo>
                  <a:cubicBezTo>
                    <a:pt x="4996371" y="23590"/>
                    <a:pt x="4961279" y="39878"/>
                    <a:pt x="4944234" y="43666"/>
                  </a:cubicBezTo>
                  <a:cubicBezTo>
                    <a:pt x="4928217" y="47225"/>
                    <a:pt x="4911824" y="48823"/>
                    <a:pt x="4895681" y="51758"/>
                  </a:cubicBezTo>
                  <a:cubicBezTo>
                    <a:pt x="4872737" y="55930"/>
                    <a:pt x="4845582" y="61448"/>
                    <a:pt x="4822853" y="67942"/>
                  </a:cubicBezTo>
                  <a:cubicBezTo>
                    <a:pt x="4693373" y="104936"/>
                    <a:pt x="4955539" y="34771"/>
                    <a:pt x="4758117" y="84126"/>
                  </a:cubicBezTo>
                  <a:cubicBezTo>
                    <a:pt x="4749842" y="86195"/>
                    <a:pt x="4742296" y="91091"/>
                    <a:pt x="4733841" y="92218"/>
                  </a:cubicBezTo>
                  <a:cubicBezTo>
                    <a:pt x="4701645" y="96511"/>
                    <a:pt x="4669204" y="99408"/>
                    <a:pt x="4636736" y="100310"/>
                  </a:cubicBezTo>
                  <a:cubicBezTo>
                    <a:pt x="4474935" y="104804"/>
                    <a:pt x="4313055" y="105705"/>
                    <a:pt x="4151214" y="108402"/>
                  </a:cubicBezTo>
                  <a:cubicBezTo>
                    <a:pt x="3977989" y="166144"/>
                    <a:pt x="4097217" y="129388"/>
                    <a:pt x="3649508" y="108402"/>
                  </a:cubicBezTo>
                  <a:cubicBezTo>
                    <a:pt x="3634998" y="107722"/>
                    <a:pt x="3623353" y="94742"/>
                    <a:pt x="3609048" y="92218"/>
                  </a:cubicBezTo>
                  <a:cubicBezTo>
                    <a:pt x="3595581" y="89841"/>
                    <a:pt x="3402878" y="76114"/>
                    <a:pt x="3398655" y="76034"/>
                  </a:cubicBezTo>
                  <a:lnTo>
                    <a:pt x="2654188" y="67942"/>
                  </a:lnTo>
                  <a:cubicBezTo>
                    <a:pt x="2599044" y="31181"/>
                    <a:pt x="2645408" y="56371"/>
                    <a:pt x="2524715" y="43666"/>
                  </a:cubicBezTo>
                  <a:cubicBezTo>
                    <a:pt x="2508398" y="41948"/>
                    <a:pt x="2492405" y="37894"/>
                    <a:pt x="2476163" y="35574"/>
                  </a:cubicBezTo>
                  <a:cubicBezTo>
                    <a:pt x="2454635" y="32499"/>
                    <a:pt x="2433006" y="30179"/>
                    <a:pt x="2411427" y="27482"/>
                  </a:cubicBezTo>
                  <a:lnTo>
                    <a:pt x="1480842" y="35574"/>
                  </a:lnTo>
                  <a:cubicBezTo>
                    <a:pt x="1156667" y="40761"/>
                    <a:pt x="1499510" y="36275"/>
                    <a:pt x="1375646" y="51758"/>
                  </a:cubicBezTo>
                  <a:cubicBezTo>
                    <a:pt x="1340749" y="56120"/>
                    <a:pt x="1305515" y="57153"/>
                    <a:pt x="1270450" y="59850"/>
                  </a:cubicBezTo>
                  <a:cubicBezTo>
                    <a:pt x="1256963" y="62547"/>
                    <a:pt x="1243583" y="65851"/>
                    <a:pt x="1229989" y="67942"/>
                  </a:cubicBezTo>
                  <a:cubicBezTo>
                    <a:pt x="990804" y="104739"/>
                    <a:pt x="661904" y="70042"/>
                    <a:pt x="485522" y="67942"/>
                  </a:cubicBezTo>
                  <a:lnTo>
                    <a:pt x="428878" y="59850"/>
                  </a:lnTo>
                  <a:cubicBezTo>
                    <a:pt x="412662" y="57355"/>
                    <a:pt x="396589" y="53926"/>
                    <a:pt x="380326" y="51758"/>
                  </a:cubicBezTo>
                  <a:cubicBezTo>
                    <a:pt x="356115" y="48530"/>
                    <a:pt x="331773" y="46363"/>
                    <a:pt x="307497" y="43666"/>
                  </a:cubicBezTo>
                  <a:cubicBezTo>
                    <a:pt x="253550" y="46363"/>
                    <a:pt x="199523" y="47768"/>
                    <a:pt x="145657" y="51758"/>
                  </a:cubicBezTo>
                  <a:cubicBezTo>
                    <a:pt x="126636" y="53167"/>
                    <a:pt x="107597" y="55561"/>
                    <a:pt x="89012" y="59850"/>
                  </a:cubicBezTo>
                  <a:cubicBezTo>
                    <a:pt x="11488" y="77740"/>
                    <a:pt x="65063" y="76034"/>
                    <a:pt x="8092" y="4366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4787900" y="4360567"/>
              <a:ext cx="3997325" cy="11935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422" y="4277287"/>
              <a:ext cx="198957" cy="198957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037" y="4091608"/>
              <a:ext cx="274398" cy="313957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566" y="4182202"/>
              <a:ext cx="379898" cy="247282"/>
            </a:xfrm>
            <a:prstGeom prst="rect">
              <a:avLst/>
            </a:prstGeom>
          </p:spPr>
        </p:pic>
        <p:pic>
          <p:nvPicPr>
            <p:cNvPr id="39" name="Picture 2" descr="http://vetseminar.ru/images/sochi/sta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879" y="4253531"/>
              <a:ext cx="229883" cy="22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vetseminar.ru/images/sochi/sta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666" y="4211481"/>
              <a:ext cx="275154" cy="268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861" y="4196108"/>
              <a:ext cx="266985" cy="274584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133" y="4135213"/>
              <a:ext cx="274398" cy="313957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213" y="4135213"/>
              <a:ext cx="274398" cy="31395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435" y="4257359"/>
              <a:ext cx="275756" cy="194684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9726">
              <a:off x="5595374" y="3953899"/>
              <a:ext cx="337027" cy="228167"/>
            </a:xfrm>
            <a:prstGeom prst="rect">
              <a:avLst/>
            </a:prstGeom>
          </p:spPr>
        </p:pic>
        <p:sp>
          <p:nvSpPr>
            <p:cNvPr id="46" name="Прямоугольник 97"/>
            <p:cNvSpPr/>
            <p:nvPr/>
          </p:nvSpPr>
          <p:spPr>
            <a:xfrm>
              <a:off x="8691580" y="4277287"/>
              <a:ext cx="92284" cy="140595"/>
            </a:xfrm>
            <a:custGeom>
              <a:avLst/>
              <a:gdLst>
                <a:gd name="connsiteX0" fmla="*/ 0 w 92284"/>
                <a:gd name="connsiteY0" fmla="*/ 0 h 140595"/>
                <a:gd name="connsiteX1" fmla="*/ 92284 w 92284"/>
                <a:gd name="connsiteY1" fmla="*/ 0 h 140595"/>
                <a:gd name="connsiteX2" fmla="*/ 92284 w 92284"/>
                <a:gd name="connsiteY2" fmla="*/ 140595 h 140595"/>
                <a:gd name="connsiteX3" fmla="*/ 0 w 92284"/>
                <a:gd name="connsiteY3" fmla="*/ 140595 h 140595"/>
                <a:gd name="connsiteX4" fmla="*/ 0 w 92284"/>
                <a:gd name="connsiteY4" fmla="*/ 0 h 140595"/>
                <a:gd name="connsiteX0" fmla="*/ 7144 w 92284"/>
                <a:gd name="connsiteY0" fmla="*/ 26194 h 140595"/>
                <a:gd name="connsiteX1" fmla="*/ 92284 w 92284"/>
                <a:gd name="connsiteY1" fmla="*/ 0 h 140595"/>
                <a:gd name="connsiteX2" fmla="*/ 92284 w 92284"/>
                <a:gd name="connsiteY2" fmla="*/ 140595 h 140595"/>
                <a:gd name="connsiteX3" fmla="*/ 0 w 92284"/>
                <a:gd name="connsiteY3" fmla="*/ 140595 h 140595"/>
                <a:gd name="connsiteX4" fmla="*/ 7144 w 92284"/>
                <a:gd name="connsiteY4" fmla="*/ 26194 h 14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84" h="140595">
                  <a:moveTo>
                    <a:pt x="7144" y="26194"/>
                  </a:moveTo>
                  <a:lnTo>
                    <a:pt x="92284" y="0"/>
                  </a:lnTo>
                  <a:lnTo>
                    <a:pt x="92284" y="140595"/>
                  </a:lnTo>
                  <a:lnTo>
                    <a:pt x="0" y="140595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67095" b="3579"/>
            <a:stretch/>
          </p:blipFill>
          <p:spPr>
            <a:xfrm>
              <a:off x="5469177" y="2613213"/>
              <a:ext cx="746067" cy="629903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00" r="2302" b="53059"/>
            <a:stretch/>
          </p:blipFill>
          <p:spPr>
            <a:xfrm>
              <a:off x="7184016" y="1948166"/>
              <a:ext cx="746067" cy="650946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573" b="54907"/>
            <a:stretch/>
          </p:blipFill>
          <p:spPr>
            <a:xfrm>
              <a:off x="4896199" y="1665428"/>
              <a:ext cx="745428" cy="620362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1" r="35417" b="56654"/>
            <a:stretch/>
          </p:blipFill>
          <p:spPr>
            <a:xfrm>
              <a:off x="6125022" y="3570539"/>
              <a:ext cx="746067" cy="599333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5" t="48600" r="34500" b="3579"/>
            <a:stretch/>
          </p:blipFill>
          <p:spPr>
            <a:xfrm>
              <a:off x="6670990" y="2733573"/>
              <a:ext cx="746067" cy="655076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81" t="48569" b="7157"/>
            <a:stretch/>
          </p:blipFill>
          <p:spPr>
            <a:xfrm>
              <a:off x="8039064" y="1664042"/>
              <a:ext cx="746067" cy="589766"/>
            </a:xfrm>
            <a:prstGeom prst="rect">
              <a:avLst/>
            </a:prstGeom>
          </p:spPr>
        </p:pic>
        <p:sp>
          <p:nvSpPr>
            <p:cNvPr id="53" name="Прямоугольник с двумя скругленными соседними углами 52"/>
            <p:cNvSpPr/>
            <p:nvPr/>
          </p:nvSpPr>
          <p:spPr>
            <a:xfrm>
              <a:off x="4787900" y="1967991"/>
              <a:ext cx="3997325" cy="2511933"/>
            </a:xfrm>
            <a:prstGeom prst="round2SameRect">
              <a:avLst>
                <a:gd name="adj1" fmla="val 0"/>
                <a:gd name="adj2" fmla="val 1715"/>
              </a:avLst>
            </a:prstGeom>
            <a:gradFill>
              <a:gsLst>
                <a:gs pos="0">
                  <a:srgbClr val="4BD0FF">
                    <a:alpha val="40000"/>
                  </a:srgbClr>
                </a:gs>
                <a:gs pos="37000">
                  <a:srgbClr val="14B9E6">
                    <a:alpha val="52000"/>
                  </a:srgbClr>
                </a:gs>
                <a:gs pos="19000">
                  <a:srgbClr val="21D6E0">
                    <a:alpha val="70000"/>
                  </a:srgbClr>
                </a:gs>
                <a:gs pos="56000">
                  <a:srgbClr val="078CCF">
                    <a:alpha val="45000"/>
                  </a:srgbClr>
                </a:gs>
                <a:gs pos="87910">
                  <a:srgbClr val="005296">
                    <a:alpha val="36000"/>
                  </a:srgbClr>
                </a:gs>
                <a:gs pos="74000">
                  <a:srgbClr val="0087E6">
                    <a:alpha val="42000"/>
                  </a:srgbClr>
                </a:gs>
                <a:gs pos="100000">
                  <a:srgbClr val="001E3E">
                    <a:alpha val="5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7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Скругленный прямоугольник 119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93886" y="515809"/>
            <a:ext cx="407515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Воздухоплавание</a:t>
            </a:r>
          </a:p>
        </p:txBody>
      </p:sp>
      <p:grpSp>
        <p:nvGrpSpPr>
          <p:cNvPr id="99" name="Группа 98"/>
          <p:cNvGrpSpPr/>
          <p:nvPr/>
        </p:nvGrpSpPr>
        <p:grpSpPr>
          <a:xfrm>
            <a:off x="489251" y="1700196"/>
            <a:ext cx="5479749" cy="1756865"/>
            <a:chOff x="366938" y="1401306"/>
            <a:chExt cx="4109812" cy="1317649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Закон Паскаля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366938" y="1726376"/>
              <a:ext cx="4109812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жидкость (газ) передает производимое на нее поверхностными силами внешнее давление по всем направлениям без изменения.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43" name="Picture 4" descr="http://oprezi.ru/fl/image.raw?view=image&amp;type=img&amp;id=7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5"/>
          <a:stretch/>
        </p:blipFill>
        <p:spPr bwMode="auto">
          <a:xfrm>
            <a:off x="7645381" y="2364215"/>
            <a:ext cx="2791187" cy="300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Группа 43"/>
          <p:cNvGrpSpPr/>
          <p:nvPr/>
        </p:nvGrpSpPr>
        <p:grpSpPr>
          <a:xfrm>
            <a:off x="489251" y="3650550"/>
            <a:ext cx="5479749" cy="2372419"/>
            <a:chOff x="366938" y="1401306"/>
            <a:chExt cx="4109812" cy="177931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366938" y="140130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Закон Архимеда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66938" y="1726376"/>
              <a:ext cx="4109812" cy="145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на тело, погруженное в жидкость </a:t>
              </a:r>
              <a:r>
                <a:rPr lang="ru-RU" sz="2000" dirty="0">
                  <a:solidFill>
                    <a:prstClr val="black"/>
                  </a:solidFill>
                </a:rPr>
                <a:t>(газ), </a:t>
              </a:r>
              <a:r>
                <a:rPr lang="ru-RU" sz="2000" dirty="0">
                  <a:solidFill>
                    <a:prstClr val="black"/>
                  </a:solidFill>
                </a:rPr>
                <a:t>действует выталкивающая сила, равная весу жидкости </a:t>
              </a:r>
              <a:r>
                <a:rPr lang="ru-RU" sz="2000" dirty="0">
                  <a:solidFill>
                    <a:prstClr val="black"/>
                  </a:solidFill>
                </a:rPr>
                <a:t>(газа) </a:t>
              </a:r>
              <a:r>
                <a:rPr lang="ru-RU" sz="2000" dirty="0">
                  <a:solidFill>
                    <a:prstClr val="black"/>
                  </a:solidFill>
                </a:rPr>
                <a:t>в объеме погруженной части тела, направленная вертикально вверх и приложенная в центре </a:t>
              </a:r>
              <a:r>
                <a:rPr lang="ru-RU" sz="2000" dirty="0">
                  <a:solidFill>
                    <a:prstClr val="black"/>
                  </a:solidFill>
                </a:rPr>
                <a:t>давления.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7" name="Прямая со стрелкой 6"/>
          <p:cNvCxnSpPr/>
          <p:nvPr/>
        </p:nvCxnSpPr>
        <p:spPr>
          <a:xfrm flipV="1">
            <a:off x="9052983" y="5162553"/>
            <a:ext cx="0" cy="63288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9052983" y="4533900"/>
            <a:ext cx="0" cy="60960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9052983" y="2364216"/>
            <a:ext cx="0" cy="548317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9052983" y="2131083"/>
            <a:ext cx="0" cy="233132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8316455" y="2561879"/>
            <a:ext cx="320403" cy="457583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 flipV="1">
            <a:off x="7739127" y="3209607"/>
            <a:ext cx="502200" cy="23418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7682202" y="3859641"/>
            <a:ext cx="564332" cy="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7985993" y="4172120"/>
            <a:ext cx="512760" cy="29604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8416927" y="4516967"/>
            <a:ext cx="354540" cy="462677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9453919" y="2555527"/>
            <a:ext cx="320403" cy="457583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9838697" y="3209606"/>
            <a:ext cx="502200" cy="23418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9843675" y="3859640"/>
            <a:ext cx="564332" cy="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9577037" y="4178469"/>
            <a:ext cx="512760" cy="29604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9283001" y="4516967"/>
            <a:ext cx="354540" cy="462677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9774322" y="2322642"/>
            <a:ext cx="163429" cy="233401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10340284" y="3055281"/>
            <a:ext cx="315017" cy="146895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>
            <a:off x="10408008" y="3859640"/>
            <a:ext cx="431443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H="1" flipV="1">
            <a:off x="10089797" y="4474512"/>
            <a:ext cx="418483" cy="241609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H="1" flipV="1">
            <a:off x="9637542" y="4976220"/>
            <a:ext cx="300209" cy="391777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8153026" y="2318421"/>
            <a:ext cx="163429" cy="233401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7408862" y="3055279"/>
            <a:ext cx="315017" cy="146895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7242072" y="3859640"/>
            <a:ext cx="431443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V="1">
            <a:off x="7558841" y="4482978"/>
            <a:ext cx="418483" cy="241609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V="1">
            <a:off x="8116717" y="4976220"/>
            <a:ext cx="300209" cy="391777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3867" y="1792209"/>
            <a:ext cx="5329765" cy="4181025"/>
          </a:xfrm>
          <a:prstGeom prst="roundRect">
            <a:avLst>
              <a:gd name="adj" fmla="val 228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oprezi.ru/fl/image.raw?view=image&amp;type=img&amp;id=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32" y="3944909"/>
            <a:ext cx="1375688" cy="184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2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3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3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4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4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4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247 L 0.06232 -0.34445 " pathEditMode="relative" rAng="0" ptsTypes="AA">
                                      <p:cBhvr>
                                        <p:cTn id="16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7099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3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32 -0.34445 L 0.06232 -0.34445 C 0.06423 -0.3429 0.06632 -0.34136 0.0684 -0.33982 C 0.06909 -0.3392 0.06979 -0.33858 0.07048 -0.33858 C 0.08229 -0.33766 0.09409 -0.33766 0.1059 -0.33735 C 0.12638 -0.33426 0.10243 -0.33735 0.14201 -0.33735 C 0.1585 -0.33735 0.175 -0.33642 0.19132 -0.33611 C 0.19323 -0.3355 0.19513 -0.3355 0.19687 -0.33488 C 0.19843 -0.33426 0.19965 -0.33303 0.20104 -0.33241 L 0.20312 -0.33118 C 0.20382 -0.33056 0.20451 -0.32994 0.2052 -0.32994 L 0.24618 -0.32871 C 0.26423 -0.32469 0.25364 -0.32593 0.27812 -0.32747 C 0.28142 -0.32871 0.28593 -0.32716 0.28298 -0.33488 C 0.28263 -0.33611 0.28159 -0.33642 0.2809 -0.33735 C 0.27864 -0.33673 0.27638 -0.33642 0.27395 -0.33611 C 0.26823 -0.33457 0.27048 -0.33426 0.26354 -0.33364 C 0.25711 -0.33272 0.25069 -0.33272 0.24409 -0.33241 C 0.24236 -0.33179 0.24045 -0.33148 0.23854 -0.33118 C 0.23767 -0.33087 0.2368 -0.32994 0.23576 -0.32994 C 0.23263 -0.32901 0.22934 -0.32901 0.22604 -0.32871 C 0.22152 -0.32593 0.22569 -0.32809 0.21701 -0.32624 C 0.21562 -0.32562 0.21423 -0.325 0.21284 -0.325 C 0.20972 -0.32439 0.20642 -0.32408 0.20312 -0.32377 C 0.1868 -0.31636 0.20416 -0.32377 0.15868 -0.3213 C 0.15243 -0.32068 0.15816 -0.31883 0.15104 -0.3176 C 0.14895 -0.31698 0.14704 -0.31636 0.14479 -0.31636 C 0.1335 -0.31482 0.13385 -0.31513 0.12673 -0.31513 L 0.12673 -0.31513 " pathEditMode="relative" ptsTypes="AAAAAAAAAAAAAAAAAAAAAAAAAAAAA">
                                      <p:cBhvr>
                                        <p:cTn id="16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91 -0.31852 L 0.14496 0.00123 " pathEditMode="relative" rAng="0" ptsTypes="AA">
                                      <p:cBhvr>
                                        <p:cTn id="17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15988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3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7" y="1523903"/>
            <a:ext cx="4943361" cy="2780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33" y="1523905"/>
            <a:ext cx="4944000" cy="2781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84" y="3715378"/>
            <a:ext cx="4944000" cy="2780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93885" y="515809"/>
            <a:ext cx="8339142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800" b="1" cap="all" dirty="0">
                <a:solidFill>
                  <a:srgbClr val="ED7D31">
                    <a:lumMod val="75000"/>
                  </a:srgbClr>
                </a:solidFill>
              </a:rPr>
              <a:t>Закон Архимеда. Условия плавания тел</a:t>
            </a:r>
          </a:p>
        </p:txBody>
      </p:sp>
    </p:spTree>
    <p:extLst>
      <p:ext uri="{BB962C8B-B14F-4D97-AF65-F5344CB8AC3E}">
        <p14:creationId xmlns:p14="http://schemas.microsoft.com/office/powerpoint/2010/main" val="11930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1347562" y="3390900"/>
            <a:ext cx="3538159" cy="2590800"/>
            <a:chOff x="1010671" y="2543175"/>
            <a:chExt cx="2653619" cy="19431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937874" y="3181352"/>
              <a:ext cx="505266" cy="10683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496671" y="3181351"/>
              <a:ext cx="867457" cy="107156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68728" y="2681288"/>
              <a:ext cx="2595562" cy="1798637"/>
            </a:xfrm>
            <a:prstGeom prst="rect">
              <a:avLst/>
            </a:prstGeom>
            <a:solidFill>
              <a:srgbClr val="75AAD6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057275" y="2543175"/>
              <a:ext cx="2605088" cy="1943100"/>
            </a:xfrm>
            <a:custGeom>
              <a:avLst/>
              <a:gdLst>
                <a:gd name="connsiteX0" fmla="*/ 0 w 2605088"/>
                <a:gd name="connsiteY0" fmla="*/ 0 h 1943100"/>
                <a:gd name="connsiteX1" fmla="*/ 0 w 2605088"/>
                <a:gd name="connsiteY1" fmla="*/ 1943100 h 1943100"/>
                <a:gd name="connsiteX2" fmla="*/ 2605088 w 2605088"/>
                <a:gd name="connsiteY2" fmla="*/ 1943100 h 1943100"/>
                <a:gd name="connsiteX3" fmla="*/ 2605088 w 2605088"/>
                <a:gd name="connsiteY3" fmla="*/ 4763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088" h="1943100">
                  <a:moveTo>
                    <a:pt x="0" y="0"/>
                  </a:moveTo>
                  <a:lnTo>
                    <a:pt x="0" y="1943100"/>
                  </a:lnTo>
                  <a:lnTo>
                    <a:pt x="2605088" y="1943100"/>
                  </a:lnTo>
                  <a:lnTo>
                    <a:pt x="2605088" y="4763"/>
                  </a:lnTo>
                </a:path>
              </a:pathLst>
            </a:cu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282825" y="2681288"/>
              <a:ext cx="0" cy="500063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311274" y="2681288"/>
              <a:ext cx="0" cy="1568451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165225" y="4252120"/>
              <a:ext cx="33144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2366509" y="4252120"/>
              <a:ext cx="29414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2366509" y="3190082"/>
              <a:ext cx="27509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542549" y="3190082"/>
              <a:ext cx="0" cy="1059657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010671" y="3307169"/>
                  <a:ext cx="33725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671" y="3307169"/>
                  <a:ext cx="383438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242079" y="2795997"/>
                  <a:ext cx="333697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2079" y="2795997"/>
                  <a:ext cx="38343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484352" y="3571489"/>
                  <a:ext cx="268583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4352" y="3571489"/>
                  <a:ext cx="31393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Прямая со стрелкой 24"/>
            <p:cNvCxnSpPr/>
            <p:nvPr/>
          </p:nvCxnSpPr>
          <p:spPr>
            <a:xfrm flipV="1">
              <a:off x="1930399" y="3552826"/>
              <a:ext cx="0" cy="154394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878750" y="3482196"/>
                  <a:ext cx="331918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750" y="3482196"/>
                  <a:ext cx="377667" cy="2994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041" r="-967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1809883" y="3473828"/>
              <a:ext cx="199815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133" dirty="0">
                  <a:solidFill>
                    <a:prstClr val="black"/>
                  </a:solidFill>
                </a:rPr>
                <a:t>.</a:t>
              </a:r>
              <a:endParaRPr lang="ru-RU" sz="2133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688705" y="3622501"/>
                  <a:ext cx="28892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8705" y="3622501"/>
                  <a:ext cx="334322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Прямая со стрелкой 36"/>
            <p:cNvCxnSpPr/>
            <p:nvPr/>
          </p:nvCxnSpPr>
          <p:spPr>
            <a:xfrm flipV="1">
              <a:off x="3195077" y="3549651"/>
              <a:ext cx="0" cy="154394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074561" y="3470653"/>
              <a:ext cx="199815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133" dirty="0">
                  <a:solidFill>
                    <a:prstClr val="black"/>
                  </a:solidFill>
                </a:rPr>
                <a:t>.</a:t>
              </a:r>
              <a:endParaRPr lang="ru-RU" sz="2133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953383" y="3619326"/>
                  <a:ext cx="28892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3383" y="3619326"/>
                  <a:ext cx="33432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132205" y="3482196"/>
                  <a:ext cx="331918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2205" y="3482196"/>
                  <a:ext cx="377667" cy="29944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2041" r="-80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1483971" y="4273074"/>
              <a:ext cx="85384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200" dirty="0">
                  <a:solidFill>
                    <a:prstClr val="black"/>
                  </a:solidFill>
                </a:rPr>
                <a:t>вид спереди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16847" y="4273074"/>
              <a:ext cx="70355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200" dirty="0">
                  <a:solidFill>
                    <a:prstClr val="black"/>
                  </a:solidFill>
                </a:rPr>
                <a:t>вид сбоку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6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2733" y="3924681"/>
            <a:ext cx="3120100" cy="718361"/>
          </a:xfrm>
          <a:prstGeom prst="rect">
            <a:avLst/>
          </a:prstGeom>
        </p:spPr>
      </p:pic>
      <p:sp>
        <p:nvSpPr>
          <p:cNvPr id="63" name="Цилиндр 62"/>
          <p:cNvSpPr/>
          <p:nvPr/>
        </p:nvSpPr>
        <p:spPr>
          <a:xfrm>
            <a:off x="10463214" y="5353450"/>
            <a:ext cx="528637" cy="592061"/>
          </a:xfrm>
          <a:prstGeom prst="can">
            <a:avLst/>
          </a:prstGeom>
          <a:solidFill>
            <a:schemeClr val="bg1">
              <a:lumMod val="50000"/>
              <a:alpha val="2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17" name="Цилиндр 116"/>
          <p:cNvSpPr/>
          <p:nvPr/>
        </p:nvSpPr>
        <p:spPr>
          <a:xfrm>
            <a:off x="10468037" y="5546726"/>
            <a:ext cx="523815" cy="397801"/>
          </a:xfrm>
          <a:prstGeom prst="can">
            <a:avLst>
              <a:gd name="adj" fmla="val 27590"/>
            </a:avLst>
          </a:prstGeom>
          <a:solidFill>
            <a:schemeClr val="accent1">
              <a:lumMod val="7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Дуга 79"/>
          <p:cNvSpPr/>
          <p:nvPr/>
        </p:nvSpPr>
        <p:spPr>
          <a:xfrm>
            <a:off x="8712200" y="5572127"/>
            <a:ext cx="1301749" cy="376560"/>
          </a:xfrm>
          <a:prstGeom prst="arc">
            <a:avLst>
              <a:gd name="adj1" fmla="val 10789588"/>
              <a:gd name="adj2" fmla="val 0"/>
            </a:avLst>
          </a:prstGeom>
          <a:noFill/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2" name="Дуга 91"/>
          <p:cNvSpPr/>
          <p:nvPr/>
        </p:nvSpPr>
        <p:spPr>
          <a:xfrm>
            <a:off x="8712200" y="4248152"/>
            <a:ext cx="1301749" cy="376560"/>
          </a:xfrm>
          <a:prstGeom prst="arc">
            <a:avLst>
              <a:gd name="adj1" fmla="val 10789588"/>
              <a:gd name="adj2" fmla="val 0"/>
            </a:avLst>
          </a:prstGeom>
          <a:noFill/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489251" y="1986613"/>
            <a:ext cx="5479749" cy="1141313"/>
            <a:chOff x="366938" y="1401306"/>
            <a:chExt cx="4109812" cy="85598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Выталкивающая сила (сила Архимеда)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равнодействующая </a:t>
              </a:r>
              <a:r>
                <a:rPr lang="ru-RU" sz="2000" dirty="0">
                  <a:solidFill>
                    <a:prstClr val="black"/>
                  </a:solidFill>
                </a:rPr>
                <a:t>сил давления на тело, погруженное в </a:t>
              </a:r>
              <a:r>
                <a:rPr lang="ru-RU" sz="2000" dirty="0">
                  <a:solidFill>
                    <a:prstClr val="black"/>
                  </a:solidFill>
                </a:rPr>
                <a:t>жидкость или газ.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89251" y="3367318"/>
            <a:ext cx="5479749" cy="2372419"/>
            <a:chOff x="366938" y="1401306"/>
            <a:chExt cx="4109812" cy="1779314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66938" y="140130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Закон Архимеда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66938" y="1726376"/>
              <a:ext cx="4109812" cy="145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на тело, погруженное в жидкость </a:t>
              </a:r>
              <a:r>
                <a:rPr lang="ru-RU" sz="2000" dirty="0">
                  <a:solidFill>
                    <a:prstClr val="black"/>
                  </a:solidFill>
                </a:rPr>
                <a:t>(газ), </a:t>
              </a:r>
              <a:r>
                <a:rPr lang="ru-RU" sz="2000" dirty="0">
                  <a:solidFill>
                    <a:prstClr val="black"/>
                  </a:solidFill>
                </a:rPr>
                <a:t>действует выталкивающая сила, равная весу жидкости </a:t>
              </a:r>
              <a:r>
                <a:rPr lang="ru-RU" sz="2000" dirty="0">
                  <a:solidFill>
                    <a:prstClr val="black"/>
                  </a:solidFill>
                </a:rPr>
                <a:t>(газа) </a:t>
              </a:r>
              <a:r>
                <a:rPr lang="ru-RU" sz="2000" dirty="0">
                  <a:solidFill>
                    <a:prstClr val="black"/>
                  </a:solidFill>
                </a:rPr>
                <a:t>в объеме погруженной части тела, направленная вертикально вверх и приложенная в центре </a:t>
              </a:r>
              <a:r>
                <a:rPr lang="ru-RU" sz="2000" dirty="0">
                  <a:solidFill>
                    <a:prstClr val="black"/>
                  </a:solidFill>
                </a:rPr>
                <a:t>давления.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61" name="Полилиния 60"/>
          <p:cNvSpPr/>
          <p:nvPr/>
        </p:nvSpPr>
        <p:spPr>
          <a:xfrm>
            <a:off x="9969500" y="4862687"/>
            <a:ext cx="744821" cy="939140"/>
          </a:xfrm>
          <a:custGeom>
            <a:avLst/>
            <a:gdLst>
              <a:gd name="connsiteX0" fmla="*/ 0 w 603485"/>
              <a:gd name="connsiteY0" fmla="*/ 0 h 1085850"/>
              <a:gd name="connsiteX1" fmla="*/ 63500 w 603485"/>
              <a:gd name="connsiteY1" fmla="*/ 19050 h 1085850"/>
              <a:gd name="connsiteX2" fmla="*/ 209550 w 603485"/>
              <a:gd name="connsiteY2" fmla="*/ 73025 h 1085850"/>
              <a:gd name="connsiteX3" fmla="*/ 374650 w 603485"/>
              <a:gd name="connsiteY3" fmla="*/ 155575 h 1085850"/>
              <a:gd name="connsiteX4" fmla="*/ 434975 w 603485"/>
              <a:gd name="connsiteY4" fmla="*/ 203200 h 1085850"/>
              <a:gd name="connsiteX5" fmla="*/ 504825 w 603485"/>
              <a:gd name="connsiteY5" fmla="*/ 285750 h 1085850"/>
              <a:gd name="connsiteX6" fmla="*/ 568325 w 603485"/>
              <a:gd name="connsiteY6" fmla="*/ 409575 h 1085850"/>
              <a:gd name="connsiteX7" fmla="*/ 590550 w 603485"/>
              <a:gd name="connsiteY7" fmla="*/ 539750 h 1085850"/>
              <a:gd name="connsiteX8" fmla="*/ 600075 w 603485"/>
              <a:gd name="connsiteY8" fmla="*/ 682625 h 1085850"/>
              <a:gd name="connsiteX9" fmla="*/ 603250 w 603485"/>
              <a:gd name="connsiteY9" fmla="*/ 793750 h 1085850"/>
              <a:gd name="connsiteX10" fmla="*/ 603250 w 603485"/>
              <a:gd name="connsiteY10" fmla="*/ 904875 h 1085850"/>
              <a:gd name="connsiteX11" fmla="*/ 603250 w 603485"/>
              <a:gd name="connsiteY11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485" h="1085850">
                <a:moveTo>
                  <a:pt x="0" y="0"/>
                </a:moveTo>
                <a:cubicBezTo>
                  <a:pt x="14287" y="3439"/>
                  <a:pt x="28575" y="6879"/>
                  <a:pt x="63500" y="19050"/>
                </a:cubicBezTo>
                <a:cubicBezTo>
                  <a:pt x="98425" y="31221"/>
                  <a:pt x="157692" y="50271"/>
                  <a:pt x="209550" y="73025"/>
                </a:cubicBezTo>
                <a:cubicBezTo>
                  <a:pt x="261408" y="95779"/>
                  <a:pt x="337079" y="133879"/>
                  <a:pt x="374650" y="155575"/>
                </a:cubicBezTo>
                <a:cubicBezTo>
                  <a:pt x="412221" y="177271"/>
                  <a:pt x="413279" y="181504"/>
                  <a:pt x="434975" y="203200"/>
                </a:cubicBezTo>
                <a:cubicBezTo>
                  <a:pt x="456671" y="224896"/>
                  <a:pt x="482600" y="251354"/>
                  <a:pt x="504825" y="285750"/>
                </a:cubicBezTo>
                <a:cubicBezTo>
                  <a:pt x="527050" y="320146"/>
                  <a:pt x="554038" y="367242"/>
                  <a:pt x="568325" y="409575"/>
                </a:cubicBezTo>
                <a:cubicBezTo>
                  <a:pt x="582612" y="451908"/>
                  <a:pt x="585258" y="494242"/>
                  <a:pt x="590550" y="539750"/>
                </a:cubicBezTo>
                <a:cubicBezTo>
                  <a:pt x="595842" y="585258"/>
                  <a:pt x="597958" y="640292"/>
                  <a:pt x="600075" y="682625"/>
                </a:cubicBezTo>
                <a:cubicBezTo>
                  <a:pt x="602192" y="724958"/>
                  <a:pt x="602721" y="756708"/>
                  <a:pt x="603250" y="793750"/>
                </a:cubicBezTo>
                <a:cubicBezTo>
                  <a:pt x="603779" y="830792"/>
                  <a:pt x="603250" y="904875"/>
                  <a:pt x="603250" y="904875"/>
                </a:cubicBezTo>
                <a:lnTo>
                  <a:pt x="603250" y="1085850"/>
                </a:lnTo>
              </a:path>
            </a:pathLst>
          </a:custGeom>
          <a:noFill/>
          <a:ln w="0">
            <a:solidFill>
              <a:srgbClr val="8CB3D7">
                <a:alpha val="1000"/>
              </a:srgbClr>
            </a:solidFill>
          </a:ln>
          <a:effectLst>
            <a:glow rad="101600">
              <a:srgbClr val="8CB3D7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3694" y="2892408"/>
            <a:ext cx="3120100" cy="718361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8974955" y="1370831"/>
            <a:ext cx="7963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8106834" y="3883775"/>
            <a:ext cx="3846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Группа 69"/>
          <p:cNvGrpSpPr/>
          <p:nvPr/>
        </p:nvGrpSpPr>
        <p:grpSpPr>
          <a:xfrm>
            <a:off x="9129226" y="2844402"/>
            <a:ext cx="460452" cy="1842172"/>
            <a:chOff x="6846919" y="2907506"/>
            <a:chExt cx="345339" cy="1381629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6846919" y="3011954"/>
              <a:ext cx="345339" cy="1277181"/>
              <a:chOff x="6846919" y="3011954"/>
              <a:chExt cx="345339" cy="1277181"/>
            </a:xfrm>
          </p:grpSpPr>
          <p:grpSp>
            <p:nvGrpSpPr>
              <p:cNvPr id="52" name="Группа 51"/>
              <p:cNvGrpSpPr/>
              <p:nvPr/>
            </p:nvGrpSpPr>
            <p:grpSpPr>
              <a:xfrm>
                <a:off x="6880678" y="3880716"/>
                <a:ext cx="311580" cy="408419"/>
                <a:chOff x="2004485" y="2286280"/>
                <a:chExt cx="576064" cy="1002950"/>
              </a:xfrm>
              <a:gradFill>
                <a:gsLst>
                  <a:gs pos="0">
                    <a:srgbClr val="CBCBCB"/>
                  </a:gs>
                  <a:gs pos="20000">
                    <a:schemeClr val="bg1">
                      <a:lumMod val="75000"/>
                    </a:schemeClr>
                  </a:gs>
                  <a:gs pos="81000">
                    <a:srgbClr val="777777"/>
                  </a:gs>
                  <a:gs pos="100000">
                    <a:schemeClr val="tx1"/>
                  </a:gs>
                </a:gsLst>
                <a:lin ang="5400000" scaled="0"/>
              </a:gradFill>
            </p:grpSpPr>
            <p:sp>
              <p:nvSpPr>
                <p:cNvPr id="59" name="Цилиндр 58"/>
                <p:cNvSpPr/>
                <p:nvPr/>
              </p:nvSpPr>
              <p:spPr>
                <a:xfrm>
                  <a:off x="2004485" y="2425134"/>
                  <a:ext cx="576064" cy="864096"/>
                </a:xfrm>
                <a:prstGeom prst="can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Полилиния 59"/>
                <p:cNvSpPr/>
                <p:nvPr/>
              </p:nvSpPr>
              <p:spPr>
                <a:xfrm>
                  <a:off x="2210379" y="2286280"/>
                  <a:ext cx="94670" cy="214001"/>
                </a:xfrm>
                <a:custGeom>
                  <a:avLst/>
                  <a:gdLst>
                    <a:gd name="connsiteX0" fmla="*/ 72445 w 94670"/>
                    <a:gd name="connsiteY0" fmla="*/ 214001 h 214001"/>
                    <a:gd name="connsiteX1" fmla="*/ 72445 w 94670"/>
                    <a:gd name="connsiteY1" fmla="*/ 137801 h 214001"/>
                    <a:gd name="connsiteX2" fmla="*/ 56570 w 94670"/>
                    <a:gd name="connsiteY2" fmla="*/ 121926 h 214001"/>
                    <a:gd name="connsiteX3" fmla="*/ 5770 w 94670"/>
                    <a:gd name="connsiteY3" fmla="*/ 99701 h 214001"/>
                    <a:gd name="connsiteX4" fmla="*/ 5770 w 94670"/>
                    <a:gd name="connsiteY4" fmla="*/ 48901 h 214001"/>
                    <a:gd name="connsiteX5" fmla="*/ 47045 w 94670"/>
                    <a:gd name="connsiteY5" fmla="*/ 13976 h 214001"/>
                    <a:gd name="connsiteX6" fmla="*/ 81970 w 94670"/>
                    <a:gd name="connsiteY6" fmla="*/ 1276 h 214001"/>
                    <a:gd name="connsiteX7" fmla="*/ 94670 w 94670"/>
                    <a:gd name="connsiteY7" fmla="*/ 42551 h 214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670" h="214001">
                      <a:moveTo>
                        <a:pt x="72445" y="214001"/>
                      </a:moveTo>
                      <a:cubicBezTo>
                        <a:pt x="73768" y="183574"/>
                        <a:pt x="75091" y="153147"/>
                        <a:pt x="72445" y="137801"/>
                      </a:cubicBezTo>
                      <a:cubicBezTo>
                        <a:pt x="69799" y="122455"/>
                        <a:pt x="67682" y="128276"/>
                        <a:pt x="56570" y="121926"/>
                      </a:cubicBezTo>
                      <a:cubicBezTo>
                        <a:pt x="45458" y="115576"/>
                        <a:pt x="14237" y="111872"/>
                        <a:pt x="5770" y="99701"/>
                      </a:cubicBezTo>
                      <a:cubicBezTo>
                        <a:pt x="-2697" y="87530"/>
                        <a:pt x="-1109" y="63188"/>
                        <a:pt x="5770" y="48901"/>
                      </a:cubicBezTo>
                      <a:cubicBezTo>
                        <a:pt x="12649" y="34613"/>
                        <a:pt x="34345" y="21913"/>
                        <a:pt x="47045" y="13976"/>
                      </a:cubicBezTo>
                      <a:cubicBezTo>
                        <a:pt x="59745" y="6039"/>
                        <a:pt x="74033" y="-3487"/>
                        <a:pt x="81970" y="1276"/>
                      </a:cubicBezTo>
                      <a:cubicBezTo>
                        <a:pt x="89908" y="6038"/>
                        <a:pt x="92289" y="24294"/>
                        <a:pt x="94670" y="425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3" name="Группа 52"/>
              <p:cNvGrpSpPr/>
              <p:nvPr/>
            </p:nvGrpSpPr>
            <p:grpSpPr>
              <a:xfrm>
                <a:off x="6846919" y="3011954"/>
                <a:ext cx="318217" cy="513142"/>
                <a:chOff x="2663788" y="3041050"/>
                <a:chExt cx="576064" cy="1233838"/>
              </a:xfrm>
            </p:grpSpPr>
            <p:sp>
              <p:nvSpPr>
                <p:cNvPr id="55" name="Полилиния 54"/>
                <p:cNvSpPr/>
                <p:nvPr/>
              </p:nvSpPr>
              <p:spPr>
                <a:xfrm flipH="1" flipV="1">
                  <a:off x="2955106" y="4060887"/>
                  <a:ext cx="94670" cy="214001"/>
                </a:xfrm>
                <a:custGeom>
                  <a:avLst/>
                  <a:gdLst>
                    <a:gd name="connsiteX0" fmla="*/ 72445 w 94670"/>
                    <a:gd name="connsiteY0" fmla="*/ 214001 h 214001"/>
                    <a:gd name="connsiteX1" fmla="*/ 72445 w 94670"/>
                    <a:gd name="connsiteY1" fmla="*/ 137801 h 214001"/>
                    <a:gd name="connsiteX2" fmla="*/ 56570 w 94670"/>
                    <a:gd name="connsiteY2" fmla="*/ 121926 h 214001"/>
                    <a:gd name="connsiteX3" fmla="*/ 5770 w 94670"/>
                    <a:gd name="connsiteY3" fmla="*/ 99701 h 214001"/>
                    <a:gd name="connsiteX4" fmla="*/ 5770 w 94670"/>
                    <a:gd name="connsiteY4" fmla="*/ 48901 h 214001"/>
                    <a:gd name="connsiteX5" fmla="*/ 47045 w 94670"/>
                    <a:gd name="connsiteY5" fmla="*/ 13976 h 214001"/>
                    <a:gd name="connsiteX6" fmla="*/ 81970 w 94670"/>
                    <a:gd name="connsiteY6" fmla="*/ 1276 h 214001"/>
                    <a:gd name="connsiteX7" fmla="*/ 94670 w 94670"/>
                    <a:gd name="connsiteY7" fmla="*/ 42551 h 214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670" h="214001">
                      <a:moveTo>
                        <a:pt x="72445" y="214001"/>
                      </a:moveTo>
                      <a:cubicBezTo>
                        <a:pt x="73768" y="183574"/>
                        <a:pt x="75091" y="153147"/>
                        <a:pt x="72445" y="137801"/>
                      </a:cubicBezTo>
                      <a:cubicBezTo>
                        <a:pt x="69799" y="122455"/>
                        <a:pt x="67682" y="128276"/>
                        <a:pt x="56570" y="121926"/>
                      </a:cubicBezTo>
                      <a:cubicBezTo>
                        <a:pt x="45458" y="115576"/>
                        <a:pt x="14237" y="111872"/>
                        <a:pt x="5770" y="99701"/>
                      </a:cubicBezTo>
                      <a:cubicBezTo>
                        <a:pt x="-2697" y="87530"/>
                        <a:pt x="-1109" y="63188"/>
                        <a:pt x="5770" y="48901"/>
                      </a:cubicBezTo>
                      <a:cubicBezTo>
                        <a:pt x="12649" y="34613"/>
                        <a:pt x="34345" y="21913"/>
                        <a:pt x="47045" y="13976"/>
                      </a:cubicBezTo>
                      <a:cubicBezTo>
                        <a:pt x="59745" y="6039"/>
                        <a:pt x="74033" y="-3487"/>
                        <a:pt x="81970" y="1276"/>
                      </a:cubicBezTo>
                      <a:cubicBezTo>
                        <a:pt x="89908" y="6038"/>
                        <a:pt x="92289" y="24294"/>
                        <a:pt x="94670" y="425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6" name="Группа 55"/>
                <p:cNvGrpSpPr/>
                <p:nvPr/>
              </p:nvGrpSpPr>
              <p:grpSpPr>
                <a:xfrm>
                  <a:off x="2663788" y="3041050"/>
                  <a:ext cx="576064" cy="1036601"/>
                  <a:chOff x="2663788" y="3041050"/>
                  <a:chExt cx="576064" cy="1036601"/>
                </a:xfrm>
              </p:grpSpPr>
              <p:sp>
                <p:nvSpPr>
                  <p:cNvPr id="57" name="Цилиндр 56"/>
                  <p:cNvSpPr/>
                  <p:nvPr/>
                </p:nvSpPr>
                <p:spPr>
                  <a:xfrm>
                    <a:off x="2663788" y="3213555"/>
                    <a:ext cx="576064" cy="864096"/>
                  </a:xfrm>
                  <a:prstGeom prst="can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" name="Полилиния 57"/>
                  <p:cNvSpPr/>
                  <p:nvPr/>
                </p:nvSpPr>
                <p:spPr>
                  <a:xfrm>
                    <a:off x="2666999" y="3041050"/>
                    <a:ext cx="568325" cy="247654"/>
                  </a:xfrm>
                  <a:custGeom>
                    <a:avLst/>
                    <a:gdLst>
                      <a:gd name="connsiteX0" fmla="*/ 577850 w 577850"/>
                      <a:gd name="connsiteY0" fmla="*/ 295276 h 295276"/>
                      <a:gd name="connsiteX1" fmla="*/ 358775 w 577850"/>
                      <a:gd name="connsiteY1" fmla="*/ 1 h 295276"/>
                      <a:gd name="connsiteX2" fmla="*/ 0 w 577850"/>
                      <a:gd name="connsiteY2" fmla="*/ 292101 h 295276"/>
                      <a:gd name="connsiteX0" fmla="*/ 577850 w 577850"/>
                      <a:gd name="connsiteY0" fmla="*/ 279402 h 279402"/>
                      <a:gd name="connsiteX1" fmla="*/ 279400 w 577850"/>
                      <a:gd name="connsiteY1" fmla="*/ 2 h 279402"/>
                      <a:gd name="connsiteX2" fmla="*/ 0 w 577850"/>
                      <a:gd name="connsiteY2" fmla="*/ 276227 h 279402"/>
                      <a:gd name="connsiteX0" fmla="*/ 577850 w 577850"/>
                      <a:gd name="connsiteY0" fmla="*/ 279475 h 279475"/>
                      <a:gd name="connsiteX1" fmla="*/ 279400 w 577850"/>
                      <a:gd name="connsiteY1" fmla="*/ 75 h 279475"/>
                      <a:gd name="connsiteX2" fmla="*/ 0 w 577850"/>
                      <a:gd name="connsiteY2" fmla="*/ 276300 h 279475"/>
                      <a:gd name="connsiteX0" fmla="*/ 577850 w 577850"/>
                      <a:gd name="connsiteY0" fmla="*/ 279477 h 279477"/>
                      <a:gd name="connsiteX1" fmla="*/ 279400 w 577850"/>
                      <a:gd name="connsiteY1" fmla="*/ 77 h 279477"/>
                      <a:gd name="connsiteX2" fmla="*/ 0 w 577850"/>
                      <a:gd name="connsiteY2" fmla="*/ 276302 h 279477"/>
                      <a:gd name="connsiteX0" fmla="*/ 577850 w 577850"/>
                      <a:gd name="connsiteY0" fmla="*/ 279477 h 279477"/>
                      <a:gd name="connsiteX1" fmla="*/ 279400 w 577850"/>
                      <a:gd name="connsiteY1" fmla="*/ 77 h 279477"/>
                      <a:gd name="connsiteX2" fmla="*/ 0 w 577850"/>
                      <a:gd name="connsiteY2" fmla="*/ 276302 h 279477"/>
                      <a:gd name="connsiteX0" fmla="*/ 577850 w 577850"/>
                      <a:gd name="connsiteY0" fmla="*/ 247751 h 247751"/>
                      <a:gd name="connsiteX1" fmla="*/ 282575 w 577850"/>
                      <a:gd name="connsiteY1" fmla="*/ 101 h 247751"/>
                      <a:gd name="connsiteX2" fmla="*/ 0 w 577850"/>
                      <a:gd name="connsiteY2" fmla="*/ 244576 h 247751"/>
                      <a:gd name="connsiteX0" fmla="*/ 568325 w 568325"/>
                      <a:gd name="connsiteY0" fmla="*/ 247653 h 247653"/>
                      <a:gd name="connsiteX1" fmla="*/ 282575 w 568325"/>
                      <a:gd name="connsiteY1" fmla="*/ 3 h 247653"/>
                      <a:gd name="connsiteX2" fmla="*/ 0 w 568325"/>
                      <a:gd name="connsiteY2" fmla="*/ 244478 h 24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8325" h="247653">
                        <a:moveTo>
                          <a:pt x="568325" y="247653"/>
                        </a:moveTo>
                        <a:cubicBezTo>
                          <a:pt x="522816" y="100280"/>
                          <a:pt x="377296" y="532"/>
                          <a:pt x="282575" y="3"/>
                        </a:cubicBezTo>
                        <a:cubicBezTo>
                          <a:pt x="187854" y="-526"/>
                          <a:pt x="89958" y="94988"/>
                          <a:pt x="0" y="244478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cxnSp>
            <p:nvCxnSpPr>
              <p:cNvPr id="54" name="Прямая соединительная линия 53"/>
              <p:cNvCxnSpPr/>
              <p:nvPr/>
            </p:nvCxnSpPr>
            <p:spPr>
              <a:xfrm flipH="1" flipV="1">
                <a:off x="7029861" y="3521869"/>
                <a:ext cx="1" cy="3621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Прямая соединительная линия 50"/>
            <p:cNvCxnSpPr/>
            <p:nvPr/>
          </p:nvCxnSpPr>
          <p:spPr>
            <a:xfrm>
              <a:off x="7002141" y="2907506"/>
              <a:ext cx="0" cy="1044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Цилиндр 73"/>
          <p:cNvSpPr/>
          <p:nvPr/>
        </p:nvSpPr>
        <p:spPr>
          <a:xfrm>
            <a:off x="8712162" y="4719987"/>
            <a:ext cx="1301789" cy="1225524"/>
          </a:xfrm>
          <a:prstGeom prst="can">
            <a:avLst>
              <a:gd name="adj" fmla="val 27590"/>
            </a:avLst>
          </a:prstGeom>
          <a:solidFill>
            <a:schemeClr val="accent1">
              <a:lumMod val="7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8712161" y="4716811"/>
            <a:ext cx="1308139" cy="343557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712200" y="4244978"/>
            <a:ext cx="1812925" cy="1700535"/>
            <a:chOff x="6538913" y="3102770"/>
            <a:chExt cx="1359694" cy="1275401"/>
          </a:xfrm>
        </p:grpSpPr>
        <p:sp>
          <p:nvSpPr>
            <p:cNvPr id="87" name="Дуга 86"/>
            <p:cNvSpPr/>
            <p:nvPr/>
          </p:nvSpPr>
          <p:spPr>
            <a:xfrm flipV="1">
              <a:off x="6538913" y="4095751"/>
              <a:ext cx="976312" cy="282420"/>
            </a:xfrm>
            <a:prstGeom prst="arc">
              <a:avLst>
                <a:gd name="adj1" fmla="val 10789588"/>
                <a:gd name="adj2" fmla="val 0"/>
              </a:avLst>
            </a:prstGeom>
            <a:noFill/>
            <a:ln w="1905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>
              <a:stCxn id="87" idx="0"/>
            </p:cNvCxnSpPr>
            <p:nvPr/>
          </p:nvCxnSpPr>
          <p:spPr>
            <a:xfrm flipH="1" flipV="1">
              <a:off x="6538913" y="3248025"/>
              <a:ext cx="27" cy="98745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V="1">
              <a:off x="7515253" y="3586163"/>
              <a:ext cx="0" cy="64932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Дуга 92"/>
            <p:cNvSpPr/>
            <p:nvPr/>
          </p:nvSpPr>
          <p:spPr>
            <a:xfrm flipV="1">
              <a:off x="6538913" y="3102770"/>
              <a:ext cx="976312" cy="282420"/>
            </a:xfrm>
            <a:prstGeom prst="arc">
              <a:avLst>
                <a:gd name="adj1" fmla="val 10789588"/>
                <a:gd name="adj2" fmla="val 0"/>
              </a:avLst>
            </a:prstGeom>
            <a:noFill/>
            <a:ln w="1905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 flipV="1">
              <a:off x="7515253" y="3236120"/>
              <a:ext cx="0" cy="17859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flipH="1" flipV="1">
              <a:off x="7510463" y="3406256"/>
              <a:ext cx="388144" cy="15566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flipH="1" flipV="1">
              <a:off x="7508082" y="3591248"/>
              <a:ext cx="388144" cy="15566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8489951" y="1370831"/>
            <a:ext cx="1012981" cy="1537619"/>
            <a:chOff x="6367463" y="1802328"/>
            <a:chExt cx="759736" cy="1153214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>
              <a:off x="6367463" y="2911645"/>
              <a:ext cx="634678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2"/>
            <a:stretch/>
          </p:blipFill>
          <p:spPr>
            <a:xfrm>
              <a:off x="6889858" y="1802328"/>
              <a:ext cx="237341" cy="1153214"/>
            </a:xfrm>
            <a:prstGeom prst="rect">
              <a:avLst/>
            </a:prstGeom>
          </p:spPr>
        </p:pic>
      </p:grpSp>
      <p:cxnSp>
        <p:nvCxnSpPr>
          <p:cNvPr id="115" name="Прямая соединительная линия 114"/>
          <p:cNvCxnSpPr/>
          <p:nvPr/>
        </p:nvCxnSpPr>
        <p:spPr>
          <a:xfrm flipH="1">
            <a:off x="8106834" y="3615415"/>
            <a:ext cx="3846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Овал 120"/>
          <p:cNvSpPr/>
          <p:nvPr/>
        </p:nvSpPr>
        <p:spPr>
          <a:xfrm>
            <a:off x="10463215" y="5545742"/>
            <a:ext cx="528637" cy="108933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93885" y="515809"/>
            <a:ext cx="37369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Закон Архимеда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8106834" y="2850841"/>
            <a:ext cx="3846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88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4.44444E-6 0.149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8.33333E-7 0.15093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3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1.66667E-6 0.1126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77556E-17 L 1.11022E-16 0.16605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0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2.77778E-6 0.13611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9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3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00000" y="7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7" grpId="0" animBg="1"/>
      <p:bldP spid="80" grpId="0" animBg="1"/>
      <p:bldP spid="92" grpId="0" animBg="1"/>
      <p:bldP spid="61" grpId="0" animBg="1"/>
      <p:bldP spid="61" grpId="1" animBg="1"/>
      <p:bldP spid="74" grpId="0" animBg="1"/>
      <p:bldP spid="75" grpId="0" animBg="1"/>
      <p:bldP spid="1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олилиния 43"/>
          <p:cNvSpPr/>
          <p:nvPr/>
        </p:nvSpPr>
        <p:spPr>
          <a:xfrm flipH="1">
            <a:off x="9382998" y="3718834"/>
            <a:ext cx="283129" cy="523525"/>
          </a:xfrm>
          <a:custGeom>
            <a:avLst/>
            <a:gdLst>
              <a:gd name="connsiteX0" fmla="*/ 0 w 603485"/>
              <a:gd name="connsiteY0" fmla="*/ 0 h 1085850"/>
              <a:gd name="connsiteX1" fmla="*/ 63500 w 603485"/>
              <a:gd name="connsiteY1" fmla="*/ 19050 h 1085850"/>
              <a:gd name="connsiteX2" fmla="*/ 209550 w 603485"/>
              <a:gd name="connsiteY2" fmla="*/ 73025 h 1085850"/>
              <a:gd name="connsiteX3" fmla="*/ 374650 w 603485"/>
              <a:gd name="connsiteY3" fmla="*/ 155575 h 1085850"/>
              <a:gd name="connsiteX4" fmla="*/ 434975 w 603485"/>
              <a:gd name="connsiteY4" fmla="*/ 203200 h 1085850"/>
              <a:gd name="connsiteX5" fmla="*/ 504825 w 603485"/>
              <a:gd name="connsiteY5" fmla="*/ 285750 h 1085850"/>
              <a:gd name="connsiteX6" fmla="*/ 568325 w 603485"/>
              <a:gd name="connsiteY6" fmla="*/ 409575 h 1085850"/>
              <a:gd name="connsiteX7" fmla="*/ 590550 w 603485"/>
              <a:gd name="connsiteY7" fmla="*/ 539750 h 1085850"/>
              <a:gd name="connsiteX8" fmla="*/ 600075 w 603485"/>
              <a:gd name="connsiteY8" fmla="*/ 682625 h 1085850"/>
              <a:gd name="connsiteX9" fmla="*/ 603250 w 603485"/>
              <a:gd name="connsiteY9" fmla="*/ 793750 h 1085850"/>
              <a:gd name="connsiteX10" fmla="*/ 603250 w 603485"/>
              <a:gd name="connsiteY10" fmla="*/ 904875 h 1085850"/>
              <a:gd name="connsiteX11" fmla="*/ 603250 w 603485"/>
              <a:gd name="connsiteY11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485" h="1085850">
                <a:moveTo>
                  <a:pt x="0" y="0"/>
                </a:moveTo>
                <a:cubicBezTo>
                  <a:pt x="14287" y="3439"/>
                  <a:pt x="28575" y="6879"/>
                  <a:pt x="63500" y="19050"/>
                </a:cubicBezTo>
                <a:cubicBezTo>
                  <a:pt x="98425" y="31221"/>
                  <a:pt x="157692" y="50271"/>
                  <a:pt x="209550" y="73025"/>
                </a:cubicBezTo>
                <a:cubicBezTo>
                  <a:pt x="261408" y="95779"/>
                  <a:pt x="337079" y="133879"/>
                  <a:pt x="374650" y="155575"/>
                </a:cubicBezTo>
                <a:cubicBezTo>
                  <a:pt x="412221" y="177271"/>
                  <a:pt x="413279" y="181504"/>
                  <a:pt x="434975" y="203200"/>
                </a:cubicBezTo>
                <a:cubicBezTo>
                  <a:pt x="456671" y="224896"/>
                  <a:pt x="482600" y="251354"/>
                  <a:pt x="504825" y="285750"/>
                </a:cubicBezTo>
                <a:cubicBezTo>
                  <a:pt x="527050" y="320146"/>
                  <a:pt x="554038" y="367242"/>
                  <a:pt x="568325" y="409575"/>
                </a:cubicBezTo>
                <a:cubicBezTo>
                  <a:pt x="582612" y="451908"/>
                  <a:pt x="585258" y="494242"/>
                  <a:pt x="590550" y="539750"/>
                </a:cubicBezTo>
                <a:cubicBezTo>
                  <a:pt x="595842" y="585258"/>
                  <a:pt x="597958" y="640292"/>
                  <a:pt x="600075" y="682625"/>
                </a:cubicBezTo>
                <a:cubicBezTo>
                  <a:pt x="602192" y="724958"/>
                  <a:pt x="602721" y="756708"/>
                  <a:pt x="603250" y="793750"/>
                </a:cubicBezTo>
                <a:cubicBezTo>
                  <a:pt x="603779" y="830792"/>
                  <a:pt x="603250" y="904875"/>
                  <a:pt x="603250" y="904875"/>
                </a:cubicBezTo>
                <a:lnTo>
                  <a:pt x="603250" y="1085850"/>
                </a:lnTo>
              </a:path>
            </a:pathLst>
          </a:custGeom>
          <a:noFill/>
          <a:ln w="0">
            <a:solidFill>
              <a:srgbClr val="8CB3D7">
                <a:alpha val="1000"/>
              </a:srgbClr>
            </a:solidFill>
          </a:ln>
          <a:effectLst>
            <a:glow rad="101600">
              <a:srgbClr val="8CB3D7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кругленный прямоугольник 70"/>
          <p:cNvSpPr/>
          <p:nvPr/>
        </p:nvSpPr>
        <p:spPr>
          <a:xfrm rot="887574">
            <a:off x="9654904" y="3584107"/>
            <a:ext cx="505493" cy="255936"/>
          </a:xfrm>
          <a:custGeom>
            <a:avLst/>
            <a:gdLst>
              <a:gd name="connsiteX0" fmla="*/ 0 w 379656"/>
              <a:gd name="connsiteY0" fmla="*/ 49726 h 298351"/>
              <a:gd name="connsiteX1" fmla="*/ 49726 w 379656"/>
              <a:gd name="connsiteY1" fmla="*/ 0 h 298351"/>
              <a:gd name="connsiteX2" fmla="*/ 329930 w 379656"/>
              <a:gd name="connsiteY2" fmla="*/ 0 h 298351"/>
              <a:gd name="connsiteX3" fmla="*/ 379656 w 379656"/>
              <a:gd name="connsiteY3" fmla="*/ 49726 h 298351"/>
              <a:gd name="connsiteX4" fmla="*/ 379656 w 379656"/>
              <a:gd name="connsiteY4" fmla="*/ 248625 h 298351"/>
              <a:gd name="connsiteX5" fmla="*/ 329930 w 379656"/>
              <a:gd name="connsiteY5" fmla="*/ 298351 h 298351"/>
              <a:gd name="connsiteX6" fmla="*/ 49726 w 379656"/>
              <a:gd name="connsiteY6" fmla="*/ 298351 h 298351"/>
              <a:gd name="connsiteX7" fmla="*/ 0 w 379656"/>
              <a:gd name="connsiteY7" fmla="*/ 248625 h 298351"/>
              <a:gd name="connsiteX8" fmla="*/ 0 w 379656"/>
              <a:gd name="connsiteY8" fmla="*/ 49726 h 298351"/>
              <a:gd name="connsiteX0" fmla="*/ 0 w 400507"/>
              <a:gd name="connsiteY0" fmla="*/ 49726 h 298351"/>
              <a:gd name="connsiteX1" fmla="*/ 49726 w 400507"/>
              <a:gd name="connsiteY1" fmla="*/ 0 h 298351"/>
              <a:gd name="connsiteX2" fmla="*/ 329930 w 400507"/>
              <a:gd name="connsiteY2" fmla="*/ 0 h 298351"/>
              <a:gd name="connsiteX3" fmla="*/ 400507 w 400507"/>
              <a:gd name="connsiteY3" fmla="*/ 54072 h 298351"/>
              <a:gd name="connsiteX4" fmla="*/ 379656 w 400507"/>
              <a:gd name="connsiteY4" fmla="*/ 248625 h 298351"/>
              <a:gd name="connsiteX5" fmla="*/ 329930 w 400507"/>
              <a:gd name="connsiteY5" fmla="*/ 298351 h 298351"/>
              <a:gd name="connsiteX6" fmla="*/ 49726 w 400507"/>
              <a:gd name="connsiteY6" fmla="*/ 298351 h 298351"/>
              <a:gd name="connsiteX7" fmla="*/ 0 w 400507"/>
              <a:gd name="connsiteY7" fmla="*/ 248625 h 298351"/>
              <a:gd name="connsiteX8" fmla="*/ 0 w 400507"/>
              <a:gd name="connsiteY8" fmla="*/ 49726 h 298351"/>
              <a:gd name="connsiteX0" fmla="*/ 0 w 400507"/>
              <a:gd name="connsiteY0" fmla="*/ 49726 h 298351"/>
              <a:gd name="connsiteX1" fmla="*/ 49726 w 400507"/>
              <a:gd name="connsiteY1" fmla="*/ 0 h 298351"/>
              <a:gd name="connsiteX2" fmla="*/ 329930 w 400507"/>
              <a:gd name="connsiteY2" fmla="*/ 0 h 298351"/>
              <a:gd name="connsiteX3" fmla="*/ 400507 w 400507"/>
              <a:gd name="connsiteY3" fmla="*/ 54072 h 298351"/>
              <a:gd name="connsiteX4" fmla="*/ 386433 w 400507"/>
              <a:gd name="connsiteY4" fmla="*/ 236984 h 298351"/>
              <a:gd name="connsiteX5" fmla="*/ 329930 w 400507"/>
              <a:gd name="connsiteY5" fmla="*/ 298351 h 298351"/>
              <a:gd name="connsiteX6" fmla="*/ 49726 w 400507"/>
              <a:gd name="connsiteY6" fmla="*/ 298351 h 298351"/>
              <a:gd name="connsiteX7" fmla="*/ 0 w 400507"/>
              <a:gd name="connsiteY7" fmla="*/ 248625 h 298351"/>
              <a:gd name="connsiteX8" fmla="*/ 0 w 400507"/>
              <a:gd name="connsiteY8" fmla="*/ 49726 h 298351"/>
              <a:gd name="connsiteX0" fmla="*/ 0 w 400507"/>
              <a:gd name="connsiteY0" fmla="*/ 49726 h 298351"/>
              <a:gd name="connsiteX1" fmla="*/ 49726 w 400507"/>
              <a:gd name="connsiteY1" fmla="*/ 0 h 298351"/>
              <a:gd name="connsiteX2" fmla="*/ 329930 w 400507"/>
              <a:gd name="connsiteY2" fmla="*/ 0 h 298351"/>
              <a:gd name="connsiteX3" fmla="*/ 400507 w 400507"/>
              <a:gd name="connsiteY3" fmla="*/ 54072 h 298351"/>
              <a:gd name="connsiteX4" fmla="*/ 386433 w 400507"/>
              <a:gd name="connsiteY4" fmla="*/ 236984 h 298351"/>
              <a:gd name="connsiteX5" fmla="*/ 329930 w 400507"/>
              <a:gd name="connsiteY5" fmla="*/ 298351 h 298351"/>
              <a:gd name="connsiteX6" fmla="*/ 49726 w 400507"/>
              <a:gd name="connsiteY6" fmla="*/ 298351 h 298351"/>
              <a:gd name="connsiteX7" fmla="*/ 0 w 400507"/>
              <a:gd name="connsiteY7" fmla="*/ 248625 h 298351"/>
              <a:gd name="connsiteX8" fmla="*/ 0 w 400507"/>
              <a:gd name="connsiteY8" fmla="*/ 49726 h 298351"/>
              <a:gd name="connsiteX0" fmla="*/ 52053 w 400507"/>
              <a:gd name="connsiteY0" fmla="*/ 75552 h 298351"/>
              <a:gd name="connsiteX1" fmla="*/ 49726 w 400507"/>
              <a:gd name="connsiteY1" fmla="*/ 0 h 298351"/>
              <a:gd name="connsiteX2" fmla="*/ 329930 w 400507"/>
              <a:gd name="connsiteY2" fmla="*/ 0 h 298351"/>
              <a:gd name="connsiteX3" fmla="*/ 400507 w 400507"/>
              <a:gd name="connsiteY3" fmla="*/ 54072 h 298351"/>
              <a:gd name="connsiteX4" fmla="*/ 386433 w 400507"/>
              <a:gd name="connsiteY4" fmla="*/ 236984 h 298351"/>
              <a:gd name="connsiteX5" fmla="*/ 329930 w 400507"/>
              <a:gd name="connsiteY5" fmla="*/ 298351 h 298351"/>
              <a:gd name="connsiteX6" fmla="*/ 49726 w 400507"/>
              <a:gd name="connsiteY6" fmla="*/ 298351 h 298351"/>
              <a:gd name="connsiteX7" fmla="*/ 0 w 400507"/>
              <a:gd name="connsiteY7" fmla="*/ 248625 h 298351"/>
              <a:gd name="connsiteX8" fmla="*/ 52053 w 400507"/>
              <a:gd name="connsiteY8" fmla="*/ 75552 h 298351"/>
              <a:gd name="connsiteX0" fmla="*/ 52053 w 400507"/>
              <a:gd name="connsiteY0" fmla="*/ 81203 h 304002"/>
              <a:gd name="connsiteX1" fmla="*/ 53802 w 400507"/>
              <a:gd name="connsiteY1" fmla="*/ -1 h 304002"/>
              <a:gd name="connsiteX2" fmla="*/ 329930 w 400507"/>
              <a:gd name="connsiteY2" fmla="*/ 5651 h 304002"/>
              <a:gd name="connsiteX3" fmla="*/ 400507 w 400507"/>
              <a:gd name="connsiteY3" fmla="*/ 59723 h 304002"/>
              <a:gd name="connsiteX4" fmla="*/ 386433 w 400507"/>
              <a:gd name="connsiteY4" fmla="*/ 242635 h 304002"/>
              <a:gd name="connsiteX5" fmla="*/ 329930 w 400507"/>
              <a:gd name="connsiteY5" fmla="*/ 304002 h 304002"/>
              <a:gd name="connsiteX6" fmla="*/ 49726 w 400507"/>
              <a:gd name="connsiteY6" fmla="*/ 304002 h 304002"/>
              <a:gd name="connsiteX7" fmla="*/ 0 w 400507"/>
              <a:gd name="connsiteY7" fmla="*/ 254276 h 304002"/>
              <a:gd name="connsiteX8" fmla="*/ 52053 w 400507"/>
              <a:gd name="connsiteY8" fmla="*/ 81203 h 304002"/>
              <a:gd name="connsiteX0" fmla="*/ 52053 w 400507"/>
              <a:gd name="connsiteY0" fmla="*/ 81205 h 304004"/>
              <a:gd name="connsiteX1" fmla="*/ 53802 w 400507"/>
              <a:gd name="connsiteY1" fmla="*/ 1 h 304004"/>
              <a:gd name="connsiteX2" fmla="*/ 329930 w 400507"/>
              <a:gd name="connsiteY2" fmla="*/ 5653 h 304004"/>
              <a:gd name="connsiteX3" fmla="*/ 400507 w 400507"/>
              <a:gd name="connsiteY3" fmla="*/ 59725 h 304004"/>
              <a:gd name="connsiteX4" fmla="*/ 386433 w 400507"/>
              <a:gd name="connsiteY4" fmla="*/ 242637 h 304004"/>
              <a:gd name="connsiteX5" fmla="*/ 329930 w 400507"/>
              <a:gd name="connsiteY5" fmla="*/ 304004 h 304004"/>
              <a:gd name="connsiteX6" fmla="*/ 49726 w 400507"/>
              <a:gd name="connsiteY6" fmla="*/ 304004 h 304004"/>
              <a:gd name="connsiteX7" fmla="*/ 0 w 400507"/>
              <a:gd name="connsiteY7" fmla="*/ 254278 h 304004"/>
              <a:gd name="connsiteX8" fmla="*/ 52053 w 400507"/>
              <a:gd name="connsiteY8" fmla="*/ 81205 h 304004"/>
              <a:gd name="connsiteX0" fmla="*/ 52053 w 400507"/>
              <a:gd name="connsiteY0" fmla="*/ 81203 h 304002"/>
              <a:gd name="connsiteX1" fmla="*/ 53802 w 400507"/>
              <a:gd name="connsiteY1" fmla="*/ -1 h 304002"/>
              <a:gd name="connsiteX2" fmla="*/ 329930 w 400507"/>
              <a:gd name="connsiteY2" fmla="*/ 5651 h 304002"/>
              <a:gd name="connsiteX3" fmla="*/ 400507 w 400507"/>
              <a:gd name="connsiteY3" fmla="*/ 59723 h 304002"/>
              <a:gd name="connsiteX4" fmla="*/ 386433 w 400507"/>
              <a:gd name="connsiteY4" fmla="*/ 242635 h 304002"/>
              <a:gd name="connsiteX5" fmla="*/ 329930 w 400507"/>
              <a:gd name="connsiteY5" fmla="*/ 304002 h 304002"/>
              <a:gd name="connsiteX6" fmla="*/ 49726 w 400507"/>
              <a:gd name="connsiteY6" fmla="*/ 304002 h 304002"/>
              <a:gd name="connsiteX7" fmla="*/ 0 w 400507"/>
              <a:gd name="connsiteY7" fmla="*/ 254276 h 304002"/>
              <a:gd name="connsiteX8" fmla="*/ 52053 w 400507"/>
              <a:gd name="connsiteY8" fmla="*/ 81203 h 304002"/>
              <a:gd name="connsiteX0" fmla="*/ 38189 w 386643"/>
              <a:gd name="connsiteY0" fmla="*/ 81205 h 308355"/>
              <a:gd name="connsiteX1" fmla="*/ 39938 w 386643"/>
              <a:gd name="connsiteY1" fmla="*/ 1 h 308355"/>
              <a:gd name="connsiteX2" fmla="*/ 316066 w 386643"/>
              <a:gd name="connsiteY2" fmla="*/ 5653 h 308355"/>
              <a:gd name="connsiteX3" fmla="*/ 386643 w 386643"/>
              <a:gd name="connsiteY3" fmla="*/ 59725 h 308355"/>
              <a:gd name="connsiteX4" fmla="*/ 372569 w 386643"/>
              <a:gd name="connsiteY4" fmla="*/ 242637 h 308355"/>
              <a:gd name="connsiteX5" fmla="*/ 316066 w 386643"/>
              <a:gd name="connsiteY5" fmla="*/ 304004 h 308355"/>
              <a:gd name="connsiteX6" fmla="*/ 35862 w 386643"/>
              <a:gd name="connsiteY6" fmla="*/ 304004 h 308355"/>
              <a:gd name="connsiteX7" fmla="*/ 0 w 386643"/>
              <a:gd name="connsiteY7" fmla="*/ 292030 h 308355"/>
              <a:gd name="connsiteX8" fmla="*/ 38189 w 386643"/>
              <a:gd name="connsiteY8" fmla="*/ 81205 h 308355"/>
              <a:gd name="connsiteX0" fmla="*/ 38189 w 386643"/>
              <a:gd name="connsiteY0" fmla="*/ 81203 h 308355"/>
              <a:gd name="connsiteX1" fmla="*/ 39938 w 386643"/>
              <a:gd name="connsiteY1" fmla="*/ -1 h 308355"/>
              <a:gd name="connsiteX2" fmla="*/ 316066 w 386643"/>
              <a:gd name="connsiteY2" fmla="*/ 5651 h 308355"/>
              <a:gd name="connsiteX3" fmla="*/ 386643 w 386643"/>
              <a:gd name="connsiteY3" fmla="*/ 59723 h 308355"/>
              <a:gd name="connsiteX4" fmla="*/ 372569 w 386643"/>
              <a:gd name="connsiteY4" fmla="*/ 242635 h 308355"/>
              <a:gd name="connsiteX5" fmla="*/ 316066 w 386643"/>
              <a:gd name="connsiteY5" fmla="*/ 304002 h 308355"/>
              <a:gd name="connsiteX6" fmla="*/ 35862 w 386643"/>
              <a:gd name="connsiteY6" fmla="*/ 304002 h 308355"/>
              <a:gd name="connsiteX7" fmla="*/ 0 w 386643"/>
              <a:gd name="connsiteY7" fmla="*/ 292028 h 308355"/>
              <a:gd name="connsiteX8" fmla="*/ 38189 w 386643"/>
              <a:gd name="connsiteY8" fmla="*/ 81203 h 30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643" h="308355">
                <a:moveTo>
                  <a:pt x="38189" y="81203"/>
                </a:moveTo>
                <a:cubicBezTo>
                  <a:pt x="38189" y="53740"/>
                  <a:pt x="38078" y="32872"/>
                  <a:pt x="39938" y="-1"/>
                </a:cubicBezTo>
                <a:lnTo>
                  <a:pt x="316066" y="5651"/>
                </a:lnTo>
                <a:cubicBezTo>
                  <a:pt x="343529" y="5651"/>
                  <a:pt x="386643" y="32260"/>
                  <a:pt x="386643" y="59723"/>
                </a:cubicBezTo>
                <a:cubicBezTo>
                  <a:pt x="386643" y="126023"/>
                  <a:pt x="380084" y="176813"/>
                  <a:pt x="372569" y="242635"/>
                </a:cubicBezTo>
                <a:cubicBezTo>
                  <a:pt x="372569" y="270098"/>
                  <a:pt x="343529" y="304002"/>
                  <a:pt x="316066" y="304002"/>
                </a:cubicBezTo>
                <a:lnTo>
                  <a:pt x="35862" y="304002"/>
                </a:lnTo>
                <a:cubicBezTo>
                  <a:pt x="8399" y="304002"/>
                  <a:pt x="0" y="319491"/>
                  <a:pt x="0" y="292028"/>
                </a:cubicBezTo>
                <a:cubicBezTo>
                  <a:pt x="26949" y="231663"/>
                  <a:pt x="25459" y="151478"/>
                  <a:pt x="38189" y="81203"/>
                </a:cubicBezTo>
                <a:close/>
              </a:path>
            </a:pathLst>
          </a:custGeom>
          <a:solidFill>
            <a:schemeClr val="accent1">
              <a:lumMod val="7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Цилиндр 45"/>
          <p:cNvSpPr/>
          <p:nvPr/>
        </p:nvSpPr>
        <p:spPr>
          <a:xfrm rot="17100000">
            <a:off x="9639782" y="3269652"/>
            <a:ext cx="528637" cy="592061"/>
          </a:xfrm>
          <a:prstGeom prst="can">
            <a:avLst/>
          </a:prstGeom>
          <a:solidFill>
            <a:schemeClr val="bg1">
              <a:lumMod val="50000"/>
              <a:alpha val="2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2733" y="3924681"/>
            <a:ext cx="3120100" cy="718361"/>
          </a:xfrm>
          <a:prstGeom prst="rect">
            <a:avLst/>
          </a:prstGeom>
        </p:spPr>
      </p:pic>
      <p:sp>
        <p:nvSpPr>
          <p:cNvPr id="80" name="Дуга 79"/>
          <p:cNvSpPr/>
          <p:nvPr/>
        </p:nvSpPr>
        <p:spPr>
          <a:xfrm>
            <a:off x="8712200" y="5572127"/>
            <a:ext cx="1301749" cy="376560"/>
          </a:xfrm>
          <a:prstGeom prst="arc">
            <a:avLst>
              <a:gd name="adj1" fmla="val 10789588"/>
              <a:gd name="adj2" fmla="val 0"/>
            </a:avLst>
          </a:prstGeom>
          <a:noFill/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2" name="Дуга 91"/>
          <p:cNvSpPr/>
          <p:nvPr/>
        </p:nvSpPr>
        <p:spPr>
          <a:xfrm>
            <a:off x="8712200" y="4248152"/>
            <a:ext cx="1301749" cy="376560"/>
          </a:xfrm>
          <a:prstGeom prst="arc">
            <a:avLst>
              <a:gd name="adj1" fmla="val 10789588"/>
              <a:gd name="adj2" fmla="val 0"/>
            </a:avLst>
          </a:prstGeom>
          <a:noFill/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489251" y="1986613"/>
            <a:ext cx="5479749" cy="1141313"/>
            <a:chOff x="366938" y="1401306"/>
            <a:chExt cx="4109812" cy="85598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Выталкивающая сила (сила Архимеда)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равнодействующая </a:t>
              </a:r>
              <a:r>
                <a:rPr lang="ru-RU" sz="2000" dirty="0">
                  <a:solidFill>
                    <a:prstClr val="black"/>
                  </a:solidFill>
                </a:rPr>
                <a:t>сил давления на тело, погруженное в </a:t>
              </a:r>
              <a:r>
                <a:rPr lang="ru-RU" sz="2000" dirty="0">
                  <a:solidFill>
                    <a:prstClr val="black"/>
                  </a:solidFill>
                </a:rPr>
                <a:t>жидкость или газ.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89251" y="3367318"/>
            <a:ext cx="5479749" cy="2372419"/>
            <a:chOff x="366938" y="1401306"/>
            <a:chExt cx="4109812" cy="1779314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66938" y="140130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Закон Архимеда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66938" y="1726376"/>
              <a:ext cx="4109812" cy="145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на тело, погруженное в жидкость </a:t>
              </a:r>
              <a:r>
                <a:rPr lang="ru-RU" sz="2000" dirty="0">
                  <a:solidFill>
                    <a:prstClr val="black"/>
                  </a:solidFill>
                </a:rPr>
                <a:t>(газ), </a:t>
              </a:r>
              <a:r>
                <a:rPr lang="ru-RU" sz="2000" dirty="0">
                  <a:solidFill>
                    <a:prstClr val="black"/>
                  </a:solidFill>
                </a:rPr>
                <a:t>действует выталкивающая сила, равная весу жидкости </a:t>
              </a:r>
              <a:r>
                <a:rPr lang="ru-RU" sz="2000" dirty="0">
                  <a:solidFill>
                    <a:prstClr val="black"/>
                  </a:solidFill>
                </a:rPr>
                <a:t>(газа) </a:t>
              </a:r>
              <a:r>
                <a:rPr lang="ru-RU" sz="2000" dirty="0">
                  <a:solidFill>
                    <a:prstClr val="black"/>
                  </a:solidFill>
                </a:rPr>
                <a:t>в объеме погруженной части тела, направленная вертикально вверх и приложенная в центре </a:t>
              </a:r>
              <a:r>
                <a:rPr lang="ru-RU" sz="2000" dirty="0">
                  <a:solidFill>
                    <a:prstClr val="black"/>
                  </a:solidFill>
                </a:rPr>
                <a:t>давления.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67" name="Прямая соединительная линия 66"/>
          <p:cNvCxnSpPr/>
          <p:nvPr/>
        </p:nvCxnSpPr>
        <p:spPr>
          <a:xfrm>
            <a:off x="8974955" y="2518911"/>
            <a:ext cx="7963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8106834" y="3883775"/>
            <a:ext cx="3846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Группа 69"/>
          <p:cNvGrpSpPr/>
          <p:nvPr/>
        </p:nvGrpSpPr>
        <p:grpSpPr>
          <a:xfrm>
            <a:off x="9129226" y="3619651"/>
            <a:ext cx="460452" cy="1842172"/>
            <a:chOff x="6846919" y="2907506"/>
            <a:chExt cx="345339" cy="1381629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6846919" y="3011954"/>
              <a:ext cx="345339" cy="1277181"/>
              <a:chOff x="6846919" y="3011954"/>
              <a:chExt cx="345339" cy="1277181"/>
            </a:xfrm>
          </p:grpSpPr>
          <p:grpSp>
            <p:nvGrpSpPr>
              <p:cNvPr id="52" name="Группа 51"/>
              <p:cNvGrpSpPr/>
              <p:nvPr/>
            </p:nvGrpSpPr>
            <p:grpSpPr>
              <a:xfrm>
                <a:off x="6880678" y="3880716"/>
                <a:ext cx="311580" cy="408419"/>
                <a:chOff x="2004485" y="2286280"/>
                <a:chExt cx="576064" cy="1002950"/>
              </a:xfrm>
              <a:gradFill>
                <a:gsLst>
                  <a:gs pos="0">
                    <a:srgbClr val="CBCBCB"/>
                  </a:gs>
                  <a:gs pos="20000">
                    <a:schemeClr val="bg1">
                      <a:lumMod val="75000"/>
                    </a:schemeClr>
                  </a:gs>
                  <a:gs pos="81000">
                    <a:srgbClr val="777777"/>
                  </a:gs>
                  <a:gs pos="100000">
                    <a:schemeClr val="tx1"/>
                  </a:gs>
                </a:gsLst>
                <a:lin ang="5400000" scaled="0"/>
              </a:gradFill>
            </p:grpSpPr>
            <p:sp>
              <p:nvSpPr>
                <p:cNvPr id="59" name="Цилиндр 58"/>
                <p:cNvSpPr/>
                <p:nvPr/>
              </p:nvSpPr>
              <p:spPr>
                <a:xfrm>
                  <a:off x="2004485" y="2425134"/>
                  <a:ext cx="576064" cy="864096"/>
                </a:xfrm>
                <a:prstGeom prst="can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Полилиния 59"/>
                <p:cNvSpPr/>
                <p:nvPr/>
              </p:nvSpPr>
              <p:spPr>
                <a:xfrm>
                  <a:off x="2210379" y="2286280"/>
                  <a:ext cx="94670" cy="214001"/>
                </a:xfrm>
                <a:custGeom>
                  <a:avLst/>
                  <a:gdLst>
                    <a:gd name="connsiteX0" fmla="*/ 72445 w 94670"/>
                    <a:gd name="connsiteY0" fmla="*/ 214001 h 214001"/>
                    <a:gd name="connsiteX1" fmla="*/ 72445 w 94670"/>
                    <a:gd name="connsiteY1" fmla="*/ 137801 h 214001"/>
                    <a:gd name="connsiteX2" fmla="*/ 56570 w 94670"/>
                    <a:gd name="connsiteY2" fmla="*/ 121926 h 214001"/>
                    <a:gd name="connsiteX3" fmla="*/ 5770 w 94670"/>
                    <a:gd name="connsiteY3" fmla="*/ 99701 h 214001"/>
                    <a:gd name="connsiteX4" fmla="*/ 5770 w 94670"/>
                    <a:gd name="connsiteY4" fmla="*/ 48901 h 214001"/>
                    <a:gd name="connsiteX5" fmla="*/ 47045 w 94670"/>
                    <a:gd name="connsiteY5" fmla="*/ 13976 h 214001"/>
                    <a:gd name="connsiteX6" fmla="*/ 81970 w 94670"/>
                    <a:gd name="connsiteY6" fmla="*/ 1276 h 214001"/>
                    <a:gd name="connsiteX7" fmla="*/ 94670 w 94670"/>
                    <a:gd name="connsiteY7" fmla="*/ 42551 h 214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670" h="214001">
                      <a:moveTo>
                        <a:pt x="72445" y="214001"/>
                      </a:moveTo>
                      <a:cubicBezTo>
                        <a:pt x="73768" y="183574"/>
                        <a:pt x="75091" y="153147"/>
                        <a:pt x="72445" y="137801"/>
                      </a:cubicBezTo>
                      <a:cubicBezTo>
                        <a:pt x="69799" y="122455"/>
                        <a:pt x="67682" y="128276"/>
                        <a:pt x="56570" y="121926"/>
                      </a:cubicBezTo>
                      <a:cubicBezTo>
                        <a:pt x="45458" y="115576"/>
                        <a:pt x="14237" y="111872"/>
                        <a:pt x="5770" y="99701"/>
                      </a:cubicBezTo>
                      <a:cubicBezTo>
                        <a:pt x="-2697" y="87530"/>
                        <a:pt x="-1109" y="63188"/>
                        <a:pt x="5770" y="48901"/>
                      </a:cubicBezTo>
                      <a:cubicBezTo>
                        <a:pt x="12649" y="34613"/>
                        <a:pt x="34345" y="21913"/>
                        <a:pt x="47045" y="13976"/>
                      </a:cubicBezTo>
                      <a:cubicBezTo>
                        <a:pt x="59745" y="6039"/>
                        <a:pt x="74033" y="-3487"/>
                        <a:pt x="81970" y="1276"/>
                      </a:cubicBezTo>
                      <a:cubicBezTo>
                        <a:pt x="89908" y="6038"/>
                        <a:pt x="92289" y="24294"/>
                        <a:pt x="94670" y="425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3" name="Группа 52"/>
              <p:cNvGrpSpPr/>
              <p:nvPr/>
            </p:nvGrpSpPr>
            <p:grpSpPr>
              <a:xfrm>
                <a:off x="6846919" y="3011954"/>
                <a:ext cx="318217" cy="513142"/>
                <a:chOff x="2663788" y="3041050"/>
                <a:chExt cx="576064" cy="1233838"/>
              </a:xfrm>
            </p:grpSpPr>
            <p:sp>
              <p:nvSpPr>
                <p:cNvPr id="55" name="Полилиния 54"/>
                <p:cNvSpPr/>
                <p:nvPr/>
              </p:nvSpPr>
              <p:spPr>
                <a:xfrm flipH="1" flipV="1">
                  <a:off x="2955106" y="4060887"/>
                  <a:ext cx="94670" cy="214001"/>
                </a:xfrm>
                <a:custGeom>
                  <a:avLst/>
                  <a:gdLst>
                    <a:gd name="connsiteX0" fmla="*/ 72445 w 94670"/>
                    <a:gd name="connsiteY0" fmla="*/ 214001 h 214001"/>
                    <a:gd name="connsiteX1" fmla="*/ 72445 w 94670"/>
                    <a:gd name="connsiteY1" fmla="*/ 137801 h 214001"/>
                    <a:gd name="connsiteX2" fmla="*/ 56570 w 94670"/>
                    <a:gd name="connsiteY2" fmla="*/ 121926 h 214001"/>
                    <a:gd name="connsiteX3" fmla="*/ 5770 w 94670"/>
                    <a:gd name="connsiteY3" fmla="*/ 99701 h 214001"/>
                    <a:gd name="connsiteX4" fmla="*/ 5770 w 94670"/>
                    <a:gd name="connsiteY4" fmla="*/ 48901 h 214001"/>
                    <a:gd name="connsiteX5" fmla="*/ 47045 w 94670"/>
                    <a:gd name="connsiteY5" fmla="*/ 13976 h 214001"/>
                    <a:gd name="connsiteX6" fmla="*/ 81970 w 94670"/>
                    <a:gd name="connsiteY6" fmla="*/ 1276 h 214001"/>
                    <a:gd name="connsiteX7" fmla="*/ 94670 w 94670"/>
                    <a:gd name="connsiteY7" fmla="*/ 42551 h 214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670" h="214001">
                      <a:moveTo>
                        <a:pt x="72445" y="214001"/>
                      </a:moveTo>
                      <a:cubicBezTo>
                        <a:pt x="73768" y="183574"/>
                        <a:pt x="75091" y="153147"/>
                        <a:pt x="72445" y="137801"/>
                      </a:cubicBezTo>
                      <a:cubicBezTo>
                        <a:pt x="69799" y="122455"/>
                        <a:pt x="67682" y="128276"/>
                        <a:pt x="56570" y="121926"/>
                      </a:cubicBezTo>
                      <a:cubicBezTo>
                        <a:pt x="45458" y="115576"/>
                        <a:pt x="14237" y="111872"/>
                        <a:pt x="5770" y="99701"/>
                      </a:cubicBezTo>
                      <a:cubicBezTo>
                        <a:pt x="-2697" y="87530"/>
                        <a:pt x="-1109" y="63188"/>
                        <a:pt x="5770" y="48901"/>
                      </a:cubicBezTo>
                      <a:cubicBezTo>
                        <a:pt x="12649" y="34613"/>
                        <a:pt x="34345" y="21913"/>
                        <a:pt x="47045" y="13976"/>
                      </a:cubicBezTo>
                      <a:cubicBezTo>
                        <a:pt x="59745" y="6039"/>
                        <a:pt x="74033" y="-3487"/>
                        <a:pt x="81970" y="1276"/>
                      </a:cubicBezTo>
                      <a:cubicBezTo>
                        <a:pt x="89908" y="6038"/>
                        <a:pt x="92289" y="24294"/>
                        <a:pt x="94670" y="425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6" name="Группа 55"/>
                <p:cNvGrpSpPr/>
                <p:nvPr/>
              </p:nvGrpSpPr>
              <p:grpSpPr>
                <a:xfrm>
                  <a:off x="2663788" y="3041050"/>
                  <a:ext cx="576064" cy="1036601"/>
                  <a:chOff x="2663788" y="3041050"/>
                  <a:chExt cx="576064" cy="1036601"/>
                </a:xfrm>
              </p:grpSpPr>
              <p:sp>
                <p:nvSpPr>
                  <p:cNvPr id="57" name="Цилиндр 56"/>
                  <p:cNvSpPr/>
                  <p:nvPr/>
                </p:nvSpPr>
                <p:spPr>
                  <a:xfrm>
                    <a:off x="2663788" y="3213555"/>
                    <a:ext cx="576064" cy="864096"/>
                  </a:xfrm>
                  <a:prstGeom prst="can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" name="Полилиния 57"/>
                  <p:cNvSpPr/>
                  <p:nvPr/>
                </p:nvSpPr>
                <p:spPr>
                  <a:xfrm>
                    <a:off x="2666999" y="3041050"/>
                    <a:ext cx="568325" cy="247654"/>
                  </a:xfrm>
                  <a:custGeom>
                    <a:avLst/>
                    <a:gdLst>
                      <a:gd name="connsiteX0" fmla="*/ 577850 w 577850"/>
                      <a:gd name="connsiteY0" fmla="*/ 295276 h 295276"/>
                      <a:gd name="connsiteX1" fmla="*/ 358775 w 577850"/>
                      <a:gd name="connsiteY1" fmla="*/ 1 h 295276"/>
                      <a:gd name="connsiteX2" fmla="*/ 0 w 577850"/>
                      <a:gd name="connsiteY2" fmla="*/ 292101 h 295276"/>
                      <a:gd name="connsiteX0" fmla="*/ 577850 w 577850"/>
                      <a:gd name="connsiteY0" fmla="*/ 279402 h 279402"/>
                      <a:gd name="connsiteX1" fmla="*/ 279400 w 577850"/>
                      <a:gd name="connsiteY1" fmla="*/ 2 h 279402"/>
                      <a:gd name="connsiteX2" fmla="*/ 0 w 577850"/>
                      <a:gd name="connsiteY2" fmla="*/ 276227 h 279402"/>
                      <a:gd name="connsiteX0" fmla="*/ 577850 w 577850"/>
                      <a:gd name="connsiteY0" fmla="*/ 279475 h 279475"/>
                      <a:gd name="connsiteX1" fmla="*/ 279400 w 577850"/>
                      <a:gd name="connsiteY1" fmla="*/ 75 h 279475"/>
                      <a:gd name="connsiteX2" fmla="*/ 0 w 577850"/>
                      <a:gd name="connsiteY2" fmla="*/ 276300 h 279475"/>
                      <a:gd name="connsiteX0" fmla="*/ 577850 w 577850"/>
                      <a:gd name="connsiteY0" fmla="*/ 279477 h 279477"/>
                      <a:gd name="connsiteX1" fmla="*/ 279400 w 577850"/>
                      <a:gd name="connsiteY1" fmla="*/ 77 h 279477"/>
                      <a:gd name="connsiteX2" fmla="*/ 0 w 577850"/>
                      <a:gd name="connsiteY2" fmla="*/ 276302 h 279477"/>
                      <a:gd name="connsiteX0" fmla="*/ 577850 w 577850"/>
                      <a:gd name="connsiteY0" fmla="*/ 279477 h 279477"/>
                      <a:gd name="connsiteX1" fmla="*/ 279400 w 577850"/>
                      <a:gd name="connsiteY1" fmla="*/ 77 h 279477"/>
                      <a:gd name="connsiteX2" fmla="*/ 0 w 577850"/>
                      <a:gd name="connsiteY2" fmla="*/ 276302 h 279477"/>
                      <a:gd name="connsiteX0" fmla="*/ 577850 w 577850"/>
                      <a:gd name="connsiteY0" fmla="*/ 247751 h 247751"/>
                      <a:gd name="connsiteX1" fmla="*/ 282575 w 577850"/>
                      <a:gd name="connsiteY1" fmla="*/ 101 h 247751"/>
                      <a:gd name="connsiteX2" fmla="*/ 0 w 577850"/>
                      <a:gd name="connsiteY2" fmla="*/ 244576 h 247751"/>
                      <a:gd name="connsiteX0" fmla="*/ 568325 w 568325"/>
                      <a:gd name="connsiteY0" fmla="*/ 247653 h 247653"/>
                      <a:gd name="connsiteX1" fmla="*/ 282575 w 568325"/>
                      <a:gd name="connsiteY1" fmla="*/ 3 h 247653"/>
                      <a:gd name="connsiteX2" fmla="*/ 0 w 568325"/>
                      <a:gd name="connsiteY2" fmla="*/ 244478 h 24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8325" h="247653">
                        <a:moveTo>
                          <a:pt x="568325" y="247653"/>
                        </a:moveTo>
                        <a:cubicBezTo>
                          <a:pt x="522816" y="100280"/>
                          <a:pt x="377296" y="532"/>
                          <a:pt x="282575" y="3"/>
                        </a:cubicBezTo>
                        <a:cubicBezTo>
                          <a:pt x="187854" y="-526"/>
                          <a:pt x="89958" y="94988"/>
                          <a:pt x="0" y="244478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cxnSp>
            <p:nvCxnSpPr>
              <p:cNvPr id="54" name="Прямая соединительная линия 53"/>
              <p:cNvCxnSpPr/>
              <p:nvPr/>
            </p:nvCxnSpPr>
            <p:spPr>
              <a:xfrm flipH="1" flipV="1">
                <a:off x="7029861" y="3521869"/>
                <a:ext cx="1" cy="3621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Прямая соединительная линия 50"/>
            <p:cNvCxnSpPr/>
            <p:nvPr/>
          </p:nvCxnSpPr>
          <p:spPr>
            <a:xfrm>
              <a:off x="7002141" y="2907506"/>
              <a:ext cx="0" cy="1044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Цилиндр 73"/>
          <p:cNvSpPr/>
          <p:nvPr/>
        </p:nvSpPr>
        <p:spPr>
          <a:xfrm>
            <a:off x="8712162" y="4719987"/>
            <a:ext cx="1301789" cy="1225524"/>
          </a:xfrm>
          <a:prstGeom prst="can">
            <a:avLst>
              <a:gd name="adj" fmla="val 27590"/>
            </a:avLst>
          </a:prstGeom>
          <a:solidFill>
            <a:schemeClr val="accent1">
              <a:lumMod val="7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8712161" y="4716811"/>
            <a:ext cx="1308139" cy="343557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712200" y="4244978"/>
            <a:ext cx="1812925" cy="1700535"/>
            <a:chOff x="6538913" y="3102770"/>
            <a:chExt cx="1359694" cy="1275401"/>
          </a:xfrm>
        </p:grpSpPr>
        <p:sp>
          <p:nvSpPr>
            <p:cNvPr id="87" name="Дуга 86"/>
            <p:cNvSpPr/>
            <p:nvPr/>
          </p:nvSpPr>
          <p:spPr>
            <a:xfrm flipV="1">
              <a:off x="6538913" y="4095751"/>
              <a:ext cx="976312" cy="282420"/>
            </a:xfrm>
            <a:prstGeom prst="arc">
              <a:avLst>
                <a:gd name="adj1" fmla="val 10789588"/>
                <a:gd name="adj2" fmla="val 0"/>
              </a:avLst>
            </a:prstGeom>
            <a:noFill/>
            <a:ln w="1905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>
              <a:stCxn id="87" idx="0"/>
            </p:cNvCxnSpPr>
            <p:nvPr/>
          </p:nvCxnSpPr>
          <p:spPr>
            <a:xfrm flipH="1" flipV="1">
              <a:off x="6538913" y="3248025"/>
              <a:ext cx="27" cy="98745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V="1">
              <a:off x="7515253" y="3586163"/>
              <a:ext cx="0" cy="64932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Дуга 92"/>
            <p:cNvSpPr/>
            <p:nvPr/>
          </p:nvSpPr>
          <p:spPr>
            <a:xfrm flipV="1">
              <a:off x="6538913" y="3102770"/>
              <a:ext cx="976312" cy="282420"/>
            </a:xfrm>
            <a:prstGeom prst="arc">
              <a:avLst>
                <a:gd name="adj1" fmla="val 10789588"/>
                <a:gd name="adj2" fmla="val 0"/>
              </a:avLst>
            </a:prstGeom>
            <a:noFill/>
            <a:ln w="1905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 flipV="1">
              <a:off x="7515253" y="3236120"/>
              <a:ext cx="0" cy="17859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flipH="1" flipV="1">
              <a:off x="7510463" y="3406256"/>
              <a:ext cx="388144" cy="15566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flipH="1" flipV="1">
              <a:off x="7508082" y="3591248"/>
              <a:ext cx="388144" cy="15566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Прямая соединительная линия 114"/>
          <p:cNvCxnSpPr/>
          <p:nvPr/>
        </p:nvCxnSpPr>
        <p:spPr>
          <a:xfrm flipH="1">
            <a:off x="8106834" y="3615415"/>
            <a:ext cx="3846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0463214" y="5353450"/>
            <a:ext cx="528639" cy="592061"/>
            <a:chOff x="7847410" y="4015087"/>
            <a:chExt cx="396479" cy="444046"/>
          </a:xfrm>
        </p:grpSpPr>
        <p:sp>
          <p:nvSpPr>
            <p:cNvPr id="63" name="Цилиндр 62"/>
            <p:cNvSpPr/>
            <p:nvPr/>
          </p:nvSpPr>
          <p:spPr>
            <a:xfrm>
              <a:off x="7847410" y="4015087"/>
              <a:ext cx="396478" cy="444046"/>
            </a:xfrm>
            <a:prstGeom prst="can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Цилиндр 116"/>
            <p:cNvSpPr/>
            <p:nvPr/>
          </p:nvSpPr>
          <p:spPr>
            <a:xfrm>
              <a:off x="7851027" y="4160044"/>
              <a:ext cx="392861" cy="298351"/>
            </a:xfrm>
            <a:prstGeom prst="can">
              <a:avLst>
                <a:gd name="adj" fmla="val 27590"/>
              </a:avLst>
            </a:prstGeom>
            <a:solidFill>
              <a:schemeClr val="accent1">
                <a:lumMod val="75000"/>
                <a:alpha val="5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7847411" y="4159306"/>
              <a:ext cx="396478" cy="8170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493885" y="515809"/>
            <a:ext cx="37369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Закон Архимеда</a:t>
            </a: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489951" y="3611920"/>
            <a:ext cx="846237" cy="0"/>
          </a:xfrm>
          <a:prstGeom prst="line">
            <a:avLst/>
          </a:prstGeom>
          <a:ln w="9525">
            <a:solidFill>
              <a:schemeClr val="accent2"/>
            </a:solidFill>
            <a:headEnd type="triangl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"/>
          <a:stretch/>
        </p:blipFill>
        <p:spPr>
          <a:xfrm>
            <a:off x="9186478" y="2508249"/>
            <a:ext cx="316455" cy="1155848"/>
          </a:xfrm>
          <a:prstGeom prst="rect">
            <a:avLst/>
          </a:prstGeom>
        </p:spPr>
      </p:pic>
      <p:sp>
        <p:nvSpPr>
          <p:cNvPr id="47" name="Овал 46"/>
          <p:cNvSpPr/>
          <p:nvPr/>
        </p:nvSpPr>
        <p:spPr>
          <a:xfrm>
            <a:off x="9137236" y="4141895"/>
            <a:ext cx="414936" cy="103557"/>
          </a:xfrm>
          <a:prstGeom prst="ellipse">
            <a:avLst/>
          </a:prstGeom>
          <a:solidFill>
            <a:srgbClr val="0070C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4.5679E-6 C 0.01354 -0.06821 0.03906 -0.13025 0.04132 -0.20463 C 0.04063 -0.24075 0.02552 -0.26513 0.01771 -0.29537 C 0.00868 -0.30957 -0.02257 -0.31204 -0.05087 -0.3138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57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1.66667E-6 0.0416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00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3.05556E-6 0.02037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20988E-6 L 3.61111E-6 0.04013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8516427" y="3900031"/>
            <a:ext cx="1074523" cy="1057493"/>
          </a:xfrm>
          <a:prstGeom prst="can">
            <a:avLst>
              <a:gd name="adj" fmla="val 29189"/>
            </a:avLst>
          </a:prstGeom>
          <a:solidFill>
            <a:srgbClr val="0070C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Дуга 43"/>
          <p:cNvSpPr/>
          <p:nvPr/>
        </p:nvSpPr>
        <p:spPr>
          <a:xfrm>
            <a:off x="8516428" y="4644622"/>
            <a:ext cx="1074523" cy="332551"/>
          </a:xfrm>
          <a:prstGeom prst="arc">
            <a:avLst>
              <a:gd name="adj1" fmla="val 10808541"/>
              <a:gd name="adj2" fmla="val 0"/>
            </a:avLst>
          </a:prstGeom>
          <a:noFill/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8517839" y="3895726"/>
            <a:ext cx="1073111" cy="314325"/>
          </a:xfrm>
          <a:prstGeom prst="ellipse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621676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 жидкостей и газов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489251" y="1789382"/>
            <a:ext cx="5479749" cy="1141313"/>
            <a:chOff x="366938" y="1401306"/>
            <a:chExt cx="4109812" cy="85598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Силы давления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силы, с которыми жидкость действует на любую поверхность, граничащую с ней.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89251" y="2991041"/>
            <a:ext cx="5479749" cy="1141313"/>
            <a:chOff x="366938" y="1401306"/>
            <a:chExt cx="4109812" cy="85598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Гидростатическое давление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давление жидкости, обусловленное ее весом: </a:t>
              </a:r>
              <a:r>
                <a:rPr lang="en-US" sz="2000" i="1" dirty="0">
                  <a:solidFill>
                    <a:prstClr val="black"/>
                  </a:solidFill>
                </a:rPr>
                <a:t>p</a:t>
              </a:r>
              <a:r>
                <a:rPr lang="en-US" sz="2000" dirty="0">
                  <a:solidFill>
                    <a:prstClr val="black"/>
                  </a:solidFill>
                </a:rPr>
                <a:t> = </a:t>
              </a:r>
              <a:r>
                <a:rPr lang="el-GR" sz="2000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ρ</a:t>
              </a:r>
              <a:r>
                <a:rPr lang="en-US" sz="2000" i="1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gh</a:t>
              </a:r>
              <a:r>
                <a:rPr lang="ru-RU" sz="2000" dirty="0">
                  <a:solidFill>
                    <a:prstClr val="black"/>
                  </a:solidFill>
                </a:rPr>
                <a:t>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89251" y="4192700"/>
            <a:ext cx="5479749" cy="1756865"/>
            <a:chOff x="366938" y="1401306"/>
            <a:chExt cx="4109812" cy="131764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Давление жидкости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66938" y="1726376"/>
              <a:ext cx="4109812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такая характеристика </a:t>
              </a:r>
              <a:r>
                <a:rPr lang="ru-RU" sz="2000" dirty="0">
                  <a:solidFill>
                    <a:prstClr val="black"/>
                  </a:solidFill>
                </a:rPr>
                <a:t>состояния жидкости в данном месте, которая не зависит от ориентации </a:t>
              </a:r>
              <a:r>
                <a:rPr lang="ru-RU" sz="2000" dirty="0">
                  <a:solidFill>
                    <a:prstClr val="black"/>
                  </a:solidFill>
                </a:rPr>
                <a:t>площадки в жидкости </a:t>
              </a:r>
              <a:r>
                <a:rPr lang="ru-RU" sz="2000" dirty="0">
                  <a:solidFill>
                    <a:prstClr val="black"/>
                  </a:solidFill>
                </a:rPr>
                <a:t>и величины ее площади.</a:t>
              </a:r>
            </a:p>
          </p:txBody>
        </p:sp>
      </p:grpSp>
      <p:sp>
        <p:nvSpPr>
          <p:cNvPr id="41" name="Дуга 40"/>
          <p:cNvSpPr/>
          <p:nvPr/>
        </p:nvSpPr>
        <p:spPr>
          <a:xfrm>
            <a:off x="7525204" y="4962668"/>
            <a:ext cx="3051325" cy="844973"/>
          </a:xfrm>
          <a:prstGeom prst="arc">
            <a:avLst>
              <a:gd name="adj1" fmla="val 10789588"/>
              <a:gd name="adj2" fmla="val 0"/>
            </a:avLst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Цилиндр 44"/>
          <p:cNvSpPr/>
          <p:nvPr/>
        </p:nvSpPr>
        <p:spPr>
          <a:xfrm>
            <a:off x="7525204" y="2991042"/>
            <a:ext cx="3051325" cy="2796844"/>
          </a:xfrm>
          <a:prstGeom prst="can">
            <a:avLst>
              <a:gd name="adj" fmla="val 27590"/>
            </a:avLst>
          </a:prstGeom>
          <a:solidFill>
            <a:schemeClr val="accent1">
              <a:lumMod val="7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525203" y="2991041"/>
            <a:ext cx="3051327" cy="774275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Цилиндр 60"/>
          <p:cNvSpPr/>
          <p:nvPr/>
        </p:nvSpPr>
        <p:spPr>
          <a:xfrm>
            <a:off x="7525204" y="2060685"/>
            <a:ext cx="3051325" cy="3715913"/>
          </a:xfrm>
          <a:prstGeom prst="can">
            <a:avLst>
              <a:gd name="adj" fmla="val 27590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8039104" y="4163133"/>
            <a:ext cx="477323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9050867" y="4835770"/>
            <a:ext cx="0" cy="807901"/>
          </a:xfrm>
          <a:prstGeom prst="straightConnector1">
            <a:avLst/>
          </a:prstGeom>
          <a:ln w="190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9052983" y="3681306"/>
            <a:ext cx="0" cy="342740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7848600" y="4446767"/>
            <a:ext cx="667827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7662334" y="4743100"/>
            <a:ext cx="854093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9595183" y="4163133"/>
            <a:ext cx="477323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9595179" y="4446767"/>
            <a:ext cx="667827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9595179" y="4743100"/>
            <a:ext cx="854093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flipV="1">
            <a:off x="9051924" y="3980645"/>
            <a:ext cx="0" cy="46516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8976816" y="3845329"/>
                <a:ext cx="408060" cy="414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12" y="2883996"/>
                <a:ext cx="351827" cy="3339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5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457E-6 L 0.08299 1.23457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3.20988E-6 L 0.09948 3.20988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1459 3.33333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11424 3.33333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31 L -0.09896 -0.00031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457E-6 L -0.08386 1.23457E-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1.11111E-6 -0.175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6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93 L -4.72222E-6 0.11142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95840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Выталкивающая сила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489251" y="1789382"/>
            <a:ext cx="5479749" cy="1141313"/>
            <a:chOff x="366938" y="1401306"/>
            <a:chExt cx="4109812" cy="85598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Силы давления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силы, с которыми жидкость действует на любую поверхность, граничащую с ней.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89251" y="2991041"/>
            <a:ext cx="5479749" cy="1141313"/>
            <a:chOff x="366938" y="1401306"/>
            <a:chExt cx="4109812" cy="85598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Гидростатическое давление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давление жидкости, обусловленное ее весом: </a:t>
              </a:r>
              <a:r>
                <a:rPr lang="en-US" sz="2000" i="1" dirty="0">
                  <a:solidFill>
                    <a:prstClr val="black"/>
                  </a:solidFill>
                </a:rPr>
                <a:t>p</a:t>
              </a:r>
              <a:r>
                <a:rPr lang="en-US" sz="2000" dirty="0">
                  <a:solidFill>
                    <a:prstClr val="black"/>
                  </a:solidFill>
                </a:rPr>
                <a:t> = </a:t>
              </a:r>
              <a:r>
                <a:rPr lang="el-GR" sz="2000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ρ</a:t>
              </a:r>
              <a:r>
                <a:rPr lang="en-US" sz="2000" i="1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gh</a:t>
              </a:r>
              <a:r>
                <a:rPr lang="ru-RU" sz="2000" dirty="0">
                  <a:solidFill>
                    <a:prstClr val="black"/>
                  </a:solidFill>
                </a:rPr>
                <a:t>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89251" y="4192700"/>
            <a:ext cx="5479749" cy="1756865"/>
            <a:chOff x="366938" y="1401306"/>
            <a:chExt cx="4109812" cy="131764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Давление жидкости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66938" y="1726376"/>
              <a:ext cx="4109812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такая характеристика </a:t>
              </a:r>
              <a:r>
                <a:rPr lang="ru-RU" sz="2000" dirty="0">
                  <a:solidFill>
                    <a:prstClr val="black"/>
                  </a:solidFill>
                </a:rPr>
                <a:t>состояния жидкости в данном месте, которая не зависит от ориентации </a:t>
              </a:r>
              <a:r>
                <a:rPr lang="ru-RU" sz="2000" dirty="0">
                  <a:solidFill>
                    <a:prstClr val="black"/>
                  </a:solidFill>
                </a:rPr>
                <a:t>площадки в жидкости </a:t>
              </a:r>
              <a:r>
                <a:rPr lang="ru-RU" sz="2000" dirty="0">
                  <a:solidFill>
                    <a:prstClr val="black"/>
                  </a:solidFill>
                </a:rPr>
                <a:t>и величины ее площади.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525203" y="2060684"/>
            <a:ext cx="3051327" cy="3746957"/>
            <a:chOff x="5643902" y="1545513"/>
            <a:chExt cx="2288495" cy="2810218"/>
          </a:xfrm>
        </p:grpSpPr>
        <p:sp>
          <p:nvSpPr>
            <p:cNvPr id="43" name="Цилиндр 42"/>
            <p:cNvSpPr/>
            <p:nvPr/>
          </p:nvSpPr>
          <p:spPr>
            <a:xfrm>
              <a:off x="6387320" y="2925023"/>
              <a:ext cx="805892" cy="793120"/>
            </a:xfrm>
            <a:prstGeom prst="can">
              <a:avLst>
                <a:gd name="adj" fmla="val 29189"/>
              </a:avLst>
            </a:prstGeom>
            <a:solidFill>
              <a:srgbClr val="0070C0"/>
            </a:solidFill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Дуга 43"/>
            <p:cNvSpPr/>
            <p:nvPr/>
          </p:nvSpPr>
          <p:spPr>
            <a:xfrm>
              <a:off x="6387321" y="3483466"/>
              <a:ext cx="805892" cy="249413"/>
            </a:xfrm>
            <a:prstGeom prst="arc">
              <a:avLst>
                <a:gd name="adj1" fmla="val 10808541"/>
                <a:gd name="adj2" fmla="val 0"/>
              </a:avLst>
            </a:prstGeom>
            <a:noFill/>
            <a:ln w="31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6388379" y="2921794"/>
              <a:ext cx="804833" cy="235744"/>
            </a:xfrm>
            <a:prstGeom prst="ellipse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Дуга 40"/>
            <p:cNvSpPr/>
            <p:nvPr/>
          </p:nvSpPr>
          <p:spPr>
            <a:xfrm>
              <a:off x="5643903" y="3722001"/>
              <a:ext cx="2288494" cy="633730"/>
            </a:xfrm>
            <a:prstGeom prst="arc">
              <a:avLst>
                <a:gd name="adj1" fmla="val 10789588"/>
                <a:gd name="adj2" fmla="val 0"/>
              </a:avLst>
            </a:prstGeom>
            <a:noFill/>
            <a:ln w="190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Цилиндр 44"/>
            <p:cNvSpPr/>
            <p:nvPr/>
          </p:nvSpPr>
          <p:spPr>
            <a:xfrm>
              <a:off x="5643903" y="2243281"/>
              <a:ext cx="2288494" cy="2097633"/>
            </a:xfrm>
            <a:prstGeom prst="can">
              <a:avLst>
                <a:gd name="adj" fmla="val 27590"/>
              </a:avLst>
            </a:prstGeom>
            <a:solidFill>
              <a:schemeClr val="accent1">
                <a:lumMod val="75000"/>
                <a:alpha val="5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5643902" y="2243281"/>
              <a:ext cx="2288495" cy="580706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Цилиндр 60"/>
            <p:cNvSpPr/>
            <p:nvPr/>
          </p:nvSpPr>
          <p:spPr>
            <a:xfrm>
              <a:off x="5643903" y="1545513"/>
              <a:ext cx="2288494" cy="2786935"/>
            </a:xfrm>
            <a:prstGeom prst="can">
              <a:avLst>
                <a:gd name="adj" fmla="val 27590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30" name="Прямая со стрелкой 129"/>
            <p:cNvCxnSpPr/>
            <p:nvPr/>
          </p:nvCxnSpPr>
          <p:spPr>
            <a:xfrm flipV="1">
              <a:off x="6788943" y="2985483"/>
              <a:ext cx="0" cy="348871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6732612" y="2883996"/>
                  <a:ext cx="306045" cy="31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8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ru-RU" sz="1867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612" y="2883996"/>
                  <a:ext cx="351827" cy="33393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2892" y="3544685"/>
            <a:ext cx="3827937" cy="800419"/>
          </a:xfrm>
          <a:prstGeom prst="rect">
            <a:avLst/>
          </a:prstGeom>
        </p:spPr>
      </p:pic>
      <p:cxnSp>
        <p:nvCxnSpPr>
          <p:cNvPr id="38" name="Прямая соединительная линия 37"/>
          <p:cNvCxnSpPr/>
          <p:nvPr/>
        </p:nvCxnSpPr>
        <p:spPr>
          <a:xfrm flipH="1">
            <a:off x="8034868" y="5385975"/>
            <a:ext cx="105240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8034868" y="4912220"/>
            <a:ext cx="104775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5226" y="3300628"/>
            <a:ext cx="2070100" cy="331573"/>
          </a:xfrm>
          <a:prstGeom prst="rect">
            <a:avLst/>
          </a:prstGeom>
        </p:spPr>
      </p:pic>
      <p:sp>
        <p:nvSpPr>
          <p:cNvPr id="46" name="Дуга 45"/>
          <p:cNvSpPr/>
          <p:nvPr/>
        </p:nvSpPr>
        <p:spPr>
          <a:xfrm>
            <a:off x="8823377" y="5249308"/>
            <a:ext cx="2016228" cy="558333"/>
          </a:xfrm>
          <a:prstGeom prst="arc">
            <a:avLst>
              <a:gd name="adj1" fmla="val 10789588"/>
              <a:gd name="adj2" fmla="val 0"/>
            </a:avLst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421" y="2410284"/>
            <a:ext cx="594089" cy="2519153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9083040" y="4715694"/>
            <a:ext cx="1032592" cy="670281"/>
            <a:chOff x="1438620" y="2948638"/>
            <a:chExt cx="1234161" cy="801125"/>
          </a:xfrm>
        </p:grpSpPr>
        <p:sp>
          <p:nvSpPr>
            <p:cNvPr id="51" name="Цилиндр 50"/>
            <p:cNvSpPr/>
            <p:nvPr/>
          </p:nvSpPr>
          <p:spPr>
            <a:xfrm>
              <a:off x="2080193" y="2948638"/>
              <a:ext cx="592588" cy="788142"/>
            </a:xfrm>
            <a:prstGeom prst="can">
              <a:avLst/>
            </a:prstGeom>
            <a:gradFill flip="none"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108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 flipH="1">
              <a:off x="1438620" y="3749763"/>
              <a:ext cx="937869" cy="0"/>
            </a:xfrm>
            <a:prstGeom prst="straightConnector1">
              <a:avLst/>
            </a:prstGeom>
            <a:ln w="19050">
              <a:solidFill>
                <a:srgbClr val="001E3E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Цилиндр 52"/>
          <p:cNvSpPr/>
          <p:nvPr/>
        </p:nvSpPr>
        <p:spPr>
          <a:xfrm>
            <a:off x="8823377" y="3649134"/>
            <a:ext cx="2016228" cy="2145453"/>
          </a:xfrm>
          <a:prstGeom prst="can">
            <a:avLst>
              <a:gd name="adj" fmla="val 27590"/>
            </a:avLst>
          </a:prstGeom>
          <a:solidFill>
            <a:schemeClr val="accent1">
              <a:lumMod val="7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8823375" y="3649134"/>
            <a:ext cx="2016229" cy="554567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9235561" y="2450432"/>
            <a:ext cx="1184616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7"/>
          <a:srcRect t="11439"/>
          <a:stretch/>
        </p:blipFill>
        <p:spPr>
          <a:xfrm>
            <a:off x="8798369" y="3594099"/>
            <a:ext cx="2056563" cy="2210055"/>
          </a:xfrm>
          <a:prstGeom prst="rect">
            <a:avLst/>
          </a:prstGeom>
        </p:spPr>
      </p:pic>
      <p:grpSp>
        <p:nvGrpSpPr>
          <p:cNvPr id="69" name="Группа 68"/>
          <p:cNvGrpSpPr/>
          <p:nvPr/>
        </p:nvGrpSpPr>
        <p:grpSpPr>
          <a:xfrm>
            <a:off x="489251" y="1986613"/>
            <a:ext cx="5479749" cy="1141313"/>
            <a:chOff x="366938" y="1401306"/>
            <a:chExt cx="4109812" cy="855985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Выталкивающая сила (сила Архимеда)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равнодействующая </a:t>
              </a:r>
              <a:r>
                <a:rPr lang="ru-RU" sz="2000" dirty="0">
                  <a:solidFill>
                    <a:prstClr val="black"/>
                  </a:solidFill>
                </a:rPr>
                <a:t>сил давления на тело, погруженное в </a:t>
              </a:r>
              <a:r>
                <a:rPr lang="ru-RU" sz="2000" dirty="0">
                  <a:solidFill>
                    <a:prstClr val="black"/>
                  </a:solidFill>
                </a:rPr>
                <a:t>жидкость или газ.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2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2" dur="19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0018 4.81481E-6 L -0.00034 -0.0426 " pathEditMode="relative" rAng="0" ptsTypes="AA">
                                      <p:cBhvr>
                                        <p:cTn id="44" dur="1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13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61111E-6 2.46914E-7 L 3.61111E-6 -0.06883 " pathEditMode="relative" rAng="0" ptsTypes="AA">
                                      <p:cBhvr>
                                        <p:cTn id="46" dur="19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3917165" y="4241803"/>
            <a:ext cx="673688" cy="14245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95840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Выталкивающая сила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95562" y="4241802"/>
            <a:ext cx="1156609" cy="142875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4971" y="3575051"/>
            <a:ext cx="3460749" cy="2398183"/>
          </a:xfrm>
          <a:prstGeom prst="rect">
            <a:avLst/>
          </a:prstGeom>
          <a:solidFill>
            <a:srgbClr val="75AAD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1409700" y="3390900"/>
            <a:ext cx="3473451" cy="2590800"/>
          </a:xfrm>
          <a:custGeom>
            <a:avLst/>
            <a:gdLst>
              <a:gd name="connsiteX0" fmla="*/ 0 w 2605088"/>
              <a:gd name="connsiteY0" fmla="*/ 0 h 1943100"/>
              <a:gd name="connsiteX1" fmla="*/ 0 w 2605088"/>
              <a:gd name="connsiteY1" fmla="*/ 1943100 h 1943100"/>
              <a:gd name="connsiteX2" fmla="*/ 2605088 w 2605088"/>
              <a:gd name="connsiteY2" fmla="*/ 1943100 h 1943100"/>
              <a:gd name="connsiteX3" fmla="*/ 2605088 w 2605088"/>
              <a:gd name="connsiteY3" fmla="*/ 4763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088" h="1943100">
                <a:moveTo>
                  <a:pt x="0" y="0"/>
                </a:moveTo>
                <a:lnTo>
                  <a:pt x="0" y="1943100"/>
                </a:lnTo>
                <a:lnTo>
                  <a:pt x="2605088" y="1943100"/>
                </a:lnTo>
                <a:lnTo>
                  <a:pt x="2605088" y="4763"/>
                </a:ln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2573865" y="5092701"/>
            <a:ext cx="0" cy="577852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>
            <a:off x="2769053" y="4946652"/>
            <a:ext cx="383119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1998737" y="4945596"/>
            <a:ext cx="383119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3043767" y="3575051"/>
            <a:ext cx="0" cy="666751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1748365" y="3575051"/>
            <a:ext cx="0" cy="2091268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1553633" y="5669493"/>
            <a:ext cx="44192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3155346" y="5669493"/>
            <a:ext cx="39218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3155346" y="4253443"/>
            <a:ext cx="36678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3390065" y="4253443"/>
            <a:ext cx="0" cy="1412876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544906" y="4248269"/>
                <a:ext cx="433708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679" y="3186201"/>
                <a:ext cx="372666" cy="299441"/>
              </a:xfrm>
              <a:prstGeom prst="rect">
                <a:avLst/>
              </a:prstGeom>
              <a:blipFill rotWithShape="0">
                <a:blip r:embed="rId3"/>
                <a:stretch>
                  <a:fillRect t="-2041" r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505322" y="5149570"/>
                <a:ext cx="438453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991" y="3862177"/>
                <a:ext cx="372666" cy="299441"/>
              </a:xfrm>
              <a:prstGeom prst="rect">
                <a:avLst/>
              </a:prstGeom>
              <a:blipFill rotWithShape="0">
                <a:blip r:embed="rId4"/>
                <a:stretch>
                  <a:fillRect t="-2041" r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926694" y="4546342"/>
                <a:ext cx="438453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020" y="3409756"/>
                <a:ext cx="372666" cy="299441"/>
              </a:xfrm>
              <a:prstGeom prst="rect">
                <a:avLst/>
              </a:prstGeom>
              <a:blipFill rotWithShape="0">
                <a:blip r:embed="rId5"/>
                <a:stretch>
                  <a:fillRect t="-2041" r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752195" y="4565390"/>
                <a:ext cx="429668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146" y="3424042"/>
                <a:ext cx="372666" cy="299441"/>
              </a:xfrm>
              <a:prstGeom prst="rect">
                <a:avLst/>
              </a:prstGeom>
              <a:blipFill rotWithShape="0">
                <a:blip r:embed="rId6"/>
                <a:stretch>
                  <a:fillRect t="-2041" r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347562" y="4409559"/>
                <a:ext cx="4496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71" y="3307169"/>
                <a:ext cx="383438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989439" y="3727996"/>
                <a:ext cx="4449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079" y="2795997"/>
                <a:ext cx="383438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312470" y="4761986"/>
                <a:ext cx="3581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352" y="3571489"/>
                <a:ext cx="313932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6394027" y="2307136"/>
                <a:ext cx="3867573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000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2000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ru-RU" sz="2000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20" y="1730351"/>
                <a:ext cx="2900680" cy="351186"/>
              </a:xfrm>
              <a:prstGeom prst="rect">
                <a:avLst/>
              </a:prstGeom>
              <a:blipFill rotWithShape="0">
                <a:blip r:embed="rId10"/>
                <a:stretch>
                  <a:fillRect t="-8772" r="-3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6394028" y="1840181"/>
            <a:ext cx="4447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Равнодействующая сил давления: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6394027" y="2811448"/>
                <a:ext cx="1622213" cy="43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000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2000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20" y="2108586"/>
                <a:ext cx="1216660" cy="352661"/>
              </a:xfrm>
              <a:prstGeom prst="rect">
                <a:avLst/>
              </a:prstGeom>
              <a:blipFill rotWithShape="0">
                <a:blip r:embed="rId11"/>
                <a:stretch>
                  <a:fillRect t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7807544" y="2811449"/>
                <a:ext cx="1622213" cy="43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ru-RU" sz="2000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ru-RU" sz="2000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658" y="2108587"/>
                <a:ext cx="1216660" cy="352661"/>
              </a:xfrm>
              <a:prstGeom prst="rect">
                <a:avLst/>
              </a:prstGeom>
              <a:blipFill rotWithShape="0">
                <a:blip r:embed="rId12"/>
                <a:stretch>
                  <a:fillRect t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/>
          <p:cNvSpPr txBox="1"/>
          <p:nvPr/>
        </p:nvSpPr>
        <p:spPr>
          <a:xfrm>
            <a:off x="9143745" y="2833540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— сжимают тело.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394027" y="3317732"/>
            <a:ext cx="5330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Модуль силы </a:t>
            </a:r>
            <a:r>
              <a:rPr lang="ru-RU" sz="2000" dirty="0">
                <a:solidFill>
                  <a:prstClr val="black"/>
                </a:solidFill>
              </a:rPr>
              <a:t>давления, </a:t>
            </a:r>
            <a:r>
              <a:rPr lang="ru-RU" sz="2000" dirty="0">
                <a:solidFill>
                  <a:prstClr val="black"/>
                </a:solidFill>
              </a:rPr>
              <a:t>действующей </a:t>
            </a:r>
            <a:r>
              <a:rPr lang="ru-RU" sz="2000" dirty="0">
                <a:solidFill>
                  <a:prstClr val="black"/>
                </a:solidFill>
              </a:rPr>
              <a:t>на верхнюю </a:t>
            </a:r>
            <a:r>
              <a:rPr lang="ru-RU" sz="2000" dirty="0">
                <a:solidFill>
                  <a:prstClr val="black"/>
                </a:solidFill>
              </a:rPr>
              <a:t>и нижнюю грани тела: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394027" y="4089065"/>
                <a:ext cx="17339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20" y="3066798"/>
                <a:ext cx="1300480" cy="323165"/>
              </a:xfrm>
              <a:prstGeom prst="rect">
                <a:avLst/>
              </a:prstGeom>
              <a:blipFill rotWithShape="0">
                <a:blip r:embed="rId1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7955280" y="4092462"/>
                <a:ext cx="17390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460" y="3069346"/>
                <a:ext cx="1304290" cy="323165"/>
              </a:xfrm>
              <a:prstGeom prst="rect">
                <a:avLst/>
              </a:prstGeom>
              <a:blipFill rotWithShape="0">
                <a:blip r:embed="rId1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>
            <a:off x="2573867" y="4241801"/>
            <a:ext cx="0" cy="352424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flipV="1">
            <a:off x="2573865" y="4737101"/>
            <a:ext cx="0" cy="205859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2505001" y="4642929"/>
                <a:ext cx="442557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750" y="3482196"/>
                <a:ext cx="377667" cy="299441"/>
              </a:xfrm>
              <a:prstGeom prst="rect">
                <a:avLst/>
              </a:prstGeom>
              <a:blipFill rotWithShape="0">
                <a:blip r:embed="rId15"/>
                <a:stretch>
                  <a:fillRect t="-2041" r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TextBox 157"/>
          <p:cNvSpPr txBox="1"/>
          <p:nvPr/>
        </p:nvSpPr>
        <p:spPr>
          <a:xfrm>
            <a:off x="2413177" y="4631771"/>
            <a:ext cx="2664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133" dirty="0">
                <a:solidFill>
                  <a:prstClr val="black"/>
                </a:solidFill>
              </a:rPr>
              <a:t>.</a:t>
            </a:r>
            <a:endParaRPr lang="ru-RU" sz="2133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6394027" y="4559415"/>
                <a:ext cx="35797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20" y="3419561"/>
                <a:ext cx="2684780" cy="323165"/>
              </a:xfrm>
              <a:prstGeom prst="rect">
                <a:avLst/>
              </a:prstGeom>
              <a:blipFill rotWithShape="0">
                <a:blip r:embed="rId1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2251607" y="4830002"/>
                <a:ext cx="3852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05" y="3622501"/>
                <a:ext cx="334322" cy="27699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9745980" y="4559415"/>
                <a:ext cx="1158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485" y="3419561"/>
                <a:ext cx="868692" cy="323165"/>
              </a:xfrm>
              <a:prstGeom prst="rect">
                <a:avLst/>
              </a:prstGeom>
              <a:blipFill rotWithShape="0">
                <a:blip r:embed="rId18"/>
                <a:stretch>
                  <a:fillRect r="-1399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Прямоугольник 161"/>
          <p:cNvSpPr/>
          <p:nvPr/>
        </p:nvSpPr>
        <p:spPr>
          <a:xfrm>
            <a:off x="6394027" y="5034835"/>
            <a:ext cx="5319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/>
                </a:solidFill>
              </a:rPr>
              <a:t>Выталкивающая сила</a:t>
            </a:r>
            <a:endParaRPr lang="ru-RU" sz="2000" dirty="0">
              <a:solidFill>
                <a:srgbClr val="44546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8268284" y="5484854"/>
                <a:ext cx="1598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213" y="4113640"/>
                <a:ext cx="1198892" cy="323165"/>
              </a:xfrm>
              <a:prstGeom prst="rect">
                <a:avLst/>
              </a:prstGeom>
              <a:blipFill rotWithShape="0">
                <a:blip r:embed="rId1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4" name="Группа 163"/>
          <p:cNvGrpSpPr/>
          <p:nvPr/>
        </p:nvGrpSpPr>
        <p:grpSpPr>
          <a:xfrm>
            <a:off x="489251" y="1986613"/>
            <a:ext cx="5479749" cy="1141313"/>
            <a:chOff x="366938" y="1401306"/>
            <a:chExt cx="4109812" cy="855985"/>
          </a:xfrm>
        </p:grpSpPr>
        <p:sp>
          <p:nvSpPr>
            <p:cNvPr id="165" name="Прямоугольник 164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Выталкивающая сила (сила Архимеда)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равнодействующая </a:t>
              </a:r>
              <a:r>
                <a:rPr lang="ru-RU" sz="2000" dirty="0">
                  <a:solidFill>
                    <a:prstClr val="black"/>
                  </a:solidFill>
                </a:rPr>
                <a:t>сил давления на тело, погруженное в </a:t>
              </a:r>
              <a:r>
                <a:rPr lang="ru-RU" sz="2000" dirty="0">
                  <a:solidFill>
                    <a:prstClr val="black"/>
                  </a:solidFill>
                </a:rPr>
                <a:t>жидкость или газ.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1" name="Прямая со стрелкой 50"/>
          <p:cNvCxnSpPr/>
          <p:nvPr/>
        </p:nvCxnSpPr>
        <p:spPr>
          <a:xfrm flipH="1">
            <a:off x="4270376" y="4942676"/>
            <a:ext cx="316569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920341" y="4941620"/>
            <a:ext cx="322532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48298" y="4542366"/>
                <a:ext cx="438453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223" y="3406774"/>
                <a:ext cx="372666" cy="299441"/>
              </a:xfrm>
              <a:prstGeom prst="rect">
                <a:avLst/>
              </a:prstGeom>
              <a:blipFill rotWithShape="0">
                <a:blip r:embed="rId20"/>
                <a:stretch>
                  <a:fillRect t="-2041" r="-6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207307" y="4556125"/>
                <a:ext cx="438453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480" y="3417093"/>
                <a:ext cx="372666" cy="299441"/>
              </a:xfrm>
              <a:prstGeom prst="rect">
                <a:avLst/>
              </a:prstGeom>
              <a:blipFill rotWithShape="0">
                <a:blip r:embed="rId21"/>
                <a:stretch>
                  <a:fillRect t="-2041" r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202348" y="4210169"/>
                <a:ext cx="433708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761" y="3157626"/>
                <a:ext cx="372666" cy="299441"/>
              </a:xfrm>
              <a:prstGeom prst="rect">
                <a:avLst/>
              </a:prstGeom>
              <a:blipFill rotWithShape="0">
                <a:blip r:embed="rId22"/>
                <a:stretch>
                  <a:fillRect t="-2041" r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202349" y="5038841"/>
                <a:ext cx="438453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761" y="3779130"/>
                <a:ext cx="372666" cy="299441"/>
              </a:xfrm>
              <a:prstGeom prst="rect">
                <a:avLst/>
              </a:prstGeom>
              <a:blipFill rotWithShape="0">
                <a:blip r:embed="rId4"/>
                <a:stretch>
                  <a:fillRect t="-2041" r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Прямая со стрелкой 98"/>
          <p:cNvCxnSpPr/>
          <p:nvPr/>
        </p:nvCxnSpPr>
        <p:spPr>
          <a:xfrm flipV="1">
            <a:off x="4260103" y="5088467"/>
            <a:ext cx="0" cy="577852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4260104" y="4237568"/>
            <a:ext cx="0" cy="352424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V="1">
            <a:off x="4260103" y="4732868"/>
            <a:ext cx="0" cy="205859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099415" y="4627537"/>
            <a:ext cx="2664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133" dirty="0">
                <a:solidFill>
                  <a:prstClr val="black"/>
                </a:solidFill>
              </a:rPr>
              <a:t>.</a:t>
            </a:r>
            <a:endParaRPr lang="ru-RU" sz="2133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937844" y="4825768"/>
                <a:ext cx="3852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383" y="3619326"/>
                <a:ext cx="334322" cy="276999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176274" y="4642929"/>
                <a:ext cx="442557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205" y="3482196"/>
                <a:ext cx="377667" cy="299441"/>
              </a:xfrm>
              <a:prstGeom prst="rect">
                <a:avLst/>
              </a:prstGeom>
              <a:blipFill rotWithShape="0">
                <a:blip r:embed="rId24"/>
                <a:stretch>
                  <a:fillRect t="-2041" r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978629" y="5697433"/>
            <a:ext cx="1138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200" dirty="0">
                <a:solidFill>
                  <a:prstClr val="black"/>
                </a:solidFill>
              </a:rPr>
              <a:t>вид спереди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55797" y="5697433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200" dirty="0">
                <a:solidFill>
                  <a:prstClr val="black"/>
                </a:solidFill>
              </a:rPr>
              <a:t>вид сбоку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09877E-6 L 4.44444E-6 -0.10525 " pathEditMode="relative" rAng="0" ptsTypes="AA">
                                      <p:cBhvr>
                                        <p:cTn id="187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78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19753E-6 L 4.44444E-6 0.02098 " pathEditMode="relative" rAng="0" ptsTypes="AA">
                                      <p:cBhvr>
                                        <p:cTn id="18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9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17284E-7 L 8.33333E-7 -0.10525 " pathEditMode="relative" rAng="0" ptsTypes="AA">
                                      <p:cBhvr>
                                        <p:cTn id="191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78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0.02099 " pathEditMode="relative" rAng="0" ptsTypes="AA">
                                      <p:cBhvr>
                                        <p:cTn id="193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75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8" grpId="0" animBg="1"/>
      <p:bldP spid="23" grpId="0" animBg="1"/>
      <p:bldP spid="24" grpId="0" animBg="1"/>
      <p:bldP spid="95" grpId="0"/>
      <p:bldP spid="95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5" grpId="0"/>
      <p:bldP spid="106" grpId="0"/>
      <p:bldP spid="108" grpId="0"/>
      <p:bldP spid="100" grpId="0"/>
      <p:bldP spid="118" grpId="0"/>
      <p:bldP spid="119" grpId="0"/>
      <p:bldP spid="120" grpId="0"/>
      <p:bldP spid="114" grpId="0"/>
      <p:bldP spid="122" grpId="0"/>
      <p:bldP spid="124" grpId="0"/>
      <p:bldP spid="156" grpId="0"/>
      <p:bldP spid="158" grpId="0"/>
      <p:bldP spid="159" grpId="0"/>
      <p:bldP spid="160" grpId="0"/>
      <p:bldP spid="161" grpId="0"/>
      <p:bldP spid="162" grpId="0"/>
      <p:bldP spid="163" grpId="0"/>
      <p:bldP spid="56" grpId="0"/>
      <p:bldP spid="56" grpId="1"/>
      <p:bldP spid="57" grpId="0"/>
      <p:bldP spid="57" grpId="1"/>
      <p:bldP spid="67" grpId="0"/>
      <p:bldP spid="67" grpId="1"/>
      <p:bldP spid="68" grpId="0"/>
      <p:bldP spid="68" grpId="1"/>
      <p:bldP spid="110" grpId="0"/>
      <p:bldP spid="111" grpId="0"/>
      <p:bldP spid="112" grpId="0"/>
      <p:bldP spid="14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1347562" y="3390900"/>
            <a:ext cx="3538159" cy="2590800"/>
            <a:chOff x="1010671" y="2543175"/>
            <a:chExt cx="2653619" cy="194310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2937874" y="3181352"/>
              <a:ext cx="505266" cy="10683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496671" y="3181351"/>
              <a:ext cx="867457" cy="107156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068728" y="2681288"/>
              <a:ext cx="2595562" cy="1798637"/>
            </a:xfrm>
            <a:prstGeom prst="rect">
              <a:avLst/>
            </a:prstGeom>
            <a:solidFill>
              <a:srgbClr val="75AAD6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1057275" y="2543175"/>
              <a:ext cx="2605088" cy="1943100"/>
            </a:xfrm>
            <a:custGeom>
              <a:avLst/>
              <a:gdLst>
                <a:gd name="connsiteX0" fmla="*/ 0 w 2605088"/>
                <a:gd name="connsiteY0" fmla="*/ 0 h 1943100"/>
                <a:gd name="connsiteX1" fmla="*/ 0 w 2605088"/>
                <a:gd name="connsiteY1" fmla="*/ 1943100 h 1943100"/>
                <a:gd name="connsiteX2" fmla="*/ 2605088 w 2605088"/>
                <a:gd name="connsiteY2" fmla="*/ 1943100 h 1943100"/>
                <a:gd name="connsiteX3" fmla="*/ 2605088 w 2605088"/>
                <a:gd name="connsiteY3" fmla="*/ 4763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088" h="1943100">
                  <a:moveTo>
                    <a:pt x="0" y="0"/>
                  </a:moveTo>
                  <a:lnTo>
                    <a:pt x="0" y="1943100"/>
                  </a:lnTo>
                  <a:lnTo>
                    <a:pt x="2605088" y="1943100"/>
                  </a:lnTo>
                  <a:lnTo>
                    <a:pt x="2605088" y="4763"/>
                  </a:lnTo>
                </a:path>
              </a:pathLst>
            </a:cu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282825" y="2681288"/>
              <a:ext cx="0" cy="500063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311274" y="2681288"/>
              <a:ext cx="0" cy="1568451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1165225" y="4252120"/>
              <a:ext cx="33144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2366509" y="4252120"/>
              <a:ext cx="29414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2366509" y="3190082"/>
              <a:ext cx="27509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2542549" y="3190082"/>
              <a:ext cx="0" cy="1059657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1010671" y="3307169"/>
                  <a:ext cx="33725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671" y="3307169"/>
                  <a:ext cx="383438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242079" y="2795997"/>
                  <a:ext cx="333697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2079" y="2795997"/>
                  <a:ext cx="38343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2484352" y="3571489"/>
                  <a:ext cx="268583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4352" y="3571489"/>
                  <a:ext cx="31393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Прямая со стрелкой 69"/>
            <p:cNvCxnSpPr/>
            <p:nvPr/>
          </p:nvCxnSpPr>
          <p:spPr>
            <a:xfrm flipV="1">
              <a:off x="1930399" y="3552826"/>
              <a:ext cx="0" cy="154394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878750" y="3482196"/>
                  <a:ext cx="331918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750" y="3482196"/>
                  <a:ext cx="377667" cy="2994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041" r="-967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/>
            <p:cNvSpPr txBox="1"/>
            <p:nvPr/>
          </p:nvSpPr>
          <p:spPr>
            <a:xfrm>
              <a:off x="1809883" y="3473828"/>
              <a:ext cx="199815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133" dirty="0">
                  <a:solidFill>
                    <a:prstClr val="black"/>
                  </a:solidFill>
                </a:rPr>
                <a:t>.</a:t>
              </a:r>
              <a:endParaRPr lang="ru-RU" sz="2133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688705" y="3622501"/>
                  <a:ext cx="28892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8705" y="3622501"/>
                  <a:ext cx="334322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Прямая со стрелкой 73"/>
            <p:cNvCxnSpPr/>
            <p:nvPr/>
          </p:nvCxnSpPr>
          <p:spPr>
            <a:xfrm flipV="1">
              <a:off x="3195077" y="3549651"/>
              <a:ext cx="0" cy="154394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3074561" y="3470653"/>
              <a:ext cx="199815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133" dirty="0">
                  <a:solidFill>
                    <a:prstClr val="black"/>
                  </a:solidFill>
                </a:rPr>
                <a:t>.</a:t>
              </a:r>
              <a:endParaRPr lang="ru-RU" sz="2133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2953383" y="3619326"/>
                  <a:ext cx="28892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3383" y="3619326"/>
                  <a:ext cx="33432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3132205" y="3482196"/>
                  <a:ext cx="331918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2205" y="3482196"/>
                  <a:ext cx="377667" cy="29944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2041" r="-80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TextBox 77"/>
            <p:cNvSpPr txBox="1"/>
            <p:nvPr/>
          </p:nvSpPr>
          <p:spPr>
            <a:xfrm>
              <a:off x="1483971" y="4273074"/>
              <a:ext cx="85384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200" dirty="0">
                  <a:solidFill>
                    <a:prstClr val="black"/>
                  </a:solidFill>
                </a:rPr>
                <a:t>вид спереди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816847" y="4273074"/>
              <a:ext cx="70355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200" dirty="0">
                  <a:solidFill>
                    <a:prstClr val="black"/>
                  </a:solidFill>
                </a:rPr>
                <a:t>вид сбоку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5" y="515809"/>
            <a:ext cx="37369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Закон Архимеда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394028" y="1840181"/>
            <a:ext cx="5330492" cy="3119344"/>
            <a:chOff x="4795520" y="1380136"/>
            <a:chExt cx="3997869" cy="23395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4795520" y="1730351"/>
                  <a:ext cx="2900680" cy="3281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000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ru-RU" sz="2000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ru-RU" sz="2000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ru-RU" sz="2000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20" y="1730351"/>
                  <a:ext cx="2900680" cy="35118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8772" r="-336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TextBox 99"/>
            <p:cNvSpPr txBox="1"/>
            <p:nvPr/>
          </p:nvSpPr>
          <p:spPr>
            <a:xfrm>
              <a:off x="4795520" y="1380136"/>
              <a:ext cx="3335288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Равнодействующая сил давления: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4795520" y="2108586"/>
                  <a:ext cx="1216660" cy="329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ru-RU" sz="2000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ru-RU" sz="2000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20" y="2108586"/>
                  <a:ext cx="1216660" cy="35266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86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5855658" y="2108587"/>
                  <a:ext cx="1216660" cy="329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ru-RU" sz="2000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ru-RU" sz="2000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5658" y="2108587"/>
                  <a:ext cx="1216660" cy="35266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86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TextBox 119"/>
            <p:cNvSpPr txBox="1"/>
            <p:nvPr/>
          </p:nvSpPr>
          <p:spPr>
            <a:xfrm>
              <a:off x="6857809" y="2125155"/>
              <a:ext cx="1790394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 сжимают тело.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4795520" y="2488298"/>
              <a:ext cx="3997869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Модуль силы </a:t>
              </a:r>
              <a:r>
                <a:rPr lang="ru-RU" sz="2000" dirty="0">
                  <a:solidFill>
                    <a:prstClr val="black"/>
                  </a:solidFill>
                </a:rPr>
                <a:t>давления, </a:t>
              </a:r>
              <a:r>
                <a:rPr lang="ru-RU" sz="2000" dirty="0">
                  <a:solidFill>
                    <a:prstClr val="black"/>
                  </a:solidFill>
                </a:rPr>
                <a:t>действующей </a:t>
              </a:r>
              <a:r>
                <a:rPr lang="ru-RU" sz="2000" dirty="0">
                  <a:solidFill>
                    <a:prstClr val="black"/>
                  </a:solidFill>
                </a:rPr>
                <a:t>на верхнюю </a:t>
              </a:r>
              <a:r>
                <a:rPr lang="ru-RU" sz="2000" dirty="0">
                  <a:solidFill>
                    <a:prstClr val="black"/>
                  </a:solidFill>
                </a:rPr>
                <a:t>и нижнюю грани тела: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4795520" y="3066798"/>
                  <a:ext cx="1300480" cy="300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ж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20" y="3066798"/>
                  <a:ext cx="1300480" cy="3231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5966460" y="3069346"/>
                  <a:ext cx="1304290" cy="300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ж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6460" y="3069346"/>
                  <a:ext cx="1304290" cy="3231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/>
                <p:cNvSpPr txBox="1"/>
                <p:nvPr/>
              </p:nvSpPr>
              <p:spPr>
                <a:xfrm>
                  <a:off x="4795520" y="3419561"/>
                  <a:ext cx="2684780" cy="300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ж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20" y="3419561"/>
                  <a:ext cx="2684780" cy="3231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/>
                <p:cNvSpPr txBox="1"/>
                <p:nvPr/>
              </p:nvSpPr>
              <p:spPr>
                <a:xfrm>
                  <a:off x="7309485" y="3419561"/>
                  <a:ext cx="868692" cy="300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ж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𝑆h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61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485" y="3419561"/>
                  <a:ext cx="868692" cy="3231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1399"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2" name="Прямоугольник 161"/>
          <p:cNvSpPr/>
          <p:nvPr/>
        </p:nvSpPr>
        <p:spPr>
          <a:xfrm>
            <a:off x="6394027" y="5034835"/>
            <a:ext cx="5319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/>
                </a:solidFill>
              </a:rPr>
              <a:t>Выталкивающая сила</a:t>
            </a:r>
            <a:endParaRPr lang="ru-RU" sz="2000" dirty="0">
              <a:solidFill>
                <a:srgbClr val="44546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8268284" y="5484854"/>
                <a:ext cx="1598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213" y="4113640"/>
                <a:ext cx="1198892" cy="323165"/>
              </a:xfrm>
              <a:prstGeom prst="rect">
                <a:avLst/>
              </a:prstGeom>
              <a:blipFill rotWithShape="0">
                <a:blip r:embed="rId1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Группа 46"/>
          <p:cNvGrpSpPr/>
          <p:nvPr/>
        </p:nvGrpSpPr>
        <p:grpSpPr>
          <a:xfrm>
            <a:off x="489251" y="1986613"/>
            <a:ext cx="5479749" cy="1141313"/>
            <a:chOff x="366938" y="1401306"/>
            <a:chExt cx="4109812" cy="855985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Выталкивающая сила (сила Архимеда)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равнодействующая </a:t>
              </a:r>
              <a:r>
                <a:rPr lang="ru-RU" sz="2000" dirty="0">
                  <a:solidFill>
                    <a:prstClr val="black"/>
                  </a:solidFill>
                </a:rPr>
                <a:t>сил давления на тело, погруженное в </a:t>
              </a:r>
              <a:r>
                <a:rPr lang="ru-RU" sz="2000" dirty="0">
                  <a:solidFill>
                    <a:prstClr val="black"/>
                  </a:solidFill>
                </a:rPr>
                <a:t>жидкость или газ.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9251" y="3367318"/>
            <a:ext cx="5479749" cy="2372419"/>
            <a:chOff x="366938" y="1401306"/>
            <a:chExt cx="4109812" cy="177931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366938" y="140130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Закон Архимеда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66938" y="1726376"/>
              <a:ext cx="4109812" cy="145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на тело, погруженное в жидкость </a:t>
              </a:r>
              <a:r>
                <a:rPr lang="ru-RU" sz="2000" dirty="0">
                  <a:solidFill>
                    <a:prstClr val="black"/>
                  </a:solidFill>
                </a:rPr>
                <a:t>(газ), </a:t>
              </a:r>
              <a:r>
                <a:rPr lang="ru-RU" sz="2000" dirty="0">
                  <a:solidFill>
                    <a:prstClr val="black"/>
                  </a:solidFill>
                </a:rPr>
                <a:t>действует выталкивающая сила, равная весу жидкости </a:t>
              </a:r>
              <a:r>
                <a:rPr lang="ru-RU" sz="2000" dirty="0">
                  <a:solidFill>
                    <a:prstClr val="black"/>
                  </a:solidFill>
                </a:rPr>
                <a:t>(газа) </a:t>
              </a:r>
              <a:r>
                <a:rPr lang="ru-RU" sz="2000" dirty="0">
                  <a:solidFill>
                    <a:prstClr val="black"/>
                  </a:solidFill>
                </a:rPr>
                <a:t>в объеме погруженной части тела, направленная вертикально вверх и приложенная в центре </a:t>
              </a:r>
              <a:r>
                <a:rPr lang="ru-RU" sz="2000" dirty="0">
                  <a:solidFill>
                    <a:prstClr val="black"/>
                  </a:solidFill>
                </a:rPr>
                <a:t>давления.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380643" y="1808134"/>
            <a:ext cx="4580155" cy="400111"/>
            <a:chOff x="4785482" y="1356099"/>
            <a:chExt cx="3435116" cy="300083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5749904" y="1356099"/>
              <a:ext cx="2470694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 выталкивающая сила.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785482" y="1356099"/>
                  <a:ext cx="1198892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ж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5482" y="1356099"/>
                  <a:ext cx="1198892" cy="3231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946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3951E-6 L -0.15816 -0.53611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268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09877E-6 L 0.02761 -0.47037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62" grpId="1"/>
      <p:bldP spid="162" grpId="2"/>
      <p:bldP spid="163" grpId="0"/>
      <p:bldP spid="16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489251" y="1986613"/>
            <a:ext cx="5479749" cy="1141313"/>
            <a:chOff x="366938" y="1401306"/>
            <a:chExt cx="4109812" cy="85598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Выталкивающая сила (сила Архимеда)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равнодействующая </a:t>
              </a:r>
              <a:r>
                <a:rPr lang="ru-RU" sz="2000" dirty="0">
                  <a:solidFill>
                    <a:prstClr val="black"/>
                  </a:solidFill>
                </a:rPr>
                <a:t>сил давления на тело, погруженное в </a:t>
              </a:r>
              <a:r>
                <a:rPr lang="ru-RU" sz="2000" dirty="0">
                  <a:solidFill>
                    <a:prstClr val="black"/>
                  </a:solidFill>
                </a:rPr>
                <a:t>жидкость или газ.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89251" y="3367318"/>
            <a:ext cx="5479749" cy="2372419"/>
            <a:chOff x="366938" y="1401306"/>
            <a:chExt cx="4109812" cy="1779314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66938" y="140130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Закон Архимеда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66938" y="1726376"/>
              <a:ext cx="4109812" cy="145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на тело, погруженное в жидкость </a:t>
              </a:r>
              <a:r>
                <a:rPr lang="ru-RU" sz="2000" dirty="0">
                  <a:solidFill>
                    <a:prstClr val="black"/>
                  </a:solidFill>
                </a:rPr>
                <a:t>(газ), </a:t>
              </a:r>
              <a:r>
                <a:rPr lang="ru-RU" sz="2000" dirty="0">
                  <a:solidFill>
                    <a:prstClr val="black"/>
                  </a:solidFill>
                </a:rPr>
                <a:t>действует выталкивающая сила, равная весу жидкости </a:t>
              </a:r>
              <a:r>
                <a:rPr lang="ru-RU" sz="2000" dirty="0">
                  <a:solidFill>
                    <a:prstClr val="black"/>
                  </a:solidFill>
                </a:rPr>
                <a:t>(газа) </a:t>
              </a:r>
              <a:r>
                <a:rPr lang="ru-RU" sz="2000" dirty="0">
                  <a:solidFill>
                    <a:prstClr val="black"/>
                  </a:solidFill>
                </a:rPr>
                <a:t>в объеме погруженной части тела, направленная вертикально вверх и приложенная в центре </a:t>
              </a:r>
              <a:r>
                <a:rPr lang="ru-RU" sz="2000" dirty="0">
                  <a:solidFill>
                    <a:prstClr val="black"/>
                  </a:solidFill>
                </a:rPr>
                <a:t>давления.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493885" y="515809"/>
            <a:ext cx="37369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Закон Архимеда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2733" y="3924681"/>
            <a:ext cx="3120100" cy="718361"/>
          </a:xfrm>
          <a:prstGeom prst="rect">
            <a:avLst/>
          </a:prstGeom>
        </p:spPr>
      </p:pic>
      <p:sp>
        <p:nvSpPr>
          <p:cNvPr id="64" name="Цилиндр 63"/>
          <p:cNvSpPr/>
          <p:nvPr/>
        </p:nvSpPr>
        <p:spPr>
          <a:xfrm>
            <a:off x="10463214" y="5353450"/>
            <a:ext cx="528637" cy="592061"/>
          </a:xfrm>
          <a:prstGeom prst="can">
            <a:avLst/>
          </a:prstGeom>
          <a:solidFill>
            <a:schemeClr val="bg1">
              <a:lumMod val="50000"/>
              <a:alpha val="2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Цилиндр 68"/>
          <p:cNvSpPr/>
          <p:nvPr/>
        </p:nvSpPr>
        <p:spPr>
          <a:xfrm>
            <a:off x="10468037" y="5546726"/>
            <a:ext cx="523815" cy="397801"/>
          </a:xfrm>
          <a:prstGeom prst="can">
            <a:avLst>
              <a:gd name="adj" fmla="val 27590"/>
            </a:avLst>
          </a:prstGeom>
          <a:solidFill>
            <a:schemeClr val="accent1">
              <a:lumMod val="7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Дуга 70"/>
          <p:cNvSpPr/>
          <p:nvPr/>
        </p:nvSpPr>
        <p:spPr>
          <a:xfrm>
            <a:off x="8712200" y="5572127"/>
            <a:ext cx="1301749" cy="376560"/>
          </a:xfrm>
          <a:prstGeom prst="arc">
            <a:avLst>
              <a:gd name="adj1" fmla="val 10789588"/>
              <a:gd name="adj2" fmla="val 0"/>
            </a:avLst>
          </a:prstGeom>
          <a:noFill/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Дуга 72"/>
          <p:cNvSpPr/>
          <p:nvPr/>
        </p:nvSpPr>
        <p:spPr>
          <a:xfrm>
            <a:off x="8712200" y="4248152"/>
            <a:ext cx="1301749" cy="376560"/>
          </a:xfrm>
          <a:prstGeom prst="arc">
            <a:avLst>
              <a:gd name="adj1" fmla="val 10789588"/>
              <a:gd name="adj2" fmla="val 0"/>
            </a:avLst>
          </a:prstGeom>
          <a:noFill/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Полилиния 75"/>
          <p:cNvSpPr/>
          <p:nvPr/>
        </p:nvSpPr>
        <p:spPr>
          <a:xfrm>
            <a:off x="9969500" y="4862687"/>
            <a:ext cx="744821" cy="939140"/>
          </a:xfrm>
          <a:custGeom>
            <a:avLst/>
            <a:gdLst>
              <a:gd name="connsiteX0" fmla="*/ 0 w 603485"/>
              <a:gd name="connsiteY0" fmla="*/ 0 h 1085850"/>
              <a:gd name="connsiteX1" fmla="*/ 63500 w 603485"/>
              <a:gd name="connsiteY1" fmla="*/ 19050 h 1085850"/>
              <a:gd name="connsiteX2" fmla="*/ 209550 w 603485"/>
              <a:gd name="connsiteY2" fmla="*/ 73025 h 1085850"/>
              <a:gd name="connsiteX3" fmla="*/ 374650 w 603485"/>
              <a:gd name="connsiteY3" fmla="*/ 155575 h 1085850"/>
              <a:gd name="connsiteX4" fmla="*/ 434975 w 603485"/>
              <a:gd name="connsiteY4" fmla="*/ 203200 h 1085850"/>
              <a:gd name="connsiteX5" fmla="*/ 504825 w 603485"/>
              <a:gd name="connsiteY5" fmla="*/ 285750 h 1085850"/>
              <a:gd name="connsiteX6" fmla="*/ 568325 w 603485"/>
              <a:gd name="connsiteY6" fmla="*/ 409575 h 1085850"/>
              <a:gd name="connsiteX7" fmla="*/ 590550 w 603485"/>
              <a:gd name="connsiteY7" fmla="*/ 539750 h 1085850"/>
              <a:gd name="connsiteX8" fmla="*/ 600075 w 603485"/>
              <a:gd name="connsiteY8" fmla="*/ 682625 h 1085850"/>
              <a:gd name="connsiteX9" fmla="*/ 603250 w 603485"/>
              <a:gd name="connsiteY9" fmla="*/ 793750 h 1085850"/>
              <a:gd name="connsiteX10" fmla="*/ 603250 w 603485"/>
              <a:gd name="connsiteY10" fmla="*/ 904875 h 1085850"/>
              <a:gd name="connsiteX11" fmla="*/ 603250 w 603485"/>
              <a:gd name="connsiteY11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485" h="1085850">
                <a:moveTo>
                  <a:pt x="0" y="0"/>
                </a:moveTo>
                <a:cubicBezTo>
                  <a:pt x="14287" y="3439"/>
                  <a:pt x="28575" y="6879"/>
                  <a:pt x="63500" y="19050"/>
                </a:cubicBezTo>
                <a:cubicBezTo>
                  <a:pt x="98425" y="31221"/>
                  <a:pt x="157692" y="50271"/>
                  <a:pt x="209550" y="73025"/>
                </a:cubicBezTo>
                <a:cubicBezTo>
                  <a:pt x="261408" y="95779"/>
                  <a:pt x="337079" y="133879"/>
                  <a:pt x="374650" y="155575"/>
                </a:cubicBezTo>
                <a:cubicBezTo>
                  <a:pt x="412221" y="177271"/>
                  <a:pt x="413279" y="181504"/>
                  <a:pt x="434975" y="203200"/>
                </a:cubicBezTo>
                <a:cubicBezTo>
                  <a:pt x="456671" y="224896"/>
                  <a:pt x="482600" y="251354"/>
                  <a:pt x="504825" y="285750"/>
                </a:cubicBezTo>
                <a:cubicBezTo>
                  <a:pt x="527050" y="320146"/>
                  <a:pt x="554038" y="367242"/>
                  <a:pt x="568325" y="409575"/>
                </a:cubicBezTo>
                <a:cubicBezTo>
                  <a:pt x="582612" y="451908"/>
                  <a:pt x="585258" y="494242"/>
                  <a:pt x="590550" y="539750"/>
                </a:cubicBezTo>
                <a:cubicBezTo>
                  <a:pt x="595842" y="585258"/>
                  <a:pt x="597958" y="640292"/>
                  <a:pt x="600075" y="682625"/>
                </a:cubicBezTo>
                <a:cubicBezTo>
                  <a:pt x="602192" y="724958"/>
                  <a:pt x="602721" y="756708"/>
                  <a:pt x="603250" y="793750"/>
                </a:cubicBezTo>
                <a:cubicBezTo>
                  <a:pt x="603779" y="830792"/>
                  <a:pt x="603250" y="904875"/>
                  <a:pt x="603250" y="904875"/>
                </a:cubicBezTo>
                <a:lnTo>
                  <a:pt x="603250" y="1085850"/>
                </a:lnTo>
              </a:path>
            </a:pathLst>
          </a:custGeom>
          <a:noFill/>
          <a:ln w="0">
            <a:solidFill>
              <a:srgbClr val="8CB3D7">
                <a:alpha val="1000"/>
              </a:srgbClr>
            </a:solidFill>
          </a:ln>
          <a:effectLst>
            <a:glow rad="101600">
              <a:srgbClr val="8CB3D7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3694" y="2892408"/>
            <a:ext cx="3120100" cy="718361"/>
          </a:xfrm>
          <a:prstGeom prst="rect">
            <a:avLst/>
          </a:prstGeom>
        </p:spPr>
      </p:pic>
      <p:cxnSp>
        <p:nvCxnSpPr>
          <p:cNvPr id="78" name="Прямая соединительная линия 77"/>
          <p:cNvCxnSpPr/>
          <p:nvPr/>
        </p:nvCxnSpPr>
        <p:spPr>
          <a:xfrm>
            <a:off x="8974955" y="1370831"/>
            <a:ext cx="7963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8106834" y="3883775"/>
            <a:ext cx="3846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Группа 80"/>
          <p:cNvGrpSpPr/>
          <p:nvPr/>
        </p:nvGrpSpPr>
        <p:grpSpPr>
          <a:xfrm>
            <a:off x="9129226" y="2844402"/>
            <a:ext cx="460452" cy="1842172"/>
            <a:chOff x="6846919" y="2907506"/>
            <a:chExt cx="345339" cy="1381629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6846919" y="3011954"/>
              <a:ext cx="345339" cy="1277181"/>
              <a:chOff x="6846919" y="3011954"/>
              <a:chExt cx="345339" cy="1277181"/>
            </a:xfrm>
          </p:grpSpPr>
          <p:grpSp>
            <p:nvGrpSpPr>
              <p:cNvPr id="84" name="Группа 83"/>
              <p:cNvGrpSpPr/>
              <p:nvPr/>
            </p:nvGrpSpPr>
            <p:grpSpPr>
              <a:xfrm>
                <a:off x="6880678" y="3880716"/>
                <a:ext cx="311580" cy="408419"/>
                <a:chOff x="2004485" y="2286280"/>
                <a:chExt cx="576064" cy="1002950"/>
              </a:xfrm>
              <a:gradFill>
                <a:gsLst>
                  <a:gs pos="0">
                    <a:srgbClr val="CBCBCB"/>
                  </a:gs>
                  <a:gs pos="20000">
                    <a:schemeClr val="bg1">
                      <a:lumMod val="75000"/>
                    </a:schemeClr>
                  </a:gs>
                  <a:gs pos="81000">
                    <a:srgbClr val="777777"/>
                  </a:gs>
                  <a:gs pos="100000">
                    <a:schemeClr val="tx1"/>
                  </a:gs>
                </a:gsLst>
                <a:lin ang="5400000" scaled="0"/>
              </a:gradFill>
            </p:grpSpPr>
            <p:sp>
              <p:nvSpPr>
                <p:cNvPr id="95" name="Цилиндр 94"/>
                <p:cNvSpPr/>
                <p:nvPr/>
              </p:nvSpPr>
              <p:spPr>
                <a:xfrm>
                  <a:off x="2004485" y="2425134"/>
                  <a:ext cx="576064" cy="864096"/>
                </a:xfrm>
                <a:prstGeom prst="can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Полилиния 95"/>
                <p:cNvSpPr/>
                <p:nvPr/>
              </p:nvSpPr>
              <p:spPr>
                <a:xfrm>
                  <a:off x="2210379" y="2286280"/>
                  <a:ext cx="94670" cy="214001"/>
                </a:xfrm>
                <a:custGeom>
                  <a:avLst/>
                  <a:gdLst>
                    <a:gd name="connsiteX0" fmla="*/ 72445 w 94670"/>
                    <a:gd name="connsiteY0" fmla="*/ 214001 h 214001"/>
                    <a:gd name="connsiteX1" fmla="*/ 72445 w 94670"/>
                    <a:gd name="connsiteY1" fmla="*/ 137801 h 214001"/>
                    <a:gd name="connsiteX2" fmla="*/ 56570 w 94670"/>
                    <a:gd name="connsiteY2" fmla="*/ 121926 h 214001"/>
                    <a:gd name="connsiteX3" fmla="*/ 5770 w 94670"/>
                    <a:gd name="connsiteY3" fmla="*/ 99701 h 214001"/>
                    <a:gd name="connsiteX4" fmla="*/ 5770 w 94670"/>
                    <a:gd name="connsiteY4" fmla="*/ 48901 h 214001"/>
                    <a:gd name="connsiteX5" fmla="*/ 47045 w 94670"/>
                    <a:gd name="connsiteY5" fmla="*/ 13976 h 214001"/>
                    <a:gd name="connsiteX6" fmla="*/ 81970 w 94670"/>
                    <a:gd name="connsiteY6" fmla="*/ 1276 h 214001"/>
                    <a:gd name="connsiteX7" fmla="*/ 94670 w 94670"/>
                    <a:gd name="connsiteY7" fmla="*/ 42551 h 214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670" h="214001">
                      <a:moveTo>
                        <a:pt x="72445" y="214001"/>
                      </a:moveTo>
                      <a:cubicBezTo>
                        <a:pt x="73768" y="183574"/>
                        <a:pt x="75091" y="153147"/>
                        <a:pt x="72445" y="137801"/>
                      </a:cubicBezTo>
                      <a:cubicBezTo>
                        <a:pt x="69799" y="122455"/>
                        <a:pt x="67682" y="128276"/>
                        <a:pt x="56570" y="121926"/>
                      </a:cubicBezTo>
                      <a:cubicBezTo>
                        <a:pt x="45458" y="115576"/>
                        <a:pt x="14237" y="111872"/>
                        <a:pt x="5770" y="99701"/>
                      </a:cubicBezTo>
                      <a:cubicBezTo>
                        <a:pt x="-2697" y="87530"/>
                        <a:pt x="-1109" y="63188"/>
                        <a:pt x="5770" y="48901"/>
                      </a:cubicBezTo>
                      <a:cubicBezTo>
                        <a:pt x="12649" y="34613"/>
                        <a:pt x="34345" y="21913"/>
                        <a:pt x="47045" y="13976"/>
                      </a:cubicBezTo>
                      <a:cubicBezTo>
                        <a:pt x="59745" y="6039"/>
                        <a:pt x="74033" y="-3487"/>
                        <a:pt x="81970" y="1276"/>
                      </a:cubicBezTo>
                      <a:cubicBezTo>
                        <a:pt x="89908" y="6038"/>
                        <a:pt x="92289" y="24294"/>
                        <a:pt x="94670" y="425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5" name="Группа 84"/>
              <p:cNvGrpSpPr/>
              <p:nvPr/>
            </p:nvGrpSpPr>
            <p:grpSpPr>
              <a:xfrm>
                <a:off x="6846919" y="3011954"/>
                <a:ext cx="318217" cy="513142"/>
                <a:chOff x="2663788" y="3041050"/>
                <a:chExt cx="576064" cy="1233838"/>
              </a:xfrm>
            </p:grpSpPr>
            <p:sp>
              <p:nvSpPr>
                <p:cNvPr id="88" name="Полилиния 87"/>
                <p:cNvSpPr/>
                <p:nvPr/>
              </p:nvSpPr>
              <p:spPr>
                <a:xfrm flipH="1" flipV="1">
                  <a:off x="2955106" y="4060887"/>
                  <a:ext cx="94670" cy="214001"/>
                </a:xfrm>
                <a:custGeom>
                  <a:avLst/>
                  <a:gdLst>
                    <a:gd name="connsiteX0" fmla="*/ 72445 w 94670"/>
                    <a:gd name="connsiteY0" fmla="*/ 214001 h 214001"/>
                    <a:gd name="connsiteX1" fmla="*/ 72445 w 94670"/>
                    <a:gd name="connsiteY1" fmla="*/ 137801 h 214001"/>
                    <a:gd name="connsiteX2" fmla="*/ 56570 w 94670"/>
                    <a:gd name="connsiteY2" fmla="*/ 121926 h 214001"/>
                    <a:gd name="connsiteX3" fmla="*/ 5770 w 94670"/>
                    <a:gd name="connsiteY3" fmla="*/ 99701 h 214001"/>
                    <a:gd name="connsiteX4" fmla="*/ 5770 w 94670"/>
                    <a:gd name="connsiteY4" fmla="*/ 48901 h 214001"/>
                    <a:gd name="connsiteX5" fmla="*/ 47045 w 94670"/>
                    <a:gd name="connsiteY5" fmla="*/ 13976 h 214001"/>
                    <a:gd name="connsiteX6" fmla="*/ 81970 w 94670"/>
                    <a:gd name="connsiteY6" fmla="*/ 1276 h 214001"/>
                    <a:gd name="connsiteX7" fmla="*/ 94670 w 94670"/>
                    <a:gd name="connsiteY7" fmla="*/ 42551 h 214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670" h="214001">
                      <a:moveTo>
                        <a:pt x="72445" y="214001"/>
                      </a:moveTo>
                      <a:cubicBezTo>
                        <a:pt x="73768" y="183574"/>
                        <a:pt x="75091" y="153147"/>
                        <a:pt x="72445" y="137801"/>
                      </a:cubicBezTo>
                      <a:cubicBezTo>
                        <a:pt x="69799" y="122455"/>
                        <a:pt x="67682" y="128276"/>
                        <a:pt x="56570" y="121926"/>
                      </a:cubicBezTo>
                      <a:cubicBezTo>
                        <a:pt x="45458" y="115576"/>
                        <a:pt x="14237" y="111872"/>
                        <a:pt x="5770" y="99701"/>
                      </a:cubicBezTo>
                      <a:cubicBezTo>
                        <a:pt x="-2697" y="87530"/>
                        <a:pt x="-1109" y="63188"/>
                        <a:pt x="5770" y="48901"/>
                      </a:cubicBezTo>
                      <a:cubicBezTo>
                        <a:pt x="12649" y="34613"/>
                        <a:pt x="34345" y="21913"/>
                        <a:pt x="47045" y="13976"/>
                      </a:cubicBezTo>
                      <a:cubicBezTo>
                        <a:pt x="59745" y="6039"/>
                        <a:pt x="74033" y="-3487"/>
                        <a:pt x="81970" y="1276"/>
                      </a:cubicBezTo>
                      <a:cubicBezTo>
                        <a:pt x="89908" y="6038"/>
                        <a:pt x="92289" y="24294"/>
                        <a:pt x="94670" y="425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89" name="Группа 88"/>
                <p:cNvGrpSpPr/>
                <p:nvPr/>
              </p:nvGrpSpPr>
              <p:grpSpPr>
                <a:xfrm>
                  <a:off x="2663788" y="3041050"/>
                  <a:ext cx="576064" cy="1036601"/>
                  <a:chOff x="2663788" y="3041050"/>
                  <a:chExt cx="576064" cy="1036601"/>
                </a:xfrm>
              </p:grpSpPr>
              <p:sp>
                <p:nvSpPr>
                  <p:cNvPr id="90" name="Цилиндр 89"/>
                  <p:cNvSpPr/>
                  <p:nvPr/>
                </p:nvSpPr>
                <p:spPr>
                  <a:xfrm>
                    <a:off x="2663788" y="3213555"/>
                    <a:ext cx="576064" cy="864096"/>
                  </a:xfrm>
                  <a:prstGeom prst="can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4" name="Полилиния 93"/>
                  <p:cNvSpPr/>
                  <p:nvPr/>
                </p:nvSpPr>
                <p:spPr>
                  <a:xfrm>
                    <a:off x="2666999" y="3041050"/>
                    <a:ext cx="568325" cy="247654"/>
                  </a:xfrm>
                  <a:custGeom>
                    <a:avLst/>
                    <a:gdLst>
                      <a:gd name="connsiteX0" fmla="*/ 577850 w 577850"/>
                      <a:gd name="connsiteY0" fmla="*/ 295276 h 295276"/>
                      <a:gd name="connsiteX1" fmla="*/ 358775 w 577850"/>
                      <a:gd name="connsiteY1" fmla="*/ 1 h 295276"/>
                      <a:gd name="connsiteX2" fmla="*/ 0 w 577850"/>
                      <a:gd name="connsiteY2" fmla="*/ 292101 h 295276"/>
                      <a:gd name="connsiteX0" fmla="*/ 577850 w 577850"/>
                      <a:gd name="connsiteY0" fmla="*/ 279402 h 279402"/>
                      <a:gd name="connsiteX1" fmla="*/ 279400 w 577850"/>
                      <a:gd name="connsiteY1" fmla="*/ 2 h 279402"/>
                      <a:gd name="connsiteX2" fmla="*/ 0 w 577850"/>
                      <a:gd name="connsiteY2" fmla="*/ 276227 h 279402"/>
                      <a:gd name="connsiteX0" fmla="*/ 577850 w 577850"/>
                      <a:gd name="connsiteY0" fmla="*/ 279475 h 279475"/>
                      <a:gd name="connsiteX1" fmla="*/ 279400 w 577850"/>
                      <a:gd name="connsiteY1" fmla="*/ 75 h 279475"/>
                      <a:gd name="connsiteX2" fmla="*/ 0 w 577850"/>
                      <a:gd name="connsiteY2" fmla="*/ 276300 h 279475"/>
                      <a:gd name="connsiteX0" fmla="*/ 577850 w 577850"/>
                      <a:gd name="connsiteY0" fmla="*/ 279477 h 279477"/>
                      <a:gd name="connsiteX1" fmla="*/ 279400 w 577850"/>
                      <a:gd name="connsiteY1" fmla="*/ 77 h 279477"/>
                      <a:gd name="connsiteX2" fmla="*/ 0 w 577850"/>
                      <a:gd name="connsiteY2" fmla="*/ 276302 h 279477"/>
                      <a:gd name="connsiteX0" fmla="*/ 577850 w 577850"/>
                      <a:gd name="connsiteY0" fmla="*/ 279477 h 279477"/>
                      <a:gd name="connsiteX1" fmla="*/ 279400 w 577850"/>
                      <a:gd name="connsiteY1" fmla="*/ 77 h 279477"/>
                      <a:gd name="connsiteX2" fmla="*/ 0 w 577850"/>
                      <a:gd name="connsiteY2" fmla="*/ 276302 h 279477"/>
                      <a:gd name="connsiteX0" fmla="*/ 577850 w 577850"/>
                      <a:gd name="connsiteY0" fmla="*/ 247751 h 247751"/>
                      <a:gd name="connsiteX1" fmla="*/ 282575 w 577850"/>
                      <a:gd name="connsiteY1" fmla="*/ 101 h 247751"/>
                      <a:gd name="connsiteX2" fmla="*/ 0 w 577850"/>
                      <a:gd name="connsiteY2" fmla="*/ 244576 h 247751"/>
                      <a:gd name="connsiteX0" fmla="*/ 568325 w 568325"/>
                      <a:gd name="connsiteY0" fmla="*/ 247653 h 247653"/>
                      <a:gd name="connsiteX1" fmla="*/ 282575 w 568325"/>
                      <a:gd name="connsiteY1" fmla="*/ 3 h 247653"/>
                      <a:gd name="connsiteX2" fmla="*/ 0 w 568325"/>
                      <a:gd name="connsiteY2" fmla="*/ 244478 h 24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8325" h="247653">
                        <a:moveTo>
                          <a:pt x="568325" y="247653"/>
                        </a:moveTo>
                        <a:cubicBezTo>
                          <a:pt x="522816" y="100280"/>
                          <a:pt x="377296" y="532"/>
                          <a:pt x="282575" y="3"/>
                        </a:cubicBezTo>
                        <a:cubicBezTo>
                          <a:pt x="187854" y="-526"/>
                          <a:pt x="89958" y="94988"/>
                          <a:pt x="0" y="244478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cxnSp>
            <p:nvCxnSpPr>
              <p:cNvPr id="86" name="Прямая соединительная линия 85"/>
              <p:cNvCxnSpPr/>
              <p:nvPr/>
            </p:nvCxnSpPr>
            <p:spPr>
              <a:xfrm flipH="1" flipV="1">
                <a:off x="7029861" y="3521869"/>
                <a:ext cx="1" cy="3621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Прямая соединительная линия 82"/>
            <p:cNvCxnSpPr/>
            <p:nvPr/>
          </p:nvCxnSpPr>
          <p:spPr>
            <a:xfrm>
              <a:off x="7002141" y="2907506"/>
              <a:ext cx="0" cy="1044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7" name="Цилиндр 96"/>
          <p:cNvSpPr/>
          <p:nvPr/>
        </p:nvSpPr>
        <p:spPr>
          <a:xfrm>
            <a:off x="8712162" y="4719987"/>
            <a:ext cx="1301789" cy="1225524"/>
          </a:xfrm>
          <a:prstGeom prst="can">
            <a:avLst>
              <a:gd name="adj" fmla="val 27590"/>
            </a:avLst>
          </a:prstGeom>
          <a:solidFill>
            <a:schemeClr val="accent1">
              <a:lumMod val="7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8712161" y="4716811"/>
            <a:ext cx="1308139" cy="343557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8712200" y="4244978"/>
            <a:ext cx="1812925" cy="1700535"/>
            <a:chOff x="6538913" y="3102770"/>
            <a:chExt cx="1359694" cy="1275401"/>
          </a:xfrm>
        </p:grpSpPr>
        <p:sp>
          <p:nvSpPr>
            <p:cNvPr id="103" name="Дуга 102"/>
            <p:cNvSpPr/>
            <p:nvPr/>
          </p:nvSpPr>
          <p:spPr>
            <a:xfrm flipV="1">
              <a:off x="6538913" y="4095751"/>
              <a:ext cx="976312" cy="282420"/>
            </a:xfrm>
            <a:prstGeom prst="arc">
              <a:avLst>
                <a:gd name="adj1" fmla="val 10789588"/>
                <a:gd name="adj2" fmla="val 0"/>
              </a:avLst>
            </a:prstGeom>
            <a:noFill/>
            <a:ln w="1905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04" name="Прямая соединительная линия 103"/>
            <p:cNvCxnSpPr>
              <a:stCxn id="103" idx="0"/>
            </p:cNvCxnSpPr>
            <p:nvPr/>
          </p:nvCxnSpPr>
          <p:spPr>
            <a:xfrm flipH="1" flipV="1">
              <a:off x="6538913" y="3248025"/>
              <a:ext cx="27" cy="98745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flipV="1">
              <a:off x="7515253" y="3586163"/>
              <a:ext cx="0" cy="64932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Дуга 105"/>
            <p:cNvSpPr/>
            <p:nvPr/>
          </p:nvSpPr>
          <p:spPr>
            <a:xfrm flipV="1">
              <a:off x="6538913" y="3102770"/>
              <a:ext cx="976312" cy="282420"/>
            </a:xfrm>
            <a:prstGeom prst="arc">
              <a:avLst>
                <a:gd name="adj1" fmla="val 10789588"/>
                <a:gd name="adj2" fmla="val 0"/>
              </a:avLst>
            </a:prstGeom>
            <a:noFill/>
            <a:ln w="1905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07" name="Прямая соединительная линия 106"/>
            <p:cNvCxnSpPr/>
            <p:nvPr/>
          </p:nvCxnSpPr>
          <p:spPr>
            <a:xfrm flipV="1">
              <a:off x="7515253" y="3236120"/>
              <a:ext cx="0" cy="17859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flipH="1" flipV="1">
              <a:off x="7510463" y="3406256"/>
              <a:ext cx="388144" cy="15566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flipH="1" flipV="1">
              <a:off x="7508082" y="3591248"/>
              <a:ext cx="388144" cy="15566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Группа 109"/>
          <p:cNvGrpSpPr/>
          <p:nvPr/>
        </p:nvGrpSpPr>
        <p:grpSpPr>
          <a:xfrm>
            <a:off x="8489951" y="1370831"/>
            <a:ext cx="1012981" cy="1537619"/>
            <a:chOff x="6367463" y="1802328"/>
            <a:chExt cx="759736" cy="1153214"/>
          </a:xfrm>
        </p:grpSpPr>
        <p:cxnSp>
          <p:nvCxnSpPr>
            <p:cNvPr id="111" name="Прямая соединительная линия 110"/>
            <p:cNvCxnSpPr/>
            <p:nvPr/>
          </p:nvCxnSpPr>
          <p:spPr>
            <a:xfrm>
              <a:off x="6367463" y="2911645"/>
              <a:ext cx="634678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" name="Рисунок 1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2"/>
            <a:stretch/>
          </p:blipFill>
          <p:spPr>
            <a:xfrm>
              <a:off x="6889858" y="1802328"/>
              <a:ext cx="237341" cy="1153214"/>
            </a:xfrm>
            <a:prstGeom prst="rect">
              <a:avLst/>
            </a:prstGeom>
          </p:spPr>
        </p:pic>
      </p:grpSp>
      <p:cxnSp>
        <p:nvCxnSpPr>
          <p:cNvPr id="113" name="Прямая соединительная линия 112"/>
          <p:cNvCxnSpPr/>
          <p:nvPr/>
        </p:nvCxnSpPr>
        <p:spPr>
          <a:xfrm flipH="1">
            <a:off x="8106834" y="3615415"/>
            <a:ext cx="3846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Овал 113"/>
          <p:cNvSpPr/>
          <p:nvPr/>
        </p:nvSpPr>
        <p:spPr>
          <a:xfrm>
            <a:off x="10463215" y="5545742"/>
            <a:ext cx="528637" cy="108933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flipH="1">
            <a:off x="8106834" y="2850841"/>
            <a:ext cx="3846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9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4.44444E-6 0.149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8.33333E-7 0.15093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3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1.66667E-6 0.1126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77556E-17 L 1.11022E-16 0.16605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0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2.77778E-6 0.13611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9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3000" fill="hold"/>
                                        <p:tgtEl>
                                          <p:spTgt spid="110"/>
                                        </p:tgtEl>
                                      </p:cBhvr>
                                      <p:by x="100000" y="7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9" grpId="0" animBg="1"/>
      <p:bldP spid="71" grpId="0" animBg="1"/>
      <p:bldP spid="73" grpId="0" animBg="1"/>
      <p:bldP spid="76" grpId="0" animBg="1"/>
      <p:bldP spid="76" grpId="1" animBg="1"/>
      <p:bldP spid="97" grpId="0" animBg="1"/>
      <p:bldP spid="98" grpId="0" animBg="1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489251" y="1986613"/>
            <a:ext cx="5479749" cy="1141313"/>
            <a:chOff x="366938" y="1401306"/>
            <a:chExt cx="4109812" cy="85598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Выталкивающая сила (сила Архимеда)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равнодействующая </a:t>
              </a:r>
              <a:r>
                <a:rPr lang="ru-RU" sz="2000" dirty="0">
                  <a:solidFill>
                    <a:prstClr val="black"/>
                  </a:solidFill>
                </a:rPr>
                <a:t>сил давления на тело, погруженное в </a:t>
              </a:r>
              <a:r>
                <a:rPr lang="ru-RU" sz="2000" dirty="0">
                  <a:solidFill>
                    <a:prstClr val="black"/>
                  </a:solidFill>
                </a:rPr>
                <a:t>жидкость или газ.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89251" y="3367318"/>
            <a:ext cx="5479749" cy="2372419"/>
            <a:chOff x="366938" y="1401306"/>
            <a:chExt cx="4109812" cy="1779314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66938" y="140130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Закон Архимеда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66938" y="1726376"/>
              <a:ext cx="4109812" cy="145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на тело, погруженное в жидкость </a:t>
              </a:r>
              <a:r>
                <a:rPr lang="ru-RU" sz="2000" dirty="0">
                  <a:solidFill>
                    <a:prstClr val="black"/>
                  </a:solidFill>
                </a:rPr>
                <a:t>(газ), </a:t>
              </a:r>
              <a:r>
                <a:rPr lang="ru-RU" sz="2000" dirty="0">
                  <a:solidFill>
                    <a:prstClr val="black"/>
                  </a:solidFill>
                </a:rPr>
                <a:t>действует выталкивающая сила, равная весу жидкости </a:t>
              </a:r>
              <a:r>
                <a:rPr lang="ru-RU" sz="2000" dirty="0">
                  <a:solidFill>
                    <a:prstClr val="black"/>
                  </a:solidFill>
                </a:rPr>
                <a:t>(газа) </a:t>
              </a:r>
              <a:r>
                <a:rPr lang="ru-RU" sz="2000" dirty="0">
                  <a:solidFill>
                    <a:prstClr val="black"/>
                  </a:solidFill>
                </a:rPr>
                <a:t>в объеме погруженной части тела, направленная вертикально вверх и приложенная в центре </a:t>
              </a:r>
              <a:r>
                <a:rPr lang="ru-RU" sz="2000" dirty="0">
                  <a:solidFill>
                    <a:prstClr val="black"/>
                  </a:solidFill>
                </a:rPr>
                <a:t>давления.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489252" y="4948322"/>
            <a:ext cx="5336585" cy="1018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733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В состоянии невесомости выталкивающая сила не действует.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489251" y="1986614"/>
            <a:ext cx="5479749" cy="2372419"/>
            <a:chOff x="366938" y="1401306"/>
            <a:chExt cx="4109812" cy="1779314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366938" y="140130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Закон Архимеда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66938" y="1726376"/>
              <a:ext cx="4109812" cy="145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на тело, погруженное в жидкость </a:t>
              </a:r>
              <a:r>
                <a:rPr lang="ru-RU" sz="2000" dirty="0">
                  <a:solidFill>
                    <a:prstClr val="black"/>
                  </a:solidFill>
                </a:rPr>
                <a:t>(газ), </a:t>
              </a:r>
              <a:r>
                <a:rPr lang="ru-RU" sz="2000" dirty="0">
                  <a:solidFill>
                    <a:prstClr val="black"/>
                  </a:solidFill>
                </a:rPr>
                <a:t>действует выталкивающая сила, равная весу жидкости </a:t>
              </a:r>
              <a:r>
                <a:rPr lang="ru-RU" sz="2000" dirty="0">
                  <a:solidFill>
                    <a:prstClr val="black"/>
                  </a:solidFill>
                </a:rPr>
                <a:t>(газа) </a:t>
              </a:r>
              <a:r>
                <a:rPr lang="ru-RU" sz="2000" dirty="0">
                  <a:solidFill>
                    <a:prstClr val="black"/>
                  </a:solidFill>
                </a:rPr>
                <a:t>в объеме погруженной части тела, направленная вертикально вверх и приложенная в центре </a:t>
              </a:r>
              <a:r>
                <a:rPr lang="ru-RU" sz="2000" dirty="0">
                  <a:solidFill>
                    <a:prstClr val="black"/>
                  </a:solidFill>
                </a:rPr>
                <a:t>давления.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93885" y="515809"/>
            <a:ext cx="37369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Закон Архимеда</a:t>
            </a:r>
          </a:p>
        </p:txBody>
      </p:sp>
      <p:sp>
        <p:nvSpPr>
          <p:cNvPr id="61" name="Полилиния 60"/>
          <p:cNvSpPr/>
          <p:nvPr/>
        </p:nvSpPr>
        <p:spPr>
          <a:xfrm flipH="1">
            <a:off x="9382998" y="3718834"/>
            <a:ext cx="283129" cy="523525"/>
          </a:xfrm>
          <a:custGeom>
            <a:avLst/>
            <a:gdLst>
              <a:gd name="connsiteX0" fmla="*/ 0 w 603485"/>
              <a:gd name="connsiteY0" fmla="*/ 0 h 1085850"/>
              <a:gd name="connsiteX1" fmla="*/ 63500 w 603485"/>
              <a:gd name="connsiteY1" fmla="*/ 19050 h 1085850"/>
              <a:gd name="connsiteX2" fmla="*/ 209550 w 603485"/>
              <a:gd name="connsiteY2" fmla="*/ 73025 h 1085850"/>
              <a:gd name="connsiteX3" fmla="*/ 374650 w 603485"/>
              <a:gd name="connsiteY3" fmla="*/ 155575 h 1085850"/>
              <a:gd name="connsiteX4" fmla="*/ 434975 w 603485"/>
              <a:gd name="connsiteY4" fmla="*/ 203200 h 1085850"/>
              <a:gd name="connsiteX5" fmla="*/ 504825 w 603485"/>
              <a:gd name="connsiteY5" fmla="*/ 285750 h 1085850"/>
              <a:gd name="connsiteX6" fmla="*/ 568325 w 603485"/>
              <a:gd name="connsiteY6" fmla="*/ 409575 h 1085850"/>
              <a:gd name="connsiteX7" fmla="*/ 590550 w 603485"/>
              <a:gd name="connsiteY7" fmla="*/ 539750 h 1085850"/>
              <a:gd name="connsiteX8" fmla="*/ 600075 w 603485"/>
              <a:gd name="connsiteY8" fmla="*/ 682625 h 1085850"/>
              <a:gd name="connsiteX9" fmla="*/ 603250 w 603485"/>
              <a:gd name="connsiteY9" fmla="*/ 793750 h 1085850"/>
              <a:gd name="connsiteX10" fmla="*/ 603250 w 603485"/>
              <a:gd name="connsiteY10" fmla="*/ 904875 h 1085850"/>
              <a:gd name="connsiteX11" fmla="*/ 603250 w 603485"/>
              <a:gd name="connsiteY11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485" h="1085850">
                <a:moveTo>
                  <a:pt x="0" y="0"/>
                </a:moveTo>
                <a:cubicBezTo>
                  <a:pt x="14287" y="3439"/>
                  <a:pt x="28575" y="6879"/>
                  <a:pt x="63500" y="19050"/>
                </a:cubicBezTo>
                <a:cubicBezTo>
                  <a:pt x="98425" y="31221"/>
                  <a:pt x="157692" y="50271"/>
                  <a:pt x="209550" y="73025"/>
                </a:cubicBezTo>
                <a:cubicBezTo>
                  <a:pt x="261408" y="95779"/>
                  <a:pt x="337079" y="133879"/>
                  <a:pt x="374650" y="155575"/>
                </a:cubicBezTo>
                <a:cubicBezTo>
                  <a:pt x="412221" y="177271"/>
                  <a:pt x="413279" y="181504"/>
                  <a:pt x="434975" y="203200"/>
                </a:cubicBezTo>
                <a:cubicBezTo>
                  <a:pt x="456671" y="224896"/>
                  <a:pt x="482600" y="251354"/>
                  <a:pt x="504825" y="285750"/>
                </a:cubicBezTo>
                <a:cubicBezTo>
                  <a:pt x="527050" y="320146"/>
                  <a:pt x="554038" y="367242"/>
                  <a:pt x="568325" y="409575"/>
                </a:cubicBezTo>
                <a:cubicBezTo>
                  <a:pt x="582612" y="451908"/>
                  <a:pt x="585258" y="494242"/>
                  <a:pt x="590550" y="539750"/>
                </a:cubicBezTo>
                <a:cubicBezTo>
                  <a:pt x="595842" y="585258"/>
                  <a:pt x="597958" y="640292"/>
                  <a:pt x="600075" y="682625"/>
                </a:cubicBezTo>
                <a:cubicBezTo>
                  <a:pt x="602192" y="724958"/>
                  <a:pt x="602721" y="756708"/>
                  <a:pt x="603250" y="793750"/>
                </a:cubicBezTo>
                <a:cubicBezTo>
                  <a:pt x="603779" y="830792"/>
                  <a:pt x="603250" y="904875"/>
                  <a:pt x="603250" y="904875"/>
                </a:cubicBezTo>
                <a:lnTo>
                  <a:pt x="603250" y="1085850"/>
                </a:lnTo>
              </a:path>
            </a:pathLst>
          </a:custGeom>
          <a:noFill/>
          <a:ln w="0">
            <a:solidFill>
              <a:srgbClr val="8CB3D7">
                <a:alpha val="1000"/>
              </a:srgbClr>
            </a:solidFill>
          </a:ln>
          <a:effectLst>
            <a:glow rad="101600">
              <a:srgbClr val="8CB3D7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Скругленный прямоугольник 70"/>
          <p:cNvSpPr/>
          <p:nvPr/>
        </p:nvSpPr>
        <p:spPr>
          <a:xfrm rot="887574">
            <a:off x="9654904" y="3584107"/>
            <a:ext cx="505493" cy="255936"/>
          </a:xfrm>
          <a:custGeom>
            <a:avLst/>
            <a:gdLst>
              <a:gd name="connsiteX0" fmla="*/ 0 w 379656"/>
              <a:gd name="connsiteY0" fmla="*/ 49726 h 298351"/>
              <a:gd name="connsiteX1" fmla="*/ 49726 w 379656"/>
              <a:gd name="connsiteY1" fmla="*/ 0 h 298351"/>
              <a:gd name="connsiteX2" fmla="*/ 329930 w 379656"/>
              <a:gd name="connsiteY2" fmla="*/ 0 h 298351"/>
              <a:gd name="connsiteX3" fmla="*/ 379656 w 379656"/>
              <a:gd name="connsiteY3" fmla="*/ 49726 h 298351"/>
              <a:gd name="connsiteX4" fmla="*/ 379656 w 379656"/>
              <a:gd name="connsiteY4" fmla="*/ 248625 h 298351"/>
              <a:gd name="connsiteX5" fmla="*/ 329930 w 379656"/>
              <a:gd name="connsiteY5" fmla="*/ 298351 h 298351"/>
              <a:gd name="connsiteX6" fmla="*/ 49726 w 379656"/>
              <a:gd name="connsiteY6" fmla="*/ 298351 h 298351"/>
              <a:gd name="connsiteX7" fmla="*/ 0 w 379656"/>
              <a:gd name="connsiteY7" fmla="*/ 248625 h 298351"/>
              <a:gd name="connsiteX8" fmla="*/ 0 w 379656"/>
              <a:gd name="connsiteY8" fmla="*/ 49726 h 298351"/>
              <a:gd name="connsiteX0" fmla="*/ 0 w 400507"/>
              <a:gd name="connsiteY0" fmla="*/ 49726 h 298351"/>
              <a:gd name="connsiteX1" fmla="*/ 49726 w 400507"/>
              <a:gd name="connsiteY1" fmla="*/ 0 h 298351"/>
              <a:gd name="connsiteX2" fmla="*/ 329930 w 400507"/>
              <a:gd name="connsiteY2" fmla="*/ 0 h 298351"/>
              <a:gd name="connsiteX3" fmla="*/ 400507 w 400507"/>
              <a:gd name="connsiteY3" fmla="*/ 54072 h 298351"/>
              <a:gd name="connsiteX4" fmla="*/ 379656 w 400507"/>
              <a:gd name="connsiteY4" fmla="*/ 248625 h 298351"/>
              <a:gd name="connsiteX5" fmla="*/ 329930 w 400507"/>
              <a:gd name="connsiteY5" fmla="*/ 298351 h 298351"/>
              <a:gd name="connsiteX6" fmla="*/ 49726 w 400507"/>
              <a:gd name="connsiteY6" fmla="*/ 298351 h 298351"/>
              <a:gd name="connsiteX7" fmla="*/ 0 w 400507"/>
              <a:gd name="connsiteY7" fmla="*/ 248625 h 298351"/>
              <a:gd name="connsiteX8" fmla="*/ 0 w 400507"/>
              <a:gd name="connsiteY8" fmla="*/ 49726 h 298351"/>
              <a:gd name="connsiteX0" fmla="*/ 0 w 400507"/>
              <a:gd name="connsiteY0" fmla="*/ 49726 h 298351"/>
              <a:gd name="connsiteX1" fmla="*/ 49726 w 400507"/>
              <a:gd name="connsiteY1" fmla="*/ 0 h 298351"/>
              <a:gd name="connsiteX2" fmla="*/ 329930 w 400507"/>
              <a:gd name="connsiteY2" fmla="*/ 0 h 298351"/>
              <a:gd name="connsiteX3" fmla="*/ 400507 w 400507"/>
              <a:gd name="connsiteY3" fmla="*/ 54072 h 298351"/>
              <a:gd name="connsiteX4" fmla="*/ 386433 w 400507"/>
              <a:gd name="connsiteY4" fmla="*/ 236984 h 298351"/>
              <a:gd name="connsiteX5" fmla="*/ 329930 w 400507"/>
              <a:gd name="connsiteY5" fmla="*/ 298351 h 298351"/>
              <a:gd name="connsiteX6" fmla="*/ 49726 w 400507"/>
              <a:gd name="connsiteY6" fmla="*/ 298351 h 298351"/>
              <a:gd name="connsiteX7" fmla="*/ 0 w 400507"/>
              <a:gd name="connsiteY7" fmla="*/ 248625 h 298351"/>
              <a:gd name="connsiteX8" fmla="*/ 0 w 400507"/>
              <a:gd name="connsiteY8" fmla="*/ 49726 h 298351"/>
              <a:gd name="connsiteX0" fmla="*/ 0 w 400507"/>
              <a:gd name="connsiteY0" fmla="*/ 49726 h 298351"/>
              <a:gd name="connsiteX1" fmla="*/ 49726 w 400507"/>
              <a:gd name="connsiteY1" fmla="*/ 0 h 298351"/>
              <a:gd name="connsiteX2" fmla="*/ 329930 w 400507"/>
              <a:gd name="connsiteY2" fmla="*/ 0 h 298351"/>
              <a:gd name="connsiteX3" fmla="*/ 400507 w 400507"/>
              <a:gd name="connsiteY3" fmla="*/ 54072 h 298351"/>
              <a:gd name="connsiteX4" fmla="*/ 386433 w 400507"/>
              <a:gd name="connsiteY4" fmla="*/ 236984 h 298351"/>
              <a:gd name="connsiteX5" fmla="*/ 329930 w 400507"/>
              <a:gd name="connsiteY5" fmla="*/ 298351 h 298351"/>
              <a:gd name="connsiteX6" fmla="*/ 49726 w 400507"/>
              <a:gd name="connsiteY6" fmla="*/ 298351 h 298351"/>
              <a:gd name="connsiteX7" fmla="*/ 0 w 400507"/>
              <a:gd name="connsiteY7" fmla="*/ 248625 h 298351"/>
              <a:gd name="connsiteX8" fmla="*/ 0 w 400507"/>
              <a:gd name="connsiteY8" fmla="*/ 49726 h 298351"/>
              <a:gd name="connsiteX0" fmla="*/ 52053 w 400507"/>
              <a:gd name="connsiteY0" fmla="*/ 75552 h 298351"/>
              <a:gd name="connsiteX1" fmla="*/ 49726 w 400507"/>
              <a:gd name="connsiteY1" fmla="*/ 0 h 298351"/>
              <a:gd name="connsiteX2" fmla="*/ 329930 w 400507"/>
              <a:gd name="connsiteY2" fmla="*/ 0 h 298351"/>
              <a:gd name="connsiteX3" fmla="*/ 400507 w 400507"/>
              <a:gd name="connsiteY3" fmla="*/ 54072 h 298351"/>
              <a:gd name="connsiteX4" fmla="*/ 386433 w 400507"/>
              <a:gd name="connsiteY4" fmla="*/ 236984 h 298351"/>
              <a:gd name="connsiteX5" fmla="*/ 329930 w 400507"/>
              <a:gd name="connsiteY5" fmla="*/ 298351 h 298351"/>
              <a:gd name="connsiteX6" fmla="*/ 49726 w 400507"/>
              <a:gd name="connsiteY6" fmla="*/ 298351 h 298351"/>
              <a:gd name="connsiteX7" fmla="*/ 0 w 400507"/>
              <a:gd name="connsiteY7" fmla="*/ 248625 h 298351"/>
              <a:gd name="connsiteX8" fmla="*/ 52053 w 400507"/>
              <a:gd name="connsiteY8" fmla="*/ 75552 h 298351"/>
              <a:gd name="connsiteX0" fmla="*/ 52053 w 400507"/>
              <a:gd name="connsiteY0" fmla="*/ 81203 h 304002"/>
              <a:gd name="connsiteX1" fmla="*/ 53802 w 400507"/>
              <a:gd name="connsiteY1" fmla="*/ -1 h 304002"/>
              <a:gd name="connsiteX2" fmla="*/ 329930 w 400507"/>
              <a:gd name="connsiteY2" fmla="*/ 5651 h 304002"/>
              <a:gd name="connsiteX3" fmla="*/ 400507 w 400507"/>
              <a:gd name="connsiteY3" fmla="*/ 59723 h 304002"/>
              <a:gd name="connsiteX4" fmla="*/ 386433 w 400507"/>
              <a:gd name="connsiteY4" fmla="*/ 242635 h 304002"/>
              <a:gd name="connsiteX5" fmla="*/ 329930 w 400507"/>
              <a:gd name="connsiteY5" fmla="*/ 304002 h 304002"/>
              <a:gd name="connsiteX6" fmla="*/ 49726 w 400507"/>
              <a:gd name="connsiteY6" fmla="*/ 304002 h 304002"/>
              <a:gd name="connsiteX7" fmla="*/ 0 w 400507"/>
              <a:gd name="connsiteY7" fmla="*/ 254276 h 304002"/>
              <a:gd name="connsiteX8" fmla="*/ 52053 w 400507"/>
              <a:gd name="connsiteY8" fmla="*/ 81203 h 304002"/>
              <a:gd name="connsiteX0" fmla="*/ 52053 w 400507"/>
              <a:gd name="connsiteY0" fmla="*/ 81205 h 304004"/>
              <a:gd name="connsiteX1" fmla="*/ 53802 w 400507"/>
              <a:gd name="connsiteY1" fmla="*/ 1 h 304004"/>
              <a:gd name="connsiteX2" fmla="*/ 329930 w 400507"/>
              <a:gd name="connsiteY2" fmla="*/ 5653 h 304004"/>
              <a:gd name="connsiteX3" fmla="*/ 400507 w 400507"/>
              <a:gd name="connsiteY3" fmla="*/ 59725 h 304004"/>
              <a:gd name="connsiteX4" fmla="*/ 386433 w 400507"/>
              <a:gd name="connsiteY4" fmla="*/ 242637 h 304004"/>
              <a:gd name="connsiteX5" fmla="*/ 329930 w 400507"/>
              <a:gd name="connsiteY5" fmla="*/ 304004 h 304004"/>
              <a:gd name="connsiteX6" fmla="*/ 49726 w 400507"/>
              <a:gd name="connsiteY6" fmla="*/ 304004 h 304004"/>
              <a:gd name="connsiteX7" fmla="*/ 0 w 400507"/>
              <a:gd name="connsiteY7" fmla="*/ 254278 h 304004"/>
              <a:gd name="connsiteX8" fmla="*/ 52053 w 400507"/>
              <a:gd name="connsiteY8" fmla="*/ 81205 h 304004"/>
              <a:gd name="connsiteX0" fmla="*/ 52053 w 400507"/>
              <a:gd name="connsiteY0" fmla="*/ 81203 h 304002"/>
              <a:gd name="connsiteX1" fmla="*/ 53802 w 400507"/>
              <a:gd name="connsiteY1" fmla="*/ -1 h 304002"/>
              <a:gd name="connsiteX2" fmla="*/ 329930 w 400507"/>
              <a:gd name="connsiteY2" fmla="*/ 5651 h 304002"/>
              <a:gd name="connsiteX3" fmla="*/ 400507 w 400507"/>
              <a:gd name="connsiteY3" fmla="*/ 59723 h 304002"/>
              <a:gd name="connsiteX4" fmla="*/ 386433 w 400507"/>
              <a:gd name="connsiteY4" fmla="*/ 242635 h 304002"/>
              <a:gd name="connsiteX5" fmla="*/ 329930 w 400507"/>
              <a:gd name="connsiteY5" fmla="*/ 304002 h 304002"/>
              <a:gd name="connsiteX6" fmla="*/ 49726 w 400507"/>
              <a:gd name="connsiteY6" fmla="*/ 304002 h 304002"/>
              <a:gd name="connsiteX7" fmla="*/ 0 w 400507"/>
              <a:gd name="connsiteY7" fmla="*/ 254276 h 304002"/>
              <a:gd name="connsiteX8" fmla="*/ 52053 w 400507"/>
              <a:gd name="connsiteY8" fmla="*/ 81203 h 304002"/>
              <a:gd name="connsiteX0" fmla="*/ 38189 w 386643"/>
              <a:gd name="connsiteY0" fmla="*/ 81205 h 308355"/>
              <a:gd name="connsiteX1" fmla="*/ 39938 w 386643"/>
              <a:gd name="connsiteY1" fmla="*/ 1 h 308355"/>
              <a:gd name="connsiteX2" fmla="*/ 316066 w 386643"/>
              <a:gd name="connsiteY2" fmla="*/ 5653 h 308355"/>
              <a:gd name="connsiteX3" fmla="*/ 386643 w 386643"/>
              <a:gd name="connsiteY3" fmla="*/ 59725 h 308355"/>
              <a:gd name="connsiteX4" fmla="*/ 372569 w 386643"/>
              <a:gd name="connsiteY4" fmla="*/ 242637 h 308355"/>
              <a:gd name="connsiteX5" fmla="*/ 316066 w 386643"/>
              <a:gd name="connsiteY5" fmla="*/ 304004 h 308355"/>
              <a:gd name="connsiteX6" fmla="*/ 35862 w 386643"/>
              <a:gd name="connsiteY6" fmla="*/ 304004 h 308355"/>
              <a:gd name="connsiteX7" fmla="*/ 0 w 386643"/>
              <a:gd name="connsiteY7" fmla="*/ 292030 h 308355"/>
              <a:gd name="connsiteX8" fmla="*/ 38189 w 386643"/>
              <a:gd name="connsiteY8" fmla="*/ 81205 h 308355"/>
              <a:gd name="connsiteX0" fmla="*/ 38189 w 386643"/>
              <a:gd name="connsiteY0" fmla="*/ 81203 h 308355"/>
              <a:gd name="connsiteX1" fmla="*/ 39938 w 386643"/>
              <a:gd name="connsiteY1" fmla="*/ -1 h 308355"/>
              <a:gd name="connsiteX2" fmla="*/ 316066 w 386643"/>
              <a:gd name="connsiteY2" fmla="*/ 5651 h 308355"/>
              <a:gd name="connsiteX3" fmla="*/ 386643 w 386643"/>
              <a:gd name="connsiteY3" fmla="*/ 59723 h 308355"/>
              <a:gd name="connsiteX4" fmla="*/ 372569 w 386643"/>
              <a:gd name="connsiteY4" fmla="*/ 242635 h 308355"/>
              <a:gd name="connsiteX5" fmla="*/ 316066 w 386643"/>
              <a:gd name="connsiteY5" fmla="*/ 304002 h 308355"/>
              <a:gd name="connsiteX6" fmla="*/ 35862 w 386643"/>
              <a:gd name="connsiteY6" fmla="*/ 304002 h 308355"/>
              <a:gd name="connsiteX7" fmla="*/ 0 w 386643"/>
              <a:gd name="connsiteY7" fmla="*/ 292028 h 308355"/>
              <a:gd name="connsiteX8" fmla="*/ 38189 w 386643"/>
              <a:gd name="connsiteY8" fmla="*/ 81203 h 30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643" h="308355">
                <a:moveTo>
                  <a:pt x="38189" y="81203"/>
                </a:moveTo>
                <a:cubicBezTo>
                  <a:pt x="38189" y="53740"/>
                  <a:pt x="38078" y="32872"/>
                  <a:pt x="39938" y="-1"/>
                </a:cubicBezTo>
                <a:lnTo>
                  <a:pt x="316066" y="5651"/>
                </a:lnTo>
                <a:cubicBezTo>
                  <a:pt x="343529" y="5651"/>
                  <a:pt x="386643" y="32260"/>
                  <a:pt x="386643" y="59723"/>
                </a:cubicBezTo>
                <a:cubicBezTo>
                  <a:pt x="386643" y="126023"/>
                  <a:pt x="380084" y="176813"/>
                  <a:pt x="372569" y="242635"/>
                </a:cubicBezTo>
                <a:cubicBezTo>
                  <a:pt x="372569" y="270098"/>
                  <a:pt x="343529" y="304002"/>
                  <a:pt x="316066" y="304002"/>
                </a:cubicBezTo>
                <a:lnTo>
                  <a:pt x="35862" y="304002"/>
                </a:lnTo>
                <a:cubicBezTo>
                  <a:pt x="8399" y="304002"/>
                  <a:pt x="0" y="319491"/>
                  <a:pt x="0" y="292028"/>
                </a:cubicBezTo>
                <a:cubicBezTo>
                  <a:pt x="26949" y="231663"/>
                  <a:pt x="25459" y="151478"/>
                  <a:pt x="38189" y="81203"/>
                </a:cubicBezTo>
                <a:close/>
              </a:path>
            </a:pathLst>
          </a:custGeom>
          <a:solidFill>
            <a:schemeClr val="accent1">
              <a:lumMod val="7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Цилиндр 72"/>
          <p:cNvSpPr/>
          <p:nvPr/>
        </p:nvSpPr>
        <p:spPr>
          <a:xfrm rot="17100000">
            <a:off x="9639782" y="3269652"/>
            <a:ext cx="528637" cy="592061"/>
          </a:xfrm>
          <a:prstGeom prst="can">
            <a:avLst/>
          </a:prstGeom>
          <a:solidFill>
            <a:schemeClr val="bg1">
              <a:lumMod val="50000"/>
              <a:alpha val="2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2733" y="3924681"/>
            <a:ext cx="3120100" cy="718361"/>
          </a:xfrm>
          <a:prstGeom prst="rect">
            <a:avLst/>
          </a:prstGeom>
        </p:spPr>
      </p:pic>
      <p:sp>
        <p:nvSpPr>
          <p:cNvPr id="79" name="Дуга 78"/>
          <p:cNvSpPr/>
          <p:nvPr/>
        </p:nvSpPr>
        <p:spPr>
          <a:xfrm>
            <a:off x="8712200" y="5572127"/>
            <a:ext cx="1301749" cy="376560"/>
          </a:xfrm>
          <a:prstGeom prst="arc">
            <a:avLst>
              <a:gd name="adj1" fmla="val 10789588"/>
              <a:gd name="adj2" fmla="val 0"/>
            </a:avLst>
          </a:prstGeom>
          <a:noFill/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Дуга 80"/>
          <p:cNvSpPr/>
          <p:nvPr/>
        </p:nvSpPr>
        <p:spPr>
          <a:xfrm>
            <a:off x="8712200" y="4248152"/>
            <a:ext cx="1301749" cy="376560"/>
          </a:xfrm>
          <a:prstGeom prst="arc">
            <a:avLst>
              <a:gd name="adj1" fmla="val 10789588"/>
              <a:gd name="adj2" fmla="val 0"/>
            </a:avLst>
          </a:prstGeom>
          <a:noFill/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8974955" y="2518911"/>
            <a:ext cx="7963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8106834" y="3883775"/>
            <a:ext cx="3846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93"/>
          <p:cNvGrpSpPr/>
          <p:nvPr/>
        </p:nvGrpSpPr>
        <p:grpSpPr>
          <a:xfrm>
            <a:off x="9129226" y="3619651"/>
            <a:ext cx="460452" cy="1842172"/>
            <a:chOff x="6846919" y="2907506"/>
            <a:chExt cx="345339" cy="1381629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6846919" y="3011954"/>
              <a:ext cx="345339" cy="1277181"/>
              <a:chOff x="6846919" y="3011954"/>
              <a:chExt cx="345339" cy="1277181"/>
            </a:xfrm>
          </p:grpSpPr>
          <p:grpSp>
            <p:nvGrpSpPr>
              <p:cNvPr id="97" name="Группа 96"/>
              <p:cNvGrpSpPr/>
              <p:nvPr/>
            </p:nvGrpSpPr>
            <p:grpSpPr>
              <a:xfrm>
                <a:off x="6880678" y="3880716"/>
                <a:ext cx="311580" cy="408419"/>
                <a:chOff x="2004485" y="2286280"/>
                <a:chExt cx="576064" cy="1002950"/>
              </a:xfrm>
              <a:gradFill>
                <a:gsLst>
                  <a:gs pos="0">
                    <a:srgbClr val="CBCBCB"/>
                  </a:gs>
                  <a:gs pos="20000">
                    <a:schemeClr val="bg1">
                      <a:lumMod val="75000"/>
                    </a:schemeClr>
                  </a:gs>
                  <a:gs pos="81000">
                    <a:srgbClr val="777777"/>
                  </a:gs>
                  <a:gs pos="100000">
                    <a:schemeClr val="tx1"/>
                  </a:gs>
                </a:gsLst>
                <a:lin ang="5400000" scaled="0"/>
              </a:gradFill>
            </p:grpSpPr>
            <p:sp>
              <p:nvSpPr>
                <p:cNvPr id="107" name="Цилиндр 106"/>
                <p:cNvSpPr/>
                <p:nvPr/>
              </p:nvSpPr>
              <p:spPr>
                <a:xfrm>
                  <a:off x="2004485" y="2425134"/>
                  <a:ext cx="576064" cy="864096"/>
                </a:xfrm>
                <a:prstGeom prst="can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Полилиния 107"/>
                <p:cNvSpPr/>
                <p:nvPr/>
              </p:nvSpPr>
              <p:spPr>
                <a:xfrm>
                  <a:off x="2210379" y="2286280"/>
                  <a:ext cx="94670" cy="214001"/>
                </a:xfrm>
                <a:custGeom>
                  <a:avLst/>
                  <a:gdLst>
                    <a:gd name="connsiteX0" fmla="*/ 72445 w 94670"/>
                    <a:gd name="connsiteY0" fmla="*/ 214001 h 214001"/>
                    <a:gd name="connsiteX1" fmla="*/ 72445 w 94670"/>
                    <a:gd name="connsiteY1" fmla="*/ 137801 h 214001"/>
                    <a:gd name="connsiteX2" fmla="*/ 56570 w 94670"/>
                    <a:gd name="connsiteY2" fmla="*/ 121926 h 214001"/>
                    <a:gd name="connsiteX3" fmla="*/ 5770 w 94670"/>
                    <a:gd name="connsiteY3" fmla="*/ 99701 h 214001"/>
                    <a:gd name="connsiteX4" fmla="*/ 5770 w 94670"/>
                    <a:gd name="connsiteY4" fmla="*/ 48901 h 214001"/>
                    <a:gd name="connsiteX5" fmla="*/ 47045 w 94670"/>
                    <a:gd name="connsiteY5" fmla="*/ 13976 h 214001"/>
                    <a:gd name="connsiteX6" fmla="*/ 81970 w 94670"/>
                    <a:gd name="connsiteY6" fmla="*/ 1276 h 214001"/>
                    <a:gd name="connsiteX7" fmla="*/ 94670 w 94670"/>
                    <a:gd name="connsiteY7" fmla="*/ 42551 h 214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670" h="214001">
                      <a:moveTo>
                        <a:pt x="72445" y="214001"/>
                      </a:moveTo>
                      <a:cubicBezTo>
                        <a:pt x="73768" y="183574"/>
                        <a:pt x="75091" y="153147"/>
                        <a:pt x="72445" y="137801"/>
                      </a:cubicBezTo>
                      <a:cubicBezTo>
                        <a:pt x="69799" y="122455"/>
                        <a:pt x="67682" y="128276"/>
                        <a:pt x="56570" y="121926"/>
                      </a:cubicBezTo>
                      <a:cubicBezTo>
                        <a:pt x="45458" y="115576"/>
                        <a:pt x="14237" y="111872"/>
                        <a:pt x="5770" y="99701"/>
                      </a:cubicBezTo>
                      <a:cubicBezTo>
                        <a:pt x="-2697" y="87530"/>
                        <a:pt x="-1109" y="63188"/>
                        <a:pt x="5770" y="48901"/>
                      </a:cubicBezTo>
                      <a:cubicBezTo>
                        <a:pt x="12649" y="34613"/>
                        <a:pt x="34345" y="21913"/>
                        <a:pt x="47045" y="13976"/>
                      </a:cubicBezTo>
                      <a:cubicBezTo>
                        <a:pt x="59745" y="6039"/>
                        <a:pt x="74033" y="-3487"/>
                        <a:pt x="81970" y="1276"/>
                      </a:cubicBezTo>
                      <a:cubicBezTo>
                        <a:pt x="89908" y="6038"/>
                        <a:pt x="92289" y="24294"/>
                        <a:pt x="94670" y="425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8" name="Группа 97"/>
              <p:cNvGrpSpPr/>
              <p:nvPr/>
            </p:nvGrpSpPr>
            <p:grpSpPr>
              <a:xfrm>
                <a:off x="6846919" y="3011954"/>
                <a:ext cx="318217" cy="513142"/>
                <a:chOff x="2663788" y="3041050"/>
                <a:chExt cx="576064" cy="1233838"/>
              </a:xfrm>
            </p:grpSpPr>
            <p:sp>
              <p:nvSpPr>
                <p:cNvPr id="103" name="Полилиния 102"/>
                <p:cNvSpPr/>
                <p:nvPr/>
              </p:nvSpPr>
              <p:spPr>
                <a:xfrm flipH="1" flipV="1">
                  <a:off x="2955106" y="4060887"/>
                  <a:ext cx="94670" cy="214001"/>
                </a:xfrm>
                <a:custGeom>
                  <a:avLst/>
                  <a:gdLst>
                    <a:gd name="connsiteX0" fmla="*/ 72445 w 94670"/>
                    <a:gd name="connsiteY0" fmla="*/ 214001 h 214001"/>
                    <a:gd name="connsiteX1" fmla="*/ 72445 w 94670"/>
                    <a:gd name="connsiteY1" fmla="*/ 137801 h 214001"/>
                    <a:gd name="connsiteX2" fmla="*/ 56570 w 94670"/>
                    <a:gd name="connsiteY2" fmla="*/ 121926 h 214001"/>
                    <a:gd name="connsiteX3" fmla="*/ 5770 w 94670"/>
                    <a:gd name="connsiteY3" fmla="*/ 99701 h 214001"/>
                    <a:gd name="connsiteX4" fmla="*/ 5770 w 94670"/>
                    <a:gd name="connsiteY4" fmla="*/ 48901 h 214001"/>
                    <a:gd name="connsiteX5" fmla="*/ 47045 w 94670"/>
                    <a:gd name="connsiteY5" fmla="*/ 13976 h 214001"/>
                    <a:gd name="connsiteX6" fmla="*/ 81970 w 94670"/>
                    <a:gd name="connsiteY6" fmla="*/ 1276 h 214001"/>
                    <a:gd name="connsiteX7" fmla="*/ 94670 w 94670"/>
                    <a:gd name="connsiteY7" fmla="*/ 42551 h 214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670" h="214001">
                      <a:moveTo>
                        <a:pt x="72445" y="214001"/>
                      </a:moveTo>
                      <a:cubicBezTo>
                        <a:pt x="73768" y="183574"/>
                        <a:pt x="75091" y="153147"/>
                        <a:pt x="72445" y="137801"/>
                      </a:cubicBezTo>
                      <a:cubicBezTo>
                        <a:pt x="69799" y="122455"/>
                        <a:pt x="67682" y="128276"/>
                        <a:pt x="56570" y="121926"/>
                      </a:cubicBezTo>
                      <a:cubicBezTo>
                        <a:pt x="45458" y="115576"/>
                        <a:pt x="14237" y="111872"/>
                        <a:pt x="5770" y="99701"/>
                      </a:cubicBezTo>
                      <a:cubicBezTo>
                        <a:pt x="-2697" y="87530"/>
                        <a:pt x="-1109" y="63188"/>
                        <a:pt x="5770" y="48901"/>
                      </a:cubicBezTo>
                      <a:cubicBezTo>
                        <a:pt x="12649" y="34613"/>
                        <a:pt x="34345" y="21913"/>
                        <a:pt x="47045" y="13976"/>
                      </a:cubicBezTo>
                      <a:cubicBezTo>
                        <a:pt x="59745" y="6039"/>
                        <a:pt x="74033" y="-3487"/>
                        <a:pt x="81970" y="1276"/>
                      </a:cubicBezTo>
                      <a:cubicBezTo>
                        <a:pt x="89908" y="6038"/>
                        <a:pt x="92289" y="24294"/>
                        <a:pt x="94670" y="425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4" name="Группа 103"/>
                <p:cNvGrpSpPr/>
                <p:nvPr/>
              </p:nvGrpSpPr>
              <p:grpSpPr>
                <a:xfrm>
                  <a:off x="2663788" y="3041050"/>
                  <a:ext cx="576064" cy="1036601"/>
                  <a:chOff x="2663788" y="3041050"/>
                  <a:chExt cx="576064" cy="1036601"/>
                </a:xfrm>
              </p:grpSpPr>
              <p:sp>
                <p:nvSpPr>
                  <p:cNvPr id="105" name="Цилиндр 104"/>
                  <p:cNvSpPr/>
                  <p:nvPr/>
                </p:nvSpPr>
                <p:spPr>
                  <a:xfrm>
                    <a:off x="2663788" y="3213555"/>
                    <a:ext cx="576064" cy="864096"/>
                  </a:xfrm>
                  <a:prstGeom prst="can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6" name="Полилиния 105"/>
                  <p:cNvSpPr/>
                  <p:nvPr/>
                </p:nvSpPr>
                <p:spPr>
                  <a:xfrm>
                    <a:off x="2666999" y="3041050"/>
                    <a:ext cx="568325" cy="247654"/>
                  </a:xfrm>
                  <a:custGeom>
                    <a:avLst/>
                    <a:gdLst>
                      <a:gd name="connsiteX0" fmla="*/ 577850 w 577850"/>
                      <a:gd name="connsiteY0" fmla="*/ 295276 h 295276"/>
                      <a:gd name="connsiteX1" fmla="*/ 358775 w 577850"/>
                      <a:gd name="connsiteY1" fmla="*/ 1 h 295276"/>
                      <a:gd name="connsiteX2" fmla="*/ 0 w 577850"/>
                      <a:gd name="connsiteY2" fmla="*/ 292101 h 295276"/>
                      <a:gd name="connsiteX0" fmla="*/ 577850 w 577850"/>
                      <a:gd name="connsiteY0" fmla="*/ 279402 h 279402"/>
                      <a:gd name="connsiteX1" fmla="*/ 279400 w 577850"/>
                      <a:gd name="connsiteY1" fmla="*/ 2 h 279402"/>
                      <a:gd name="connsiteX2" fmla="*/ 0 w 577850"/>
                      <a:gd name="connsiteY2" fmla="*/ 276227 h 279402"/>
                      <a:gd name="connsiteX0" fmla="*/ 577850 w 577850"/>
                      <a:gd name="connsiteY0" fmla="*/ 279475 h 279475"/>
                      <a:gd name="connsiteX1" fmla="*/ 279400 w 577850"/>
                      <a:gd name="connsiteY1" fmla="*/ 75 h 279475"/>
                      <a:gd name="connsiteX2" fmla="*/ 0 w 577850"/>
                      <a:gd name="connsiteY2" fmla="*/ 276300 h 279475"/>
                      <a:gd name="connsiteX0" fmla="*/ 577850 w 577850"/>
                      <a:gd name="connsiteY0" fmla="*/ 279477 h 279477"/>
                      <a:gd name="connsiteX1" fmla="*/ 279400 w 577850"/>
                      <a:gd name="connsiteY1" fmla="*/ 77 h 279477"/>
                      <a:gd name="connsiteX2" fmla="*/ 0 w 577850"/>
                      <a:gd name="connsiteY2" fmla="*/ 276302 h 279477"/>
                      <a:gd name="connsiteX0" fmla="*/ 577850 w 577850"/>
                      <a:gd name="connsiteY0" fmla="*/ 279477 h 279477"/>
                      <a:gd name="connsiteX1" fmla="*/ 279400 w 577850"/>
                      <a:gd name="connsiteY1" fmla="*/ 77 h 279477"/>
                      <a:gd name="connsiteX2" fmla="*/ 0 w 577850"/>
                      <a:gd name="connsiteY2" fmla="*/ 276302 h 279477"/>
                      <a:gd name="connsiteX0" fmla="*/ 577850 w 577850"/>
                      <a:gd name="connsiteY0" fmla="*/ 247751 h 247751"/>
                      <a:gd name="connsiteX1" fmla="*/ 282575 w 577850"/>
                      <a:gd name="connsiteY1" fmla="*/ 101 h 247751"/>
                      <a:gd name="connsiteX2" fmla="*/ 0 w 577850"/>
                      <a:gd name="connsiteY2" fmla="*/ 244576 h 247751"/>
                      <a:gd name="connsiteX0" fmla="*/ 568325 w 568325"/>
                      <a:gd name="connsiteY0" fmla="*/ 247653 h 247653"/>
                      <a:gd name="connsiteX1" fmla="*/ 282575 w 568325"/>
                      <a:gd name="connsiteY1" fmla="*/ 3 h 247653"/>
                      <a:gd name="connsiteX2" fmla="*/ 0 w 568325"/>
                      <a:gd name="connsiteY2" fmla="*/ 244478 h 24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8325" h="247653">
                        <a:moveTo>
                          <a:pt x="568325" y="247653"/>
                        </a:moveTo>
                        <a:cubicBezTo>
                          <a:pt x="522816" y="100280"/>
                          <a:pt x="377296" y="532"/>
                          <a:pt x="282575" y="3"/>
                        </a:cubicBezTo>
                        <a:cubicBezTo>
                          <a:pt x="187854" y="-526"/>
                          <a:pt x="89958" y="94988"/>
                          <a:pt x="0" y="244478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cxnSp>
            <p:nvCxnSpPr>
              <p:cNvPr id="100" name="Прямая соединительная линия 99"/>
              <p:cNvCxnSpPr/>
              <p:nvPr/>
            </p:nvCxnSpPr>
            <p:spPr>
              <a:xfrm flipH="1" flipV="1">
                <a:off x="7029861" y="3521869"/>
                <a:ext cx="1" cy="3621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Прямая соединительная линия 95"/>
            <p:cNvCxnSpPr/>
            <p:nvPr/>
          </p:nvCxnSpPr>
          <p:spPr>
            <a:xfrm>
              <a:off x="7002141" y="2907506"/>
              <a:ext cx="0" cy="1044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Цилиндр 108"/>
          <p:cNvSpPr/>
          <p:nvPr/>
        </p:nvSpPr>
        <p:spPr>
          <a:xfrm>
            <a:off x="8712162" y="4719987"/>
            <a:ext cx="1301789" cy="1225524"/>
          </a:xfrm>
          <a:prstGeom prst="can">
            <a:avLst>
              <a:gd name="adj" fmla="val 27590"/>
            </a:avLst>
          </a:prstGeom>
          <a:solidFill>
            <a:schemeClr val="accent1">
              <a:lumMod val="7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8712161" y="4716811"/>
            <a:ext cx="1308139" cy="343557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1" name="Группа 110"/>
          <p:cNvGrpSpPr/>
          <p:nvPr/>
        </p:nvGrpSpPr>
        <p:grpSpPr>
          <a:xfrm>
            <a:off x="8712200" y="4244978"/>
            <a:ext cx="1812925" cy="1700535"/>
            <a:chOff x="6538913" y="3102770"/>
            <a:chExt cx="1359694" cy="1275401"/>
          </a:xfrm>
        </p:grpSpPr>
        <p:sp>
          <p:nvSpPr>
            <p:cNvPr id="112" name="Дуга 111"/>
            <p:cNvSpPr/>
            <p:nvPr/>
          </p:nvSpPr>
          <p:spPr>
            <a:xfrm flipV="1">
              <a:off x="6538913" y="4095751"/>
              <a:ext cx="976312" cy="282420"/>
            </a:xfrm>
            <a:prstGeom prst="arc">
              <a:avLst>
                <a:gd name="adj1" fmla="val 10789588"/>
                <a:gd name="adj2" fmla="val 0"/>
              </a:avLst>
            </a:prstGeom>
            <a:noFill/>
            <a:ln w="1905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13" name="Прямая соединительная линия 112"/>
            <p:cNvCxnSpPr>
              <a:stCxn id="112" idx="0"/>
            </p:cNvCxnSpPr>
            <p:nvPr/>
          </p:nvCxnSpPr>
          <p:spPr>
            <a:xfrm flipH="1" flipV="1">
              <a:off x="6538913" y="3248025"/>
              <a:ext cx="27" cy="98745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flipV="1">
              <a:off x="7515253" y="3586163"/>
              <a:ext cx="0" cy="64932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Дуга 114"/>
            <p:cNvSpPr/>
            <p:nvPr/>
          </p:nvSpPr>
          <p:spPr>
            <a:xfrm flipV="1">
              <a:off x="6538913" y="3102770"/>
              <a:ext cx="976312" cy="282420"/>
            </a:xfrm>
            <a:prstGeom prst="arc">
              <a:avLst>
                <a:gd name="adj1" fmla="val 10789588"/>
                <a:gd name="adj2" fmla="val 0"/>
              </a:avLst>
            </a:prstGeom>
            <a:noFill/>
            <a:ln w="1905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16" name="Прямая соединительная линия 115"/>
            <p:cNvCxnSpPr/>
            <p:nvPr/>
          </p:nvCxnSpPr>
          <p:spPr>
            <a:xfrm flipV="1">
              <a:off x="7515253" y="3236120"/>
              <a:ext cx="0" cy="17859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flipH="1" flipV="1">
              <a:off x="7510463" y="3406256"/>
              <a:ext cx="388144" cy="15566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flipH="1" flipV="1">
              <a:off x="7508082" y="3591248"/>
              <a:ext cx="388144" cy="15566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Прямая соединительная линия 119"/>
          <p:cNvCxnSpPr/>
          <p:nvPr/>
        </p:nvCxnSpPr>
        <p:spPr>
          <a:xfrm flipH="1">
            <a:off x="8106834" y="3615415"/>
            <a:ext cx="3846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Группа 121"/>
          <p:cNvGrpSpPr/>
          <p:nvPr/>
        </p:nvGrpSpPr>
        <p:grpSpPr>
          <a:xfrm>
            <a:off x="10463214" y="5353450"/>
            <a:ext cx="528639" cy="592061"/>
            <a:chOff x="7847410" y="4015087"/>
            <a:chExt cx="396479" cy="444046"/>
          </a:xfrm>
        </p:grpSpPr>
        <p:sp>
          <p:nvSpPr>
            <p:cNvPr id="123" name="Цилиндр 122"/>
            <p:cNvSpPr/>
            <p:nvPr/>
          </p:nvSpPr>
          <p:spPr>
            <a:xfrm>
              <a:off x="7847410" y="4015087"/>
              <a:ext cx="396478" cy="444046"/>
            </a:xfrm>
            <a:prstGeom prst="can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4" name="Цилиндр 123"/>
            <p:cNvSpPr/>
            <p:nvPr/>
          </p:nvSpPr>
          <p:spPr>
            <a:xfrm>
              <a:off x="7851027" y="4160044"/>
              <a:ext cx="392861" cy="298351"/>
            </a:xfrm>
            <a:prstGeom prst="can">
              <a:avLst>
                <a:gd name="adj" fmla="val 27590"/>
              </a:avLst>
            </a:prstGeom>
            <a:solidFill>
              <a:schemeClr val="accent1">
                <a:lumMod val="75000"/>
                <a:alpha val="5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847411" y="4159306"/>
              <a:ext cx="396478" cy="8170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126" name="Прямая соединительная линия 125"/>
          <p:cNvCxnSpPr/>
          <p:nvPr/>
        </p:nvCxnSpPr>
        <p:spPr>
          <a:xfrm>
            <a:off x="8489951" y="3611920"/>
            <a:ext cx="846237" cy="0"/>
          </a:xfrm>
          <a:prstGeom prst="line">
            <a:avLst/>
          </a:prstGeom>
          <a:ln w="9525">
            <a:solidFill>
              <a:schemeClr val="accent2"/>
            </a:solidFill>
            <a:headEnd type="triangl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"/>
          <a:stretch/>
        </p:blipFill>
        <p:spPr>
          <a:xfrm>
            <a:off x="9186478" y="2508249"/>
            <a:ext cx="316455" cy="1155848"/>
          </a:xfrm>
          <a:prstGeom prst="rect">
            <a:avLst/>
          </a:prstGeom>
        </p:spPr>
      </p:pic>
      <p:sp>
        <p:nvSpPr>
          <p:cNvPr id="128" name="Овал 127"/>
          <p:cNvSpPr/>
          <p:nvPr/>
        </p:nvSpPr>
        <p:spPr>
          <a:xfrm>
            <a:off x="9137236" y="4141895"/>
            <a:ext cx="414936" cy="103557"/>
          </a:xfrm>
          <a:prstGeom prst="ellipse">
            <a:avLst/>
          </a:prstGeom>
          <a:solidFill>
            <a:srgbClr val="0070C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4.5679E-6 C 0.01354 -0.06821 0.03906 -0.13025 0.04132 -0.20463 C 0.04063 -0.24075 0.02552 -0.26513 0.01771 -0.29537 C 0.00868 -0.30957 -0.02257 -0.31204 -0.05087 -0.3138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57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1.66667E-6 0.0416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00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3.05556E-6 0.02037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20988E-6 L 3.61111E-6 0.04013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5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17284E-7 L 3.05556E-6 -0.20093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6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61" grpId="0" animBg="1"/>
      <p:bldP spid="61" grpId="1" animBg="1"/>
      <p:bldP spid="69" grpId="0" animBg="1"/>
      <p:bldP spid="69" grpId="1" animBg="1"/>
      <p:bldP spid="73" grpId="0" animBg="1"/>
      <p:bldP spid="1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Скругленный прямоугольник 119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8" name="Дуга 77"/>
          <p:cNvSpPr/>
          <p:nvPr/>
        </p:nvSpPr>
        <p:spPr>
          <a:xfrm>
            <a:off x="6747933" y="4830237"/>
            <a:ext cx="4673600" cy="1015507"/>
          </a:xfrm>
          <a:prstGeom prst="arc">
            <a:avLst>
              <a:gd name="adj1" fmla="val 10789588"/>
              <a:gd name="adj2" fmla="val 0"/>
            </a:avLst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93886" y="515809"/>
            <a:ext cx="306205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Плавание тел</a:t>
            </a:r>
          </a:p>
        </p:txBody>
      </p:sp>
      <p:sp>
        <p:nvSpPr>
          <p:cNvPr id="112" name="Дуга 111"/>
          <p:cNvSpPr/>
          <p:nvPr/>
        </p:nvSpPr>
        <p:spPr>
          <a:xfrm>
            <a:off x="6747933" y="2701200"/>
            <a:ext cx="4673600" cy="1016920"/>
          </a:xfrm>
          <a:prstGeom prst="arc">
            <a:avLst>
              <a:gd name="adj1" fmla="val 10789588"/>
              <a:gd name="adj2" fmla="val 0"/>
            </a:avLst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7" name="Куб 106"/>
          <p:cNvSpPr/>
          <p:nvPr/>
        </p:nvSpPr>
        <p:spPr>
          <a:xfrm>
            <a:off x="9892274" y="1987643"/>
            <a:ext cx="502869" cy="502869"/>
          </a:xfrm>
          <a:prstGeom prst="cub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Куб 2"/>
          <p:cNvSpPr/>
          <p:nvPr/>
        </p:nvSpPr>
        <p:spPr>
          <a:xfrm>
            <a:off x="7713260" y="1987643"/>
            <a:ext cx="502869" cy="502869"/>
          </a:xfrm>
          <a:prstGeom prst="cub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Цилиндр 78"/>
          <p:cNvSpPr/>
          <p:nvPr/>
        </p:nvSpPr>
        <p:spPr>
          <a:xfrm>
            <a:off x="6756401" y="2719917"/>
            <a:ext cx="4660900" cy="3117361"/>
          </a:xfrm>
          <a:prstGeom prst="can">
            <a:avLst>
              <a:gd name="adj" fmla="val 30860"/>
            </a:avLst>
          </a:prstGeom>
          <a:solidFill>
            <a:schemeClr val="accent1">
              <a:lumMod val="7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769101" y="2724151"/>
            <a:ext cx="4629151" cy="965200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9" name="Дуга 108"/>
          <p:cNvSpPr/>
          <p:nvPr/>
        </p:nvSpPr>
        <p:spPr>
          <a:xfrm flipV="1">
            <a:off x="6747933" y="4820357"/>
            <a:ext cx="4673600" cy="1016920"/>
          </a:xfrm>
          <a:prstGeom prst="arc">
            <a:avLst>
              <a:gd name="adj1" fmla="val 10789588"/>
              <a:gd name="adj2" fmla="val 0"/>
            </a:avLst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747933" y="3196167"/>
            <a:ext cx="0" cy="21418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11421532" y="3196167"/>
            <a:ext cx="0" cy="21418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Дуга 109"/>
          <p:cNvSpPr/>
          <p:nvPr/>
        </p:nvSpPr>
        <p:spPr>
          <a:xfrm flipV="1">
            <a:off x="6747933" y="2686757"/>
            <a:ext cx="4673600" cy="1016920"/>
          </a:xfrm>
          <a:prstGeom prst="arc">
            <a:avLst>
              <a:gd name="adj1" fmla="val 10789588"/>
              <a:gd name="adj2" fmla="val 0"/>
            </a:avLst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18" name="Дуга 117"/>
          <p:cNvSpPr/>
          <p:nvPr/>
        </p:nvSpPr>
        <p:spPr>
          <a:xfrm>
            <a:off x="6747932" y="2696880"/>
            <a:ext cx="4673600" cy="1016920"/>
          </a:xfrm>
          <a:prstGeom prst="arc">
            <a:avLst>
              <a:gd name="adj1" fmla="val 10789588"/>
              <a:gd name="adj2" fmla="val 11683322"/>
            </a:avLst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19" name="Дуга 118"/>
          <p:cNvSpPr/>
          <p:nvPr/>
        </p:nvSpPr>
        <p:spPr>
          <a:xfrm>
            <a:off x="6747932" y="2697804"/>
            <a:ext cx="4673600" cy="1016920"/>
          </a:xfrm>
          <a:prstGeom prst="arc">
            <a:avLst>
              <a:gd name="adj1" fmla="val 20884506"/>
              <a:gd name="adj2" fmla="val 3047"/>
            </a:avLst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14" name="Куб 113"/>
          <p:cNvSpPr/>
          <p:nvPr/>
        </p:nvSpPr>
        <p:spPr>
          <a:xfrm>
            <a:off x="8802767" y="2786362"/>
            <a:ext cx="502869" cy="502869"/>
          </a:xfrm>
          <a:prstGeom prst="cub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6" name="Куб 105"/>
          <p:cNvSpPr/>
          <p:nvPr/>
        </p:nvSpPr>
        <p:spPr>
          <a:xfrm>
            <a:off x="8802767" y="1985115"/>
            <a:ext cx="502869" cy="502869"/>
          </a:xfrm>
          <a:prstGeom prst="cub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8802767" y="3196167"/>
            <a:ext cx="379333" cy="93064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9175751" y="3111500"/>
            <a:ext cx="130175" cy="184080"/>
          </a:xfrm>
          <a:custGeom>
            <a:avLst/>
            <a:gdLst>
              <a:gd name="connsiteX0" fmla="*/ 0 w 97631"/>
              <a:gd name="connsiteY0" fmla="*/ 135731 h 135731"/>
              <a:gd name="connsiteX1" fmla="*/ 97631 w 97631"/>
              <a:gd name="connsiteY1" fmla="*/ 40481 h 135731"/>
              <a:gd name="connsiteX2" fmla="*/ 97631 w 97631"/>
              <a:gd name="connsiteY2" fmla="*/ 0 h 135731"/>
              <a:gd name="connsiteX3" fmla="*/ 2381 w 97631"/>
              <a:gd name="connsiteY3" fmla="*/ 69056 h 135731"/>
              <a:gd name="connsiteX4" fmla="*/ 0 w 97631"/>
              <a:gd name="connsiteY4" fmla="*/ 135731 h 13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31" h="135731">
                <a:moveTo>
                  <a:pt x="0" y="135731"/>
                </a:moveTo>
                <a:lnTo>
                  <a:pt x="97631" y="40481"/>
                </a:lnTo>
                <a:lnTo>
                  <a:pt x="97631" y="0"/>
                </a:lnTo>
                <a:lnTo>
                  <a:pt x="2381" y="69056"/>
                </a:lnTo>
                <a:cubicBezTo>
                  <a:pt x="1587" y="91281"/>
                  <a:pt x="794" y="113506"/>
                  <a:pt x="0" y="135731"/>
                </a:cubicBezTo>
                <a:close/>
              </a:path>
            </a:pathLst>
          </a:custGeom>
          <a:solidFill>
            <a:schemeClr val="accent1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9251" y="1788160"/>
            <a:ext cx="531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ED7D31">
                    <a:lumMod val="75000"/>
                  </a:srgbClr>
                </a:solidFill>
              </a:rPr>
              <a:t>Условия плавания тел</a:t>
            </a:r>
            <a:endParaRPr lang="ru-RU" sz="20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9251" y="2321728"/>
            <a:ext cx="5479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1) тело тонет, если равнодействующая силы тяжести и архимедовой силы направлена вниз;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9251" y="3470847"/>
            <a:ext cx="5479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2) тело плавает внутри жидкости, если равнодействующая силы тяжести и архимедовой силы равна нулю;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9251" y="4619967"/>
            <a:ext cx="5479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3) тело плавает на поверхности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жидкости, если равнодействующая архимедовой силы и силы тяжести направлена вверх.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9114283" y="2252134"/>
            <a:ext cx="2528460" cy="3573116"/>
            <a:chOff x="6835712" y="1689100"/>
            <a:chExt cx="1896345" cy="2679837"/>
          </a:xfrm>
        </p:grpSpPr>
        <p:sp>
          <p:nvSpPr>
            <p:cNvPr id="34" name="Куб 33"/>
            <p:cNvSpPr/>
            <p:nvPr/>
          </p:nvSpPr>
          <p:spPr>
            <a:xfrm>
              <a:off x="7993142" y="3759902"/>
              <a:ext cx="377152" cy="377152"/>
            </a:xfrm>
            <a:prstGeom prst="cub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Куб 34"/>
            <p:cNvSpPr/>
            <p:nvPr/>
          </p:nvSpPr>
          <p:spPr>
            <a:xfrm>
              <a:off x="7135062" y="2937363"/>
              <a:ext cx="377152" cy="377152"/>
            </a:xfrm>
            <a:prstGeom prst="cub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Дуга 35"/>
            <p:cNvSpPr/>
            <p:nvPr/>
          </p:nvSpPr>
          <p:spPr>
            <a:xfrm>
              <a:off x="6835712" y="1689100"/>
              <a:ext cx="1882497" cy="742923"/>
            </a:xfrm>
            <a:prstGeom prst="arc">
              <a:avLst>
                <a:gd name="adj1" fmla="val 10789588"/>
                <a:gd name="adj2" fmla="val 0"/>
              </a:avLst>
            </a:prstGeom>
            <a:noFill/>
            <a:ln w="190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Цилиндр 36"/>
            <p:cNvSpPr/>
            <p:nvPr/>
          </p:nvSpPr>
          <p:spPr>
            <a:xfrm>
              <a:off x="6835712" y="1933575"/>
              <a:ext cx="1896345" cy="2398875"/>
            </a:xfrm>
            <a:prstGeom prst="can">
              <a:avLst>
                <a:gd name="adj" fmla="val 36887"/>
              </a:avLst>
            </a:prstGeom>
            <a:solidFill>
              <a:schemeClr val="accent1">
                <a:lumMod val="75000"/>
                <a:alpha val="5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6835712" y="1933575"/>
              <a:ext cx="1882497" cy="70485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Куб 38"/>
            <p:cNvSpPr/>
            <p:nvPr/>
          </p:nvSpPr>
          <p:spPr>
            <a:xfrm>
              <a:off x="7615990" y="1927391"/>
              <a:ext cx="377152" cy="377152"/>
            </a:xfrm>
            <a:prstGeom prst="cub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615990" y="2234745"/>
              <a:ext cx="284500" cy="69798"/>
            </a:xfrm>
            <a:prstGeom prst="rect">
              <a:avLst/>
            </a:prstGeom>
            <a:solidFill>
              <a:schemeClr val="accent1">
                <a:lumMod val="75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7895728" y="2171245"/>
              <a:ext cx="97631" cy="138060"/>
            </a:xfrm>
            <a:custGeom>
              <a:avLst/>
              <a:gdLst>
                <a:gd name="connsiteX0" fmla="*/ 0 w 97631"/>
                <a:gd name="connsiteY0" fmla="*/ 135731 h 135731"/>
                <a:gd name="connsiteX1" fmla="*/ 97631 w 97631"/>
                <a:gd name="connsiteY1" fmla="*/ 40481 h 135731"/>
                <a:gd name="connsiteX2" fmla="*/ 97631 w 97631"/>
                <a:gd name="connsiteY2" fmla="*/ 0 h 135731"/>
                <a:gd name="connsiteX3" fmla="*/ 2381 w 97631"/>
                <a:gd name="connsiteY3" fmla="*/ 69056 h 135731"/>
                <a:gd name="connsiteX4" fmla="*/ 0 w 97631"/>
                <a:gd name="connsiteY4" fmla="*/ 135731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31" h="135731">
                  <a:moveTo>
                    <a:pt x="0" y="135731"/>
                  </a:moveTo>
                  <a:lnTo>
                    <a:pt x="97631" y="40481"/>
                  </a:lnTo>
                  <a:lnTo>
                    <a:pt x="97631" y="0"/>
                  </a:lnTo>
                  <a:lnTo>
                    <a:pt x="2381" y="69056"/>
                  </a:lnTo>
                  <a:cubicBezTo>
                    <a:pt x="1587" y="91281"/>
                    <a:pt x="794" y="113506"/>
                    <a:pt x="0" y="135731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Цилиндр 41"/>
            <p:cNvSpPr/>
            <p:nvPr/>
          </p:nvSpPr>
          <p:spPr>
            <a:xfrm>
              <a:off x="6835712" y="1689101"/>
              <a:ext cx="1882497" cy="2643348"/>
            </a:xfrm>
            <a:prstGeom prst="can">
              <a:avLst>
                <a:gd name="adj" fmla="val 3804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Дуга 42"/>
            <p:cNvSpPr/>
            <p:nvPr/>
          </p:nvSpPr>
          <p:spPr>
            <a:xfrm>
              <a:off x="6835712" y="3626014"/>
              <a:ext cx="1882497" cy="742923"/>
            </a:xfrm>
            <a:prstGeom prst="arc">
              <a:avLst>
                <a:gd name="adj1" fmla="val 10789588"/>
                <a:gd name="adj2" fmla="val 0"/>
              </a:avLst>
            </a:prstGeom>
            <a:noFill/>
            <a:ln w="190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6392123" y="2346064"/>
                <a:ext cx="1288558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92" y="1759548"/>
                <a:ext cx="1012521" cy="351186"/>
              </a:xfrm>
              <a:prstGeom prst="rect">
                <a:avLst/>
              </a:prstGeom>
              <a:blipFill rotWithShape="0">
                <a:blip r:embed="rId6"/>
                <a:stretch>
                  <a:fillRect t="-8772" r="-9581" b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6392123" y="1884749"/>
            <a:ext cx="164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Тело тонет: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7550515" y="2346064"/>
                <a:ext cx="11603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86" y="1759548"/>
                <a:ext cx="919291" cy="323165"/>
              </a:xfrm>
              <a:prstGeom prst="rect">
                <a:avLst/>
              </a:prstGeom>
              <a:blipFill rotWithShape="0">
                <a:blip r:embed="rId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6392123" y="3861693"/>
                <a:ext cx="1288558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92" y="2896270"/>
                <a:ext cx="1012521" cy="351186"/>
              </a:xfrm>
              <a:prstGeom prst="rect">
                <a:avLst/>
              </a:prstGeom>
              <a:blipFill rotWithShape="0">
                <a:blip r:embed="rId8"/>
                <a:stretch>
                  <a:fillRect t="-8621" r="-9581"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6392123" y="3114270"/>
            <a:ext cx="2651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Тело плавает внутри жидкости: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7550515" y="3861693"/>
                <a:ext cx="11603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86" y="2896270"/>
                <a:ext cx="919291" cy="323165"/>
              </a:xfrm>
              <a:prstGeom prst="rect">
                <a:avLst/>
              </a:prstGeom>
              <a:blipFill rotWithShape="0">
                <a:blip r:embed="rId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6392123" y="5367161"/>
                <a:ext cx="1288558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92" y="4025371"/>
                <a:ext cx="1012521" cy="351186"/>
              </a:xfrm>
              <a:prstGeom prst="rect">
                <a:avLst/>
              </a:prstGeom>
              <a:blipFill rotWithShape="0">
                <a:blip r:embed="rId10"/>
                <a:stretch>
                  <a:fillRect t="-8621" r="-9581"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392123" y="4619738"/>
            <a:ext cx="2651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Тело плавает на поверхности: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1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5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7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0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3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6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9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22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5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2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5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28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31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34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2" dur="7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5" dur="7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0" presetClass="path" presetSubtype="0" decel="4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7 -3.20988E-6 L 0.00017 0.25062 L 0.00017 0.25741 C -0.00035 0.26142 -0.0007 0.26544 -0.00139 0.26945 C -0.00174 0.27223 -0.00261 0.27655 -0.00261 0.27686 C -0.00261 0.27716 -0.00174 0.28488 -0.00139 0.28611 C -0.00087 0.28704 0.00017 0.28766 0.00087 0.28858 C 0.00139 0.29136 0.0026 0.29383 0.00243 0.29692 C 0.00156 0.31513 0.00156 0.30834 0.00156 0.31698 L 0.00156 0.31852 " pathEditMode="relative" rAng="0" ptsTypes="AAAAAAAAAA">
                                          <p:cBhvr>
                                            <p:cTn id="49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" y="15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42" presetClass="path" presetSubtype="0" decel="4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3.20988E-6 L -4.44444E-6 0.44105 " pathEditMode="relative" rAng="0" ptsTypes="AA">
                                          <p:cBhvr>
                                            <p:cTn id="51" dur="2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0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fill="hold" grpId="2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4.07407E-6 L -4.72222E-6 0.11759 " pathEditMode="relative" rAng="0" ptsTypes="AA" p14:bounceEnd="34000">
                                          <p:cBhvr>
                                            <p:cTn id="53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8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1" presetClass="exit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9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5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8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1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4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7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0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6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9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2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9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9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8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1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4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4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8" grpId="0" animBg="1"/>
          <p:bldP spid="78" grpId="1" animBg="1"/>
          <p:bldP spid="112" grpId="0" animBg="1"/>
          <p:bldP spid="112" grpId="1" animBg="1"/>
          <p:bldP spid="107" grpId="0" animBg="1"/>
          <p:bldP spid="107" grpId="1" animBg="1"/>
          <p:bldP spid="107" grpId="2" animBg="1"/>
          <p:bldP spid="3" grpId="0" animBg="1"/>
          <p:bldP spid="3" grpId="1" animBg="1"/>
          <p:bldP spid="3" grpId="2" animBg="1"/>
          <p:bldP spid="79" grpId="0" animBg="1"/>
          <p:bldP spid="79" grpId="1" animBg="1"/>
          <p:bldP spid="81" grpId="0" animBg="1"/>
          <p:bldP spid="81" grpId="1" animBg="1"/>
          <p:bldP spid="109" grpId="0" animBg="1"/>
          <p:bldP spid="109" grpId="1" animBg="1"/>
          <p:bldP spid="110" grpId="0" animBg="1"/>
          <p:bldP spid="110" grpId="1" animBg="1"/>
          <p:bldP spid="118" grpId="0" animBg="1"/>
          <p:bldP spid="118" grpId="1" animBg="1"/>
          <p:bldP spid="119" grpId="0" animBg="1"/>
          <p:bldP spid="119" grpId="1" animBg="1"/>
          <p:bldP spid="114" grpId="0" animBg="1"/>
          <p:bldP spid="114" grpId="1" animBg="1"/>
          <p:bldP spid="106" grpId="0" animBg="1"/>
          <p:bldP spid="106" grpId="1" animBg="1"/>
          <p:bldP spid="106" grpId="2" animBg="1"/>
          <p:bldP spid="115" grpId="0" animBg="1"/>
          <p:bldP spid="115" grpId="1" animBg="1"/>
          <p:bldP spid="9" grpId="0" animBg="1"/>
          <p:bldP spid="9" grpId="1" animBg="1"/>
          <p:bldP spid="29" grpId="0"/>
          <p:bldP spid="30" grpId="0"/>
          <p:bldP spid="31" grpId="0"/>
          <p:bldP spid="32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5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7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0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3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6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9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22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5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2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5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28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31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34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2" dur="7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5" dur="7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0" presetClass="path" presetSubtype="0" decel="4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7 -3.20988E-6 L 0.00017 0.25062 L 0.00017 0.25741 C -0.00035 0.26142 -0.0007 0.26544 -0.00139 0.26945 C -0.00174 0.27223 -0.00261 0.27655 -0.00261 0.27686 C -0.00261 0.27716 -0.00174 0.28488 -0.00139 0.28611 C -0.00087 0.28704 0.00017 0.28766 0.00087 0.28858 C 0.00139 0.29136 0.0026 0.29383 0.00243 0.29692 C 0.00156 0.31513 0.00156 0.30834 0.00156 0.31698 L 0.00156 0.31852 " pathEditMode="relative" rAng="0" ptsTypes="AAAAAAAAAA">
                                          <p:cBhvr>
                                            <p:cTn id="49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" y="15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42" presetClass="path" presetSubtype="0" decel="4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3.20988E-6 L -4.44444E-6 0.44105 " pathEditMode="relative" rAng="0" ptsTypes="AA">
                                          <p:cBhvr>
                                            <p:cTn id="51" dur="2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0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4.07407E-6 L -4.72222E-6 0.11759 " pathEditMode="relative" rAng="0" ptsTypes="AA">
                                          <p:cBhvr>
                                            <p:cTn id="53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8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1" presetClass="exit" presetSubtype="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9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5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8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1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4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7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0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6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9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2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9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9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8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1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4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4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8" grpId="0" animBg="1"/>
          <p:bldP spid="78" grpId="1" animBg="1"/>
          <p:bldP spid="112" grpId="0" animBg="1"/>
          <p:bldP spid="112" grpId="1" animBg="1"/>
          <p:bldP spid="107" grpId="0" animBg="1"/>
          <p:bldP spid="107" grpId="1" animBg="1"/>
          <p:bldP spid="107" grpId="2" animBg="1"/>
          <p:bldP spid="3" grpId="0" animBg="1"/>
          <p:bldP spid="3" grpId="1" animBg="1"/>
          <p:bldP spid="3" grpId="2" animBg="1"/>
          <p:bldP spid="79" grpId="0" animBg="1"/>
          <p:bldP spid="79" grpId="1" animBg="1"/>
          <p:bldP spid="81" grpId="0" animBg="1"/>
          <p:bldP spid="81" grpId="1" animBg="1"/>
          <p:bldP spid="109" grpId="0" animBg="1"/>
          <p:bldP spid="109" grpId="1" animBg="1"/>
          <p:bldP spid="110" grpId="0" animBg="1"/>
          <p:bldP spid="110" grpId="1" animBg="1"/>
          <p:bldP spid="118" grpId="0" animBg="1"/>
          <p:bldP spid="118" grpId="1" animBg="1"/>
          <p:bldP spid="119" grpId="0" animBg="1"/>
          <p:bldP spid="119" grpId="1" animBg="1"/>
          <p:bldP spid="114" grpId="0" animBg="1"/>
          <p:bldP spid="114" grpId="1" animBg="1"/>
          <p:bldP spid="106" grpId="0" animBg="1"/>
          <p:bldP spid="106" grpId="2" animBg="1"/>
          <p:bldP spid="106" grpId="3" animBg="1"/>
          <p:bldP spid="115" grpId="0" animBg="1"/>
          <p:bldP spid="115" grpId="1" animBg="1"/>
          <p:bldP spid="9" grpId="0" animBg="1"/>
          <p:bldP spid="9" grpId="1" animBg="1"/>
          <p:bldP spid="29" grpId="0"/>
          <p:bldP spid="30" grpId="0"/>
          <p:bldP spid="31" grpId="0"/>
          <p:bldP spid="32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Скругленный прямоугольник 119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3" name="Куб 62"/>
          <p:cNvSpPr/>
          <p:nvPr/>
        </p:nvSpPr>
        <p:spPr>
          <a:xfrm>
            <a:off x="10154654" y="4292580"/>
            <a:ext cx="502869" cy="502869"/>
          </a:xfrm>
          <a:prstGeom prst="cub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489251" y="1788160"/>
            <a:ext cx="531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ED7D31">
                    <a:lumMod val="75000"/>
                  </a:srgbClr>
                </a:solidFill>
              </a:rPr>
              <a:t>Условия плавания тел</a:t>
            </a:r>
            <a:endParaRPr lang="ru-RU" sz="20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89251" y="2321728"/>
            <a:ext cx="5479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1) тело тонет, если равнодействующая силы тяжести и архимедовой силы направлена вниз;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93886" y="515809"/>
            <a:ext cx="306205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Плавание тел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9251" y="3470847"/>
            <a:ext cx="5479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2) тело плавает внутри жидкости, если равнодействующая силы тяжести и архимедовой силы равна нулю;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9251" y="4619967"/>
            <a:ext cx="5479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3) тело плавает на поверхности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жидкости, если равнодействующая архимедовой силы и силы тяжести направлена вверх.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114283" y="2252134"/>
            <a:ext cx="2528460" cy="3573116"/>
            <a:chOff x="6835712" y="1689100"/>
            <a:chExt cx="1896345" cy="2679837"/>
          </a:xfrm>
        </p:grpSpPr>
        <p:sp>
          <p:nvSpPr>
            <p:cNvPr id="26" name="Куб 25"/>
            <p:cNvSpPr/>
            <p:nvPr/>
          </p:nvSpPr>
          <p:spPr>
            <a:xfrm>
              <a:off x="7993142" y="3759902"/>
              <a:ext cx="377152" cy="377152"/>
            </a:xfrm>
            <a:prstGeom prst="cub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Куб 27"/>
            <p:cNvSpPr/>
            <p:nvPr/>
          </p:nvSpPr>
          <p:spPr>
            <a:xfrm>
              <a:off x="7135062" y="2937363"/>
              <a:ext cx="377152" cy="377152"/>
            </a:xfrm>
            <a:prstGeom prst="cub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Дуга 77"/>
            <p:cNvSpPr/>
            <p:nvPr/>
          </p:nvSpPr>
          <p:spPr>
            <a:xfrm>
              <a:off x="6835712" y="1689100"/>
              <a:ext cx="1882497" cy="742923"/>
            </a:xfrm>
            <a:prstGeom prst="arc">
              <a:avLst>
                <a:gd name="adj1" fmla="val 10789588"/>
                <a:gd name="adj2" fmla="val 0"/>
              </a:avLst>
            </a:prstGeom>
            <a:noFill/>
            <a:ln w="190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Цилиндр 78"/>
            <p:cNvSpPr/>
            <p:nvPr/>
          </p:nvSpPr>
          <p:spPr>
            <a:xfrm>
              <a:off x="6835712" y="1933575"/>
              <a:ext cx="1896345" cy="2398875"/>
            </a:xfrm>
            <a:prstGeom prst="can">
              <a:avLst>
                <a:gd name="adj" fmla="val 36887"/>
              </a:avLst>
            </a:prstGeom>
            <a:solidFill>
              <a:schemeClr val="accent1">
                <a:lumMod val="75000"/>
                <a:alpha val="5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6835712" y="1933575"/>
              <a:ext cx="1882497" cy="70485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Цилиндр 44"/>
            <p:cNvSpPr/>
            <p:nvPr/>
          </p:nvSpPr>
          <p:spPr>
            <a:xfrm>
              <a:off x="6835712" y="1689101"/>
              <a:ext cx="1882497" cy="2643348"/>
            </a:xfrm>
            <a:prstGeom prst="can">
              <a:avLst>
                <a:gd name="adj" fmla="val 3804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Дуга 45"/>
            <p:cNvSpPr/>
            <p:nvPr/>
          </p:nvSpPr>
          <p:spPr>
            <a:xfrm>
              <a:off x="6835712" y="3626014"/>
              <a:ext cx="1882497" cy="742923"/>
            </a:xfrm>
            <a:prstGeom prst="arc">
              <a:avLst>
                <a:gd name="adj1" fmla="val 10789588"/>
                <a:gd name="adj2" fmla="val 0"/>
              </a:avLst>
            </a:prstGeom>
            <a:noFill/>
            <a:ln w="190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392123" y="2346064"/>
                <a:ext cx="1288558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92" y="1759548"/>
                <a:ext cx="1012521" cy="351186"/>
              </a:xfrm>
              <a:prstGeom prst="rect">
                <a:avLst/>
              </a:prstGeom>
              <a:blipFill rotWithShape="0">
                <a:blip r:embed="rId6"/>
                <a:stretch>
                  <a:fillRect t="-8772" r="-9581" b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92123" y="1884749"/>
            <a:ext cx="164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Тело тонет: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7550515" y="2346064"/>
                <a:ext cx="11603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86" y="1759548"/>
                <a:ext cx="919291" cy="323165"/>
              </a:xfrm>
              <a:prstGeom prst="rect">
                <a:avLst/>
              </a:prstGeom>
              <a:blipFill rotWithShape="0">
                <a:blip r:embed="rId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6392123" y="3861693"/>
                <a:ext cx="1288558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92" y="2896270"/>
                <a:ext cx="1012521" cy="351186"/>
              </a:xfrm>
              <a:prstGeom prst="rect">
                <a:avLst/>
              </a:prstGeom>
              <a:blipFill rotWithShape="0">
                <a:blip r:embed="rId8"/>
                <a:stretch>
                  <a:fillRect t="-8621" r="-9581"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392123" y="3114270"/>
            <a:ext cx="2651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Тело плавает внутри жидкости: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550515" y="3861693"/>
                <a:ext cx="11603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86" y="2896270"/>
                <a:ext cx="919291" cy="323165"/>
              </a:xfrm>
              <a:prstGeom prst="rect">
                <a:avLst/>
              </a:prstGeom>
              <a:blipFill rotWithShape="0">
                <a:blip r:embed="rId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6392123" y="5367161"/>
                <a:ext cx="1288558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92" y="4025371"/>
                <a:ext cx="1012521" cy="351186"/>
              </a:xfrm>
              <a:prstGeom prst="rect">
                <a:avLst/>
              </a:prstGeom>
              <a:blipFill rotWithShape="0">
                <a:blip r:embed="rId10"/>
                <a:stretch>
                  <a:fillRect t="-8621" r="-9581"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392123" y="4619738"/>
            <a:ext cx="2651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Тело плавает на поверхности: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7550515" y="5367161"/>
                <a:ext cx="11603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86" y="4025371"/>
                <a:ext cx="919291" cy="323165"/>
              </a:xfrm>
              <a:prstGeom prst="rect">
                <a:avLst/>
              </a:prstGeom>
              <a:blipFill rotWithShape="0"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Куб 30"/>
          <p:cNvSpPr/>
          <p:nvPr/>
        </p:nvSpPr>
        <p:spPr>
          <a:xfrm>
            <a:off x="10154654" y="2569855"/>
            <a:ext cx="502869" cy="502869"/>
          </a:xfrm>
          <a:prstGeom prst="cub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154654" y="2979660"/>
            <a:ext cx="379333" cy="93064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0527638" y="2894993"/>
            <a:ext cx="130175" cy="184080"/>
          </a:xfrm>
          <a:custGeom>
            <a:avLst/>
            <a:gdLst>
              <a:gd name="connsiteX0" fmla="*/ 0 w 97631"/>
              <a:gd name="connsiteY0" fmla="*/ 135731 h 135731"/>
              <a:gd name="connsiteX1" fmla="*/ 97631 w 97631"/>
              <a:gd name="connsiteY1" fmla="*/ 40481 h 135731"/>
              <a:gd name="connsiteX2" fmla="*/ 97631 w 97631"/>
              <a:gd name="connsiteY2" fmla="*/ 0 h 135731"/>
              <a:gd name="connsiteX3" fmla="*/ 2381 w 97631"/>
              <a:gd name="connsiteY3" fmla="*/ 69056 h 135731"/>
              <a:gd name="connsiteX4" fmla="*/ 0 w 97631"/>
              <a:gd name="connsiteY4" fmla="*/ 135731 h 13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31" h="135731">
                <a:moveTo>
                  <a:pt x="0" y="135731"/>
                </a:moveTo>
                <a:lnTo>
                  <a:pt x="97631" y="40481"/>
                </a:lnTo>
                <a:lnTo>
                  <a:pt x="97631" y="0"/>
                </a:lnTo>
                <a:lnTo>
                  <a:pt x="2381" y="69056"/>
                </a:lnTo>
                <a:cubicBezTo>
                  <a:pt x="1587" y="91281"/>
                  <a:pt x="794" y="113506"/>
                  <a:pt x="0" y="135731"/>
                </a:cubicBezTo>
                <a:close/>
              </a:path>
            </a:pathLst>
          </a:custGeom>
          <a:solidFill>
            <a:schemeClr val="accent1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32099E-6 L -2.22222E-6 -0.135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1358 L -2.22222E-6 -0.24969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3" grpId="2" animBg="1"/>
      <p:bldP spid="63" grpId="3" animBg="1"/>
      <p:bldP spid="5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</Words>
  <Application>Microsoft Office PowerPoint</Application>
  <PresentationFormat>Широкоэкранный</PresentationFormat>
  <Paragraphs>186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Gerbera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2016-02-02T09:17:13Z</dcterms:created>
  <dcterms:modified xsi:type="dcterms:W3CDTF">2016-02-02T09:17:27Z</dcterms:modified>
</cp:coreProperties>
</file>