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1A95-474B-4953-BF88-6108D79339C5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B844-35DE-43C0-BC76-88497C466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559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1A95-474B-4953-BF88-6108D79339C5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B844-35DE-43C0-BC76-88497C466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946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1A95-474B-4953-BF88-6108D79339C5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B844-35DE-43C0-BC76-88497C466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55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57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9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07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13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52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93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96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1A95-474B-4953-BF88-6108D79339C5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B844-35DE-43C0-BC76-88497C466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0355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02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47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68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91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2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46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42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50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44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74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1A95-474B-4953-BF88-6108D79339C5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B844-35DE-43C0-BC76-88497C466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6912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6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15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58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16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1A95-474B-4953-BF88-6108D79339C5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B844-35DE-43C0-BC76-88497C466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399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1A95-474B-4953-BF88-6108D79339C5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B844-35DE-43C0-BC76-88497C466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139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1A95-474B-4953-BF88-6108D79339C5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B844-35DE-43C0-BC76-88497C466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663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1A95-474B-4953-BF88-6108D79339C5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B844-35DE-43C0-BC76-88497C466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376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1A95-474B-4953-BF88-6108D79339C5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B844-35DE-43C0-BC76-88497C466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077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1A95-474B-4953-BF88-6108D79339C5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B844-35DE-43C0-BC76-88497C466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02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51A95-474B-4953-BF88-6108D79339C5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8B844-35DE-43C0-BC76-88497C466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974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31.05.2019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535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31.05.2019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17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image" Target="../media/image1.png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23.xml"/><Relationship Id="rId6" Type="http://schemas.openxmlformats.org/officeDocument/2006/relationships/image" Target="NULL"/><Relationship Id="rId24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image" Target="../media/image1.png"/><Relationship Id="rId16" Type="http://schemas.openxmlformats.org/officeDocument/2006/relationships/image" Target="NULL"/><Relationship Id="rId1" Type="http://schemas.openxmlformats.org/officeDocument/2006/relationships/slideLayout" Target="../slideLayouts/slideLayout23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image" Target="../media/image1.png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23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NULL"/><Relationship Id="rId3" Type="http://schemas.openxmlformats.org/officeDocument/2006/relationships/image" Target="../media/image3.png"/><Relationship Id="rId21" Type="http://schemas.openxmlformats.org/officeDocument/2006/relationships/image" Target="NULL"/><Relationship Id="rId7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2" Type="http://schemas.openxmlformats.org/officeDocument/2006/relationships/image" Target="../media/image1.png"/><Relationship Id="rId16" Type="http://schemas.openxmlformats.org/officeDocument/2006/relationships/image" Target="NULL"/><Relationship Id="rId20" Type="http://schemas.openxmlformats.org/officeDocument/2006/relationships/image" Target="NULL"/><Relationship Id="rId29" Type="http://schemas.openxmlformats.org/officeDocument/2006/relationships/image" Target="NULL"/><Relationship Id="rId1" Type="http://schemas.openxmlformats.org/officeDocument/2006/relationships/slideLayout" Target="../slideLayouts/slideLayout23.xml"/><Relationship Id="rId24" Type="http://schemas.openxmlformats.org/officeDocument/2006/relationships/image" Target="NULL"/><Relationship Id="rId32" Type="http://schemas.openxmlformats.org/officeDocument/2006/relationships/image" Target="NULL"/><Relationship Id="rId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NULL"/><Relationship Id="rId19" Type="http://schemas.openxmlformats.org/officeDocument/2006/relationships/image" Target="NULL"/><Relationship Id="rId31" Type="http://schemas.openxmlformats.org/officeDocument/2006/relationships/image" Target="NULL"/><Relationship Id="rId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Relationship Id="rId30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NULL"/><Relationship Id="rId3" Type="http://schemas.openxmlformats.org/officeDocument/2006/relationships/image" Target="../media/image3.png"/><Relationship Id="rId21" Type="http://schemas.openxmlformats.org/officeDocument/2006/relationships/image" Target="NULL"/><Relationship Id="rId7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2" Type="http://schemas.openxmlformats.org/officeDocument/2006/relationships/image" Target="../media/image1.png"/><Relationship Id="rId16" Type="http://schemas.openxmlformats.org/officeDocument/2006/relationships/image" Target="NULL"/><Relationship Id="rId20" Type="http://schemas.openxmlformats.org/officeDocument/2006/relationships/image" Target="NULL"/><Relationship Id="rId29" Type="http://schemas.openxmlformats.org/officeDocument/2006/relationships/image" Target="NULL"/><Relationship Id="rId1" Type="http://schemas.openxmlformats.org/officeDocument/2006/relationships/slideLayout" Target="../slideLayouts/slideLayout23.xml"/><Relationship Id="rId24" Type="http://schemas.openxmlformats.org/officeDocument/2006/relationships/image" Target="NULL"/><Relationship Id="rId32" Type="http://schemas.openxmlformats.org/officeDocument/2006/relationships/image" Target="NULL"/><Relationship Id="rId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NULL"/><Relationship Id="rId19" Type="http://schemas.openxmlformats.org/officeDocument/2006/relationships/image" Target="NULL"/><Relationship Id="rId31" Type="http://schemas.openxmlformats.org/officeDocument/2006/relationships/image" Target="NULL"/><Relationship Id="rId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Relationship Id="rId30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image" Target="../media/image1.png"/><Relationship Id="rId16" Type="http://schemas.openxmlformats.org/officeDocument/2006/relationships/image" Target="NULL"/><Relationship Id="rId20" Type="http://schemas.openxmlformats.org/officeDocument/2006/relationships/image" Target="NULL"/><Relationship Id="rId29" Type="http://schemas.openxmlformats.org/officeDocument/2006/relationships/image" Target="NULL"/><Relationship Id="rId1" Type="http://schemas.openxmlformats.org/officeDocument/2006/relationships/slideLayout" Target="../slideLayouts/slideLayout23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34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2" Type="http://schemas.openxmlformats.org/officeDocument/2006/relationships/image" Target="../media/image1.png"/><Relationship Id="rId16" Type="http://schemas.openxmlformats.org/officeDocument/2006/relationships/image" Target="NULL"/><Relationship Id="rId20" Type="http://schemas.openxmlformats.org/officeDocument/2006/relationships/image" Target="NULL"/><Relationship Id="rId29" Type="http://schemas.openxmlformats.org/officeDocument/2006/relationships/image" Target="NULL"/><Relationship Id="rId1" Type="http://schemas.openxmlformats.org/officeDocument/2006/relationships/slideLayout" Target="../slideLayouts/slideLayout23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32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31" Type="http://schemas.openxmlformats.org/officeDocument/2006/relationships/image" Target="NULL"/><Relationship Id="rId4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Relationship Id="rId30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image" Target="../media/image1.png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23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895" y="10"/>
            <a:ext cx="5307101" cy="68642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9253" y="511632"/>
            <a:ext cx="5894615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4000" b="1" cap="all" dirty="0">
                <a:solidFill>
                  <a:srgbClr val="ED7D31">
                    <a:lumMod val="75000"/>
                  </a:srgbClr>
                </a:solidFill>
              </a:rPr>
              <a:t>Закон Архимеда. Условия плавания тел (практика)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711201" y="5664200"/>
            <a:ext cx="1054100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575734" y="5850699"/>
            <a:ext cx="1302601" cy="41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867" dirty="0">
                <a:solidFill>
                  <a:srgbClr val="E7E6E6">
                    <a:lumMod val="50000"/>
                  </a:srgbClr>
                </a:solidFill>
                <a:latin typeface="Gerbera"/>
                <a:cs typeface="Arial" panose="020B0604020202020204" pitchFamily="34" charset="0"/>
              </a:rPr>
              <a:t>Архимед</a:t>
            </a:r>
            <a:endParaRPr lang="ru-RU" altLang="ru-RU" sz="1867" dirty="0">
              <a:solidFill>
                <a:srgbClr val="E7E6E6">
                  <a:lumMod val="50000"/>
                </a:srgbClr>
              </a:solidFill>
              <a:latin typeface="Gerbera"/>
            </a:endParaRPr>
          </a:p>
        </p:txBody>
      </p:sp>
    </p:spTree>
    <p:extLst>
      <p:ext uri="{BB962C8B-B14F-4D97-AF65-F5344CB8AC3E}">
        <p14:creationId xmlns:p14="http://schemas.microsoft.com/office/powerpoint/2010/main" val="181898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95301" y="1654716"/>
            <a:ext cx="1122377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495300" y="2015143"/>
            <a:ext cx="1219200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2294870" y="2015143"/>
            <a:ext cx="1312116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491875" y="4728889"/>
            <a:ext cx="179412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2286001" y="2454203"/>
            <a:ext cx="0" cy="270451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491067" y="2454203"/>
                <a:ext cx="135819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=0,2 м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1840652"/>
                <a:ext cx="1018648" cy="3231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Прямая соединительная линия 119"/>
          <p:cNvCxnSpPr/>
          <p:nvPr/>
        </p:nvCxnSpPr>
        <p:spPr>
          <a:xfrm>
            <a:off x="495301" y="508000"/>
            <a:ext cx="1122256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91065" y="4727827"/>
                <a:ext cx="17949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3545870"/>
                <a:ext cx="1346202" cy="3231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491066" y="2898723"/>
                <a:ext cx="149013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=1,2 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e>
                        <m:sup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174042"/>
                <a:ext cx="1117601" cy="3231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91067" y="3341446"/>
                <a:ext cx="1723813" cy="617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л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900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кг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м</m:t>
                              </m:r>
                            </m:e>
                            <m:sup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506084"/>
                <a:ext cx="1292860" cy="48635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91067" y="4000075"/>
                <a:ext cx="1825413" cy="617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в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1000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кг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м</m:t>
                              </m:r>
                            </m:e>
                            <m:sup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3000056"/>
                <a:ext cx="1369060" cy="48635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2294896" y="2455043"/>
            <a:ext cx="6158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Работа, необходимая для погружения льдины: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Прямоугольник 70"/>
              <p:cNvSpPr/>
              <p:nvPr/>
            </p:nvSpPr>
            <p:spPr>
              <a:xfrm>
                <a:off x="6467441" y="5601377"/>
                <a:ext cx="2307939" cy="7620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ru-RU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в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ru-RU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л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𝑆𝑔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в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1" name="Прямоугольник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580" y="4201032"/>
                <a:ext cx="1779654" cy="59465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075569" y="5776015"/>
                <a:ext cx="41799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676" y="4332011"/>
                <a:ext cx="359649" cy="3231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Группа 7"/>
          <p:cNvGrpSpPr/>
          <p:nvPr/>
        </p:nvGrpSpPr>
        <p:grpSpPr>
          <a:xfrm>
            <a:off x="2283440" y="2460123"/>
            <a:ext cx="7287338" cy="3880415"/>
            <a:chOff x="1712580" y="1845092"/>
            <a:chExt cx="5465504" cy="29103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Прямоугольник 52"/>
                <p:cNvSpPr/>
                <p:nvPr/>
              </p:nvSpPr>
              <p:spPr>
                <a:xfrm>
                  <a:off x="6149340" y="1845092"/>
                  <a:ext cx="1028744" cy="32071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ср</m:t>
                            </m:r>
                          </m:sub>
                        </m:sSub>
                        <m:sSub>
                          <m:sSubPr>
                            <m:ctrlP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Прямоугольник 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9340" y="1845092"/>
                  <a:ext cx="1076513" cy="343812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178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" name="Группа 2"/>
            <p:cNvGrpSpPr/>
            <p:nvPr/>
          </p:nvGrpSpPr>
          <p:grpSpPr>
            <a:xfrm>
              <a:off x="1712580" y="2235732"/>
              <a:ext cx="4753401" cy="556307"/>
              <a:chOff x="1712580" y="4218502"/>
              <a:chExt cx="4753401" cy="556307"/>
            </a:xfrm>
          </p:grpSpPr>
          <p:sp>
            <p:nvSpPr>
              <p:cNvPr id="100" name="TextBox 99"/>
              <p:cNvSpPr txBox="1"/>
              <p:nvPr/>
            </p:nvSpPr>
            <p:spPr>
              <a:xfrm>
                <a:off x="1712580" y="4346232"/>
                <a:ext cx="3423063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:r>
                  <a:rPr lang="ru-RU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Высота надводной части льдины: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" name="Прямоугольник 102"/>
                  <p:cNvSpPr/>
                  <p:nvPr/>
                </p:nvSpPr>
                <p:spPr>
                  <a:xfrm>
                    <a:off x="4887616" y="4218502"/>
                    <a:ext cx="1578365" cy="55630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ru-RU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в</m:t>
                                      </m:r>
                                    </m:sub>
                                  </m:sSub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ru-RU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л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в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ru-RU" sz="20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3" name="Прямоугольник 10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87616" y="4218502"/>
                    <a:ext cx="1627818" cy="579389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Прямоугольник 118"/>
                <p:cNvSpPr/>
                <p:nvPr/>
              </p:nvSpPr>
              <p:spPr>
                <a:xfrm>
                  <a:off x="1724650" y="3231942"/>
                  <a:ext cx="2041473" cy="31350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д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в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л</m:t>
                                </m:r>
                              </m:sub>
                            </m:sSub>
                          </m:e>
                        </m:d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𝑆h𝑔</m:t>
                        </m:r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19" name="Прямоугольник 1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4650" y="3231942"/>
                  <a:ext cx="2090957" cy="336631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b="-181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1" name="TextBox 120"/>
            <p:cNvSpPr txBox="1"/>
            <p:nvPr/>
          </p:nvSpPr>
          <p:spPr>
            <a:xfrm>
              <a:off x="1737359" y="2861949"/>
              <a:ext cx="4042977" cy="300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Максимальная сила давления на льдину:</a:t>
              </a:r>
            </a:p>
          </p:txBody>
        </p:sp>
        <p:grpSp>
          <p:nvGrpSpPr>
            <p:cNvPr id="50" name="Группа 49"/>
            <p:cNvGrpSpPr/>
            <p:nvPr/>
          </p:nvGrpSpPr>
          <p:grpSpPr>
            <a:xfrm>
              <a:off x="1721172" y="3615401"/>
              <a:ext cx="5001257" cy="515718"/>
              <a:chOff x="1721172" y="2610035"/>
              <a:chExt cx="5001257" cy="515718"/>
            </a:xfrm>
          </p:grpSpPr>
          <p:sp>
            <p:nvSpPr>
              <p:cNvPr id="54" name="TextBox 53"/>
              <p:cNvSpPr txBox="1"/>
              <p:nvPr/>
            </p:nvSpPr>
            <p:spPr>
              <a:xfrm>
                <a:off x="1721172" y="2725103"/>
                <a:ext cx="1578288" cy="300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:r>
                  <a:rPr lang="ru-RU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Средняя сила: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Прямоугольник 54"/>
                  <p:cNvSpPr/>
                  <p:nvPr/>
                </p:nvSpPr>
                <p:spPr>
                  <a:xfrm>
                    <a:off x="3136903" y="2615452"/>
                    <a:ext cx="2200747" cy="5029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ср</m:t>
                              </m:r>
                            </m:sub>
                          </m:s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0+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д</m:t>
                                  </m:r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д</m:t>
                                  </m:r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oMath>
                      </m:oMathPara>
                    </a14:m>
                    <a:endParaRPr lang="ru-RU" sz="20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5" name="Прямоугольник 5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36903" y="2615452"/>
                    <a:ext cx="2247795" cy="526041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 b="-3488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Прямоугольник 55"/>
                  <p:cNvSpPr/>
                  <p:nvPr/>
                </p:nvSpPr>
                <p:spPr>
                  <a:xfrm>
                    <a:off x="5174217" y="2610035"/>
                    <a:ext cx="1548212" cy="51571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ru-RU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в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ru-RU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л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𝑆h𝑔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ru-RU" sz="20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6" name="Прямоугольник 5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74217" y="2610035"/>
                    <a:ext cx="1596847" cy="538802"/>
                  </a:xfrm>
                  <a:prstGeom prst="rect">
                    <a:avLst/>
                  </a:prstGeom>
                  <a:blipFill rotWithShape="0"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8" name="TextBox 57"/>
            <p:cNvSpPr txBox="1"/>
            <p:nvPr/>
          </p:nvSpPr>
          <p:spPr>
            <a:xfrm>
              <a:off x="1721172" y="4330802"/>
              <a:ext cx="719949" cy="300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Тогда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Прямоугольник 6"/>
                <p:cNvSpPr/>
                <p:nvPr/>
              </p:nvSpPr>
              <p:spPr>
                <a:xfrm>
                  <a:off x="2510316" y="4199097"/>
                  <a:ext cx="2484623" cy="55630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ru-RU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в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ru-RU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л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𝑆h𝑔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ru-RU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в</m:t>
                                    </m:r>
                                  </m:sub>
                                </m:sSub>
                                <m: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ru-RU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л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в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Прямоугольник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0316" y="4199097"/>
                  <a:ext cx="2536207" cy="579389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2294710" y="2880815"/>
                <a:ext cx="2543581" cy="7620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ru-RU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в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ru-RU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л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𝑆𝑔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в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032" y="2160611"/>
                <a:ext cx="1956754" cy="594650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46"/>
              <p:cNvSpPr/>
              <p:nvPr/>
            </p:nvSpPr>
            <p:spPr>
              <a:xfrm>
                <a:off x="2294709" y="3668568"/>
                <a:ext cx="5959452" cy="11259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1000</m:t>
                                  </m:r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кг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ru-RU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м</m:t>
                                          </m:r>
                                        </m:e>
                                        <m:sup>
                                          <m:r>
                                            <a:rPr lang="ru-RU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−9</m:t>
                                  </m:r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00</m:t>
                                  </m:r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кг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ru-RU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м</m:t>
                                          </m:r>
                                        </m:e>
                                        <m:sup>
                                          <m:r>
                                            <a:rPr lang="ru-RU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1,2 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м</m:t>
                              </m:r>
                            </m:e>
                            <m:sup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10 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м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с</m:t>
                                  </m:r>
                                </m:e>
                                <m:sup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0,2 м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1000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кг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м</m:t>
                                  </m:r>
                                </m:e>
                                <m:sup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032" y="2751425"/>
                <a:ext cx="4499180" cy="867673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47"/>
              <p:cNvSpPr/>
              <p:nvPr/>
            </p:nvSpPr>
            <p:spPr>
              <a:xfrm>
                <a:off x="8012964" y="4088728"/>
                <a:ext cx="43313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8" name="Прямоугольник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9723" y="3066546"/>
                <a:ext cx="370614" cy="323165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2294710" y="5989231"/>
            <a:ext cx="2040076" cy="41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ОТВЕТ:</a:t>
            </a:r>
            <a:r>
              <a:rPr lang="en-US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2,4</a:t>
            </a:r>
            <a:r>
              <a:rPr lang="en-US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мДж.</a:t>
            </a:r>
            <a:endParaRPr lang="ru-RU" altLang="ru-RU" sz="1600" dirty="0">
              <a:solidFill>
                <a:prstClr val="black"/>
              </a:solidFill>
              <a:latin typeface="Gerber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Прямоугольник 56"/>
              <p:cNvSpPr/>
              <p:nvPr/>
            </p:nvSpPr>
            <p:spPr>
              <a:xfrm>
                <a:off x="3574429" y="5230487"/>
                <a:ext cx="20300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=2,4∙</m:t>
                      </m:r>
                      <m:sSup>
                        <m:sSup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Дж.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7" name="Прямоугольник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821" y="3922865"/>
                <a:ext cx="1565942" cy="323165"/>
              </a:xfrm>
              <a:prstGeom prst="rect">
                <a:avLst/>
              </a:prstGeom>
              <a:blipFill rotWithShape="0">
                <a:blip r:embed="rId23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Прямоугольник 59"/>
              <p:cNvSpPr/>
              <p:nvPr/>
            </p:nvSpPr>
            <p:spPr>
              <a:xfrm>
                <a:off x="2294710" y="4820349"/>
                <a:ext cx="1468287" cy="11429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48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кг</m:t>
                                  </m:r>
                                </m:e>
                                <m:sup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м∙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с</m:t>
                                  </m:r>
                                </m:e>
                                <m:sup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2000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кг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м</m:t>
                                  </m:r>
                                </m:e>
                                <m:sup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60" name="Прямоугольник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032" y="3615262"/>
                <a:ext cx="1140569" cy="880497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Группа 58"/>
          <p:cNvGrpSpPr/>
          <p:nvPr/>
        </p:nvGrpSpPr>
        <p:grpSpPr>
          <a:xfrm>
            <a:off x="9288267" y="3589650"/>
            <a:ext cx="2400155" cy="2145183"/>
            <a:chOff x="6966200" y="2692237"/>
            <a:chExt cx="1800116" cy="1608887"/>
          </a:xfrm>
        </p:grpSpPr>
        <p:grpSp>
          <p:nvGrpSpPr>
            <p:cNvPr id="61" name="Группа 60"/>
            <p:cNvGrpSpPr/>
            <p:nvPr/>
          </p:nvGrpSpPr>
          <p:grpSpPr>
            <a:xfrm>
              <a:off x="6966200" y="2793106"/>
              <a:ext cx="1800116" cy="1508018"/>
              <a:chOff x="6966200" y="2793106"/>
              <a:chExt cx="1800116" cy="1508018"/>
            </a:xfrm>
          </p:grpSpPr>
          <p:sp>
            <p:nvSpPr>
              <p:cNvPr id="87" name="Прямоугольник 86"/>
              <p:cNvSpPr/>
              <p:nvPr/>
            </p:nvSpPr>
            <p:spPr>
              <a:xfrm>
                <a:off x="7471391" y="3015228"/>
                <a:ext cx="813247" cy="106147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377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Прямоугольник 87"/>
              <p:cNvSpPr/>
              <p:nvPr/>
            </p:nvSpPr>
            <p:spPr>
              <a:xfrm>
                <a:off x="6966200" y="3012620"/>
                <a:ext cx="1800116" cy="1288503"/>
              </a:xfrm>
              <a:prstGeom prst="rect">
                <a:avLst/>
              </a:prstGeom>
              <a:solidFill>
                <a:schemeClr val="accent1">
                  <a:lumMod val="75000"/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Полилиния 88"/>
              <p:cNvSpPr/>
              <p:nvPr/>
            </p:nvSpPr>
            <p:spPr>
              <a:xfrm>
                <a:off x="6966200" y="2793106"/>
                <a:ext cx="1800116" cy="1508018"/>
              </a:xfrm>
              <a:custGeom>
                <a:avLst/>
                <a:gdLst>
                  <a:gd name="connsiteX0" fmla="*/ 0 w 3629025"/>
                  <a:gd name="connsiteY0" fmla="*/ 47625 h 2085975"/>
                  <a:gd name="connsiteX1" fmla="*/ 0 w 3629025"/>
                  <a:gd name="connsiteY1" fmla="*/ 2085975 h 2085975"/>
                  <a:gd name="connsiteX2" fmla="*/ 3629025 w 3629025"/>
                  <a:gd name="connsiteY2" fmla="*/ 2085975 h 2085975"/>
                  <a:gd name="connsiteX3" fmla="*/ 3629025 w 3629025"/>
                  <a:gd name="connsiteY3" fmla="*/ 0 h 2085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29025" h="2085975">
                    <a:moveTo>
                      <a:pt x="0" y="47625"/>
                    </a:moveTo>
                    <a:lnTo>
                      <a:pt x="0" y="2085975"/>
                    </a:lnTo>
                    <a:lnTo>
                      <a:pt x="3629025" y="2085975"/>
                    </a:lnTo>
                    <a:lnTo>
                      <a:pt x="3629025" y="0"/>
                    </a:lnTo>
                  </a:path>
                </a:pathLst>
              </a:cu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63" name="Прямая со стрелкой 62"/>
            <p:cNvCxnSpPr/>
            <p:nvPr/>
          </p:nvCxnSpPr>
          <p:spPr>
            <a:xfrm>
              <a:off x="7876129" y="3590925"/>
              <a:ext cx="0" cy="446148"/>
            </a:xfrm>
            <a:prstGeom prst="straightConnector1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 стрелкой 64"/>
            <p:cNvCxnSpPr/>
            <p:nvPr/>
          </p:nvCxnSpPr>
          <p:spPr>
            <a:xfrm>
              <a:off x="7876129" y="3581840"/>
              <a:ext cx="0" cy="287195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Прямоугольник 65"/>
                <p:cNvSpPr/>
                <p:nvPr/>
              </p:nvSpPr>
              <p:spPr>
                <a:xfrm>
                  <a:off x="7840621" y="3584710"/>
                  <a:ext cx="452431" cy="28474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acc>
                          <m:accPr>
                            <m:chr m:val="⃗"/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Прямоугольник 5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0621" y="3584710"/>
                  <a:ext cx="500202" cy="307777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 t="-9804" r="-34146" b="-196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Прямоугольник 66"/>
                <p:cNvSpPr/>
                <p:nvPr/>
              </p:nvSpPr>
              <p:spPr>
                <a:xfrm>
                  <a:off x="7507564" y="3736320"/>
                  <a:ext cx="341728" cy="32845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д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Прямоугольник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7564" y="3736320"/>
                  <a:ext cx="387863" cy="351443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 t="-8621" r="-1587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8" name="Прямая со стрелкой 67"/>
            <p:cNvCxnSpPr/>
            <p:nvPr/>
          </p:nvCxnSpPr>
          <p:spPr>
            <a:xfrm flipV="1">
              <a:off x="8534400" y="2712603"/>
              <a:ext cx="0" cy="1516497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8213782" y="2692237"/>
                  <a:ext cx="28575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13782" y="2692237"/>
                  <a:ext cx="330282" cy="300082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 b="-204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0" name="Прямая со стрелкой 69"/>
            <p:cNvCxnSpPr/>
            <p:nvPr/>
          </p:nvCxnSpPr>
          <p:spPr>
            <a:xfrm flipV="1">
              <a:off x="7876129" y="3014663"/>
              <a:ext cx="0" cy="574534"/>
            </a:xfrm>
            <a:prstGeom prst="straightConnector1">
              <a:avLst/>
            </a:prstGeom>
            <a:ln w="190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Прямоугольник 71"/>
                <p:cNvSpPr/>
                <p:nvPr/>
              </p:nvSpPr>
              <p:spPr>
                <a:xfrm>
                  <a:off x="7509354" y="2981835"/>
                  <a:ext cx="362744" cy="3109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82" name="Прямоугольник 8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9354" y="2981835"/>
                  <a:ext cx="408510" cy="333938"/>
                </a:xfrm>
                <a:prstGeom prst="rect">
                  <a:avLst/>
                </a:prstGeom>
                <a:blipFill rotWithShape="0">
                  <a:blip r:embed="rId28"/>
                  <a:stretch>
                    <a:fillRect t="-9091" r="-1343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Овал 76"/>
            <p:cNvSpPr/>
            <p:nvPr/>
          </p:nvSpPr>
          <p:spPr>
            <a:xfrm>
              <a:off x="7853109" y="3572333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75" name="Rectangle 4"/>
          <p:cNvSpPr>
            <a:spLocks noChangeArrowheads="1"/>
          </p:cNvSpPr>
          <p:nvPr/>
        </p:nvSpPr>
        <p:spPr bwMode="auto">
          <a:xfrm>
            <a:off x="491065" y="536660"/>
            <a:ext cx="11222568" cy="108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533"/>
              </a:lnSpc>
            </a:pP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5.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Какую работу необходимо совершить, чтобы плоскую льдину, толщина которой</a:t>
            </a:r>
          </a:p>
          <a:p>
            <a:pPr>
              <a:lnSpc>
                <a:spcPts val="2533"/>
              </a:lnSpc>
            </a:pP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0,2 м, полностью погрузить в воду, если площадь основания льдины равна 1</a:t>
            </a:r>
            <a:r>
              <a:rPr lang="en-US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,2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м</a:t>
            </a:r>
            <a:r>
              <a:rPr lang="ru-RU" altLang="ru-RU" sz="1867" baseline="30000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2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? Плотность льда и воды соответственно равны 900 и 1000 кг/м</a:t>
            </a:r>
            <a:r>
              <a:rPr lang="ru-RU" altLang="ru-RU" sz="1867" baseline="30000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3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297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061 L -0.06702 -0.39445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1" y="-1975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71605E-6 L -0.32292 -0.39537 " pathEditMode="relative" rAng="0" ptsTypes="AA">
                                      <p:cBhvr>
                                        <p:cTn id="13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-197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1" grpId="1"/>
      <p:bldP spid="2" grpId="0"/>
      <p:bldP spid="2" grpId="1"/>
      <p:bldP spid="45" grpId="0"/>
      <p:bldP spid="47" grpId="0"/>
      <p:bldP spid="48" grpId="0"/>
      <p:bldP spid="49" grpId="0"/>
      <p:bldP spid="57" grpId="0"/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895" y="10"/>
            <a:ext cx="5307101" cy="68642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9252" y="511633"/>
            <a:ext cx="572649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Если вы хотите, чтобы другие верили в вас, вы должны сначала убедить их, что верите в них.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711201" y="5664200"/>
            <a:ext cx="1054100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575734" y="5850699"/>
            <a:ext cx="1302601" cy="41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867" dirty="0">
                <a:solidFill>
                  <a:srgbClr val="E7E6E6">
                    <a:lumMod val="50000"/>
                  </a:srgbClr>
                </a:solidFill>
                <a:latin typeface="Gerbera"/>
                <a:cs typeface="Arial" panose="020B0604020202020204" pitchFamily="34" charset="0"/>
              </a:rPr>
              <a:t>Архимед</a:t>
            </a:r>
            <a:endParaRPr lang="ru-RU" altLang="ru-RU" sz="1867" dirty="0">
              <a:solidFill>
                <a:srgbClr val="E7E6E6">
                  <a:lumMod val="50000"/>
                </a:srgbClr>
              </a:solidFill>
              <a:latin typeface="Gerbera"/>
            </a:endParaRPr>
          </a:p>
        </p:txBody>
      </p:sp>
    </p:spTree>
    <p:extLst>
      <p:ext uri="{BB962C8B-B14F-4D97-AF65-F5344CB8AC3E}">
        <p14:creationId xmlns:p14="http://schemas.microsoft.com/office/powerpoint/2010/main" val="273400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95301" y="1381819"/>
            <a:ext cx="1122377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91066" y="536661"/>
            <a:ext cx="11363477" cy="81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1. 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Три шарика одинаковых размеров погружены в воду и удерживаются нитями на разной глубине. Сравните выталкивающие силы, действующие на каждый шарик.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95301" y="508000"/>
            <a:ext cx="1122256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489253" y="1911327"/>
            <a:ext cx="1312116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89" name="Rectangle 4"/>
          <p:cNvSpPr>
            <a:spLocks noChangeArrowheads="1"/>
          </p:cNvSpPr>
          <p:nvPr/>
        </p:nvSpPr>
        <p:spPr bwMode="auto">
          <a:xfrm>
            <a:off x="489253" y="5549292"/>
            <a:ext cx="5894615" cy="81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ОТВЕТ</a:t>
            </a:r>
            <a:r>
              <a:rPr lang="ru-RU" altLang="ru-RU" sz="1867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:</a:t>
            </a: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 </a:t>
            </a:r>
            <a:r>
              <a:rPr lang="ru-RU" altLang="ru-RU" sz="1867" dirty="0">
                <a:solidFill>
                  <a:srgbClr val="000000"/>
                </a:solidFill>
                <a:latin typeface="Gerbera"/>
              </a:rPr>
              <a:t>на все шарики действует одинаковая архимедова сила.</a:t>
            </a:r>
            <a:endParaRPr lang="ru-RU" altLang="ru-RU" sz="1867" b="1" dirty="0">
              <a:solidFill>
                <a:prstClr val="black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89251" y="2647228"/>
            <a:ext cx="53188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0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Закон Архимеда</a:t>
            </a:r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: на тело, погруженное в жидкость, действует выталкивающая сила, равная весу жидкости в объеме погруженной части тела, направленная вертикально вверх и приложенная в центре давления: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2349431" y="4809373"/>
                <a:ext cx="159852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0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ж</m:t>
                          </m:r>
                        </m:sub>
                      </m:sSub>
                      <m:r>
                        <a:rPr lang="en-US" sz="20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sSub>
                        <m:sSubPr>
                          <m:ctrlPr>
                            <a:rPr lang="en-US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u-RU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т</m:t>
                          </m:r>
                        </m:sub>
                      </m:sSub>
                      <m:r>
                        <a:rPr lang="en-US" sz="20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kern="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073" y="3607029"/>
                <a:ext cx="1198892" cy="323165"/>
              </a:xfrm>
              <a:prstGeom prst="rect">
                <a:avLst/>
              </a:prstGeom>
              <a:blipFill rotWithShape="0">
                <a:blip r:embed="rId4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/>
          <p:cNvCxnSpPr/>
          <p:nvPr/>
        </p:nvCxnSpPr>
        <p:spPr>
          <a:xfrm>
            <a:off x="7492999" y="2549712"/>
            <a:ext cx="0" cy="14849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10517845" y="2549712"/>
            <a:ext cx="0" cy="26122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9038293" y="5313680"/>
            <a:ext cx="0" cy="7315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8994710" y="5932502"/>
            <a:ext cx="102996" cy="10299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105650" y="4034673"/>
            <a:ext cx="774700" cy="7747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72" name="Овал 71"/>
          <p:cNvSpPr/>
          <p:nvPr/>
        </p:nvSpPr>
        <p:spPr>
          <a:xfrm>
            <a:off x="8648699" y="4546599"/>
            <a:ext cx="774700" cy="7747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10125418" y="5161942"/>
            <a:ext cx="774700" cy="7747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7102475" y="4034673"/>
            <a:ext cx="774700" cy="7747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8658857" y="4536897"/>
            <a:ext cx="774700" cy="7747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10126446" y="5161942"/>
            <a:ext cx="774700" cy="7747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16701" y="3822701"/>
            <a:ext cx="4838700" cy="2222500"/>
          </a:xfrm>
          <a:prstGeom prst="rect">
            <a:avLst/>
          </a:prstGeom>
          <a:solidFill>
            <a:schemeClr val="accent1">
              <a:lumMod val="7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олилиния 1"/>
          <p:cNvSpPr/>
          <p:nvPr/>
        </p:nvSpPr>
        <p:spPr>
          <a:xfrm>
            <a:off x="6616701" y="3263901"/>
            <a:ext cx="4838700" cy="2781300"/>
          </a:xfrm>
          <a:custGeom>
            <a:avLst/>
            <a:gdLst>
              <a:gd name="connsiteX0" fmla="*/ 0 w 3629025"/>
              <a:gd name="connsiteY0" fmla="*/ 47625 h 2085975"/>
              <a:gd name="connsiteX1" fmla="*/ 0 w 3629025"/>
              <a:gd name="connsiteY1" fmla="*/ 2085975 h 2085975"/>
              <a:gd name="connsiteX2" fmla="*/ 3629025 w 3629025"/>
              <a:gd name="connsiteY2" fmla="*/ 2085975 h 2085975"/>
              <a:gd name="connsiteX3" fmla="*/ 3629025 w 3629025"/>
              <a:gd name="connsiteY3" fmla="*/ 0 h 208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9025" h="2085975">
                <a:moveTo>
                  <a:pt x="0" y="47625"/>
                </a:moveTo>
                <a:lnTo>
                  <a:pt x="0" y="2085975"/>
                </a:lnTo>
                <a:lnTo>
                  <a:pt x="3629025" y="2085975"/>
                </a:lnTo>
                <a:lnTo>
                  <a:pt x="3629025" y="0"/>
                </a:lnTo>
              </a:path>
            </a:pathLst>
          </a:cu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086600" y="2549712"/>
            <a:ext cx="812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10106368" y="2549712"/>
            <a:ext cx="812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7668186" y="2999183"/>
            <a:ext cx="774700" cy="7747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8618073" y="2999182"/>
            <a:ext cx="774700" cy="7747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9567959" y="2999182"/>
            <a:ext cx="774700" cy="7747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7492999" y="4419600"/>
            <a:ext cx="0" cy="742341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7492999" y="3663502"/>
            <a:ext cx="0" cy="74234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7459345" y="4393702"/>
            <a:ext cx="60959" cy="6095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9042400" y="4921254"/>
            <a:ext cx="0" cy="742341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9042400" y="4165155"/>
            <a:ext cx="0" cy="74234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>
            <a:off x="9008746" y="4895355"/>
            <a:ext cx="60959" cy="6095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10517845" y="5545500"/>
            <a:ext cx="0" cy="742341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10517845" y="4789402"/>
            <a:ext cx="0" cy="74234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Овал 35"/>
          <p:cNvSpPr/>
          <p:nvPr/>
        </p:nvSpPr>
        <p:spPr>
          <a:xfrm>
            <a:off x="10484191" y="5519602"/>
            <a:ext cx="60959" cy="6095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030313" y="3456016"/>
                <a:ext cx="474937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735" y="2592011"/>
                <a:ext cx="401135" cy="325345"/>
              </a:xfrm>
              <a:prstGeom prst="rect">
                <a:avLst/>
              </a:prstGeom>
              <a:blipFill rotWithShape="0">
                <a:blip r:embed="rId5"/>
                <a:stretch>
                  <a:fillRect t="-12963" r="-1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8511359" y="4087222"/>
                <a:ext cx="474937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519" y="3065416"/>
                <a:ext cx="401135" cy="325345"/>
              </a:xfrm>
              <a:prstGeom prst="rect">
                <a:avLst/>
              </a:prstGeom>
              <a:blipFill rotWithShape="0">
                <a:blip r:embed="rId6"/>
                <a:stretch>
                  <a:fillRect t="-13208" r="-151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9992311" y="4676649"/>
                <a:ext cx="474937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4233" y="3507486"/>
                <a:ext cx="401135" cy="325345"/>
              </a:xfrm>
              <a:prstGeom prst="rect">
                <a:avLst/>
              </a:prstGeom>
              <a:blipFill rotWithShape="0">
                <a:blip r:embed="rId7"/>
                <a:stretch>
                  <a:fillRect t="-12963" r="-151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9906272" y="5987501"/>
                <a:ext cx="5901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704" y="4490626"/>
                <a:ext cx="488724" cy="300082"/>
              </a:xfrm>
              <a:prstGeom prst="rect">
                <a:avLst/>
              </a:prstGeom>
              <a:blipFill rotWithShape="0">
                <a:blip r:embed="rId8"/>
                <a:stretch>
                  <a:fillRect t="-10204" r="-33750" b="-20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8390255" y="5270740"/>
                <a:ext cx="5901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2691" y="3953055"/>
                <a:ext cx="488724" cy="300082"/>
              </a:xfrm>
              <a:prstGeom prst="rect">
                <a:avLst/>
              </a:prstGeom>
              <a:blipFill rotWithShape="0">
                <a:blip r:embed="rId9"/>
                <a:stretch>
                  <a:fillRect t="-10000" r="-35000" b="-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841503" y="4733893"/>
                <a:ext cx="5901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127" y="3550420"/>
                <a:ext cx="488724" cy="300082"/>
              </a:xfrm>
              <a:prstGeom prst="rect">
                <a:avLst/>
              </a:prstGeom>
              <a:blipFill rotWithShape="0">
                <a:blip r:embed="rId10"/>
                <a:stretch>
                  <a:fillRect t="-10000" r="-33750" b="-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898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124 L 0.04635 -0.1506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2" y="-759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23457E-6 L -0.00347 -0.2237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-11204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-0.04584 -0.3135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-15679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48" grpId="0"/>
      <p:bldP spid="56" grpId="0"/>
      <p:bldP spid="8" grpId="0" animBg="1"/>
      <p:bldP spid="72" grpId="0" animBg="1"/>
      <p:bldP spid="73" grpId="0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8" grpId="0" animBg="1"/>
      <p:bldP spid="29" grpId="0" animBg="1"/>
      <p:bldP spid="9" grpId="0" animBg="1"/>
      <p:bldP spid="9" grpId="1" animBg="1"/>
      <p:bldP spid="33" grpId="0" animBg="1"/>
      <p:bldP spid="33" grpId="1" animBg="1"/>
      <p:bldP spid="36" grpId="0" animBg="1"/>
      <p:bldP spid="36" grpId="1" animBg="1"/>
      <p:bldP spid="11" grpId="0"/>
      <p:bldP spid="11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95301" y="2054919"/>
            <a:ext cx="1122377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91066" y="536660"/>
            <a:ext cx="11363477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</a:t>
            </a:r>
            <a:r>
              <a:rPr lang="en-US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2</a:t>
            </a: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. 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На графике показана зависимость модуля силы Архимеда, действующей на медленно погружаемый в жидкость кубик, от глубины погружения. Длина ребра кубика равна 10 см, его нижнее основание все время параллельно поверхности жидкости. Определите плотность жидкости.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95301" y="508000"/>
            <a:ext cx="1122256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489253" y="2286924"/>
            <a:ext cx="1312116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89" name="Rectangle 4"/>
          <p:cNvSpPr>
            <a:spLocks noChangeArrowheads="1"/>
          </p:cNvSpPr>
          <p:nvPr/>
        </p:nvSpPr>
        <p:spPr bwMode="auto">
          <a:xfrm>
            <a:off x="489253" y="5930660"/>
            <a:ext cx="2990548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ОТВЕТ</a:t>
            </a:r>
            <a:r>
              <a:rPr lang="ru-RU" altLang="ru-RU" sz="1867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:</a:t>
            </a: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 </a:t>
            </a:r>
            <a:r>
              <a:rPr lang="el-GR" altLang="ru-RU" sz="1867" i="1" dirty="0">
                <a:solidFill>
                  <a:srgbClr val="000000"/>
                </a:solidFill>
                <a:latin typeface="Gerbera"/>
                <a:cs typeface="Times New Roman" panose="02020603050405020304" pitchFamily="18" charset="0"/>
              </a:rPr>
              <a:t>ρ</a:t>
            </a:r>
            <a:r>
              <a:rPr lang="ru-RU" altLang="ru-RU" sz="1867" baseline="-25000" dirty="0">
                <a:solidFill>
                  <a:srgbClr val="000000"/>
                </a:solidFill>
                <a:latin typeface="Gerbera"/>
                <a:cs typeface="Times New Roman" panose="02020603050405020304" pitchFamily="18" charset="0"/>
              </a:rPr>
              <a:t>ж</a:t>
            </a:r>
            <a:r>
              <a:rPr lang="ru-RU" altLang="ru-RU" sz="1867" dirty="0">
                <a:solidFill>
                  <a:srgbClr val="000000"/>
                </a:solidFill>
                <a:latin typeface="Gerbera"/>
                <a:cs typeface="Times New Roman" panose="02020603050405020304" pitchFamily="18" charset="0"/>
              </a:rPr>
              <a:t> = 2700 кг/м</a:t>
            </a:r>
            <a:r>
              <a:rPr lang="ru-RU" altLang="ru-RU" sz="1867" baseline="30000" dirty="0">
                <a:solidFill>
                  <a:srgbClr val="000000"/>
                </a:solidFill>
                <a:latin typeface="Gerbera"/>
                <a:cs typeface="Times New Roman" panose="02020603050405020304" pitchFamily="18" charset="0"/>
              </a:rPr>
              <a:t>3</a:t>
            </a:r>
            <a:r>
              <a:rPr lang="ru-RU" altLang="ru-RU" sz="1867" dirty="0">
                <a:solidFill>
                  <a:srgbClr val="000000"/>
                </a:solidFill>
                <a:latin typeface="Gerbera"/>
              </a:rPr>
              <a:t>.</a:t>
            </a:r>
            <a:endParaRPr lang="ru-RU" altLang="ru-RU" sz="1867" b="1" dirty="0">
              <a:solidFill>
                <a:prstClr val="black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89251" y="2847653"/>
            <a:ext cx="25841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Закон Архимеда: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2710169" y="2847818"/>
                <a:ext cx="159852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𝐴𝑥</m:t>
                          </m:r>
                        </m:sub>
                      </m:sSub>
                      <m:r>
                        <a:rPr lang="en-US" sz="20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ж</m:t>
                          </m:r>
                        </m:sub>
                      </m:sSub>
                      <m:r>
                        <a:rPr lang="en-US" sz="20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sSub>
                        <m:sSubPr>
                          <m:ctrlPr>
                            <a:rPr lang="en-US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u-RU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т</m:t>
                          </m:r>
                        </m:sub>
                      </m:sSub>
                    </m:oMath>
                  </m:oMathPara>
                </a14:m>
                <a:endParaRPr lang="ru-RU" sz="2000" kern="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627" y="2135863"/>
                <a:ext cx="1198892" cy="323165"/>
              </a:xfrm>
              <a:prstGeom prst="rect">
                <a:avLst/>
              </a:prstGeom>
              <a:blipFill rotWithShape="0">
                <a:blip r:embed="rId4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111465" y="2847817"/>
                <a:ext cx="159852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ж</m:t>
                          </m:r>
                        </m:sub>
                      </m:sSub>
                      <m:r>
                        <a:rPr lang="en-US" sz="20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sSup>
                        <m:sSupPr>
                          <m:ctrlPr>
                            <a:rPr lang="ru-RU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0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kern="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599" y="2135863"/>
                <a:ext cx="1198892" cy="323165"/>
              </a:xfrm>
              <a:prstGeom prst="rect">
                <a:avLst/>
              </a:prstGeom>
              <a:blipFill rotWithShape="0">
                <a:blip r:embed="rId5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Прямоугольник 54"/>
          <p:cNvSpPr/>
          <p:nvPr/>
        </p:nvSpPr>
        <p:spPr>
          <a:xfrm>
            <a:off x="489251" y="3423888"/>
            <a:ext cx="53188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Объем погруженной части кубика: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967144" y="3412565"/>
                <a:ext cx="13199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u-RU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т</m:t>
                          </m:r>
                        </m:sub>
                      </m:sSub>
                      <m:r>
                        <a:rPr lang="ru-RU" sz="20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0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kern="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357" y="2559423"/>
                <a:ext cx="989971" cy="3231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Прямоугольник 71"/>
          <p:cNvSpPr/>
          <p:nvPr/>
        </p:nvSpPr>
        <p:spPr>
          <a:xfrm>
            <a:off x="489251" y="4147335"/>
            <a:ext cx="29905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Плотность жидкости: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3281869" y="3988635"/>
                <a:ext cx="1598523" cy="722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ж</m:t>
                          </m:r>
                        </m:sub>
                      </m:sSub>
                      <m:r>
                        <a:rPr lang="ru-RU" sz="20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000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𝐴𝑥</m:t>
                              </m:r>
                            </m:sub>
                          </m:sSub>
                        </m:num>
                        <m:den>
                          <m:r>
                            <a:rPr lang="en-US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sSup>
                            <m:sSupPr>
                              <m:ctrlPr>
                                <a:rPr lang="ru-RU" sz="2000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000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0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kern="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402" y="2991476"/>
                <a:ext cx="1198892" cy="565026"/>
              </a:xfrm>
              <a:prstGeom prst="rect">
                <a:avLst/>
              </a:prstGeom>
              <a:blipFill rotWithShape="0">
                <a:blip r:embed="rId7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89249" y="4875864"/>
                <a:ext cx="4045291" cy="889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ж</m:t>
                          </m:r>
                        </m:sub>
                      </m:sSub>
                      <m:r>
                        <a:rPr lang="ru-RU" sz="20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13,50 Н</m:t>
                          </m:r>
                        </m:num>
                        <m:den>
                          <m:r>
                            <a:rPr lang="en-US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10 </m:t>
                          </m:r>
                          <m:f>
                            <m:fPr>
                              <m:ctrlPr>
                                <a:rPr lang="en-US" sz="2000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м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i="1" ker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i="1" ker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с</m:t>
                                  </m:r>
                                </m:e>
                                <m:sup>
                                  <m:r>
                                    <a:rPr lang="ru-RU" sz="2000" i="1" ker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ru-RU" sz="2000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000" i="1" ker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000" i="1" ker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0,1 м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ru-RU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5,0∙</m:t>
                          </m:r>
                          <m:sSup>
                            <m:sSupPr>
                              <m:ctrlPr>
                                <a:rPr lang="ru-RU" sz="2000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ru-RU" sz="2000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  <m:r>
                            <a:rPr lang="ru-RU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м</m:t>
                          </m:r>
                        </m:den>
                      </m:f>
                    </m:oMath>
                  </m:oMathPara>
                </a14:m>
                <a:endParaRPr lang="ru-RU" sz="2000" kern="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937" y="3656897"/>
                <a:ext cx="3033968" cy="69070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4310065" y="4925375"/>
                <a:ext cx="1498980" cy="617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=2700 </m:t>
                      </m:r>
                      <m:f>
                        <m:fPr>
                          <m:ctrlPr>
                            <a:rPr lang="ru-RU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кг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м</m:t>
                              </m:r>
                            </m:e>
                            <m:sup>
                              <m:r>
                                <a:rPr lang="ru-RU" sz="2000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ru-RU" sz="20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kern="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548" y="3694031"/>
                <a:ext cx="1124235" cy="50039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0" name="Группа 89"/>
          <p:cNvGrpSpPr/>
          <p:nvPr/>
        </p:nvGrpSpPr>
        <p:grpSpPr>
          <a:xfrm>
            <a:off x="6831975" y="2713794"/>
            <a:ext cx="4345771" cy="3599080"/>
            <a:chOff x="4964736" y="2007389"/>
            <a:chExt cx="3259328" cy="2699310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>
              <a:off x="5651500" y="3327400"/>
              <a:ext cx="2164919" cy="0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>
              <a:off x="5651500" y="2787143"/>
              <a:ext cx="2164919" cy="0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/>
            <p:nvPr/>
          </p:nvCxnSpPr>
          <p:spPr>
            <a:xfrm>
              <a:off x="5651071" y="2246610"/>
              <a:ext cx="2162583" cy="0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>
              <a:off x="6196954" y="2247902"/>
              <a:ext cx="0" cy="2171192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>
            <a:xfrm>
              <a:off x="6732588" y="2247902"/>
              <a:ext cx="0" cy="2171192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>
              <a:off x="7271591" y="2247902"/>
              <a:ext cx="0" cy="2171192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единительная линия 83"/>
            <p:cNvCxnSpPr/>
            <p:nvPr/>
          </p:nvCxnSpPr>
          <p:spPr>
            <a:xfrm>
              <a:off x="5651500" y="3867150"/>
              <a:ext cx="2164919" cy="0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/>
            <p:nvPr/>
          </p:nvCxnSpPr>
          <p:spPr>
            <a:xfrm>
              <a:off x="7813655" y="2247902"/>
              <a:ext cx="0" cy="2171192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flipV="1">
              <a:off x="5651071" y="2171700"/>
              <a:ext cx="2230867" cy="2236789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/>
            <p:nvPr/>
          </p:nvCxnSpPr>
          <p:spPr>
            <a:xfrm flipV="1">
              <a:off x="5653565" y="2007389"/>
              <a:ext cx="0" cy="241354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 стрелкой 77"/>
            <p:cNvCxnSpPr/>
            <p:nvPr/>
          </p:nvCxnSpPr>
          <p:spPr>
            <a:xfrm>
              <a:off x="5655495" y="4419094"/>
              <a:ext cx="249790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4964736" y="2007787"/>
                  <a:ext cx="61680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𝐴𝑥</m:t>
                            </m:r>
                          </m:sub>
                        </m:s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4736" y="2007787"/>
                  <a:ext cx="674480" cy="30008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7683579" y="4429700"/>
                  <a:ext cx="54048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ru-RU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см</m:t>
                        </m:r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3579" y="4429700"/>
                  <a:ext cx="585866" cy="30008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5401749" y="4419600"/>
                  <a:ext cx="286377" cy="2847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1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1749" y="4419600"/>
                  <a:ext cx="332142" cy="307777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5956264" y="4419600"/>
                  <a:ext cx="423433" cy="2847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ru-RU" sz="1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2,5</m:t>
                        </m:r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6264" y="4419600"/>
                  <a:ext cx="468398" cy="307777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/>
                <p:cNvSpPr txBox="1"/>
                <p:nvPr/>
              </p:nvSpPr>
              <p:spPr>
                <a:xfrm>
                  <a:off x="6491930" y="4419600"/>
                  <a:ext cx="423433" cy="2847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ru-RU" sz="1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5,0</m:t>
                        </m:r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1930" y="4419600"/>
                  <a:ext cx="468398" cy="307777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/>
                <p:cNvSpPr txBox="1"/>
                <p:nvPr/>
              </p:nvSpPr>
              <p:spPr>
                <a:xfrm>
                  <a:off x="7031593" y="4419600"/>
                  <a:ext cx="423433" cy="2847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ru-RU" sz="1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7,5</m:t>
                        </m:r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TextBox 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1593" y="4419600"/>
                  <a:ext cx="468398" cy="307777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/>
                <p:cNvSpPr txBox="1"/>
                <p:nvPr/>
              </p:nvSpPr>
              <p:spPr>
                <a:xfrm>
                  <a:off x="5083078" y="3694471"/>
                  <a:ext cx="523220" cy="2847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ru-RU" sz="1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6,75</m:t>
                        </m:r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TextBox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3078" y="3694471"/>
                  <a:ext cx="567784" cy="307777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/>
                <p:cNvSpPr txBox="1"/>
                <p:nvPr/>
              </p:nvSpPr>
              <p:spPr>
                <a:xfrm>
                  <a:off x="4981478" y="3166916"/>
                  <a:ext cx="623007" cy="2847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ru-RU" sz="1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13,50</m:t>
                        </m:r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TextBox 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1478" y="3166916"/>
                  <a:ext cx="667170" cy="307777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/>
                <p:cNvSpPr txBox="1"/>
                <p:nvPr/>
              </p:nvSpPr>
              <p:spPr>
                <a:xfrm>
                  <a:off x="4981478" y="2624852"/>
                  <a:ext cx="623007" cy="2847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ru-RU" sz="1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20,25</m:t>
                        </m:r>
                      </m:oMath>
                    </m:oMathPara>
                  </a14:m>
                  <a:endParaRPr lang="ru-RU" sz="1867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TextBox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1478" y="2624852"/>
                  <a:ext cx="667170" cy="307777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9" name="Прямоугольник 38"/>
          <p:cNvSpPr/>
          <p:nvPr/>
        </p:nvSpPr>
        <p:spPr>
          <a:xfrm>
            <a:off x="1580163" y="2432420"/>
            <a:ext cx="1349405" cy="134940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580163" y="3493959"/>
            <a:ext cx="1349405" cy="134940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50906" y="3826790"/>
            <a:ext cx="3207921" cy="2529561"/>
          </a:xfrm>
          <a:prstGeom prst="rect">
            <a:avLst/>
          </a:prstGeom>
          <a:solidFill>
            <a:schemeClr val="accent1">
              <a:lumMod val="7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43" name="Полилиния 42"/>
          <p:cNvSpPr/>
          <p:nvPr/>
        </p:nvSpPr>
        <p:spPr>
          <a:xfrm>
            <a:off x="650906" y="2819257"/>
            <a:ext cx="3207921" cy="3537095"/>
          </a:xfrm>
          <a:custGeom>
            <a:avLst/>
            <a:gdLst>
              <a:gd name="connsiteX0" fmla="*/ 0 w 3629025"/>
              <a:gd name="connsiteY0" fmla="*/ 47625 h 2085975"/>
              <a:gd name="connsiteX1" fmla="*/ 0 w 3629025"/>
              <a:gd name="connsiteY1" fmla="*/ 2085975 h 2085975"/>
              <a:gd name="connsiteX2" fmla="*/ 3629025 w 3629025"/>
              <a:gd name="connsiteY2" fmla="*/ 2085975 h 2085975"/>
              <a:gd name="connsiteX3" fmla="*/ 3629025 w 3629025"/>
              <a:gd name="connsiteY3" fmla="*/ 0 h 2085975"/>
              <a:gd name="connsiteX0" fmla="*/ 0 w 3629025"/>
              <a:gd name="connsiteY0" fmla="*/ 5741 h 2085975"/>
              <a:gd name="connsiteX1" fmla="*/ 0 w 3629025"/>
              <a:gd name="connsiteY1" fmla="*/ 2085975 h 2085975"/>
              <a:gd name="connsiteX2" fmla="*/ 3629025 w 3629025"/>
              <a:gd name="connsiteY2" fmla="*/ 2085975 h 2085975"/>
              <a:gd name="connsiteX3" fmla="*/ 3629025 w 3629025"/>
              <a:gd name="connsiteY3" fmla="*/ 0 h 208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9025" h="2085975">
                <a:moveTo>
                  <a:pt x="0" y="5741"/>
                </a:moveTo>
                <a:lnTo>
                  <a:pt x="0" y="2085975"/>
                </a:lnTo>
                <a:lnTo>
                  <a:pt x="3629025" y="2085975"/>
                </a:lnTo>
                <a:lnTo>
                  <a:pt x="3629025" y="0"/>
                </a:lnTo>
              </a:path>
            </a:pathLst>
          </a:cu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2929568" y="3493959"/>
            <a:ext cx="51467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2929568" y="4842283"/>
            <a:ext cx="51467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3166584" y="3493959"/>
            <a:ext cx="0" cy="1348324"/>
          </a:xfrm>
          <a:prstGeom prst="line">
            <a:avLst/>
          </a:prstGeom>
          <a:ln w="952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 rot="5400000">
            <a:off x="2975345" y="4016679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dirty="0">
                <a:solidFill>
                  <a:prstClr val="black"/>
                </a:solidFill>
              </a:rPr>
              <a:t>10 </a:t>
            </a:r>
            <a:r>
              <a:rPr lang="ru-RU" dirty="0">
                <a:solidFill>
                  <a:prstClr val="black"/>
                </a:solidFill>
              </a:rPr>
              <a:t>см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9188809" y="4473809"/>
            <a:ext cx="0" cy="1441452"/>
          </a:xfrm>
          <a:prstGeom prst="line">
            <a:avLst/>
          </a:prstGeom>
          <a:ln w="190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5400000" flipV="1">
            <a:off x="8483716" y="3754806"/>
            <a:ext cx="0" cy="1441452"/>
          </a:xfrm>
          <a:prstGeom prst="line">
            <a:avLst/>
          </a:prstGeom>
          <a:ln w="190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вал 1"/>
          <p:cNvSpPr/>
          <p:nvPr/>
        </p:nvSpPr>
        <p:spPr>
          <a:xfrm>
            <a:off x="9147311" y="4439095"/>
            <a:ext cx="60959" cy="6095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90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pat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6 3.58025E-6 L 4.16667E-6 0.15586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5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89" grpId="0"/>
      <p:bldP spid="48" grpId="0"/>
      <p:bldP spid="56" grpId="0"/>
      <p:bldP spid="68" grpId="0"/>
      <p:bldP spid="55" grpId="0"/>
      <p:bldP spid="63" grpId="0"/>
      <p:bldP spid="72" grpId="0"/>
      <p:bldP spid="73" grpId="0"/>
      <p:bldP spid="74" grpId="0"/>
      <p:bldP spid="76" grpId="0"/>
      <p:bldP spid="39" grpId="0" animBg="1"/>
      <p:bldP spid="39" grpId="1" animBg="1"/>
      <p:bldP spid="39" grpId="2" animBg="1"/>
      <p:bldP spid="39" grpId="3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7" grpId="0"/>
      <p:bldP spid="47" grpId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9568065" y="3352801"/>
            <a:ext cx="1540540" cy="23911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91601" y="4349132"/>
            <a:ext cx="2692017" cy="1856936"/>
          </a:xfrm>
          <a:prstGeom prst="rect">
            <a:avLst/>
          </a:prstGeom>
          <a:solidFill>
            <a:schemeClr val="accent2">
              <a:lumMod val="7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8991601" y="3005183"/>
            <a:ext cx="2692017" cy="1343949"/>
          </a:xfrm>
          <a:prstGeom prst="rect">
            <a:avLst/>
          </a:prstGeom>
          <a:solidFill>
            <a:schemeClr val="accent4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72" name="Полилиния 71"/>
          <p:cNvSpPr/>
          <p:nvPr/>
        </p:nvSpPr>
        <p:spPr>
          <a:xfrm>
            <a:off x="8980062" y="2827780"/>
            <a:ext cx="2703556" cy="3378288"/>
          </a:xfrm>
          <a:custGeom>
            <a:avLst/>
            <a:gdLst>
              <a:gd name="connsiteX0" fmla="*/ 0 w 3629025"/>
              <a:gd name="connsiteY0" fmla="*/ 47625 h 2085975"/>
              <a:gd name="connsiteX1" fmla="*/ 0 w 3629025"/>
              <a:gd name="connsiteY1" fmla="*/ 2085975 h 2085975"/>
              <a:gd name="connsiteX2" fmla="*/ 3629025 w 3629025"/>
              <a:gd name="connsiteY2" fmla="*/ 2085975 h 2085975"/>
              <a:gd name="connsiteX3" fmla="*/ 3629025 w 3629025"/>
              <a:gd name="connsiteY3" fmla="*/ 0 h 2085975"/>
              <a:gd name="connsiteX0" fmla="*/ 0 w 3629025"/>
              <a:gd name="connsiteY0" fmla="*/ 5741 h 2085975"/>
              <a:gd name="connsiteX1" fmla="*/ 0 w 3629025"/>
              <a:gd name="connsiteY1" fmla="*/ 2085975 h 2085975"/>
              <a:gd name="connsiteX2" fmla="*/ 3629025 w 3629025"/>
              <a:gd name="connsiteY2" fmla="*/ 2085975 h 2085975"/>
              <a:gd name="connsiteX3" fmla="*/ 3629025 w 3629025"/>
              <a:gd name="connsiteY3" fmla="*/ 0 h 208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9025" h="2085975">
                <a:moveTo>
                  <a:pt x="0" y="5741"/>
                </a:moveTo>
                <a:lnTo>
                  <a:pt x="0" y="2085975"/>
                </a:lnTo>
                <a:lnTo>
                  <a:pt x="3629025" y="2085975"/>
                </a:lnTo>
                <a:lnTo>
                  <a:pt x="3629025" y="0"/>
                </a:lnTo>
              </a:path>
            </a:pathLst>
          </a:cu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95301" y="1783900"/>
            <a:ext cx="1122377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91065" y="536660"/>
            <a:ext cx="11222568" cy="123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933"/>
              </a:lnSpc>
            </a:pP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</a:t>
            </a:r>
            <a:r>
              <a:rPr lang="en-US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3</a:t>
            </a: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. 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Тело плавает на границе раздела двух жидкостей с плотностями </a:t>
            </a:r>
            <a:r>
              <a:rPr lang="el-GR" altLang="ru-RU" sz="1867" i="1" dirty="0">
                <a:solidFill>
                  <a:prstClr val="black"/>
                </a:solidFill>
                <a:latin typeface="Gerbera"/>
                <a:cs typeface="Times New Roman" panose="02020603050405020304" pitchFamily="18" charset="0"/>
              </a:rPr>
              <a:t>ρ</a:t>
            </a:r>
            <a:r>
              <a:rPr lang="ru-RU" altLang="ru-RU" sz="1867" baseline="-25000" dirty="0">
                <a:solidFill>
                  <a:prstClr val="black"/>
                </a:solidFill>
                <a:latin typeface="Gerbera"/>
                <a:cs typeface="Times New Roman" panose="02020603050405020304" pitchFamily="18" charset="0"/>
              </a:rPr>
              <a:t>1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Times New Roman" panose="02020603050405020304" pitchFamily="18" charset="0"/>
              </a:rPr>
              <a:t> и </a:t>
            </a:r>
            <a:r>
              <a:rPr lang="el-GR" altLang="ru-RU" sz="1867" i="1" dirty="0">
                <a:solidFill>
                  <a:prstClr val="black"/>
                </a:solidFill>
                <a:latin typeface="Gerbera"/>
                <a:cs typeface="Times New Roman" panose="02020603050405020304" pitchFamily="18" charset="0"/>
              </a:rPr>
              <a:t>ρ</a:t>
            </a:r>
            <a:r>
              <a:rPr lang="ru-RU" altLang="ru-RU" sz="1867" baseline="-25000" dirty="0">
                <a:solidFill>
                  <a:prstClr val="black"/>
                </a:solidFill>
                <a:latin typeface="Gerbera"/>
                <a:cs typeface="Times New Roman" panose="02020603050405020304" pitchFamily="18" charset="0"/>
              </a:rPr>
              <a:t>2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Times New Roman" panose="02020603050405020304" pitchFamily="18" charset="0"/>
              </a:rPr>
              <a:t>, погрузившись во вторую жидкость на 0,6 своего объема. Определите выталкивающую силу, действующую на тело, если </a:t>
            </a:r>
            <a:r>
              <a:rPr lang="el-GR" altLang="ru-RU" sz="1867" i="1" dirty="0">
                <a:solidFill>
                  <a:prstClr val="black"/>
                </a:solidFill>
                <a:latin typeface="Gerbera"/>
                <a:cs typeface="Times New Roman" panose="02020603050405020304" pitchFamily="18" charset="0"/>
              </a:rPr>
              <a:t>ρ</a:t>
            </a:r>
            <a:r>
              <a:rPr lang="el-GR" altLang="ru-RU" sz="1867" baseline="-25000" dirty="0">
                <a:solidFill>
                  <a:prstClr val="black"/>
                </a:solidFill>
                <a:latin typeface="Gerbera"/>
                <a:cs typeface="Times New Roman" panose="02020603050405020304" pitchFamily="18" charset="0"/>
              </a:rPr>
              <a:t>1</a:t>
            </a:r>
            <a:r>
              <a:rPr lang="el-GR" altLang="ru-RU" sz="1867" dirty="0">
                <a:solidFill>
                  <a:prstClr val="black"/>
                </a:solidFill>
                <a:latin typeface="Gerbera"/>
                <a:cs typeface="Times New Roman" panose="02020603050405020304" pitchFamily="18" charset="0"/>
              </a:rPr>
              <a:t> </a:t>
            </a:r>
            <a:r>
              <a:rPr lang="en-US" altLang="ru-RU" sz="1867" dirty="0">
                <a:solidFill>
                  <a:prstClr val="black"/>
                </a:solidFill>
                <a:latin typeface="Gerbera"/>
                <a:cs typeface="Times New Roman" panose="02020603050405020304" pitchFamily="18" charset="0"/>
              </a:rPr>
              <a:t>&lt;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Times New Roman" panose="02020603050405020304" pitchFamily="18" charset="0"/>
              </a:rPr>
              <a:t> </a:t>
            </a:r>
            <a:r>
              <a:rPr lang="el-GR" altLang="ru-RU" sz="1867" i="1" dirty="0">
                <a:solidFill>
                  <a:prstClr val="black"/>
                </a:solidFill>
                <a:latin typeface="Gerbera"/>
                <a:cs typeface="Times New Roman" panose="02020603050405020304" pitchFamily="18" charset="0"/>
              </a:rPr>
              <a:t>ρ</a:t>
            </a:r>
            <a:r>
              <a:rPr lang="el-GR" altLang="ru-RU" sz="1867" baseline="-25000" dirty="0">
                <a:solidFill>
                  <a:prstClr val="black"/>
                </a:solidFill>
                <a:latin typeface="Gerbera"/>
                <a:cs typeface="Times New Roman" panose="02020603050405020304" pitchFamily="18" charset="0"/>
              </a:rPr>
              <a:t>2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Times New Roman" panose="02020603050405020304" pitchFamily="18" charset="0"/>
              </a:rPr>
              <a:t>.</a:t>
            </a:r>
            <a:endParaRPr lang="ru-RU" altLang="ru-RU" sz="1867" dirty="0">
              <a:solidFill>
                <a:prstClr val="black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495300" y="2236447"/>
            <a:ext cx="1219200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801518" y="2236447"/>
            <a:ext cx="1312116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491875" y="4089689"/>
            <a:ext cx="130077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792649" y="2773493"/>
            <a:ext cx="0" cy="175892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491065" y="2705987"/>
                <a:ext cx="5034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029490"/>
                <a:ext cx="424155" cy="323165"/>
              </a:xfrm>
              <a:prstGeom prst="rect">
                <a:avLst/>
              </a:prstGeom>
              <a:blipFill rotWithShape="0">
                <a:blip r:embed="rId3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Прямая соединительная линия 119"/>
          <p:cNvCxnSpPr/>
          <p:nvPr/>
        </p:nvCxnSpPr>
        <p:spPr>
          <a:xfrm>
            <a:off x="495301" y="508000"/>
            <a:ext cx="1122256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91065" y="4101527"/>
                <a:ext cx="13015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3076145"/>
                <a:ext cx="976188" cy="3231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491067" y="3150507"/>
                <a:ext cx="56553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362880"/>
                <a:ext cx="424154" cy="323165"/>
              </a:xfrm>
              <a:prstGeom prst="rect">
                <a:avLst/>
              </a:prstGeom>
              <a:blipFill rotWithShape="0">
                <a:blip r:embed="rId6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491067" y="3589571"/>
                <a:ext cx="13581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0,6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692178"/>
                <a:ext cx="1018647" cy="3231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/>
          <p:cNvSpPr txBox="1"/>
          <p:nvPr/>
        </p:nvSpPr>
        <p:spPr>
          <a:xfrm>
            <a:off x="1800725" y="2818399"/>
            <a:ext cx="5261324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Результирующая выталкивающая сила: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6760995" y="2827780"/>
                <a:ext cx="1918539" cy="400110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746" y="2120835"/>
                <a:ext cx="1483868" cy="3231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4"/>
              <p:cNvSpPr>
                <a:spLocks noChangeArrowheads="1"/>
              </p:cNvSpPr>
              <p:nvPr/>
            </p:nvSpPr>
            <p:spPr bwMode="auto">
              <a:xfrm>
                <a:off x="1801517" y="5931438"/>
                <a:ext cx="3887652" cy="430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altLang="ru-RU" sz="1600" b="1" dirty="0">
                    <a:solidFill>
                      <a:srgbClr val="ED7D31">
                        <a:lumMod val="75000"/>
                      </a:srgbClr>
                    </a:solidFill>
                    <a:latin typeface="Gerbera"/>
                    <a:cs typeface="Arial" panose="020B0604020202020204" pitchFamily="34" charset="0"/>
                  </a:rPr>
                  <a:t>ОТВЕТ:</a:t>
                </a:r>
                <a:r>
                  <a:rPr lang="en-US" altLang="ru-RU" sz="1600" b="1" dirty="0">
                    <a:solidFill>
                      <a:srgbClr val="ED7D31">
                        <a:lumMod val="75000"/>
                      </a:srgbClr>
                    </a:solidFill>
                    <a:latin typeface="Gerber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ru-RU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0,4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+0,6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𝑔𝑉</m:t>
                    </m:r>
                    <m:r>
                      <a:rPr lang="ru-RU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altLang="ru-RU" sz="1600" b="1" dirty="0">
                  <a:solidFill>
                    <a:srgbClr val="000000"/>
                  </a:solidFill>
                  <a:latin typeface="Gerber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1137" y="4448578"/>
                <a:ext cx="2915739" cy="323165"/>
              </a:xfrm>
              <a:prstGeom prst="rect">
                <a:avLst/>
              </a:prstGeom>
              <a:blipFill rotWithShape="0">
                <a:blip r:embed="rId9"/>
                <a:stretch>
                  <a:fillRect l="-209" b="-1132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1800724" y="4349132"/>
            <a:ext cx="5774888" cy="7848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lnSpc>
                <a:spcPts val="2667"/>
              </a:lnSpc>
            </a:pPr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Сила Архимеда, действующая со стороны </a:t>
            </a:r>
            <a: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2</a:t>
            </a:r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-й жидкости: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650756" y="4678965"/>
                <a:ext cx="1610890" cy="400110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8067" y="3509224"/>
                <a:ext cx="1284711" cy="323165"/>
              </a:xfrm>
              <a:prstGeom prst="rect">
                <a:avLst/>
              </a:prstGeom>
              <a:blipFill rotWithShape="0">
                <a:blip r:embed="rId10"/>
                <a:stretch>
                  <a:fillRect b="-5660"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074690" y="4678965"/>
                <a:ext cx="1489639" cy="400110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=0,6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𝑔𝑉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017" y="3509224"/>
                <a:ext cx="1161408" cy="323165"/>
              </a:xfrm>
              <a:prstGeom prst="rect">
                <a:avLst/>
              </a:prstGeom>
              <a:blipFill rotWithShape="0">
                <a:blip r:embed="rId11"/>
                <a:stretch>
                  <a:fillRect b="-5660"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/>
          <p:cNvSpPr txBox="1"/>
          <p:nvPr/>
        </p:nvSpPr>
        <p:spPr>
          <a:xfrm>
            <a:off x="1800724" y="3413749"/>
            <a:ext cx="5774888" cy="7848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lnSpc>
                <a:spcPts val="2667"/>
              </a:lnSpc>
            </a:pPr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Сила Архимеда, действующая со стороны 1-й жидкости: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650756" y="3743583"/>
                <a:ext cx="1598964" cy="400110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8067" y="2807687"/>
                <a:ext cx="1284711" cy="323165"/>
              </a:xfrm>
              <a:prstGeom prst="rect">
                <a:avLst/>
              </a:prstGeom>
              <a:blipFill rotWithShape="0">
                <a:blip r:embed="rId12"/>
                <a:stretch>
                  <a:fillRect b="-5660"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064056" y="3743583"/>
                <a:ext cx="1483676" cy="400110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=0,4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𝑔𝑉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042" y="2807687"/>
                <a:ext cx="1161408" cy="323165"/>
              </a:xfrm>
              <a:prstGeom prst="rect">
                <a:avLst/>
              </a:prstGeom>
              <a:blipFill rotWithShape="0">
                <a:blip r:embed="rId13"/>
                <a:stretch>
                  <a:fillRect b="-5660"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/>
          <p:cNvSpPr txBox="1"/>
          <p:nvPr/>
        </p:nvSpPr>
        <p:spPr>
          <a:xfrm>
            <a:off x="1800725" y="5311273"/>
            <a:ext cx="1063804" cy="43858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914377">
              <a:lnSpc>
                <a:spcPts val="2667"/>
              </a:lnSpc>
            </a:pPr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Тогда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2600461" y="5313104"/>
                <a:ext cx="2980111" cy="400110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0,4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𝑔𝑉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+0,6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𝑔𝑉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345" y="3984828"/>
                <a:ext cx="2316532" cy="323165"/>
              </a:xfrm>
              <a:prstGeom prst="rect">
                <a:avLst/>
              </a:prstGeom>
              <a:blipFill rotWithShape="0">
                <a:blip r:embed="rId14"/>
                <a:stretch>
                  <a:fillRect b="-11321"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5389509" y="5313104"/>
                <a:ext cx="2596929" cy="400110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0,4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+0,6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𝑔𝑉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131" y="3984828"/>
                <a:ext cx="1990738" cy="323165"/>
              </a:xfrm>
              <a:prstGeom prst="rect">
                <a:avLst/>
              </a:prstGeom>
              <a:blipFill rotWithShape="0">
                <a:blip r:embed="rId15"/>
                <a:stretch>
                  <a:fillRect b="-11321"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874061" y="4352552"/>
                <a:ext cx="3951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5546" y="3264414"/>
                <a:ext cx="341376" cy="30008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0338334" y="3962828"/>
                <a:ext cx="571054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3750" y="2972120"/>
                <a:ext cx="473656" cy="325345"/>
              </a:xfrm>
              <a:prstGeom prst="rect">
                <a:avLst/>
              </a:prstGeom>
              <a:blipFill rotWithShape="0">
                <a:blip r:embed="rId17"/>
                <a:stretch>
                  <a:fillRect t="-13208" r="-64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Прямая со стрелкой 2"/>
          <p:cNvCxnSpPr/>
          <p:nvPr/>
        </p:nvCxnSpPr>
        <p:spPr>
          <a:xfrm flipV="1">
            <a:off x="10340759" y="3947886"/>
            <a:ext cx="0" cy="1068615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V="1">
            <a:off x="10348451" y="3067051"/>
            <a:ext cx="0" cy="783884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10312971" y="4516925"/>
            <a:ext cx="60959" cy="6095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90" name="Овал 89"/>
          <p:cNvSpPr/>
          <p:nvPr/>
        </p:nvSpPr>
        <p:spPr>
          <a:xfrm>
            <a:off x="10312971" y="5018110"/>
            <a:ext cx="60959" cy="6095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91" name="Овал 90"/>
          <p:cNvSpPr/>
          <p:nvPr/>
        </p:nvSpPr>
        <p:spPr>
          <a:xfrm>
            <a:off x="10312971" y="3820457"/>
            <a:ext cx="60959" cy="6095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9842309" y="4845608"/>
                <a:ext cx="5003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1731" y="3634206"/>
                <a:ext cx="421077" cy="30008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9842308" y="3650804"/>
                <a:ext cx="4950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1731" y="2738103"/>
                <a:ext cx="421077" cy="30008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10348452" y="2948204"/>
                <a:ext cx="610953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1338" y="2211152"/>
                <a:ext cx="458215" cy="325345"/>
              </a:xfrm>
              <a:prstGeom prst="rect">
                <a:avLst/>
              </a:prstGeom>
              <a:blipFill rotWithShape="0">
                <a:blip r:embed="rId20"/>
                <a:stretch>
                  <a:fillRect t="-13208" r="-1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9258704" y="564436"/>
                <a:ext cx="5034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4028" y="423327"/>
                <a:ext cx="424155" cy="323165"/>
              </a:xfrm>
              <a:prstGeom prst="rect">
                <a:avLst/>
              </a:prstGeom>
              <a:blipFill rotWithShape="0">
                <a:blip r:embed="rId21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9725180" y="574284"/>
                <a:ext cx="56553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3885" y="430713"/>
                <a:ext cx="424154" cy="323165"/>
              </a:xfrm>
              <a:prstGeom prst="rect">
                <a:avLst/>
              </a:prstGeom>
              <a:blipFill rotWithShape="0">
                <a:blip r:embed="rId22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4357673" y="942166"/>
                <a:ext cx="13581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0,6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8254" y="706624"/>
                <a:ext cx="1018647" cy="323165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10101645" y="954099"/>
                <a:ext cx="13015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6234" y="715574"/>
                <a:ext cx="976188" cy="323165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9006628" y="3901472"/>
                <a:ext cx="471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4971" y="2926104"/>
                <a:ext cx="400302" cy="300082"/>
              </a:xfrm>
              <a:prstGeom prst="rect">
                <a:avLst/>
              </a:prstGeom>
              <a:blipFill rotWithShape="0">
                <a:blip r:embed="rId25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9006628" y="5731383"/>
                <a:ext cx="4770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4971" y="4298537"/>
                <a:ext cx="404341" cy="300082"/>
              </a:xfrm>
              <a:prstGeom prst="rect">
                <a:avLst/>
              </a:prstGeom>
              <a:blipFill rotWithShape="0">
                <a:blip r:embed="rId26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289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-0.71893 0.31296 " pathEditMode="relative" rAng="0" ptsTypes="AA">
                                      <p:cBhvr>
                                        <p:cTn id="16" dur="1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07" y="1567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82716E-6 L -0.75816 0.37655 " pathEditMode="relative" rAng="0" ptsTypes="AA">
                                      <p:cBhvr>
                                        <p:cTn id="18" dur="1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17" y="188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59259E-6 L -0.31684 0.38642 " pathEditMode="relative" rAng="0" ptsTypes="AA">
                                      <p:cBhvr>
                                        <p:cTn id="36" dur="1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68" y="193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34568E-6 L -0.7875 0.45772 " pathEditMode="relative" rAng="0" ptsTypes="AA">
                                      <p:cBhvr>
                                        <p:cTn id="50" dur="1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92" y="228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5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5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 animBg="1"/>
      <p:bldP spid="89" grpId="0" animBg="1"/>
      <p:bldP spid="72" grpId="0" animBg="1"/>
      <p:bldP spid="107" grpId="0"/>
      <p:bldP spid="74" grpId="0"/>
      <p:bldP spid="73" grpId="0"/>
      <p:bldP spid="79" grpId="0"/>
      <p:bldP spid="67" grpId="0"/>
      <p:bldP spid="68" grpId="0"/>
      <p:bldP spid="88" grpId="0"/>
      <p:bldP spid="52" grpId="0"/>
      <p:bldP spid="53" grpId="0"/>
      <p:bldP spid="54" grpId="0"/>
      <p:bldP spid="85" grpId="0"/>
      <p:bldP spid="51" grpId="0"/>
      <p:bldP spid="57" grpId="0"/>
      <p:bldP spid="58" grpId="0"/>
      <p:bldP spid="61" grpId="0"/>
      <p:bldP spid="63" grpId="0"/>
      <p:bldP spid="11" grpId="0"/>
      <p:bldP spid="55" grpId="0"/>
      <p:bldP spid="8" grpId="0" animBg="1"/>
      <p:bldP spid="90" grpId="0" animBg="1"/>
      <p:bldP spid="91" grpId="0" animBg="1"/>
      <p:bldP spid="93" grpId="0"/>
      <p:bldP spid="94" grpId="0"/>
      <p:bldP spid="95" grpId="0"/>
      <p:bldP spid="97" grpId="0"/>
      <p:bldP spid="97" grpId="1"/>
      <p:bldP spid="97" grpId="2"/>
      <p:bldP spid="98" grpId="0"/>
      <p:bldP spid="98" grpId="1"/>
      <p:bldP spid="98" grpId="2"/>
      <p:bldP spid="99" grpId="0"/>
      <p:bldP spid="99" grpId="1"/>
      <p:bldP spid="99" grpId="2"/>
      <p:bldP spid="100" grpId="0"/>
      <p:bldP spid="100" grpId="1"/>
      <p:bldP spid="100" grpId="2"/>
      <p:bldP spid="101" grpId="0"/>
      <p:bldP spid="10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Воздушный Шар, Путешествия, Полет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460" y="2771370"/>
            <a:ext cx="2276259" cy="347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95301" y="1956620"/>
            <a:ext cx="1122377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91065" y="536660"/>
            <a:ext cx="11222568" cy="140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533"/>
              </a:lnSpc>
            </a:pP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</a:t>
            </a:r>
            <a:r>
              <a:rPr lang="en-US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4</a:t>
            </a: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. 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Аэростат, объем шара которого 6000 м</a:t>
            </a:r>
            <a:r>
              <a:rPr lang="ru-RU" altLang="ru-RU" sz="1867" baseline="30000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3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, начинает равноускоренно подниматься вертикально вверх. Масса водорода, заполняющего шар, оболочки шара, команды и оборудования аэростата 500 кг. На какую высоту поднимется аэростат за 10 с движения, если плотность воздуха 0,15 кг/м</a:t>
            </a:r>
            <a:r>
              <a:rPr lang="ru-RU" altLang="ru-RU" sz="1867" baseline="30000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3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, а сопротивление воздуха пренебрежимо мало?</a:t>
            </a: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495300" y="2236447"/>
            <a:ext cx="1219200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2520474" y="2236447"/>
            <a:ext cx="1312116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491876" y="4732945"/>
            <a:ext cx="201972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2511605" y="2773493"/>
            <a:ext cx="0" cy="240217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491066" y="2705987"/>
                <a:ext cx="193264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ш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=6∙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e>
                        <m:sup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029490"/>
                <a:ext cx="1535998" cy="3231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Прямая соединительная линия 119"/>
          <p:cNvCxnSpPr/>
          <p:nvPr/>
        </p:nvCxnSpPr>
        <p:spPr>
          <a:xfrm>
            <a:off x="495301" y="508000"/>
            <a:ext cx="1122256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91065" y="4744783"/>
                <a:ext cx="20205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8" y="3558587"/>
                <a:ext cx="1515405" cy="3231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491066" y="3150507"/>
                <a:ext cx="20286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=0,5∙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кг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362880"/>
                <a:ext cx="1521461" cy="3231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491067" y="3589571"/>
                <a:ext cx="13581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10 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с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692178"/>
                <a:ext cx="1018647" cy="3231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91067" y="4036952"/>
                <a:ext cx="1723813" cy="617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в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0,15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кг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м</m:t>
                              </m:r>
                            </m:e>
                            <m:sup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3027714"/>
                <a:ext cx="1292860" cy="48635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2520474" y="3768988"/>
            <a:ext cx="2399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Закон Архимеда: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4744012" y="3759068"/>
                <a:ext cx="155920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в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𝑔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ш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8008" y="2819301"/>
                <a:ext cx="1214756" cy="323165"/>
              </a:xfrm>
              <a:prstGeom prst="rect">
                <a:avLst/>
              </a:prstGeom>
              <a:blipFill rotWithShape="0">
                <a:blip r:embed="rId17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6666196" y="2725227"/>
                <a:ext cx="1948610" cy="4374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</m:acc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9647" y="2043920"/>
                <a:ext cx="1508362" cy="351186"/>
              </a:xfrm>
              <a:prstGeom prst="rect">
                <a:avLst/>
              </a:prstGeom>
              <a:blipFill rotWithShape="0">
                <a:blip r:embed="rId18"/>
                <a:stretch>
                  <a:fillRect t="-8621" r="-6855" b="-51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2530566" y="2771369"/>
            <a:ext cx="4296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Уравнение движения аэростата: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520499" y="5023119"/>
            <a:ext cx="5981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Уравнение пути РУД</a:t>
            </a:r>
            <a: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без начальной скорости: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2513093" y="5515917"/>
                <a:ext cx="111947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h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820" y="4136938"/>
                <a:ext cx="885692" cy="55406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47"/>
              <p:cNvSpPr/>
              <p:nvPr/>
            </p:nvSpPr>
            <p:spPr>
              <a:xfrm>
                <a:off x="3421575" y="5526803"/>
                <a:ext cx="2286716" cy="7099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в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𝑔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ш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𝑚𝑔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8" name="Прямоугольник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181" y="4145102"/>
                <a:ext cx="1760482" cy="555601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Прямоугольник 54"/>
              <p:cNvSpPr/>
              <p:nvPr/>
            </p:nvSpPr>
            <p:spPr>
              <a:xfrm>
                <a:off x="5536083" y="5526803"/>
                <a:ext cx="2252027" cy="7099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в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ш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</m:d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5" name="Прямоугольник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062" y="4145102"/>
                <a:ext cx="1735219" cy="555601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2520474" y="3265919"/>
            <a:ext cx="3456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В проекциях на ось </a:t>
            </a:r>
            <a:r>
              <a:rPr lang="ru-RU" sz="2000" i="1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Оу</a:t>
            </a:r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5513282" y="3266271"/>
                <a:ext cx="188699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𝑚𝑔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961" y="2449703"/>
                <a:ext cx="1461747" cy="323165"/>
              </a:xfrm>
              <a:prstGeom prst="rect">
                <a:avLst/>
              </a:prstGeom>
              <a:blipFill rotWithShape="0">
                <a:blip r:embed="rId22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/>
              <p:cNvSpPr/>
              <p:nvPr/>
            </p:nvSpPr>
            <p:spPr>
              <a:xfrm>
                <a:off x="7194171" y="3264167"/>
                <a:ext cx="191841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в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𝑔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ш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𝑚𝑔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9" name="Прямоугольник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628" y="2448125"/>
                <a:ext cx="1484637" cy="323165"/>
              </a:xfrm>
              <a:prstGeom prst="rect">
                <a:avLst/>
              </a:prstGeom>
              <a:blipFill rotWithShape="0">
                <a:blip r:embed="rId23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46"/>
              <p:cNvSpPr/>
              <p:nvPr/>
            </p:nvSpPr>
            <p:spPr>
              <a:xfrm>
                <a:off x="4743884" y="4261786"/>
                <a:ext cx="2181366" cy="6685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в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𝑔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ш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𝑚𝑔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913" y="3196339"/>
                <a:ext cx="1682192" cy="524567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/>
          <p:cNvSpPr txBox="1"/>
          <p:nvPr/>
        </p:nvSpPr>
        <p:spPr>
          <a:xfrm>
            <a:off x="2520499" y="4413849"/>
            <a:ext cx="2541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Ускорение шара: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0535273" y="4467454"/>
            <a:ext cx="0" cy="708629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 flipV="1">
            <a:off x="10535273" y="2983249"/>
            <a:ext cx="0" cy="1526091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10502616" y="4467453"/>
            <a:ext cx="65315" cy="6531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10456894" y="2981398"/>
                <a:ext cx="483659" cy="414537"/>
              </a:xfrm>
              <a:prstGeom prst="rect">
                <a:avLst/>
              </a:prstGeom>
              <a:effectLst>
                <a:glow rad="101600">
                  <a:schemeClr val="bg1">
                    <a:alpha val="60000"/>
                  </a:schemeClr>
                </a:glow>
              </a:effectLst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effectLst>
                                <a:glow rad="101600">
                                  <a:prstClr val="white">
                                    <a:alpha val="60000"/>
                                  </a:prst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867" i="1">
                                  <a:solidFill>
                                    <a:prstClr val="black"/>
                                  </a:solidFill>
                                  <a:effectLst>
                                    <a:glow rad="101600">
                                      <a:prstClr val="white">
                                        <a:alpha val="60000"/>
                                      </a:prstClr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effectLst>
                                    <a:glow rad="101600">
                                      <a:prstClr val="white">
                                        <a:alpha val="60000"/>
                                      </a:prstClr>
                                    </a:glow>
                                  </a:effectLst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1867" i="1">
                              <a:solidFill>
                                <a:prstClr val="black"/>
                              </a:solidFill>
                              <a:effectLst>
                                <a:glow rad="101600">
                                  <a:prstClr val="white">
                                    <a:alpha val="60000"/>
                                  </a:prstClr>
                                </a:glow>
                              </a:effectLst>
                              <a:latin typeface="Cambria Math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2670" y="2236048"/>
                <a:ext cx="408509" cy="333938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  <a:effectLst>
                <a:glow rad="101600">
                  <a:schemeClr val="bg1">
                    <a:alpha val="60000"/>
                  </a:schemeClr>
                </a:glo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Прямоугольник 100"/>
              <p:cNvSpPr/>
              <p:nvPr/>
            </p:nvSpPr>
            <p:spPr>
              <a:xfrm>
                <a:off x="10476728" y="4839311"/>
                <a:ext cx="54438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prstClr val="black"/>
                          </a:solidFill>
                          <a:effectLst>
                            <a:glow rad="101600">
                              <a:prstClr val="white">
                                <a:alpha val="60000"/>
                              </a:prstClr>
                            </a:glow>
                          </a:effectLst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effectLst>
                                <a:glow rad="101600">
                                  <a:prstClr val="white">
                                    <a:alpha val="60000"/>
                                  </a:prst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solidFill>
                                <a:prstClr val="black"/>
                              </a:solidFill>
                              <a:effectLst>
                                <a:glow rad="101600">
                                  <a:prstClr val="white">
                                    <a:alpha val="60000"/>
                                  </a:prst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101" name="Прямоугольник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7546" y="3629483"/>
                <a:ext cx="454420" cy="276999"/>
              </a:xfrm>
              <a:prstGeom prst="rect">
                <a:avLst/>
              </a:prstGeom>
              <a:blipFill rotWithShape="0">
                <a:blip r:embed="rId26"/>
                <a:stretch>
                  <a:fillRect t="-10870" r="-36000" b="-10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4821766" y="521587"/>
                <a:ext cx="193264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ш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=6∙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e>
                        <m:sup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6324" y="391190"/>
                <a:ext cx="1535998" cy="323165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2713566" y="1169307"/>
                <a:ext cx="20286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=0,5∙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кг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174" y="876980"/>
                <a:ext cx="1521461" cy="323165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4920343" y="1203303"/>
                <a:ext cx="20205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0257" y="902477"/>
                <a:ext cx="1515405" cy="323165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8733367" y="1189271"/>
                <a:ext cx="13581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10 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с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025" y="891953"/>
                <a:ext cx="1018647" cy="323165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2751667" y="1382652"/>
                <a:ext cx="1723813" cy="617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в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0,15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кг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м</m:t>
                              </m:r>
                            </m:e>
                            <m:sup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750" y="1036989"/>
                <a:ext cx="1292860" cy="486352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Прямая со стрелкой 108"/>
          <p:cNvCxnSpPr/>
          <p:nvPr/>
        </p:nvCxnSpPr>
        <p:spPr>
          <a:xfrm flipV="1">
            <a:off x="11695207" y="2438400"/>
            <a:ext cx="0" cy="3851448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11254831" y="2334133"/>
                <a:ext cx="3810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1123" y="1750600"/>
                <a:ext cx="330282" cy="300082"/>
              </a:xfrm>
              <a:prstGeom prst="rect">
                <a:avLst/>
              </a:prstGeom>
              <a:blipFill rotWithShape="0">
                <a:blip r:embed="rId32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1" name="Прямая со стрелкой 110"/>
          <p:cNvCxnSpPr/>
          <p:nvPr/>
        </p:nvCxnSpPr>
        <p:spPr>
          <a:xfrm flipV="1">
            <a:off x="11469993" y="5371680"/>
            <a:ext cx="0" cy="517683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Прямоугольник 111"/>
              <p:cNvSpPr/>
              <p:nvPr/>
            </p:nvSpPr>
            <p:spPr>
              <a:xfrm>
                <a:off x="11092333" y="5487946"/>
                <a:ext cx="35958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2" name="Прямоугольник 1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250" y="4115959"/>
                <a:ext cx="315086" cy="276999"/>
              </a:xfrm>
              <a:prstGeom prst="rect">
                <a:avLst/>
              </a:prstGeom>
              <a:blipFill rotWithShape="0">
                <a:blip r:embed="rId33"/>
                <a:stretch>
                  <a:fillRect r="-7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50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-0.35555 0.32037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0.18281 0.28889 " pathEditMode="relative" rAng="0" ptsTypes="AA">
                                      <p:cBhvr>
                                        <p:cTn id="25" dur="1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-0.3625 0.51543 " pathEditMode="relative" rAng="0" ptsTypes="AA">
                                      <p:cBhvr>
                                        <p:cTn id="39" dur="1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25" y="2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-0.67622 0.34907 " pathEditMode="relative" rAng="0" ptsTypes="AA">
                                      <p:cBhvr>
                                        <p:cTn id="53" dur="1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02" y="1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0589E-17 L -0.18489 0.38827 " pathEditMode="relative" rAng="0" ptsTypes="AA">
                                      <p:cBhvr>
                                        <p:cTn id="67" dur="1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7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5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74" grpId="0"/>
      <p:bldP spid="73" grpId="0"/>
      <p:bldP spid="79" grpId="0"/>
      <p:bldP spid="46" grpId="0"/>
      <p:bldP spid="30" grpId="0"/>
      <p:bldP spid="31" grpId="0"/>
      <p:bldP spid="27" grpId="0"/>
      <p:bldP spid="36" grpId="0"/>
      <p:bldP spid="41" grpId="0"/>
      <p:bldP spid="43" grpId="0"/>
      <p:bldP spid="48" grpId="0"/>
      <p:bldP spid="55" grpId="0"/>
      <p:bldP spid="28" grpId="0"/>
      <p:bldP spid="29" grpId="0"/>
      <p:bldP spid="49" grpId="0"/>
      <p:bldP spid="47" grpId="0"/>
      <p:bldP spid="59" grpId="0"/>
      <p:bldP spid="16" grpId="0" animBg="1"/>
      <p:bldP spid="17" grpId="0"/>
      <p:bldP spid="101" grpId="0"/>
      <p:bldP spid="102" grpId="0"/>
      <p:bldP spid="102" grpId="1"/>
      <p:bldP spid="102" grpId="2"/>
      <p:bldP spid="103" grpId="0"/>
      <p:bldP spid="103" grpId="1"/>
      <p:bldP spid="103" grpId="2"/>
      <p:bldP spid="104" grpId="0"/>
      <p:bldP spid="104" grpId="1"/>
      <p:bldP spid="104" grpId="2"/>
      <p:bldP spid="106" grpId="0"/>
      <p:bldP spid="106" grpId="1"/>
      <p:bldP spid="106" grpId="2"/>
      <p:bldP spid="108" grpId="0"/>
      <p:bldP spid="108" grpId="1"/>
      <p:bldP spid="108" grpId="2"/>
      <p:bldP spid="20" grpId="0"/>
      <p:bldP spid="1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Воздушный Шар, Путешествия, Полет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460" y="2771370"/>
            <a:ext cx="2276259" cy="347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95301" y="1956620"/>
            <a:ext cx="1122377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91065" y="536660"/>
            <a:ext cx="11222568" cy="140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533"/>
              </a:lnSpc>
            </a:pP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</a:t>
            </a:r>
            <a:r>
              <a:rPr lang="en-US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4</a:t>
            </a: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. 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Аэростат, объем шара которого 6000 м</a:t>
            </a:r>
            <a:r>
              <a:rPr lang="ru-RU" altLang="ru-RU" sz="1867" baseline="30000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3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, начинает равноускоренно подниматься вертикально вверх. Масса водорода, заполняющего шар, оболочки шара, команды и оборудования аэростата 500 кг. На какую высоту поднимется аэростат за 10 с движения, если плотность воздуха 0,15 кг/м</a:t>
            </a:r>
            <a:r>
              <a:rPr lang="ru-RU" altLang="ru-RU" sz="1867" baseline="30000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3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, а сопротивление воздуха пренебрежимо мало?</a:t>
            </a: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495300" y="2236447"/>
            <a:ext cx="1219200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2520474" y="2236447"/>
            <a:ext cx="1312116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491876" y="4732945"/>
            <a:ext cx="201972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2511605" y="2773493"/>
            <a:ext cx="0" cy="240217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491066" y="2705987"/>
                <a:ext cx="193264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ш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=6∙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e>
                        <m:sup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029490"/>
                <a:ext cx="1535998" cy="3231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Прямая соединительная линия 119"/>
          <p:cNvCxnSpPr/>
          <p:nvPr/>
        </p:nvCxnSpPr>
        <p:spPr>
          <a:xfrm>
            <a:off x="495301" y="508000"/>
            <a:ext cx="1122256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91065" y="4744783"/>
                <a:ext cx="20205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8" y="3558587"/>
                <a:ext cx="1515405" cy="3231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491066" y="3150507"/>
                <a:ext cx="20286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=0,5∙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кг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362880"/>
                <a:ext cx="1521461" cy="3231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491067" y="3589571"/>
                <a:ext cx="13581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10 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с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692178"/>
                <a:ext cx="1018647" cy="3231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91067" y="4036952"/>
                <a:ext cx="1723813" cy="617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в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0,15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кг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м</m:t>
                              </m:r>
                            </m:e>
                            <m:sup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3027714"/>
                <a:ext cx="1292860" cy="48635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Прямоугольник 54"/>
              <p:cNvSpPr/>
              <p:nvPr/>
            </p:nvSpPr>
            <p:spPr>
              <a:xfrm>
                <a:off x="5536083" y="5526803"/>
                <a:ext cx="2252027" cy="7099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в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ш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</m:d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5" name="Прямоугольник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062" y="4145102"/>
                <a:ext cx="1735219" cy="555601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 стрелкой 11"/>
          <p:cNvCxnSpPr/>
          <p:nvPr/>
        </p:nvCxnSpPr>
        <p:spPr>
          <a:xfrm>
            <a:off x="10535273" y="4467454"/>
            <a:ext cx="0" cy="708629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 flipV="1">
            <a:off x="10535273" y="2983249"/>
            <a:ext cx="0" cy="1526091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10502616" y="4467453"/>
            <a:ext cx="65315" cy="6531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10456894" y="2981398"/>
                <a:ext cx="483659" cy="414537"/>
              </a:xfrm>
              <a:prstGeom prst="rect">
                <a:avLst/>
              </a:prstGeom>
              <a:effectLst>
                <a:glow rad="101600">
                  <a:schemeClr val="bg1">
                    <a:alpha val="60000"/>
                  </a:schemeClr>
                </a:glow>
              </a:effectLst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effectLst>
                                <a:glow rad="101600">
                                  <a:prstClr val="white">
                                    <a:alpha val="60000"/>
                                  </a:prst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867" i="1">
                                  <a:solidFill>
                                    <a:prstClr val="black"/>
                                  </a:solidFill>
                                  <a:effectLst>
                                    <a:glow rad="101600">
                                      <a:prstClr val="white">
                                        <a:alpha val="60000"/>
                                      </a:prstClr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effectLst>
                                    <a:glow rad="101600">
                                      <a:prstClr val="white">
                                        <a:alpha val="60000"/>
                                      </a:prstClr>
                                    </a:glow>
                                  </a:effectLst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1867" i="1">
                              <a:solidFill>
                                <a:prstClr val="black"/>
                              </a:solidFill>
                              <a:effectLst>
                                <a:glow rad="101600">
                                  <a:prstClr val="white">
                                    <a:alpha val="60000"/>
                                  </a:prstClr>
                                </a:glow>
                              </a:effectLst>
                              <a:latin typeface="Cambria Math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2670" y="2236048"/>
                <a:ext cx="408509" cy="333938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  <a:effectLst>
                <a:glow rad="101600">
                  <a:schemeClr val="bg1">
                    <a:alpha val="60000"/>
                  </a:schemeClr>
                </a:glo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Прямоугольник 100"/>
              <p:cNvSpPr/>
              <p:nvPr/>
            </p:nvSpPr>
            <p:spPr>
              <a:xfrm>
                <a:off x="10476728" y="4839311"/>
                <a:ext cx="54438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prstClr val="black"/>
                          </a:solidFill>
                          <a:effectLst>
                            <a:glow rad="101600">
                              <a:prstClr val="white">
                                <a:alpha val="60000"/>
                              </a:prstClr>
                            </a:glow>
                          </a:effectLst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effectLst>
                                <a:glow rad="101600">
                                  <a:prstClr val="white">
                                    <a:alpha val="60000"/>
                                  </a:prst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solidFill>
                                <a:prstClr val="black"/>
                              </a:solidFill>
                              <a:effectLst>
                                <a:glow rad="101600">
                                  <a:prstClr val="white">
                                    <a:alpha val="60000"/>
                                  </a:prst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101" name="Прямоугольник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7546" y="3629483"/>
                <a:ext cx="454420" cy="276999"/>
              </a:xfrm>
              <a:prstGeom prst="rect">
                <a:avLst/>
              </a:prstGeom>
              <a:blipFill rotWithShape="0">
                <a:blip r:embed="rId19"/>
                <a:stretch>
                  <a:fillRect t="-10870" r="-36000" b="-10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477772" y="5718251"/>
                <a:ext cx="40062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h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8329" y="4288688"/>
                <a:ext cx="346633" cy="323165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Группа 14"/>
          <p:cNvGrpSpPr/>
          <p:nvPr/>
        </p:nvGrpSpPr>
        <p:grpSpPr>
          <a:xfrm>
            <a:off x="2520474" y="2725227"/>
            <a:ext cx="6592108" cy="3511515"/>
            <a:chOff x="1890355" y="2043920"/>
            <a:chExt cx="4944081" cy="2633636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890355" y="2819301"/>
              <a:ext cx="2837060" cy="307523"/>
              <a:chOff x="1890355" y="2684738"/>
              <a:chExt cx="2837060" cy="307523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1890355" y="2692178"/>
                <a:ext cx="1799902" cy="300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:r>
                  <a:rPr lang="ru-RU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Закон Архимеда: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Прямоугольник 30"/>
                  <p:cNvSpPr/>
                  <p:nvPr/>
                </p:nvSpPr>
                <p:spPr>
                  <a:xfrm>
                    <a:off x="3558008" y="2684738"/>
                    <a:ext cx="1169407" cy="30008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в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𝑔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ш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.</m:t>
                          </m:r>
                        </m:oMath>
                      </m:oMathPara>
                    </a14:m>
                    <a:endParaRPr lang="ru-RU" sz="20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1" name="Прямоугольник 3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58008" y="2684738"/>
                    <a:ext cx="1214756" cy="323165"/>
                  </a:xfrm>
                  <a:prstGeom prst="rect">
                    <a:avLst/>
                  </a:prstGeom>
                  <a:blipFill rotWithShape="0">
                    <a:blip r:embed="rId21"/>
                    <a:stretch>
                      <a:fillRect b="-566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" name="Группа 1"/>
            <p:cNvGrpSpPr/>
            <p:nvPr/>
          </p:nvGrpSpPr>
          <p:grpSpPr>
            <a:xfrm>
              <a:off x="1897924" y="2043920"/>
              <a:ext cx="4563181" cy="334689"/>
              <a:chOff x="1897924" y="1971044"/>
              <a:chExt cx="4563181" cy="33468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Прямоугольник 26"/>
                  <p:cNvSpPr/>
                  <p:nvPr/>
                </p:nvSpPr>
                <p:spPr>
                  <a:xfrm>
                    <a:off x="4999647" y="1971044"/>
                    <a:ext cx="1461458" cy="32811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𝑚</m:t>
                          </m:r>
                          <m:acc>
                            <m:accPr>
                              <m:chr m:val="⃗"/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e>
                          </m:acc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acc>
                            <m:accPr>
                              <m:chr m:val="⃗"/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.</m:t>
                          </m:r>
                        </m:oMath>
                      </m:oMathPara>
                    </a14:m>
                    <a:endParaRPr lang="ru-RU" sz="20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7" name="Прямоугольник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99647" y="1971044"/>
                    <a:ext cx="1508362" cy="351186"/>
                  </a:xfrm>
                  <a:prstGeom prst="rect">
                    <a:avLst/>
                  </a:prstGeom>
                  <a:blipFill rotWithShape="0">
                    <a:blip r:embed="rId22"/>
                    <a:stretch>
                      <a:fillRect t="-8621" r="-6855" b="-5172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6" name="TextBox 35"/>
              <p:cNvSpPr txBox="1"/>
              <p:nvPr/>
            </p:nvSpPr>
            <p:spPr>
              <a:xfrm>
                <a:off x="1897924" y="2005651"/>
                <a:ext cx="3222201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:r>
                  <a:rPr lang="ru-RU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Уравнение движения аэростата:</a:t>
                </a: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1890374" y="3767339"/>
              <a:ext cx="4485933" cy="300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Уравнение пути РУД</a:t>
              </a:r>
              <a:r>
                <a:rPr lang="en-US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 </a:t>
              </a:r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без начальной скорости: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Прямоугольник 47"/>
                <p:cNvSpPr/>
                <p:nvPr/>
              </p:nvSpPr>
              <p:spPr>
                <a:xfrm>
                  <a:off x="2566181" y="4145102"/>
                  <a:ext cx="1715037" cy="5324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в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𝑔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ш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𝑚𝑔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Прямоугольник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6181" y="4145102"/>
                  <a:ext cx="1760482" cy="555601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" name="Группа 8"/>
            <p:cNvGrpSpPr/>
            <p:nvPr/>
          </p:nvGrpSpPr>
          <p:grpSpPr>
            <a:xfrm>
              <a:off x="1890355" y="2448125"/>
              <a:ext cx="4944081" cy="301661"/>
              <a:chOff x="1890355" y="2452684"/>
              <a:chExt cx="4944081" cy="301661"/>
            </a:xfrm>
          </p:grpSpPr>
          <p:grpSp>
            <p:nvGrpSpPr>
              <p:cNvPr id="3" name="Группа 2"/>
              <p:cNvGrpSpPr/>
              <p:nvPr/>
            </p:nvGrpSpPr>
            <p:grpSpPr>
              <a:xfrm>
                <a:off x="1890355" y="2453998"/>
                <a:ext cx="3659849" cy="300347"/>
                <a:chOff x="1890355" y="2333229"/>
                <a:chExt cx="3659849" cy="300347"/>
              </a:xfrm>
            </p:grpSpPr>
            <p:sp>
              <p:nvSpPr>
                <p:cNvPr id="28" name="TextBox 27"/>
                <p:cNvSpPr txBox="1"/>
                <p:nvPr/>
              </p:nvSpPr>
              <p:spPr>
                <a:xfrm>
                  <a:off x="1890355" y="2333229"/>
                  <a:ext cx="2592387" cy="3000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:r>
                    <a:rPr lang="ru-RU" sz="2000" dirty="0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</a:rPr>
                    <a:t>В проекциях на ось </a:t>
                  </a:r>
                  <a:r>
                    <a:rPr lang="ru-RU" sz="2000" i="1" dirty="0" err="1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</a:rPr>
                    <a:t>Оу</a:t>
                  </a:r>
                  <a:r>
                    <a:rPr lang="ru-RU" sz="2000" dirty="0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</a:rPr>
                    <a:t>: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" name="Прямоугольник 28"/>
                    <p:cNvSpPr/>
                    <p:nvPr/>
                  </p:nvSpPr>
                  <p:spPr>
                    <a:xfrm>
                      <a:off x="4134961" y="2333493"/>
                      <a:ext cx="1415243" cy="300083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defTabSz="914377"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𝑚𝑔</m:t>
                            </m:r>
                          </m:oMath>
                        </m:oMathPara>
                      </a14:m>
                      <a:endParaRPr lang="ru-RU" sz="2000" dirty="0">
                        <a:solidFill>
                          <a:prstClr val="black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9" name="Прямоугольник 2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134961" y="2333493"/>
                      <a:ext cx="1461747" cy="323165"/>
                    </a:xfrm>
                    <a:prstGeom prst="rect">
                      <a:avLst/>
                    </a:prstGeom>
                    <a:blipFill rotWithShape="0">
                      <a:blip r:embed="rId24"/>
                      <a:stretch>
                        <a:fillRect b="-566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Прямоугольник 48"/>
                  <p:cNvSpPr/>
                  <p:nvPr/>
                </p:nvSpPr>
                <p:spPr>
                  <a:xfrm>
                    <a:off x="5395628" y="2452684"/>
                    <a:ext cx="1438808" cy="30008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в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𝑔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ш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𝑚𝑔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ru-RU" sz="20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9" name="Прямоугольник 4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95628" y="2452684"/>
                    <a:ext cx="1484637" cy="323165"/>
                  </a:xfrm>
                  <a:prstGeom prst="rect">
                    <a:avLst/>
                  </a:prstGeom>
                  <a:blipFill rotWithShape="0">
                    <a:blip r:embed="rId25"/>
                    <a:stretch>
                      <a:fillRect b="-566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" name="Группа 9"/>
            <p:cNvGrpSpPr/>
            <p:nvPr/>
          </p:nvGrpSpPr>
          <p:grpSpPr>
            <a:xfrm>
              <a:off x="1890374" y="3196339"/>
              <a:ext cx="3303564" cy="501436"/>
              <a:chOff x="1890374" y="3007930"/>
              <a:chExt cx="3303564" cy="5014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Прямоугольник 46"/>
                  <p:cNvSpPr/>
                  <p:nvPr/>
                </p:nvSpPr>
                <p:spPr>
                  <a:xfrm>
                    <a:off x="3557913" y="3007930"/>
                    <a:ext cx="1636025" cy="50143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в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𝑔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ш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𝑚𝑔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ru-RU" sz="20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7" name="Прямоугольник 4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57913" y="3007930"/>
                    <a:ext cx="1682192" cy="524567"/>
                  </a:xfrm>
                  <a:prstGeom prst="rect">
                    <a:avLst/>
                  </a:prstGeom>
                  <a:blipFill rotWithShape="0">
                    <a:blip r:embed="rId2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9" name="TextBox 58"/>
              <p:cNvSpPr txBox="1"/>
              <p:nvPr/>
            </p:nvSpPr>
            <p:spPr>
              <a:xfrm>
                <a:off x="1890374" y="3121978"/>
                <a:ext cx="1906019" cy="300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:r>
                  <a:rPr lang="ru-RU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Ускорение шара: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Прямоугольник 13"/>
                <p:cNvSpPr/>
                <p:nvPr/>
              </p:nvSpPr>
              <p:spPr>
                <a:xfrm>
                  <a:off x="2018419" y="4136297"/>
                  <a:ext cx="675907" cy="53091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𝑎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Прямоугольник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8419" y="4136297"/>
                  <a:ext cx="721608" cy="554062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5" name="TextBox 44"/>
          <p:cNvSpPr txBox="1"/>
          <p:nvPr/>
        </p:nvSpPr>
        <p:spPr>
          <a:xfrm>
            <a:off x="2520500" y="2809371"/>
            <a:ext cx="4621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Высота, на которую поднялся шар: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Прямоугольник 49"/>
              <p:cNvSpPr/>
              <p:nvPr/>
            </p:nvSpPr>
            <p:spPr>
              <a:xfrm>
                <a:off x="2511604" y="3386312"/>
                <a:ext cx="2470292" cy="7099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в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ш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</m:d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0" name="Прямоугольник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703" y="2539734"/>
                <a:ext cx="1896032" cy="555601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угольник 50"/>
              <p:cNvSpPr/>
              <p:nvPr/>
            </p:nvSpPr>
            <p:spPr>
              <a:xfrm>
                <a:off x="2511605" y="4273168"/>
                <a:ext cx="6489597" cy="8842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0,15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кг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м</m:t>
                                      </m:r>
                                    </m:e>
                                    <m:sup>
                                      <m:r>
                                        <a:rPr lang="ru-RU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6∙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м</m:t>
                                  </m:r>
                                </m:e>
                                <m:sup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−0,5∙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кг</m:t>
                              </m:r>
                              <m:r>
                                <m:rPr>
                                  <m:nor/>
                                </m:rPr>
                                <a:rPr lang="ru-RU" sz="2000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10 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м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с</m:t>
                                  </m:r>
                                </m:e>
                                <m:sup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10 </m:t>
                                  </m:r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с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2∙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0,5∙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кг</m:t>
                          </m:r>
                          <m:r>
                            <m:rPr>
                              <m:nor/>
                            </m:rPr>
                            <a:rPr lang="ru-RU" sz="20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1" name="Прямоугольник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703" y="3204876"/>
                <a:ext cx="4989058" cy="686213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Прямоугольник 51"/>
              <p:cNvSpPr/>
              <p:nvPr/>
            </p:nvSpPr>
            <p:spPr>
              <a:xfrm>
                <a:off x="8764428" y="4606324"/>
                <a:ext cx="43313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2" name="Прямоугольник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3321" y="3454743"/>
                <a:ext cx="370614" cy="323165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Прямоугольник 52"/>
              <p:cNvSpPr/>
              <p:nvPr/>
            </p:nvSpPr>
            <p:spPr>
              <a:xfrm>
                <a:off x="2517420" y="5334173"/>
                <a:ext cx="12145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=400 м.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3" name="Прямоугольник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065" y="4000630"/>
                <a:ext cx="953018" cy="323165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2511605" y="5911118"/>
            <a:ext cx="2040076" cy="41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ОТВЕТ:</a:t>
            </a:r>
            <a:r>
              <a:rPr lang="en-US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400 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м.</a:t>
            </a:r>
            <a:endParaRPr lang="ru-RU" altLang="ru-RU" sz="1600" dirty="0">
              <a:solidFill>
                <a:prstClr val="black"/>
              </a:solidFill>
              <a:latin typeface="Gerbera"/>
              <a:cs typeface="Arial" panose="020B0604020202020204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11092328" y="2334133"/>
            <a:ext cx="602873" cy="3955715"/>
            <a:chOff x="8319250" y="1750600"/>
            <a:chExt cx="452155" cy="2966786"/>
          </a:xfrm>
        </p:grpSpPr>
        <p:cxnSp>
          <p:nvCxnSpPr>
            <p:cNvPr id="56" name="Прямая со стрелкой 55"/>
            <p:cNvCxnSpPr/>
            <p:nvPr/>
          </p:nvCxnSpPr>
          <p:spPr>
            <a:xfrm flipV="1">
              <a:off x="8771405" y="1828800"/>
              <a:ext cx="0" cy="2888586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Прямоугольник 56"/>
                <p:cNvSpPr/>
                <p:nvPr/>
              </p:nvSpPr>
              <p:spPr>
                <a:xfrm>
                  <a:off x="8441123" y="1750600"/>
                  <a:ext cx="285752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Прямоугольник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41123" y="1750600"/>
                  <a:ext cx="330282" cy="300082"/>
                </a:xfrm>
                <a:prstGeom prst="rect">
                  <a:avLst/>
                </a:prstGeom>
                <a:blipFill rotWithShape="0">
                  <a:blip r:embed="rId32"/>
                  <a:stretch>
                    <a:fillRect b="-408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8" name="Прямая со стрелкой 57"/>
            <p:cNvCxnSpPr/>
            <p:nvPr/>
          </p:nvCxnSpPr>
          <p:spPr>
            <a:xfrm flipV="1">
              <a:off x="8602495" y="4028760"/>
              <a:ext cx="0" cy="388262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Прямоугольник 59"/>
                <p:cNvSpPr/>
                <p:nvPr/>
              </p:nvSpPr>
              <p:spPr>
                <a:xfrm>
                  <a:off x="8319250" y="4115959"/>
                  <a:ext cx="269690" cy="25391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oMath>
                    </m:oMathPara>
                  </a14:m>
                  <a:endParaRPr lang="ru-RU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Прямоугольник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9250" y="4115959"/>
                  <a:ext cx="315086" cy="276999"/>
                </a:xfrm>
                <a:prstGeom prst="rect">
                  <a:avLst/>
                </a:prstGeom>
                <a:blipFill rotWithShape="0">
                  <a:blip r:embed="rId33"/>
                  <a:stretch>
                    <a:fillRect r="-784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4267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45679E-6 L 0.00035 -0.31265 " pathEditMode="relative" rAng="0" ptsTypes="AA">
                                      <p:cBhvr>
                                        <p:cTn id="1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564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45679E-6 L -0.22986 -0.31328 " pathEditMode="relative" rAng="0" ptsTypes="AA">
                                      <p:cBhvr>
                                        <p:cTn id="18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3" y="-156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5" grpId="1"/>
      <p:bldP spid="7" grpId="0"/>
      <p:bldP spid="7" grpId="1"/>
      <p:bldP spid="45" grpId="0"/>
      <p:bldP spid="50" grpId="0"/>
      <p:bldP spid="51" grpId="0"/>
      <p:bldP spid="52" grpId="0"/>
      <p:bldP spid="53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10059824" y="4020304"/>
            <a:ext cx="1084329" cy="141529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95301" y="1654716"/>
            <a:ext cx="1122377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91065" y="536660"/>
            <a:ext cx="11222568" cy="108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533"/>
              </a:lnSpc>
            </a:pP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5.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Какую работу необходимо совершить, чтобы плоскую льдину, толщина которой</a:t>
            </a:r>
          </a:p>
          <a:p>
            <a:pPr>
              <a:lnSpc>
                <a:spcPts val="2533"/>
              </a:lnSpc>
            </a:pP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0,2 м, полностью погрузить в воду, если площадь основания льдины равна 1</a:t>
            </a:r>
            <a:r>
              <a:rPr lang="en-US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,2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м</a:t>
            </a:r>
            <a:r>
              <a:rPr lang="ru-RU" altLang="ru-RU" sz="1867" baseline="30000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2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? Плотность льда и воды соответственно равны 900 и 1000 кг/м</a:t>
            </a:r>
            <a:r>
              <a:rPr lang="ru-RU" altLang="ru-RU" sz="1867" baseline="30000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3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495300" y="2015143"/>
            <a:ext cx="1219200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2294870" y="2015143"/>
            <a:ext cx="1312116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491875" y="4728889"/>
            <a:ext cx="179412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2286001" y="2454203"/>
            <a:ext cx="0" cy="270451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491067" y="2454203"/>
                <a:ext cx="135819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=0,2 м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1840652"/>
                <a:ext cx="1018648" cy="3231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Прямая соединительная линия 119"/>
          <p:cNvCxnSpPr/>
          <p:nvPr/>
        </p:nvCxnSpPr>
        <p:spPr>
          <a:xfrm>
            <a:off x="495301" y="508000"/>
            <a:ext cx="1122256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91065" y="4727827"/>
                <a:ext cx="17949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3545870"/>
                <a:ext cx="1346202" cy="3231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491066" y="2898723"/>
                <a:ext cx="149013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=1,2 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e>
                        <m:sup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174042"/>
                <a:ext cx="1117601" cy="3231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91067" y="3341446"/>
                <a:ext cx="1723813" cy="617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л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900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кг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м</m:t>
                              </m:r>
                            </m:e>
                            <m:sup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506084"/>
                <a:ext cx="1292860" cy="48635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91067" y="4000075"/>
                <a:ext cx="1825413" cy="617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в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1000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кг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м</m:t>
                              </m:r>
                            </m:e>
                            <m:sup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3000056"/>
                <a:ext cx="1369060" cy="48635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2294896" y="2455043"/>
            <a:ext cx="6158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Работа, необходимая для погружения льдины: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Прямоугольник 52"/>
              <p:cNvSpPr/>
              <p:nvPr/>
            </p:nvSpPr>
            <p:spPr>
              <a:xfrm>
                <a:off x="8199120" y="2460123"/>
                <a:ext cx="1371658" cy="4276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ср</m:t>
                          </m:r>
                        </m:sub>
                      </m:sSub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3" name="Прямоугольник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9340" y="1845092"/>
                <a:ext cx="1076513" cy="343812"/>
              </a:xfrm>
              <a:prstGeom prst="rect">
                <a:avLst/>
              </a:prstGeom>
              <a:blipFill rotWithShape="0">
                <a:blip r:embed="rId9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/>
          <p:cNvSpPr txBox="1"/>
          <p:nvPr/>
        </p:nvSpPr>
        <p:spPr>
          <a:xfrm>
            <a:off x="2294896" y="4334887"/>
            <a:ext cx="2230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Объем льдины: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Прямоугольник 64"/>
              <p:cNvSpPr/>
              <p:nvPr/>
            </p:nvSpPr>
            <p:spPr>
              <a:xfrm>
                <a:off x="4318009" y="4334316"/>
                <a:ext cx="109305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𝑆h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5" name="Прямоугольник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07" y="3250737"/>
                <a:ext cx="866712" cy="3231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/>
          <p:cNvSpPr txBox="1"/>
          <p:nvPr/>
        </p:nvSpPr>
        <p:spPr>
          <a:xfrm>
            <a:off x="2294327" y="5278719"/>
            <a:ext cx="2230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Масса льдины: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Прямоугольник 66"/>
              <p:cNvSpPr/>
              <p:nvPr/>
            </p:nvSpPr>
            <p:spPr>
              <a:xfrm>
                <a:off x="4276800" y="5266833"/>
                <a:ext cx="139288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л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𝑆h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7" name="Прямоугольник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7600" y="3950125"/>
                <a:ext cx="1093633" cy="323165"/>
              </a:xfrm>
              <a:prstGeom prst="rect">
                <a:avLst/>
              </a:prstGeom>
              <a:blipFill rotWithShape="0">
                <a:blip r:embed="rId11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2294896" y="3390423"/>
            <a:ext cx="2602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Закон Архимеда: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60"/>
              <p:cNvSpPr/>
              <p:nvPr/>
            </p:nvSpPr>
            <p:spPr>
              <a:xfrm>
                <a:off x="4514764" y="3389853"/>
                <a:ext cx="150387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в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𝑔𝑉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1" name="Прямоугольник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6072" y="2542389"/>
                <a:ext cx="1127905" cy="323165"/>
              </a:xfrm>
              <a:prstGeom prst="rect">
                <a:avLst/>
              </a:prstGeom>
              <a:blipFill rotWithShape="0">
                <a:blip r:embed="rId12"/>
                <a:stretch>
                  <a:fillRect b="-113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Прямоугольник 74"/>
          <p:cNvSpPr/>
          <p:nvPr/>
        </p:nvSpPr>
        <p:spPr>
          <a:xfrm>
            <a:off x="9288267" y="4557288"/>
            <a:ext cx="2400155" cy="1177544"/>
          </a:xfrm>
          <a:prstGeom prst="rect">
            <a:avLst/>
          </a:prstGeom>
          <a:solidFill>
            <a:schemeClr val="accent1">
              <a:lumMod val="7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76" name="Полилиния 75"/>
          <p:cNvSpPr/>
          <p:nvPr/>
        </p:nvSpPr>
        <p:spPr>
          <a:xfrm>
            <a:off x="9288267" y="4020304"/>
            <a:ext cx="2400155" cy="1714528"/>
          </a:xfrm>
          <a:custGeom>
            <a:avLst/>
            <a:gdLst>
              <a:gd name="connsiteX0" fmla="*/ 0 w 3629025"/>
              <a:gd name="connsiteY0" fmla="*/ 47625 h 2085975"/>
              <a:gd name="connsiteX1" fmla="*/ 0 w 3629025"/>
              <a:gd name="connsiteY1" fmla="*/ 2085975 h 2085975"/>
              <a:gd name="connsiteX2" fmla="*/ 3629025 w 3629025"/>
              <a:gd name="connsiteY2" fmla="*/ 2085975 h 2085975"/>
              <a:gd name="connsiteX3" fmla="*/ 3629025 w 3629025"/>
              <a:gd name="connsiteY3" fmla="*/ 0 h 208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9025" h="2085975">
                <a:moveTo>
                  <a:pt x="0" y="47625"/>
                </a:moveTo>
                <a:lnTo>
                  <a:pt x="0" y="2085975"/>
                </a:lnTo>
                <a:lnTo>
                  <a:pt x="3629025" y="2085975"/>
                </a:lnTo>
                <a:lnTo>
                  <a:pt x="3629025" y="0"/>
                </a:lnTo>
              </a:path>
            </a:pathLst>
          </a:cu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H="1">
            <a:off x="9715500" y="4026653"/>
            <a:ext cx="33980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flipH="1">
            <a:off x="9715500" y="4557288"/>
            <a:ext cx="33980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9859999" y="4020304"/>
            <a:ext cx="0" cy="536984"/>
          </a:xfrm>
          <a:prstGeom prst="line">
            <a:avLst/>
          </a:prstGeom>
          <a:ln w="952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471709" y="4049692"/>
                <a:ext cx="3819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3782" y="3037269"/>
                <a:ext cx="286454" cy="300082"/>
              </a:xfrm>
              <a:prstGeom prst="rect">
                <a:avLst/>
              </a:prstGeom>
              <a:blipFill rotWithShape="0">
                <a:blip r:embed="rId13"/>
                <a:stretch>
                  <a:fillRect r="-63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Прямая соединительная линия 84"/>
          <p:cNvCxnSpPr/>
          <p:nvPr/>
        </p:nvCxnSpPr>
        <p:spPr>
          <a:xfrm flipH="1">
            <a:off x="9715500" y="5435600"/>
            <a:ext cx="33980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9471709" y="4775787"/>
                <a:ext cx="3819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3782" y="3581840"/>
                <a:ext cx="286454" cy="300082"/>
              </a:xfrm>
              <a:prstGeom prst="rect">
                <a:avLst/>
              </a:prstGeom>
              <a:blipFill rotWithShape="0">
                <a:blip r:embed="rId14"/>
                <a:stretch>
                  <a:fillRect r="-42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Прямая соединительная линия 87"/>
          <p:cNvCxnSpPr/>
          <p:nvPr/>
        </p:nvCxnSpPr>
        <p:spPr>
          <a:xfrm>
            <a:off x="9859999" y="4564075"/>
            <a:ext cx="0" cy="871525"/>
          </a:xfrm>
          <a:prstGeom prst="line">
            <a:avLst/>
          </a:prstGeom>
          <a:ln w="952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>
            <a:off x="10599473" y="4775787"/>
            <a:ext cx="0" cy="577264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/>
          <p:nvPr/>
        </p:nvCxnSpPr>
        <p:spPr>
          <a:xfrm flipV="1">
            <a:off x="10599473" y="4152901"/>
            <a:ext cx="0" cy="632695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Овал 88"/>
          <p:cNvSpPr/>
          <p:nvPr/>
        </p:nvSpPr>
        <p:spPr>
          <a:xfrm>
            <a:off x="10568781" y="4763111"/>
            <a:ext cx="60959" cy="6095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Прямоугольник 89"/>
              <p:cNvSpPr/>
              <p:nvPr/>
            </p:nvSpPr>
            <p:spPr>
              <a:xfrm>
                <a:off x="10552129" y="5020383"/>
                <a:ext cx="603242" cy="3796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0" name="Прямоугольник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097" y="3765287"/>
                <a:ext cx="500202" cy="307777"/>
              </a:xfrm>
              <a:prstGeom prst="rect">
                <a:avLst/>
              </a:prstGeom>
              <a:blipFill rotWithShape="0">
                <a:blip r:embed="rId15"/>
                <a:stretch>
                  <a:fillRect t="-10000" r="-34146" b="-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Прямоугольник 101"/>
              <p:cNvSpPr/>
              <p:nvPr/>
            </p:nvSpPr>
            <p:spPr>
              <a:xfrm>
                <a:off x="10077784" y="4067305"/>
                <a:ext cx="582915" cy="4145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2" name="Прямоугольник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8338" y="3050478"/>
                <a:ext cx="482568" cy="333938"/>
              </a:xfrm>
              <a:prstGeom prst="rect">
                <a:avLst/>
              </a:prstGeom>
              <a:blipFill rotWithShape="0">
                <a:blip r:embed="rId16"/>
                <a:stretch>
                  <a:fillRect t="-9091" r="-50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Прямоугольник 78"/>
              <p:cNvSpPr/>
              <p:nvPr/>
            </p:nvSpPr>
            <p:spPr>
              <a:xfrm>
                <a:off x="3118101" y="3878698"/>
                <a:ext cx="160736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в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9" name="Прямоугольник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8575" y="2909023"/>
                <a:ext cx="1205527" cy="323165"/>
              </a:xfrm>
              <a:prstGeom prst="rect">
                <a:avLst/>
              </a:prstGeom>
              <a:blipFill rotWithShape="0">
                <a:blip r:embed="rId17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Прямоугольник 80"/>
              <p:cNvSpPr/>
              <p:nvPr/>
            </p:nvSpPr>
            <p:spPr>
              <a:xfrm>
                <a:off x="4485705" y="3877881"/>
                <a:ext cx="203972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в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𝑔𝑆</m:t>
                      </m:r>
                      <m:d>
                        <m:d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1" name="Прямоугольник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279" y="2908411"/>
                <a:ext cx="1577676" cy="323165"/>
              </a:xfrm>
              <a:prstGeom prst="rect">
                <a:avLst/>
              </a:prstGeom>
              <a:blipFill rotWithShape="0">
                <a:blip r:embed="rId18"/>
                <a:stretch>
                  <a:fillRect b="-113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/>
          <p:cNvSpPr txBox="1"/>
          <p:nvPr/>
        </p:nvSpPr>
        <p:spPr>
          <a:xfrm>
            <a:off x="2294897" y="3879513"/>
            <a:ext cx="1058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Тогда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294896" y="4790260"/>
            <a:ext cx="959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Тогда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Прямоугольник 93"/>
              <p:cNvSpPr/>
              <p:nvPr/>
            </p:nvSpPr>
            <p:spPr>
              <a:xfrm>
                <a:off x="3108086" y="4789689"/>
                <a:ext cx="122597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4" name="Прямоугольник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064" y="3592267"/>
                <a:ext cx="966098" cy="32316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Прямоугольник 94"/>
              <p:cNvSpPr/>
              <p:nvPr/>
            </p:nvSpPr>
            <p:spPr>
              <a:xfrm>
                <a:off x="4131068" y="4789689"/>
                <a:ext cx="163993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5" name="Прямоугольник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8301" y="3592267"/>
                <a:ext cx="1277401" cy="323165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2294896" y="2945935"/>
            <a:ext cx="3801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Условие плавания льдины: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Прямоугольник 70"/>
              <p:cNvSpPr/>
              <p:nvPr/>
            </p:nvSpPr>
            <p:spPr>
              <a:xfrm>
                <a:off x="5710782" y="2939008"/>
                <a:ext cx="132401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1" name="Прямоугольник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086" y="2204256"/>
                <a:ext cx="1078437" cy="323165"/>
              </a:xfrm>
              <a:prstGeom prst="rect">
                <a:avLst/>
              </a:prstGeom>
              <a:blipFill rotWithShape="0">
                <a:blip r:embed="rId21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Прямоугольник 96"/>
              <p:cNvSpPr/>
              <p:nvPr/>
            </p:nvSpPr>
            <p:spPr>
              <a:xfrm>
                <a:off x="6848037" y="2923833"/>
                <a:ext cx="312175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в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𝑔𝑆</m:t>
                      </m:r>
                      <m:d>
                        <m:d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л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𝑆h𝑔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7" name="Прямоугольник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028" y="2192875"/>
                <a:ext cx="2430474" cy="323165"/>
              </a:xfrm>
              <a:prstGeom prst="rect">
                <a:avLst/>
              </a:prstGeom>
              <a:blipFill rotWithShape="0">
                <a:blip r:embed="rId22"/>
                <a:stretch>
                  <a:fillRect b="-113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Прямоугольник 97"/>
              <p:cNvSpPr/>
              <p:nvPr/>
            </p:nvSpPr>
            <p:spPr>
              <a:xfrm>
                <a:off x="6847526" y="2929937"/>
                <a:ext cx="261276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в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в</m:t>
                          </m:r>
                        </m:sub>
                      </m:sSub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л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8" name="Прямоугольник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5644" y="2197453"/>
                <a:ext cx="2011063" cy="323165"/>
              </a:xfrm>
              <a:prstGeom prst="rect">
                <a:avLst/>
              </a:prstGeom>
              <a:blipFill rotWithShape="0">
                <a:blip r:embed="rId23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Box 99"/>
          <p:cNvSpPr txBox="1"/>
          <p:nvPr/>
        </p:nvSpPr>
        <p:spPr>
          <a:xfrm>
            <a:off x="2283441" y="5794976"/>
            <a:ext cx="4564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Высота надводной части льдины: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Прямоугольник 102"/>
              <p:cNvSpPr/>
              <p:nvPr/>
            </p:nvSpPr>
            <p:spPr>
              <a:xfrm>
                <a:off x="6516822" y="5624670"/>
                <a:ext cx="2104487" cy="7417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в</m:t>
                                  </m:r>
                                </m:sub>
                              </m:s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л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в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3" name="Прямоугольник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616" y="4218502"/>
                <a:ext cx="1627818" cy="579389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1957215" y="548269"/>
                <a:ext cx="17949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911" y="411202"/>
                <a:ext cx="1346202" cy="323165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0" y="830059"/>
                <a:ext cx="135819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=0,2 м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22544"/>
                <a:ext cx="1018648" cy="323165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8395267" y="850433"/>
                <a:ext cx="149013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=1,2 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e>
                        <m:sup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450" y="637824"/>
                <a:ext cx="1117601" cy="323165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4025628" y="1070826"/>
                <a:ext cx="1723813" cy="617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л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900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кг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м</m:t>
                              </m:r>
                            </m:e>
                            <m:sup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9221" y="803119"/>
                <a:ext cx="1292860" cy="486352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4707934" y="1069520"/>
                <a:ext cx="1825413" cy="617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в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1000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кг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м</m:t>
                              </m:r>
                            </m:e>
                            <m:sup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0950" y="802140"/>
                <a:ext cx="1369060" cy="486352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100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-0.11996 0.60772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42" y="30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93 L 0.0401 0.2358 " pathEditMode="relative" rAng="0" ptsTypes="AA">
                                      <p:cBhvr>
                                        <p:cTn id="25" dur="1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" y="117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-0.64791 0.29815 " pathEditMode="relative" rAng="0" ptsTypes="AA">
                                      <p:cBhvr>
                                        <p:cTn id="39" dur="1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96" y="1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L -0.28993 0.33148 " pathEditMode="relative" rAng="0" ptsTypes="AA">
                                      <p:cBhvr>
                                        <p:cTn id="58" dur="1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97" y="16636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93827E-7 L -0.34618 0.42654 " pathEditMode="relative" rAng="0" ptsTypes="AA">
                                      <p:cBhvr>
                                        <p:cTn id="60" dur="1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40" y="21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07" grpId="0"/>
      <p:bldP spid="74" grpId="0"/>
      <p:bldP spid="73" grpId="0"/>
      <p:bldP spid="46" grpId="0"/>
      <p:bldP spid="51" grpId="0"/>
      <p:bldP spid="52" grpId="0"/>
      <p:bldP spid="53" grpId="0"/>
      <p:bldP spid="63" grpId="0"/>
      <p:bldP spid="65" grpId="0"/>
      <p:bldP spid="66" grpId="0"/>
      <p:bldP spid="67" grpId="0"/>
      <p:bldP spid="60" grpId="0"/>
      <p:bldP spid="61" grpId="0"/>
      <p:bldP spid="75" grpId="0" animBg="1"/>
      <p:bldP spid="76" grpId="0" animBg="1"/>
      <p:bldP spid="37" grpId="0"/>
      <p:bldP spid="86" grpId="0"/>
      <p:bldP spid="89" grpId="0" animBg="1"/>
      <p:bldP spid="90" grpId="0"/>
      <p:bldP spid="102" grpId="0"/>
      <p:bldP spid="79" grpId="0"/>
      <p:bldP spid="81" grpId="0"/>
      <p:bldP spid="82" grpId="0"/>
      <p:bldP spid="87" grpId="0"/>
      <p:bldP spid="94" grpId="0"/>
      <p:bldP spid="95" grpId="0"/>
      <p:bldP spid="41" grpId="0"/>
      <p:bldP spid="71" grpId="0"/>
      <p:bldP spid="97" grpId="0"/>
      <p:bldP spid="97" grpId="1"/>
      <p:bldP spid="98" grpId="0"/>
      <p:bldP spid="100" grpId="0"/>
      <p:bldP spid="103" grpId="0"/>
      <p:bldP spid="104" grpId="0"/>
      <p:bldP spid="104" grpId="1"/>
      <p:bldP spid="104" grpId="2"/>
      <p:bldP spid="106" grpId="0"/>
      <p:bldP spid="106" grpId="1"/>
      <p:bldP spid="106" grpId="2"/>
      <p:bldP spid="108" grpId="0"/>
      <p:bldP spid="108" grpId="1"/>
      <p:bldP spid="108" grpId="2"/>
      <p:bldP spid="109" grpId="0"/>
      <p:bldP spid="109" grpId="1"/>
      <p:bldP spid="109" grpId="2"/>
      <p:bldP spid="110" grpId="0"/>
      <p:bldP spid="110" grpId="1"/>
      <p:bldP spid="110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Группа 123"/>
          <p:cNvGrpSpPr/>
          <p:nvPr/>
        </p:nvGrpSpPr>
        <p:grpSpPr>
          <a:xfrm>
            <a:off x="9288267" y="3724141"/>
            <a:ext cx="2400155" cy="2010691"/>
            <a:chOff x="6966200" y="2793106"/>
            <a:chExt cx="1800116" cy="1508018"/>
          </a:xfrm>
        </p:grpSpPr>
        <p:sp>
          <p:nvSpPr>
            <p:cNvPr id="125" name="Прямоугольник 124"/>
            <p:cNvSpPr/>
            <p:nvPr/>
          </p:nvSpPr>
          <p:spPr>
            <a:xfrm>
              <a:off x="7471391" y="3015228"/>
              <a:ext cx="813247" cy="106147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6" name="Прямоугольник 125"/>
            <p:cNvSpPr/>
            <p:nvPr/>
          </p:nvSpPr>
          <p:spPr>
            <a:xfrm>
              <a:off x="6966200" y="3012620"/>
              <a:ext cx="1800116" cy="1288503"/>
            </a:xfrm>
            <a:prstGeom prst="rect">
              <a:avLst/>
            </a:prstGeom>
            <a:solidFill>
              <a:schemeClr val="accent1">
                <a:lumMod val="75000"/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7" name="Полилиния 126"/>
            <p:cNvSpPr/>
            <p:nvPr/>
          </p:nvSpPr>
          <p:spPr>
            <a:xfrm>
              <a:off x="6966200" y="2793106"/>
              <a:ext cx="1800116" cy="1508018"/>
            </a:xfrm>
            <a:custGeom>
              <a:avLst/>
              <a:gdLst>
                <a:gd name="connsiteX0" fmla="*/ 0 w 3629025"/>
                <a:gd name="connsiteY0" fmla="*/ 47625 h 2085975"/>
                <a:gd name="connsiteX1" fmla="*/ 0 w 3629025"/>
                <a:gd name="connsiteY1" fmla="*/ 2085975 h 2085975"/>
                <a:gd name="connsiteX2" fmla="*/ 3629025 w 3629025"/>
                <a:gd name="connsiteY2" fmla="*/ 2085975 h 2085975"/>
                <a:gd name="connsiteX3" fmla="*/ 3629025 w 3629025"/>
                <a:gd name="connsiteY3" fmla="*/ 0 h 2085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29025" h="2085975">
                  <a:moveTo>
                    <a:pt x="0" y="47625"/>
                  </a:moveTo>
                  <a:lnTo>
                    <a:pt x="0" y="2085975"/>
                  </a:lnTo>
                  <a:lnTo>
                    <a:pt x="3629025" y="2085975"/>
                  </a:lnTo>
                  <a:lnTo>
                    <a:pt x="3629025" y="0"/>
                  </a:lnTo>
                </a:path>
              </a:pathLst>
            </a:cu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11" name="Группа 110"/>
          <p:cNvGrpSpPr/>
          <p:nvPr/>
        </p:nvGrpSpPr>
        <p:grpSpPr>
          <a:xfrm>
            <a:off x="2294897" y="4079710"/>
            <a:ext cx="3116169" cy="400680"/>
            <a:chOff x="1721172" y="4473797"/>
            <a:chExt cx="2337127" cy="300510"/>
          </a:xfrm>
        </p:grpSpPr>
        <p:sp>
          <p:nvSpPr>
            <p:cNvPr id="112" name="TextBox 111"/>
            <p:cNvSpPr txBox="1"/>
            <p:nvPr/>
          </p:nvSpPr>
          <p:spPr>
            <a:xfrm>
              <a:off x="1721172" y="4474225"/>
              <a:ext cx="1673064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Объем льдины: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Прямоугольник 112"/>
                <p:cNvSpPr/>
                <p:nvPr/>
              </p:nvSpPr>
              <p:spPr>
                <a:xfrm>
                  <a:off x="3238507" y="4473797"/>
                  <a:ext cx="819792" cy="3000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𝑆h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13" name="Прямоугольник 1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8507" y="4473797"/>
                  <a:ext cx="866712" cy="3231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4" name="Группа 113"/>
          <p:cNvGrpSpPr/>
          <p:nvPr/>
        </p:nvGrpSpPr>
        <p:grpSpPr>
          <a:xfrm>
            <a:off x="2294328" y="4520852"/>
            <a:ext cx="3375356" cy="411996"/>
            <a:chOff x="1721172" y="4796028"/>
            <a:chExt cx="2531517" cy="308997"/>
          </a:xfrm>
        </p:grpSpPr>
        <p:sp>
          <p:nvSpPr>
            <p:cNvPr id="115" name="TextBox 114"/>
            <p:cNvSpPr txBox="1"/>
            <p:nvPr/>
          </p:nvSpPr>
          <p:spPr>
            <a:xfrm>
              <a:off x="1721172" y="4804942"/>
              <a:ext cx="1673064" cy="300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Масса льдины: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Прямоугольник 115"/>
                <p:cNvSpPr/>
                <p:nvPr/>
              </p:nvSpPr>
              <p:spPr>
                <a:xfrm>
                  <a:off x="3208027" y="4796028"/>
                  <a:ext cx="1044662" cy="3000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л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𝑆h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16" name="Прямоугольник 1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8027" y="4796028"/>
                  <a:ext cx="1093633" cy="3231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566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7" name="Группа 116"/>
          <p:cNvGrpSpPr/>
          <p:nvPr/>
        </p:nvGrpSpPr>
        <p:grpSpPr>
          <a:xfrm>
            <a:off x="2294897" y="3616802"/>
            <a:ext cx="3723740" cy="400680"/>
            <a:chOff x="1721172" y="4167045"/>
            <a:chExt cx="2792805" cy="300510"/>
          </a:xfrm>
        </p:grpSpPr>
        <p:sp>
          <p:nvSpPr>
            <p:cNvPr id="118" name="TextBox 117"/>
            <p:cNvSpPr txBox="1"/>
            <p:nvPr/>
          </p:nvSpPr>
          <p:spPr>
            <a:xfrm>
              <a:off x="1721172" y="4167473"/>
              <a:ext cx="1951668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Закон Архимеда: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Прямоугольник 118"/>
                <p:cNvSpPr/>
                <p:nvPr/>
              </p:nvSpPr>
              <p:spPr>
                <a:xfrm>
                  <a:off x="3386072" y="4167045"/>
                  <a:ext cx="1127905" cy="30008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в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𝑔𝑉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19" name="Прямоугольник 1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6072" y="4167045"/>
                  <a:ext cx="1127905" cy="3231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132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1" name="Группа 120"/>
          <p:cNvGrpSpPr/>
          <p:nvPr/>
        </p:nvGrpSpPr>
        <p:grpSpPr>
          <a:xfrm>
            <a:off x="2283441" y="2919514"/>
            <a:ext cx="6337868" cy="741742"/>
            <a:chOff x="1712580" y="4218502"/>
            <a:chExt cx="4753401" cy="556306"/>
          </a:xfrm>
        </p:grpSpPr>
        <p:sp>
          <p:nvSpPr>
            <p:cNvPr id="122" name="TextBox 121"/>
            <p:cNvSpPr txBox="1"/>
            <p:nvPr/>
          </p:nvSpPr>
          <p:spPr>
            <a:xfrm>
              <a:off x="1712580" y="4346232"/>
              <a:ext cx="3423063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Высота надводной части льдины: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Прямоугольник 122"/>
                <p:cNvSpPr/>
                <p:nvPr/>
              </p:nvSpPr>
              <p:spPr>
                <a:xfrm>
                  <a:off x="4887616" y="4218502"/>
                  <a:ext cx="1578365" cy="55630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ru-RU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в</m:t>
                                    </m:r>
                                  </m:sub>
                                </m:sSub>
                                <m: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ru-RU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л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в</m:t>
                                </m:r>
                              </m:sub>
                            </m:sSub>
                          </m:den>
                        </m:f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23" name="Прямоугольник 1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7616" y="4218502"/>
                  <a:ext cx="1627818" cy="57938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" name="Прямая соединительная линия 4"/>
          <p:cNvCxnSpPr/>
          <p:nvPr/>
        </p:nvCxnSpPr>
        <p:spPr>
          <a:xfrm>
            <a:off x="495301" y="1654716"/>
            <a:ext cx="1122377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495300" y="2015143"/>
            <a:ext cx="1219200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2294870" y="2015143"/>
            <a:ext cx="1312116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491875" y="4728889"/>
            <a:ext cx="179412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2286001" y="2454203"/>
            <a:ext cx="0" cy="270451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491067" y="2454203"/>
                <a:ext cx="135819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=0,2 м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1840652"/>
                <a:ext cx="1018648" cy="3231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Прямая соединительная линия 119"/>
          <p:cNvCxnSpPr/>
          <p:nvPr/>
        </p:nvCxnSpPr>
        <p:spPr>
          <a:xfrm>
            <a:off x="495301" y="508000"/>
            <a:ext cx="1122256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91065" y="4727827"/>
                <a:ext cx="17949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3545870"/>
                <a:ext cx="1346202" cy="3231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491066" y="2898723"/>
                <a:ext cx="149013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=1,2 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e>
                        <m:sup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174042"/>
                <a:ext cx="1117601" cy="3231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91067" y="3341446"/>
                <a:ext cx="1723813" cy="617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л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900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кг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м</m:t>
                              </m:r>
                            </m:e>
                            <m:sup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506084"/>
                <a:ext cx="1292860" cy="48635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91067" y="4000075"/>
                <a:ext cx="1825413" cy="617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в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1000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кг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м</m:t>
                              </m:r>
                            </m:e>
                            <m:sup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3000056"/>
                <a:ext cx="1369060" cy="48635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Группа 17"/>
          <p:cNvGrpSpPr/>
          <p:nvPr/>
        </p:nvGrpSpPr>
        <p:grpSpPr>
          <a:xfrm>
            <a:off x="2294896" y="2455040"/>
            <a:ext cx="7275882" cy="432698"/>
            <a:chOff x="1721172" y="1840652"/>
            <a:chExt cx="5456912" cy="324524"/>
          </a:xfrm>
        </p:grpSpPr>
        <p:sp>
          <p:nvSpPr>
            <p:cNvPr id="52" name="TextBox 51"/>
            <p:cNvSpPr txBox="1"/>
            <p:nvPr/>
          </p:nvSpPr>
          <p:spPr>
            <a:xfrm>
              <a:off x="1721172" y="1840652"/>
              <a:ext cx="4618668" cy="300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Работа, необходимая для погружения льдины: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Прямоугольник 52"/>
                <p:cNvSpPr/>
                <p:nvPr/>
              </p:nvSpPr>
              <p:spPr>
                <a:xfrm>
                  <a:off x="6149340" y="1844462"/>
                  <a:ext cx="1028744" cy="32071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ср</m:t>
                            </m:r>
                          </m:sub>
                        </m:sSub>
                        <m:sSub>
                          <m:sSubPr>
                            <m:ctrlP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Прямоугольник 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9340" y="1844462"/>
                  <a:ext cx="1076513" cy="34381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178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Группа 14"/>
          <p:cNvGrpSpPr/>
          <p:nvPr/>
        </p:nvGrpSpPr>
        <p:grpSpPr>
          <a:xfrm>
            <a:off x="2294897" y="4334314"/>
            <a:ext cx="3116169" cy="400680"/>
            <a:chOff x="1721172" y="4473797"/>
            <a:chExt cx="2337127" cy="300510"/>
          </a:xfrm>
        </p:grpSpPr>
        <p:sp>
          <p:nvSpPr>
            <p:cNvPr id="63" name="TextBox 62"/>
            <p:cNvSpPr txBox="1"/>
            <p:nvPr/>
          </p:nvSpPr>
          <p:spPr>
            <a:xfrm>
              <a:off x="1721172" y="4474225"/>
              <a:ext cx="1673064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Объем льдины: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Прямоугольник 64"/>
                <p:cNvSpPr/>
                <p:nvPr/>
              </p:nvSpPr>
              <p:spPr>
                <a:xfrm>
                  <a:off x="3238507" y="4473797"/>
                  <a:ext cx="819792" cy="3000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𝑆h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65" name="Прямоугольник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8507" y="4473797"/>
                  <a:ext cx="866712" cy="323165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Группа 13"/>
          <p:cNvGrpSpPr/>
          <p:nvPr/>
        </p:nvGrpSpPr>
        <p:grpSpPr>
          <a:xfrm>
            <a:off x="2294328" y="5266836"/>
            <a:ext cx="3375356" cy="411996"/>
            <a:chOff x="1721172" y="4796028"/>
            <a:chExt cx="2531517" cy="308997"/>
          </a:xfrm>
        </p:grpSpPr>
        <p:sp>
          <p:nvSpPr>
            <p:cNvPr id="66" name="TextBox 65"/>
            <p:cNvSpPr txBox="1"/>
            <p:nvPr/>
          </p:nvSpPr>
          <p:spPr>
            <a:xfrm>
              <a:off x="1721172" y="4804942"/>
              <a:ext cx="1673064" cy="300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Масса льдины: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Прямоугольник 66"/>
                <p:cNvSpPr/>
                <p:nvPr/>
              </p:nvSpPr>
              <p:spPr>
                <a:xfrm>
                  <a:off x="3208027" y="4796028"/>
                  <a:ext cx="1044662" cy="3000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л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𝑆h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Прямоугольник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8027" y="4796028"/>
                  <a:ext cx="1093633" cy="323165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566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Группа 19"/>
          <p:cNvGrpSpPr/>
          <p:nvPr/>
        </p:nvGrpSpPr>
        <p:grpSpPr>
          <a:xfrm>
            <a:off x="2294897" y="3389850"/>
            <a:ext cx="3723740" cy="400680"/>
            <a:chOff x="1721172" y="4167045"/>
            <a:chExt cx="2792805" cy="300510"/>
          </a:xfrm>
        </p:grpSpPr>
        <p:sp>
          <p:nvSpPr>
            <p:cNvPr id="60" name="TextBox 59"/>
            <p:cNvSpPr txBox="1"/>
            <p:nvPr/>
          </p:nvSpPr>
          <p:spPr>
            <a:xfrm>
              <a:off x="1721172" y="4167473"/>
              <a:ext cx="1951668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Закон Архимеда: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Прямоугольник 60"/>
                <p:cNvSpPr/>
                <p:nvPr/>
              </p:nvSpPr>
              <p:spPr>
                <a:xfrm>
                  <a:off x="3386072" y="4167045"/>
                  <a:ext cx="1127905" cy="30008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в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𝑔𝑉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Прямоугольник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6072" y="4167045"/>
                  <a:ext cx="1127905" cy="323165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b="-1132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Группа 7"/>
          <p:cNvGrpSpPr/>
          <p:nvPr/>
        </p:nvGrpSpPr>
        <p:grpSpPr>
          <a:xfrm>
            <a:off x="9288267" y="4020304"/>
            <a:ext cx="2400155" cy="1714528"/>
            <a:chOff x="6966200" y="3015228"/>
            <a:chExt cx="1800116" cy="1285896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7544867" y="3015228"/>
              <a:ext cx="813247" cy="106147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6966200" y="3417966"/>
              <a:ext cx="1800116" cy="883158"/>
            </a:xfrm>
            <a:prstGeom prst="rect">
              <a:avLst/>
            </a:prstGeom>
            <a:solidFill>
              <a:schemeClr val="accent1">
                <a:lumMod val="75000"/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6" name="Полилиния 75"/>
            <p:cNvSpPr/>
            <p:nvPr/>
          </p:nvSpPr>
          <p:spPr>
            <a:xfrm>
              <a:off x="6966200" y="3015228"/>
              <a:ext cx="1800116" cy="1285896"/>
            </a:xfrm>
            <a:custGeom>
              <a:avLst/>
              <a:gdLst>
                <a:gd name="connsiteX0" fmla="*/ 0 w 3629025"/>
                <a:gd name="connsiteY0" fmla="*/ 47625 h 2085975"/>
                <a:gd name="connsiteX1" fmla="*/ 0 w 3629025"/>
                <a:gd name="connsiteY1" fmla="*/ 2085975 h 2085975"/>
                <a:gd name="connsiteX2" fmla="*/ 3629025 w 3629025"/>
                <a:gd name="connsiteY2" fmla="*/ 2085975 h 2085975"/>
                <a:gd name="connsiteX3" fmla="*/ 3629025 w 3629025"/>
                <a:gd name="connsiteY3" fmla="*/ 0 h 2085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29025" h="2085975">
                  <a:moveTo>
                    <a:pt x="0" y="47625"/>
                  </a:moveTo>
                  <a:lnTo>
                    <a:pt x="0" y="2085975"/>
                  </a:lnTo>
                  <a:lnTo>
                    <a:pt x="3629025" y="2085975"/>
                  </a:lnTo>
                  <a:lnTo>
                    <a:pt x="3629025" y="0"/>
                  </a:lnTo>
                </a:path>
              </a:pathLst>
            </a:cu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25" name="Прямая соединительная линия 24"/>
            <p:cNvCxnSpPr/>
            <p:nvPr/>
          </p:nvCxnSpPr>
          <p:spPr>
            <a:xfrm flipH="1">
              <a:off x="7286625" y="3019990"/>
              <a:ext cx="254852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/>
            <p:nvPr/>
          </p:nvCxnSpPr>
          <p:spPr>
            <a:xfrm flipH="1">
              <a:off x="7286625" y="3417966"/>
              <a:ext cx="254852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7394999" y="3015228"/>
              <a:ext cx="0" cy="402738"/>
            </a:xfrm>
            <a:prstGeom prst="line">
              <a:avLst/>
            </a:prstGeom>
            <a:ln w="952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7103782" y="3037269"/>
                  <a:ext cx="28645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3782" y="3037269"/>
                  <a:ext cx="286454" cy="300082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r="-638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5" name="Прямая соединительная линия 84"/>
            <p:cNvCxnSpPr/>
            <p:nvPr/>
          </p:nvCxnSpPr>
          <p:spPr>
            <a:xfrm flipH="1">
              <a:off x="7286625" y="4076700"/>
              <a:ext cx="254852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7103782" y="3581840"/>
                  <a:ext cx="28645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3782" y="3581840"/>
                  <a:ext cx="286454" cy="300082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r="-425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8" name="Прямая соединительная линия 87"/>
            <p:cNvCxnSpPr/>
            <p:nvPr/>
          </p:nvCxnSpPr>
          <p:spPr>
            <a:xfrm>
              <a:off x="7394999" y="3423056"/>
              <a:ext cx="0" cy="653644"/>
            </a:xfrm>
            <a:prstGeom prst="line">
              <a:avLst/>
            </a:prstGeom>
            <a:ln w="952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я со стрелкой 95"/>
            <p:cNvCxnSpPr/>
            <p:nvPr/>
          </p:nvCxnSpPr>
          <p:spPr>
            <a:xfrm>
              <a:off x="7949605" y="3590925"/>
              <a:ext cx="0" cy="446148"/>
            </a:xfrm>
            <a:prstGeom prst="straightConnector1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Прямая со стрелкой 92"/>
            <p:cNvCxnSpPr/>
            <p:nvPr/>
          </p:nvCxnSpPr>
          <p:spPr>
            <a:xfrm flipV="1">
              <a:off x="7949605" y="3114675"/>
              <a:ext cx="0" cy="474521"/>
            </a:xfrm>
            <a:prstGeom prst="straightConnector1">
              <a:avLst/>
            </a:prstGeom>
            <a:ln w="190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Овал 88"/>
            <p:cNvSpPr/>
            <p:nvPr/>
          </p:nvSpPr>
          <p:spPr>
            <a:xfrm>
              <a:off x="7931348" y="3572333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Прямоугольник 101"/>
                <p:cNvSpPr/>
                <p:nvPr/>
              </p:nvSpPr>
              <p:spPr>
                <a:xfrm>
                  <a:off x="7558338" y="3050478"/>
                  <a:ext cx="437186" cy="3109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Прямоугольник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8338" y="3050478"/>
                  <a:ext cx="482568" cy="333938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t="-9091" r="-506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Группа 6"/>
          <p:cNvGrpSpPr/>
          <p:nvPr/>
        </p:nvGrpSpPr>
        <p:grpSpPr>
          <a:xfrm>
            <a:off x="2294897" y="2929937"/>
            <a:ext cx="7165396" cy="2260432"/>
            <a:chOff x="1721172" y="2197453"/>
            <a:chExt cx="5374047" cy="1695324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1721172" y="2908411"/>
              <a:ext cx="3172902" cy="301307"/>
              <a:chOff x="1721172" y="2942884"/>
              <a:chExt cx="3172902" cy="30130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Прямоугольник 78"/>
                  <p:cNvSpPr/>
                  <p:nvPr/>
                </p:nvSpPr>
                <p:spPr>
                  <a:xfrm>
                    <a:off x="2338575" y="2943496"/>
                    <a:ext cx="1205527" cy="30008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в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ru-RU" sz="20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9" name="Прямоугольник 7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38575" y="2943496"/>
                    <a:ext cx="1205527" cy="323165"/>
                  </a:xfrm>
                  <a:prstGeom prst="rect">
                    <a:avLst/>
                  </a:prstGeom>
                  <a:blipFill rotWithShape="0">
                    <a:blip r:embed="rId22"/>
                    <a:stretch>
                      <a:fillRect b="-566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Прямоугольник 80"/>
                  <p:cNvSpPr/>
                  <p:nvPr/>
                </p:nvSpPr>
                <p:spPr>
                  <a:xfrm>
                    <a:off x="3364279" y="2942884"/>
                    <a:ext cx="1529795" cy="30008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в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𝑔𝑆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ru-RU" sz="20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1" name="Прямоугольник 8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64279" y="2942884"/>
                    <a:ext cx="1577676" cy="323165"/>
                  </a:xfrm>
                  <a:prstGeom prst="rect">
                    <a:avLst/>
                  </a:prstGeom>
                  <a:blipFill rotWithShape="0">
                    <a:blip r:embed="rId23"/>
                    <a:stretch>
                      <a:fillRect b="-11321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2" name="TextBox 81"/>
              <p:cNvSpPr txBox="1"/>
              <p:nvPr/>
            </p:nvSpPr>
            <p:spPr>
              <a:xfrm>
                <a:off x="1721172" y="2944108"/>
                <a:ext cx="794121" cy="300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:r>
                  <a:rPr lang="ru-RU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Тогда</a:t>
                </a:r>
              </a:p>
            </p:txBody>
          </p:sp>
        </p:grpSp>
        <p:grpSp>
          <p:nvGrpSpPr>
            <p:cNvPr id="83" name="Группа 82"/>
            <p:cNvGrpSpPr/>
            <p:nvPr/>
          </p:nvGrpSpPr>
          <p:grpSpPr>
            <a:xfrm>
              <a:off x="1721172" y="3592267"/>
              <a:ext cx="2607081" cy="300510"/>
              <a:chOff x="1721172" y="4473797"/>
              <a:chExt cx="2607081" cy="300510"/>
            </a:xfrm>
          </p:grpSpPr>
          <p:sp>
            <p:nvSpPr>
              <p:cNvPr id="87" name="TextBox 86"/>
              <p:cNvSpPr txBox="1"/>
              <p:nvPr/>
            </p:nvSpPr>
            <p:spPr>
              <a:xfrm>
                <a:off x="1721172" y="4474225"/>
                <a:ext cx="719922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:r>
                  <a:rPr lang="ru-RU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Тогда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Прямоугольник 93"/>
                  <p:cNvSpPr/>
                  <p:nvPr/>
                </p:nvSpPr>
                <p:spPr>
                  <a:xfrm>
                    <a:off x="2331064" y="4473797"/>
                    <a:ext cx="919483" cy="30008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ru-RU" sz="20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4" name="Прямоугольник 9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31064" y="4473797"/>
                    <a:ext cx="966098" cy="323165"/>
                  </a:xfrm>
                  <a:prstGeom prst="rect">
                    <a:avLst/>
                  </a:prstGeom>
                  <a:blipFill rotWithShape="0"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" name="Прямоугольник 94"/>
                  <p:cNvSpPr/>
                  <p:nvPr/>
                </p:nvSpPr>
                <p:spPr>
                  <a:xfrm>
                    <a:off x="3098301" y="4473797"/>
                    <a:ext cx="1229952" cy="30008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ru-RU" sz="20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5" name="Прямоугольник 9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98301" y="4473797"/>
                    <a:ext cx="1277401" cy="323165"/>
                  </a:xfrm>
                  <a:prstGeom prst="rect">
                    <a:avLst/>
                  </a:prstGeom>
                  <a:blipFill rotWithShape="0">
                    <a:blip r:embed="rId2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" name="Группа 5"/>
            <p:cNvGrpSpPr/>
            <p:nvPr/>
          </p:nvGrpSpPr>
          <p:grpSpPr>
            <a:xfrm>
              <a:off x="1721172" y="2197453"/>
              <a:ext cx="5374047" cy="312081"/>
              <a:chOff x="1721172" y="2197453"/>
              <a:chExt cx="5374047" cy="312081"/>
            </a:xfrm>
          </p:grpSpPr>
          <p:grpSp>
            <p:nvGrpSpPr>
              <p:cNvPr id="4" name="Группа 3"/>
              <p:cNvGrpSpPr/>
              <p:nvPr/>
            </p:nvGrpSpPr>
            <p:grpSpPr>
              <a:xfrm>
                <a:off x="1721172" y="2204256"/>
                <a:ext cx="3554927" cy="305278"/>
                <a:chOff x="1721172" y="2177724"/>
                <a:chExt cx="3554927" cy="305278"/>
              </a:xfrm>
            </p:grpSpPr>
            <p:sp>
              <p:nvSpPr>
                <p:cNvPr id="41" name="TextBox 40"/>
                <p:cNvSpPr txBox="1"/>
                <p:nvPr/>
              </p:nvSpPr>
              <p:spPr>
                <a:xfrm>
                  <a:off x="1721172" y="2182919"/>
                  <a:ext cx="2850828" cy="3000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:r>
                    <a:rPr lang="ru-RU" sz="2000" dirty="0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</a:rPr>
                    <a:t>Условие плавания льдины: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1" name="Прямоугольник 70"/>
                    <p:cNvSpPr/>
                    <p:nvPr/>
                  </p:nvSpPr>
                  <p:spPr>
                    <a:xfrm>
                      <a:off x="4283086" y="2177724"/>
                      <a:ext cx="993013" cy="300083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defTabSz="914377"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𝑚𝑔</m:t>
                            </m:r>
                          </m:oMath>
                        </m:oMathPara>
                      </a14:m>
                      <a:endParaRPr lang="ru-RU" sz="2000" dirty="0">
                        <a:solidFill>
                          <a:prstClr val="black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71" name="Прямоугольник 7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283086" y="2177724"/>
                      <a:ext cx="1078437" cy="323165"/>
                    </a:xfrm>
                    <a:prstGeom prst="rect">
                      <a:avLst/>
                    </a:prstGeom>
                    <a:blipFill rotWithShape="0">
                      <a:blip r:embed="rId26"/>
                      <a:stretch>
                        <a:fillRect b="-566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Прямоугольник 97"/>
                  <p:cNvSpPr/>
                  <p:nvPr/>
                </p:nvSpPr>
                <p:spPr>
                  <a:xfrm>
                    <a:off x="5135644" y="2197453"/>
                    <a:ext cx="1959575" cy="30008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⟹</m:t>
                          </m:r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в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в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л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ru-RU" sz="20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8" name="Прямоугольник 9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35644" y="2197453"/>
                    <a:ext cx="2011063" cy="323165"/>
                  </a:xfrm>
                  <a:prstGeom prst="rect">
                    <a:avLst/>
                  </a:prstGeom>
                  <a:blipFill rotWithShape="0">
                    <a:blip r:embed="rId27"/>
                    <a:stretch>
                      <a:fillRect b="-566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" name="Группа 2"/>
          <p:cNvGrpSpPr/>
          <p:nvPr/>
        </p:nvGrpSpPr>
        <p:grpSpPr>
          <a:xfrm>
            <a:off x="2283441" y="5624672"/>
            <a:ext cx="6337868" cy="741742"/>
            <a:chOff x="1712580" y="4218502"/>
            <a:chExt cx="4753401" cy="556306"/>
          </a:xfrm>
        </p:grpSpPr>
        <p:sp>
          <p:nvSpPr>
            <p:cNvPr id="100" name="TextBox 99"/>
            <p:cNvSpPr txBox="1"/>
            <p:nvPr/>
          </p:nvSpPr>
          <p:spPr>
            <a:xfrm>
              <a:off x="1712580" y="4346232"/>
              <a:ext cx="3423063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Высота надводной части льдины: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Прямоугольник 102"/>
                <p:cNvSpPr/>
                <p:nvPr/>
              </p:nvSpPr>
              <p:spPr>
                <a:xfrm>
                  <a:off x="4887616" y="4218502"/>
                  <a:ext cx="1578365" cy="55630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ru-RU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в</m:t>
                                    </m:r>
                                  </m:sub>
                                </m:sSub>
                                <m: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ru-RU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л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в</m:t>
                                </m:r>
                              </m:sub>
                            </m:sSub>
                          </m:den>
                        </m:f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Прямоугольник 1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7616" y="4218502"/>
                  <a:ext cx="1627818" cy="579389"/>
                </a:xfrm>
                <a:prstGeom prst="rect">
                  <a:avLst/>
                </a:prstGeom>
                <a:blipFill rotWithShape="0"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28" name="Прямая со стрелкой 127"/>
          <p:cNvCxnSpPr/>
          <p:nvPr/>
        </p:nvCxnSpPr>
        <p:spPr>
          <a:xfrm>
            <a:off x="10501505" y="4787900"/>
            <a:ext cx="0" cy="594864"/>
          </a:xfrm>
          <a:prstGeom prst="straightConnector1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 стрелкой 128"/>
          <p:cNvCxnSpPr/>
          <p:nvPr/>
        </p:nvCxnSpPr>
        <p:spPr>
          <a:xfrm>
            <a:off x="10501505" y="4775787"/>
            <a:ext cx="0" cy="382927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 стрелкой 129"/>
          <p:cNvCxnSpPr/>
          <p:nvPr/>
        </p:nvCxnSpPr>
        <p:spPr>
          <a:xfrm flipV="1">
            <a:off x="10501505" y="4019551"/>
            <a:ext cx="0" cy="766045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Овал 130"/>
          <p:cNvSpPr/>
          <p:nvPr/>
        </p:nvSpPr>
        <p:spPr>
          <a:xfrm>
            <a:off x="10470813" y="4763111"/>
            <a:ext cx="60959" cy="6095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Прямоугольник 131"/>
              <p:cNvSpPr/>
              <p:nvPr/>
            </p:nvSpPr>
            <p:spPr>
              <a:xfrm>
                <a:off x="10454161" y="4779613"/>
                <a:ext cx="603242" cy="3796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2" name="Прямоугольник 1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621" y="3584710"/>
                <a:ext cx="500202" cy="307777"/>
              </a:xfrm>
              <a:prstGeom prst="rect">
                <a:avLst/>
              </a:prstGeom>
              <a:blipFill rotWithShape="0">
                <a:blip r:embed="rId19"/>
                <a:stretch>
                  <a:fillRect t="-9804" r="-34146" b="-19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Прямоугольник 132"/>
              <p:cNvSpPr/>
              <p:nvPr/>
            </p:nvSpPr>
            <p:spPr>
              <a:xfrm>
                <a:off x="10010086" y="4981760"/>
                <a:ext cx="455638" cy="4379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д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3" name="Прямоугольник 1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7564" y="3736320"/>
                <a:ext cx="387863" cy="351443"/>
              </a:xfrm>
              <a:prstGeom prst="rect">
                <a:avLst/>
              </a:prstGeom>
              <a:blipFill rotWithShape="0">
                <a:blip r:embed="rId20"/>
                <a:stretch>
                  <a:fillRect t="-8621" r="-158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Прямоугольник 133"/>
              <p:cNvSpPr/>
              <p:nvPr/>
            </p:nvSpPr>
            <p:spPr>
              <a:xfrm>
                <a:off x="10012473" y="3975781"/>
                <a:ext cx="483659" cy="4145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4" name="Прямоугольник 1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9354" y="2981835"/>
                <a:ext cx="408510" cy="333938"/>
              </a:xfrm>
              <a:prstGeom prst="rect">
                <a:avLst/>
              </a:prstGeom>
              <a:blipFill rotWithShape="0">
                <a:blip r:embed="rId29"/>
                <a:stretch>
                  <a:fillRect t="-9091" r="-134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TextBox 134"/>
          <p:cNvSpPr txBox="1"/>
          <p:nvPr/>
        </p:nvSpPr>
        <p:spPr>
          <a:xfrm>
            <a:off x="2294896" y="5023941"/>
            <a:ext cx="3950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Условие равновесия льдины: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Прямоугольник 135"/>
              <p:cNvSpPr/>
              <p:nvPr/>
            </p:nvSpPr>
            <p:spPr>
              <a:xfrm>
                <a:off x="5990077" y="4973301"/>
                <a:ext cx="2658741" cy="464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д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6" name="Прямоугольник 1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557" y="3729976"/>
                <a:ext cx="2039469" cy="371448"/>
              </a:xfrm>
              <a:prstGeom prst="rect">
                <a:avLst/>
              </a:prstGeom>
              <a:blipFill rotWithShape="0">
                <a:blip r:embed="rId30"/>
                <a:stretch>
                  <a:fillRect t="-81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Прямоугольник 136"/>
              <p:cNvSpPr/>
              <p:nvPr/>
            </p:nvSpPr>
            <p:spPr>
              <a:xfrm>
                <a:off x="2294870" y="5494462"/>
                <a:ext cx="3089435" cy="418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𝑂𝑦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д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7" name="Прямоугольник 1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152" y="4120846"/>
                <a:ext cx="2401748" cy="336631"/>
              </a:xfrm>
              <a:prstGeom prst="rect">
                <a:avLst/>
              </a:prstGeom>
              <a:blipFill rotWithShape="0">
                <a:blip r:embed="rId31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Прямоугольник 137"/>
              <p:cNvSpPr/>
              <p:nvPr/>
            </p:nvSpPr>
            <p:spPr>
              <a:xfrm>
                <a:off x="5169660" y="5478246"/>
                <a:ext cx="3772699" cy="418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в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𝑔𝑆h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д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л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𝑆h𝑔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8" name="Прямоугольник 1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7244" y="4108684"/>
                <a:ext cx="2962734" cy="336631"/>
              </a:xfrm>
              <a:prstGeom prst="rect">
                <a:avLst/>
              </a:prstGeom>
              <a:blipFill rotWithShape="0">
                <a:blip r:embed="rId32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Прямоугольник 138"/>
              <p:cNvSpPr/>
              <p:nvPr/>
            </p:nvSpPr>
            <p:spPr>
              <a:xfrm>
                <a:off x="7545820" y="5955170"/>
                <a:ext cx="2721964" cy="418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д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в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л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𝑆h𝑔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9" name="Прямоугольник 1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9365" y="4466377"/>
                <a:ext cx="2090957" cy="336631"/>
              </a:xfrm>
              <a:prstGeom prst="rect">
                <a:avLst/>
              </a:prstGeom>
              <a:blipFill rotWithShape="0">
                <a:blip r:embed="rId33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TextBox 139"/>
          <p:cNvSpPr txBox="1"/>
          <p:nvPr/>
        </p:nvSpPr>
        <p:spPr>
          <a:xfrm>
            <a:off x="2316479" y="5963871"/>
            <a:ext cx="5390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Максимальная сила давления на льдину:</a:t>
            </a:r>
          </a:p>
        </p:txBody>
      </p:sp>
      <p:cxnSp>
        <p:nvCxnSpPr>
          <p:cNvPr id="141" name="Прямая со стрелкой 140"/>
          <p:cNvCxnSpPr/>
          <p:nvPr/>
        </p:nvCxnSpPr>
        <p:spPr>
          <a:xfrm flipV="1">
            <a:off x="11379200" y="3616805"/>
            <a:ext cx="0" cy="2021996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/>
              <p:cNvSpPr txBox="1"/>
              <p:nvPr/>
            </p:nvSpPr>
            <p:spPr>
              <a:xfrm>
                <a:off x="10951709" y="3589649"/>
                <a:ext cx="3810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2" name="TextBox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3782" y="2692237"/>
                <a:ext cx="330282" cy="300082"/>
              </a:xfrm>
              <a:prstGeom prst="rect">
                <a:avLst/>
              </a:prstGeom>
              <a:blipFill rotWithShape="0">
                <a:blip r:embed="rId34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Rectangle 4"/>
          <p:cNvSpPr>
            <a:spLocks noChangeArrowheads="1"/>
          </p:cNvSpPr>
          <p:nvPr/>
        </p:nvSpPr>
        <p:spPr bwMode="auto">
          <a:xfrm>
            <a:off x="491065" y="536660"/>
            <a:ext cx="11222568" cy="108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533"/>
              </a:lnSpc>
            </a:pP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5.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Какую работу необходимо совершить, чтобы плоскую льдину, толщина которой</a:t>
            </a:r>
          </a:p>
          <a:p>
            <a:pPr>
              <a:lnSpc>
                <a:spcPts val="2533"/>
              </a:lnSpc>
            </a:pP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0,2 м, полностью погрузить в воду, если площадь основания льдины равна 1</a:t>
            </a:r>
            <a:r>
              <a:rPr lang="en-US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,2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м</a:t>
            </a:r>
            <a:r>
              <a:rPr lang="ru-RU" altLang="ru-RU" sz="1867" baseline="30000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2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? Плотность льда и воды соответственно равны 900 и 1000 кг/м</a:t>
            </a:r>
            <a:r>
              <a:rPr lang="ru-RU" altLang="ru-RU" sz="1867" baseline="30000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3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130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5679E-6 L 3.61111E-6 -0.39475 " pathEditMode="relative" rAng="0" ptsTypes="AA">
                                      <p:cBhvr>
                                        <p:cTn id="1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75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71605E-6 L 1.38889E-6 0.03364 " pathEditMode="relative" rAng="0" ptsTypes="AA">
                                      <p:cBhvr>
                                        <p:cTn id="1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46914E-7 L 3.61111E-6 -0.03673 " pathEditMode="relative" rAng="0" ptsTypes="AA">
                                      <p:cBhvr>
                                        <p:cTn id="2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5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22E-16 L 0.00017 -0.10802 " pathEditMode="relative" rAng="0" ptsTypes="AA">
                                      <p:cBhvr>
                                        <p:cTn id="2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Группа 88"/>
          <p:cNvGrpSpPr/>
          <p:nvPr/>
        </p:nvGrpSpPr>
        <p:grpSpPr>
          <a:xfrm>
            <a:off x="2283441" y="2980979"/>
            <a:ext cx="6337868" cy="741742"/>
            <a:chOff x="1712580" y="4218502"/>
            <a:chExt cx="4753401" cy="556306"/>
          </a:xfrm>
        </p:grpSpPr>
        <p:sp>
          <p:nvSpPr>
            <p:cNvPr id="90" name="TextBox 89"/>
            <p:cNvSpPr txBox="1"/>
            <p:nvPr/>
          </p:nvSpPr>
          <p:spPr>
            <a:xfrm>
              <a:off x="1712580" y="4346232"/>
              <a:ext cx="3423063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Высота надводной части льдины: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Прямоугольник 90"/>
                <p:cNvSpPr/>
                <p:nvPr/>
              </p:nvSpPr>
              <p:spPr>
                <a:xfrm>
                  <a:off x="4887616" y="4218502"/>
                  <a:ext cx="1578365" cy="55630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ru-RU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в</m:t>
                                    </m:r>
                                  </m:sub>
                                </m:sSub>
                                <m: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ru-RU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л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в</m:t>
                                </m:r>
                              </m:sub>
                            </m:sSub>
                          </m:den>
                        </m:f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91" name="Прямоугольник 9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7616" y="4218502"/>
                  <a:ext cx="1627818" cy="57938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Прямоугольник 92"/>
              <p:cNvSpPr/>
              <p:nvPr/>
            </p:nvSpPr>
            <p:spPr>
              <a:xfrm>
                <a:off x="2299534" y="4309256"/>
                <a:ext cx="2721964" cy="418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д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в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л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𝑆h𝑔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3" name="Прямоугольник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650" y="3231942"/>
                <a:ext cx="2090957" cy="336631"/>
              </a:xfrm>
              <a:prstGeom prst="rect">
                <a:avLst/>
              </a:prstGeom>
              <a:blipFill rotWithShape="0">
                <a:blip r:embed="rId4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TextBox 93"/>
          <p:cNvSpPr txBox="1"/>
          <p:nvPr/>
        </p:nvSpPr>
        <p:spPr>
          <a:xfrm>
            <a:off x="2316479" y="3815932"/>
            <a:ext cx="5390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Максимальная сила давления на льдину: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95301" y="1654716"/>
            <a:ext cx="1122377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495300" y="2015143"/>
            <a:ext cx="1219200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2294870" y="2015143"/>
            <a:ext cx="1312116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491875" y="4728889"/>
            <a:ext cx="179412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2286001" y="2454203"/>
            <a:ext cx="0" cy="270451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491067" y="2454203"/>
                <a:ext cx="135819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=0,2 м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1840652"/>
                <a:ext cx="1018648" cy="3231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Прямая соединительная линия 119"/>
          <p:cNvCxnSpPr/>
          <p:nvPr/>
        </p:nvCxnSpPr>
        <p:spPr>
          <a:xfrm>
            <a:off x="495301" y="508000"/>
            <a:ext cx="1122256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91065" y="4727827"/>
                <a:ext cx="17949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3545870"/>
                <a:ext cx="1346202" cy="3231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491066" y="2898723"/>
                <a:ext cx="149013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=1,2 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e>
                        <m:sup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174042"/>
                <a:ext cx="1117601" cy="3231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91067" y="3341446"/>
                <a:ext cx="1723813" cy="617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л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900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кг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м</m:t>
                              </m:r>
                            </m:e>
                            <m:sup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506084"/>
                <a:ext cx="1292860" cy="48635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91067" y="4000075"/>
                <a:ext cx="1825413" cy="617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в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1000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кг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м</m:t>
                              </m:r>
                            </m:e>
                            <m:sup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3000056"/>
                <a:ext cx="1369060" cy="48635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Группа 17"/>
          <p:cNvGrpSpPr/>
          <p:nvPr/>
        </p:nvGrpSpPr>
        <p:grpSpPr>
          <a:xfrm>
            <a:off x="2294896" y="2455040"/>
            <a:ext cx="7275882" cy="432698"/>
            <a:chOff x="1721172" y="1840652"/>
            <a:chExt cx="5456912" cy="324524"/>
          </a:xfrm>
        </p:grpSpPr>
        <p:sp>
          <p:nvSpPr>
            <p:cNvPr id="52" name="TextBox 51"/>
            <p:cNvSpPr txBox="1"/>
            <p:nvPr/>
          </p:nvSpPr>
          <p:spPr>
            <a:xfrm>
              <a:off x="1721172" y="1840652"/>
              <a:ext cx="4618668" cy="300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Работа, необходимая для погружения льдины: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Прямоугольник 52"/>
                <p:cNvSpPr/>
                <p:nvPr/>
              </p:nvSpPr>
              <p:spPr>
                <a:xfrm>
                  <a:off x="6149340" y="1844462"/>
                  <a:ext cx="1028744" cy="32071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ср</m:t>
                            </m:r>
                          </m:sub>
                        </m:sSub>
                        <m:sSub>
                          <m:sSubPr>
                            <m:ctrlP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Прямоугольник 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9340" y="1844462"/>
                  <a:ext cx="1076513" cy="34381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178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Группа 2"/>
          <p:cNvGrpSpPr/>
          <p:nvPr/>
        </p:nvGrpSpPr>
        <p:grpSpPr>
          <a:xfrm>
            <a:off x="2283441" y="2919514"/>
            <a:ext cx="6337868" cy="741742"/>
            <a:chOff x="1712580" y="4218502"/>
            <a:chExt cx="4753401" cy="556306"/>
          </a:xfrm>
        </p:grpSpPr>
        <p:sp>
          <p:nvSpPr>
            <p:cNvPr id="100" name="TextBox 99"/>
            <p:cNvSpPr txBox="1"/>
            <p:nvPr/>
          </p:nvSpPr>
          <p:spPr>
            <a:xfrm>
              <a:off x="1712580" y="4346232"/>
              <a:ext cx="3423063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Высота надводной части льдины: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Прямоугольник 102"/>
                <p:cNvSpPr/>
                <p:nvPr/>
              </p:nvSpPr>
              <p:spPr>
                <a:xfrm>
                  <a:off x="4887616" y="4218502"/>
                  <a:ext cx="1578365" cy="55630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ru-RU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в</m:t>
                                    </m:r>
                                  </m:sub>
                                </m:sSub>
                                <m: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ru-RU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л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в</m:t>
                                </m:r>
                              </m:sub>
                            </m:sSub>
                          </m:den>
                        </m:f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Прямоугольник 1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7616" y="4218502"/>
                  <a:ext cx="1627818" cy="57938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Группа 6"/>
          <p:cNvGrpSpPr/>
          <p:nvPr/>
        </p:nvGrpSpPr>
        <p:grpSpPr>
          <a:xfrm>
            <a:off x="2294327" y="3616806"/>
            <a:ext cx="6648030" cy="2295658"/>
            <a:chOff x="1720745" y="2712603"/>
            <a:chExt cx="4986023" cy="1721743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1721172" y="3059784"/>
              <a:ext cx="2337127" cy="300510"/>
              <a:chOff x="1721172" y="4473797"/>
              <a:chExt cx="2337127" cy="300510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1721172" y="4474225"/>
                <a:ext cx="1673064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:r>
                  <a:rPr lang="ru-RU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Объем льдины: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Прямоугольник 64"/>
                  <p:cNvSpPr/>
                  <p:nvPr/>
                </p:nvSpPr>
                <p:spPr>
                  <a:xfrm>
                    <a:off x="3238507" y="4473797"/>
                    <a:ext cx="819792" cy="30008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𝑆h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ru-RU" sz="20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5" name="Прямоугольник 6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38507" y="4473797"/>
                    <a:ext cx="866712" cy="323165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" name="Группа 13"/>
            <p:cNvGrpSpPr/>
            <p:nvPr/>
          </p:nvGrpSpPr>
          <p:grpSpPr>
            <a:xfrm>
              <a:off x="1720745" y="3390637"/>
              <a:ext cx="2531517" cy="308997"/>
              <a:chOff x="1721172" y="4796028"/>
              <a:chExt cx="2531517" cy="308997"/>
            </a:xfrm>
          </p:grpSpPr>
          <p:sp>
            <p:nvSpPr>
              <p:cNvPr id="66" name="TextBox 65"/>
              <p:cNvSpPr txBox="1"/>
              <p:nvPr/>
            </p:nvSpPr>
            <p:spPr>
              <a:xfrm>
                <a:off x="1721172" y="4804942"/>
                <a:ext cx="1673064" cy="300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:r>
                  <a:rPr lang="ru-RU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Масса льдины: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Прямоугольник 66"/>
                  <p:cNvSpPr/>
                  <p:nvPr/>
                </p:nvSpPr>
                <p:spPr>
                  <a:xfrm>
                    <a:off x="3208027" y="4796028"/>
                    <a:ext cx="1044662" cy="30008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л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𝑆h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ru-RU" sz="20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7" name="Прямоугольник 6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8027" y="4796028"/>
                    <a:ext cx="1093633" cy="323165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 b="-566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0" name="Группа 19"/>
            <p:cNvGrpSpPr/>
            <p:nvPr/>
          </p:nvGrpSpPr>
          <p:grpSpPr>
            <a:xfrm>
              <a:off x="1721172" y="2712603"/>
              <a:ext cx="2792805" cy="300510"/>
              <a:chOff x="1721172" y="4167045"/>
              <a:chExt cx="2792805" cy="300510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1721172" y="4167473"/>
                <a:ext cx="1951668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:r>
                  <a:rPr lang="ru-RU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Закон Архимеда: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Прямоугольник 60"/>
                  <p:cNvSpPr/>
                  <p:nvPr/>
                </p:nvSpPr>
                <p:spPr>
                  <a:xfrm>
                    <a:off x="3386072" y="4167045"/>
                    <a:ext cx="1127905" cy="30008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в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𝑔𝑉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ru-RU" sz="20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1" name="Прямоугольник 6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86072" y="4167045"/>
                    <a:ext cx="1127905" cy="323165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 b="-11321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3" name="Группа 112"/>
            <p:cNvGrpSpPr/>
            <p:nvPr/>
          </p:nvGrpSpPr>
          <p:grpSpPr>
            <a:xfrm>
              <a:off x="1721172" y="3729976"/>
              <a:ext cx="4765441" cy="348364"/>
              <a:chOff x="1721172" y="2710862"/>
              <a:chExt cx="4765441" cy="348364"/>
            </a:xfrm>
          </p:grpSpPr>
          <p:sp>
            <p:nvSpPr>
              <p:cNvPr id="114" name="TextBox 113"/>
              <p:cNvSpPr txBox="1"/>
              <p:nvPr/>
            </p:nvSpPr>
            <p:spPr>
              <a:xfrm>
                <a:off x="1721172" y="2748842"/>
                <a:ext cx="2962714" cy="300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:r>
                  <a:rPr lang="ru-RU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Условие равновесия льдины: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5" name="Прямоугольник 114"/>
                  <p:cNvSpPr/>
                  <p:nvPr/>
                </p:nvSpPr>
                <p:spPr>
                  <a:xfrm>
                    <a:off x="4492557" y="2710862"/>
                    <a:ext cx="1994056" cy="34836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д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acc>
                            <m:accPr>
                              <m:chr m:val="⃗"/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acc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ru-RU" sz="20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5" name="Прямоугольник 11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92557" y="2710862"/>
                    <a:ext cx="2039469" cy="371448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 t="-8197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" name="Группа 5"/>
            <p:cNvGrpSpPr/>
            <p:nvPr/>
          </p:nvGrpSpPr>
          <p:grpSpPr>
            <a:xfrm>
              <a:off x="1721152" y="4108684"/>
              <a:ext cx="4985616" cy="325662"/>
              <a:chOff x="1721152" y="4488149"/>
              <a:chExt cx="4985616" cy="3256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6" name="Прямоугольник 115"/>
                  <p:cNvSpPr/>
                  <p:nvPr/>
                </p:nvSpPr>
                <p:spPr>
                  <a:xfrm>
                    <a:off x="1721152" y="4500311"/>
                    <a:ext cx="2317076" cy="31350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𝑂𝑦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: </m:t>
                          </m:r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д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𝑚𝑔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ru-RU" sz="20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6" name="Прямоугольник 11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21152" y="4500311"/>
                    <a:ext cx="2401748" cy="336631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 b="-7273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7" name="Прямоугольник 116"/>
                  <p:cNvSpPr/>
                  <p:nvPr/>
                </p:nvSpPr>
                <p:spPr>
                  <a:xfrm>
                    <a:off x="3877244" y="4488149"/>
                    <a:ext cx="2829524" cy="31350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⟹</m:t>
                          </m:r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в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𝑔𝑆h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д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л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𝑆h𝑔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ru-RU" sz="20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7" name="Прямоугольник 11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77244" y="4488149"/>
                    <a:ext cx="2962734" cy="336631"/>
                  </a:xfrm>
                  <a:prstGeom prst="rect">
                    <a:avLst/>
                  </a:prstGeom>
                  <a:blipFill rotWithShape="0">
                    <a:blip r:embed="rId18"/>
                    <a:stretch>
                      <a:fillRect b="-7273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Прямоугольник 118"/>
              <p:cNvSpPr/>
              <p:nvPr/>
            </p:nvSpPr>
            <p:spPr>
              <a:xfrm>
                <a:off x="7545820" y="5955170"/>
                <a:ext cx="2721964" cy="418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д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в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л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𝑆h𝑔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9" name="Прямоугольник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9365" y="4466377"/>
                <a:ext cx="2090957" cy="336631"/>
              </a:xfrm>
              <a:prstGeom prst="rect">
                <a:avLst/>
              </a:prstGeom>
              <a:blipFill rotWithShape="0">
                <a:blip r:embed="rId19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" name="TextBox 120"/>
          <p:cNvSpPr txBox="1"/>
          <p:nvPr/>
        </p:nvSpPr>
        <p:spPr>
          <a:xfrm>
            <a:off x="2316479" y="5963871"/>
            <a:ext cx="5390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Максимальная сила давления на льдину: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9288267" y="3589650"/>
            <a:ext cx="2400155" cy="2145183"/>
            <a:chOff x="6966200" y="2692237"/>
            <a:chExt cx="1800116" cy="1608887"/>
          </a:xfrm>
        </p:grpSpPr>
        <p:grpSp>
          <p:nvGrpSpPr>
            <p:cNvPr id="50" name="Группа 49"/>
            <p:cNvGrpSpPr/>
            <p:nvPr/>
          </p:nvGrpSpPr>
          <p:grpSpPr>
            <a:xfrm>
              <a:off x="6966200" y="2793106"/>
              <a:ext cx="1800116" cy="1508018"/>
              <a:chOff x="6966200" y="2793106"/>
              <a:chExt cx="1800116" cy="1508018"/>
            </a:xfrm>
          </p:grpSpPr>
          <p:sp>
            <p:nvSpPr>
              <p:cNvPr id="78" name="Прямоугольник 77"/>
              <p:cNvSpPr/>
              <p:nvPr/>
            </p:nvSpPr>
            <p:spPr>
              <a:xfrm>
                <a:off x="7471391" y="3015228"/>
                <a:ext cx="813247" cy="106147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377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Прямоугольник 78"/>
              <p:cNvSpPr/>
              <p:nvPr/>
            </p:nvSpPr>
            <p:spPr>
              <a:xfrm>
                <a:off x="6966200" y="3012620"/>
                <a:ext cx="1800116" cy="1288503"/>
              </a:xfrm>
              <a:prstGeom prst="rect">
                <a:avLst/>
              </a:prstGeom>
              <a:solidFill>
                <a:schemeClr val="accent1">
                  <a:lumMod val="75000"/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Полилиния 79"/>
              <p:cNvSpPr/>
              <p:nvPr/>
            </p:nvSpPr>
            <p:spPr>
              <a:xfrm>
                <a:off x="6966200" y="2793106"/>
                <a:ext cx="1800116" cy="1508018"/>
              </a:xfrm>
              <a:custGeom>
                <a:avLst/>
                <a:gdLst>
                  <a:gd name="connsiteX0" fmla="*/ 0 w 3629025"/>
                  <a:gd name="connsiteY0" fmla="*/ 47625 h 2085975"/>
                  <a:gd name="connsiteX1" fmla="*/ 0 w 3629025"/>
                  <a:gd name="connsiteY1" fmla="*/ 2085975 h 2085975"/>
                  <a:gd name="connsiteX2" fmla="*/ 3629025 w 3629025"/>
                  <a:gd name="connsiteY2" fmla="*/ 2085975 h 2085975"/>
                  <a:gd name="connsiteX3" fmla="*/ 3629025 w 3629025"/>
                  <a:gd name="connsiteY3" fmla="*/ 0 h 2085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29025" h="2085975">
                    <a:moveTo>
                      <a:pt x="0" y="47625"/>
                    </a:moveTo>
                    <a:lnTo>
                      <a:pt x="0" y="2085975"/>
                    </a:lnTo>
                    <a:lnTo>
                      <a:pt x="3629025" y="2085975"/>
                    </a:lnTo>
                    <a:lnTo>
                      <a:pt x="3629025" y="0"/>
                    </a:lnTo>
                  </a:path>
                </a:pathLst>
              </a:cu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54" name="Прямая со стрелкой 53"/>
            <p:cNvCxnSpPr/>
            <p:nvPr/>
          </p:nvCxnSpPr>
          <p:spPr>
            <a:xfrm>
              <a:off x="7876129" y="3590925"/>
              <a:ext cx="0" cy="446148"/>
            </a:xfrm>
            <a:prstGeom prst="straightConnector1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 стрелкой 54"/>
            <p:cNvCxnSpPr/>
            <p:nvPr/>
          </p:nvCxnSpPr>
          <p:spPr>
            <a:xfrm>
              <a:off x="7876129" y="3581840"/>
              <a:ext cx="0" cy="287195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Прямоугольник 57"/>
                <p:cNvSpPr/>
                <p:nvPr/>
              </p:nvSpPr>
              <p:spPr>
                <a:xfrm>
                  <a:off x="7840621" y="3584710"/>
                  <a:ext cx="452431" cy="28474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acc>
                          <m:accPr>
                            <m:chr m:val="⃗"/>
                            <m:ctrlP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Прямоугольник 5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0621" y="3584710"/>
                  <a:ext cx="500202" cy="307777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t="-9804" r="-34146" b="-196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Прямоугольник 58"/>
                <p:cNvSpPr/>
                <p:nvPr/>
              </p:nvSpPr>
              <p:spPr>
                <a:xfrm>
                  <a:off x="7507564" y="3736320"/>
                  <a:ext cx="341728" cy="32845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д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Прямоугольник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7564" y="3736320"/>
                  <a:ext cx="387863" cy="351443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t="-8621" r="-1587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5" name="Прямая со стрелкой 74"/>
            <p:cNvCxnSpPr/>
            <p:nvPr/>
          </p:nvCxnSpPr>
          <p:spPr>
            <a:xfrm flipV="1">
              <a:off x="8534400" y="2712603"/>
              <a:ext cx="0" cy="1516497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8213782" y="2692237"/>
                  <a:ext cx="28575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13782" y="2692237"/>
                  <a:ext cx="330282" cy="300082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b="-204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1" name="Прямая со стрелкой 80"/>
            <p:cNvCxnSpPr/>
            <p:nvPr/>
          </p:nvCxnSpPr>
          <p:spPr>
            <a:xfrm flipV="1">
              <a:off x="7876129" y="3014663"/>
              <a:ext cx="0" cy="574534"/>
            </a:xfrm>
            <a:prstGeom prst="straightConnector1">
              <a:avLst/>
            </a:prstGeom>
            <a:ln w="190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Прямоугольник 81"/>
                <p:cNvSpPr/>
                <p:nvPr/>
              </p:nvSpPr>
              <p:spPr>
                <a:xfrm>
                  <a:off x="7509354" y="2981835"/>
                  <a:ext cx="362744" cy="3109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sz="1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82" name="Прямоугольник 8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9354" y="2981835"/>
                  <a:ext cx="408510" cy="333938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t="-9091" r="-1343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Овал 56"/>
            <p:cNvSpPr/>
            <p:nvPr/>
          </p:nvSpPr>
          <p:spPr>
            <a:xfrm>
              <a:off x="7853109" y="3572333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2294896" y="4973959"/>
            <a:ext cx="2104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Средняя сила: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Прямоугольник 95"/>
              <p:cNvSpPr/>
              <p:nvPr/>
            </p:nvSpPr>
            <p:spPr>
              <a:xfrm>
                <a:off x="4182538" y="4827758"/>
                <a:ext cx="2934329" cy="6706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ср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0+</m:t>
                          </m:r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д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д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6" name="Прямоугольник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6903" y="3620818"/>
                <a:ext cx="2247795" cy="526041"/>
              </a:xfrm>
              <a:prstGeom prst="rect">
                <a:avLst/>
              </a:prstGeom>
              <a:blipFill rotWithShape="0">
                <a:blip r:embed="rId24"/>
                <a:stretch>
                  <a:fillRect b="-34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Прямоугольник 96"/>
              <p:cNvSpPr/>
              <p:nvPr/>
            </p:nvSpPr>
            <p:spPr>
              <a:xfrm>
                <a:off x="6898957" y="4820535"/>
                <a:ext cx="2064283" cy="6876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в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л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𝑆h𝑔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7" name="Прямоугольник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4217" y="3615401"/>
                <a:ext cx="1596847" cy="538802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TextBox 97"/>
          <p:cNvSpPr txBox="1"/>
          <p:nvPr/>
        </p:nvSpPr>
        <p:spPr>
          <a:xfrm>
            <a:off x="2294897" y="5774403"/>
            <a:ext cx="959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Тогда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Прямоугольник 101"/>
              <p:cNvSpPr/>
              <p:nvPr/>
            </p:nvSpPr>
            <p:spPr>
              <a:xfrm>
                <a:off x="3111829" y="5601376"/>
                <a:ext cx="3548472" cy="7417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в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л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𝑆h𝑔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в</m:t>
                                  </m:r>
                                </m:sub>
                              </m:s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л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в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2" name="Прямоугольник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872" y="4201032"/>
                <a:ext cx="2785443" cy="579389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Прямоугольник 108"/>
              <p:cNvSpPr/>
              <p:nvPr/>
            </p:nvSpPr>
            <p:spPr>
              <a:xfrm>
                <a:off x="6467441" y="5601377"/>
                <a:ext cx="2307939" cy="7620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ru-RU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в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ru-RU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л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𝑆𝑔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в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9" name="Прямоугольник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580" y="4201032"/>
                <a:ext cx="1779654" cy="594650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Rectangle 4"/>
          <p:cNvSpPr>
            <a:spLocks noChangeArrowheads="1"/>
          </p:cNvSpPr>
          <p:nvPr/>
        </p:nvSpPr>
        <p:spPr bwMode="auto">
          <a:xfrm>
            <a:off x="491065" y="536660"/>
            <a:ext cx="11222568" cy="108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533"/>
              </a:lnSpc>
            </a:pP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5.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Какую работу необходимо совершить, чтобы плоскую льдину, толщина которой</a:t>
            </a:r>
          </a:p>
          <a:p>
            <a:pPr>
              <a:lnSpc>
                <a:spcPts val="2533"/>
              </a:lnSpc>
            </a:pP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0,2 м, полностью погрузить в воду, если площадь основания льдины равна 1</a:t>
            </a:r>
            <a:r>
              <a:rPr lang="en-US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,2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м</a:t>
            </a:r>
            <a:r>
              <a:rPr lang="ru-RU" altLang="ru-RU" sz="1867" baseline="30000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2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? Плотность льда и воды соответственно равны 900 и 1000 кг/м</a:t>
            </a:r>
            <a:r>
              <a:rPr lang="ru-RU" altLang="ru-RU" sz="1867" baseline="30000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3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281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2.5E-6 -0.31297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64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07407E-6 L -0.43003 -0.23982 " pathEditMode="relative" rAng="0" ptsTypes="AA">
                                      <p:cBhvr>
                                        <p:cTn id="13" dur="1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10" y="-1200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23457E-7 L 3.61111E-6 0.00926 " pathEditMode="relative" rAng="0" ptsTypes="AA">
                                      <p:cBhvr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119" grpId="0"/>
      <p:bldP spid="119" grpId="1"/>
      <p:bldP spid="121" grpId="0"/>
      <p:bldP spid="121" grpId="1"/>
      <p:bldP spid="95" grpId="0"/>
      <p:bldP spid="96" grpId="0"/>
      <p:bldP spid="97" grpId="0"/>
      <p:bldP spid="98" grpId="0"/>
      <p:bldP spid="102" grpId="0"/>
      <p:bldP spid="10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ЕГЭ">
      <a:majorFont>
        <a:latin typeface="Gerbera"/>
        <a:ea typeface=""/>
        <a:cs typeface=""/>
      </a:majorFont>
      <a:minorFont>
        <a:latin typeface="Gerbera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izika">
      <a:majorFont>
        <a:latin typeface="Gerbera"/>
        <a:ea typeface=""/>
        <a:cs typeface=""/>
      </a:majorFont>
      <a:minorFont>
        <a:latin typeface="Gerbera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977</Words>
  <Application>Microsoft Office PowerPoint</Application>
  <PresentationFormat>Широкоэкранный</PresentationFormat>
  <Paragraphs>287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Cambria Math</vt:lpstr>
      <vt:lpstr>Gerbera</vt:lpstr>
      <vt:lpstr>Times New Roman</vt:lpstr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DVS</cp:lastModifiedBy>
  <cp:revision>2</cp:revision>
  <dcterms:created xsi:type="dcterms:W3CDTF">2016-02-02T09:17:55Z</dcterms:created>
  <dcterms:modified xsi:type="dcterms:W3CDTF">2019-05-31T04:23:55Z</dcterms:modified>
</cp:coreProperties>
</file>