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57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5B28-91A5-4898-9111-0177D06106B7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94967-C5B6-4420-B767-850E556867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320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5B28-91A5-4898-9111-0177D06106B7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94967-C5B6-4420-B767-850E556867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307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5B28-91A5-4898-9111-0177D06106B7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94967-C5B6-4420-B767-850E556867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82767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209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082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340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897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410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36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841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5B28-91A5-4898-9111-0177D06106B7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94967-C5B6-4420-B767-850E556867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0569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567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001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443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5B28-91A5-4898-9111-0177D06106B7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94967-C5B6-4420-B767-850E556867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294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5B28-91A5-4898-9111-0177D06106B7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94967-C5B6-4420-B767-850E556867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693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5B28-91A5-4898-9111-0177D06106B7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94967-C5B6-4420-B767-850E556867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962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5B28-91A5-4898-9111-0177D06106B7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94967-C5B6-4420-B767-850E556867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421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5B28-91A5-4898-9111-0177D06106B7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94967-C5B6-4420-B767-850E556867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905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5B28-91A5-4898-9111-0177D06106B7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94967-C5B6-4420-B767-850E556867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3002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5B28-91A5-4898-9111-0177D06106B7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94967-C5B6-4420-B767-850E556867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665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1B5B28-91A5-4898-9111-0177D06106B7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94967-C5B6-4420-B767-850E556867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2957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7"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82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51.png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../media/image53.png"/><Relationship Id="rId10" Type="http://schemas.openxmlformats.org/officeDocument/2006/relationships/image" Target="NULL"/><Relationship Id="rId4" Type="http://schemas.openxmlformats.org/officeDocument/2006/relationships/image" Target="../media/image52.png"/><Relationship Id="rId9" Type="http://schemas.openxmlformats.org/officeDocument/2006/relationships/image" Target="NUL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10" Type="http://schemas.openxmlformats.org/officeDocument/2006/relationships/image" Target="NULL"/><Relationship Id="rId9" Type="http://schemas.openxmlformats.org/officeDocument/2006/relationships/image" Target="NUL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NUL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749" y="0"/>
            <a:ext cx="5302248" cy="685799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9253" y="511633"/>
            <a:ext cx="5606748" cy="1823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lnSpc>
                <a:spcPts val="4533"/>
              </a:lnSpc>
            </a:pPr>
            <a:r>
              <a:rPr lang="ru-RU" sz="3600" b="1" cap="all" dirty="0">
                <a:solidFill>
                  <a:srgbClr val="ED7D31">
                    <a:lumMod val="75000"/>
                  </a:srgbClr>
                </a:solidFill>
              </a:rPr>
              <a:t>Равномерное прямолинейное движение. Скорость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711200" y="5664200"/>
            <a:ext cx="1966872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575734" y="5850699"/>
            <a:ext cx="2235548" cy="410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1867" dirty="0">
                <a:solidFill>
                  <a:srgbClr val="E7E6E6">
                    <a:lumMod val="50000"/>
                  </a:srgbClr>
                </a:solidFill>
                <a:latin typeface="Gerbera"/>
                <a:cs typeface="Arial" panose="020B0604020202020204" pitchFamily="34" charset="0"/>
              </a:rPr>
              <a:t>Галилео Галилей</a:t>
            </a:r>
            <a:endParaRPr lang="ru-RU" altLang="ru-RU" sz="1867" dirty="0">
              <a:solidFill>
                <a:srgbClr val="E7E6E6">
                  <a:lumMod val="50000"/>
                </a:srgbClr>
              </a:solidFill>
              <a:latin typeface="Gerbera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568" y="6474000"/>
            <a:ext cx="1755432" cy="3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535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383867" y="1792209"/>
            <a:ext cx="5329765" cy="4183292"/>
          </a:xfrm>
          <a:prstGeom prst="roundRect">
            <a:avLst>
              <a:gd name="adj" fmla="val 218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dirty="0">
                <a:solidFill>
                  <a:prstClr val="white"/>
                </a:solidFill>
              </a:rPr>
              <a:t>v</a:t>
            </a: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568" y="6474000"/>
            <a:ext cx="1755432" cy="38400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489251" y="1253068"/>
            <a:ext cx="11235268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93886" y="515809"/>
            <a:ext cx="7080785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lnSpc>
                <a:spcPts val="4533"/>
              </a:lnSpc>
            </a:pPr>
            <a:r>
              <a:rPr lang="ru-RU" sz="2933" b="1" cap="all" dirty="0">
                <a:solidFill>
                  <a:srgbClr val="ED7D31">
                    <a:lumMod val="75000"/>
                  </a:srgbClr>
                </a:solidFill>
              </a:rPr>
              <a:t>Графическое представление РПД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TextBox 128"/>
              <p:cNvSpPr txBox="1"/>
              <p:nvPr/>
            </p:nvSpPr>
            <p:spPr>
              <a:xfrm>
                <a:off x="6392003" y="1819845"/>
                <a:ext cx="5321629" cy="502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377"/>
                <a:r>
                  <a:rPr lang="ru-RU" sz="2667" dirty="0">
                    <a:solidFill>
                      <a:srgbClr val="44546A"/>
                    </a:solidFill>
                  </a:rPr>
                  <a:t>Зависимость</a:t>
                </a:r>
                <a:r>
                  <a:rPr lang="en-US" sz="2667" dirty="0">
                    <a:solidFill>
                      <a:srgbClr val="44546A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srgbClr val="44546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667" i="1">
                        <a:solidFill>
                          <a:srgbClr val="44546A"/>
                        </a:solidFill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r>
                      <a:rPr lang="en-US" sz="2667" i="1">
                        <a:solidFill>
                          <a:srgbClr val="44546A"/>
                        </a:solidFill>
                        <a:latin typeface="Cambria Math" panose="02040503050406030204" pitchFamily="18" charset="0"/>
                        <a:ea typeface="Cambria Math"/>
                      </a:rPr>
                      <m:t>𝑓</m:t>
                    </m:r>
                    <m:d>
                      <m:dPr>
                        <m:ctrlPr>
                          <a:rPr lang="en-US" sz="2667" i="1">
                            <a:solidFill>
                              <a:srgbClr val="44546A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667" i="1">
                            <a:solidFill>
                              <a:srgbClr val="44546A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𝑡</m:t>
                        </m:r>
                      </m:e>
                    </m:d>
                  </m:oMath>
                </a14:m>
                <a:endParaRPr lang="ru-RU" sz="2667" dirty="0">
                  <a:solidFill>
                    <a:srgbClr val="44546A"/>
                  </a:solidFill>
                </a:endParaRPr>
              </a:p>
            </p:txBody>
          </p:sp>
        </mc:Choice>
        <mc:Fallback xmlns="">
          <p:sp>
            <p:nvSpPr>
              <p:cNvPr id="129" name="TextBox 1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4002" y="1364884"/>
                <a:ext cx="3991222" cy="400110"/>
              </a:xfrm>
              <a:prstGeom prst="rect">
                <a:avLst/>
              </a:prstGeom>
              <a:blipFill rotWithShape="0">
                <a:blip r:embed="rId3"/>
                <a:stretch>
                  <a:fillRect t="-9091" b="-257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7" name="Прямая соединительная линия 106"/>
          <p:cNvCxnSpPr/>
          <p:nvPr/>
        </p:nvCxnSpPr>
        <p:spPr>
          <a:xfrm>
            <a:off x="1156924" y="3877809"/>
            <a:ext cx="3325801" cy="1585844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Box 125"/>
          <p:cNvSpPr txBox="1"/>
          <p:nvPr/>
        </p:nvSpPr>
        <p:spPr>
          <a:xfrm>
            <a:off x="4807758" y="2754364"/>
            <a:ext cx="279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ru-RU" dirty="0">
                <a:solidFill>
                  <a:prstClr val="black"/>
                </a:solidFill>
              </a:rPr>
              <a:t>1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4482724" y="5282763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ru-RU" dirty="0">
                <a:solidFill>
                  <a:prstClr val="black"/>
                </a:solidFill>
              </a:rPr>
              <a:t>2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5388463" y="3889105"/>
            <a:ext cx="304892" cy="42056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defTabSz="914377"/>
            <a:r>
              <a:rPr lang="en-US" sz="2133" i="1" dirty="0">
                <a:solidFill>
                  <a:prstClr val="black"/>
                </a:solidFill>
              </a:rPr>
              <a:t>t</a:t>
            </a:r>
            <a:endParaRPr lang="ru-RU" sz="2133" dirty="0">
              <a:solidFill>
                <a:prstClr val="black"/>
              </a:solidFill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743762" y="1806423"/>
            <a:ext cx="327334" cy="42056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defTabSz="914377"/>
            <a:r>
              <a:rPr lang="en-US" sz="2133" i="1" dirty="0">
                <a:solidFill>
                  <a:prstClr val="black"/>
                </a:solidFill>
                <a:ea typeface="Yu Mincho Light" panose="02020300000000000000" pitchFamily="18" charset="-128"/>
                <a:cs typeface="Times New Roman" panose="02020603050405020304" pitchFamily="18" charset="0"/>
              </a:rPr>
              <a:t>x</a:t>
            </a:r>
            <a:endParaRPr lang="ru-RU" sz="2133" i="1" baseline="-25000" dirty="0">
              <a:solidFill>
                <a:prstClr val="black"/>
              </a:solidFill>
            </a:endParaRPr>
          </a:p>
        </p:txBody>
      </p:sp>
      <p:cxnSp>
        <p:nvCxnSpPr>
          <p:cNvPr id="133" name="Прямая соединительная линия 132"/>
          <p:cNvCxnSpPr/>
          <p:nvPr/>
        </p:nvCxnSpPr>
        <p:spPr>
          <a:xfrm flipV="1">
            <a:off x="1146060" y="2273735"/>
            <a:ext cx="4036061" cy="624821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TextBox 133"/>
          <p:cNvSpPr txBox="1"/>
          <p:nvPr/>
        </p:nvSpPr>
        <p:spPr>
          <a:xfrm>
            <a:off x="721991" y="3658700"/>
            <a:ext cx="349776" cy="42056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defTabSz="914377"/>
            <a:r>
              <a:rPr lang="ru-RU" sz="2133" dirty="0">
                <a:solidFill>
                  <a:prstClr val="black"/>
                </a:solidFill>
              </a:rPr>
              <a:t>0</a:t>
            </a:r>
            <a:endParaRPr lang="ru-RU" sz="2133" dirty="0">
              <a:solidFill>
                <a:prstClr val="black"/>
              </a:solidFill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5148021" y="2083847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ru-RU" dirty="0">
                <a:solidFill>
                  <a:prstClr val="black"/>
                </a:solidFill>
              </a:rPr>
              <a:t>3</a:t>
            </a:r>
            <a:endParaRPr lang="ru-RU" dirty="0">
              <a:solidFill>
                <a:prstClr val="black"/>
              </a:solidFill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6338235" y="2394593"/>
            <a:ext cx="5445928" cy="461665"/>
            <a:chOff x="4794496" y="1768169"/>
            <a:chExt cx="4084446" cy="34624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7" name="TextBox 136"/>
                <p:cNvSpPr txBox="1"/>
                <p:nvPr/>
              </p:nvSpPr>
              <p:spPr>
                <a:xfrm>
                  <a:off x="4794496" y="1768169"/>
                  <a:ext cx="1450638" cy="34624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4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𝜐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ru-RU" sz="2400" dirty="0">
                    <a:solidFill>
                      <a:srgbClr val="ED7D31">
                        <a:lumMod val="75000"/>
                      </a:srgbClr>
                    </a:solidFill>
                  </a:endParaRPr>
                </a:p>
              </p:txBody>
            </p:sp>
          </mc:Choice>
          <mc:Fallback xmlns="">
            <p:sp>
              <p:nvSpPr>
                <p:cNvPr id="137" name="TextBox 1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94496" y="1768169"/>
                  <a:ext cx="1501180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8" name="TextBox 137"/>
            <p:cNvSpPr txBox="1"/>
            <p:nvPr/>
          </p:nvSpPr>
          <p:spPr>
            <a:xfrm>
              <a:off x="6060622" y="1812990"/>
              <a:ext cx="2818320" cy="284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r>
                <a:rPr lang="ru-RU" sz="1867" dirty="0">
                  <a:solidFill>
                    <a:prstClr val="black"/>
                  </a:solidFill>
                  <a:cs typeface="Times New Roman" panose="02020603050405020304" pitchFamily="18" charset="0"/>
                </a:rPr>
                <a:t>—</a:t>
              </a:r>
              <a:r>
                <a:rPr lang="en-US" sz="1867" dirty="0">
                  <a:solidFill>
                    <a:prstClr val="black"/>
                  </a:solidFill>
                  <a:cs typeface="Times New Roman" panose="02020603050405020304" pitchFamily="18" charset="0"/>
                </a:rPr>
                <a:t> </a:t>
              </a:r>
              <a:r>
                <a:rPr lang="ru-RU" sz="1867" dirty="0">
                  <a:solidFill>
                    <a:prstClr val="black"/>
                  </a:solidFill>
                  <a:cs typeface="Times New Roman" panose="02020603050405020304" pitchFamily="18" charset="0"/>
                </a:rPr>
                <a:t>кинематическое </a:t>
              </a:r>
              <a:r>
                <a:rPr lang="ru-RU" sz="1867" dirty="0" err="1">
                  <a:solidFill>
                    <a:prstClr val="black"/>
                  </a:solidFill>
                  <a:cs typeface="Times New Roman" panose="02020603050405020304" pitchFamily="18" charset="0"/>
                </a:rPr>
                <a:t>ур-ние</a:t>
              </a:r>
              <a:r>
                <a:rPr lang="ru-RU" sz="1867" dirty="0">
                  <a:solidFill>
                    <a:prstClr val="black"/>
                  </a:solidFill>
                  <a:cs typeface="Times New Roman" panose="02020603050405020304" pitchFamily="18" charset="0"/>
                </a:rPr>
                <a:t> РД.</a:t>
              </a:r>
              <a:endParaRPr lang="ru-RU" sz="1867" dirty="0">
                <a:solidFill>
                  <a:prstClr val="black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TextBox 138"/>
              <p:cNvSpPr txBox="1"/>
              <p:nvPr/>
            </p:nvSpPr>
            <p:spPr>
              <a:xfrm>
                <a:off x="6337907" y="4365410"/>
                <a:ext cx="267842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E7E6E6">
                                  <a:lumMod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E7E6E6">
                                  <a:lumMod val="2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E7E6E6">
                                  <a:lumMod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rgbClr val="E7E6E6">
                                  <a:lumMod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rgbClr val="E7E6E6">
                              <a:lumMod val="25000"/>
                            </a:srgbClr>
                          </a:solidFill>
                          <a:latin typeface="Cambria Math" panose="02040503050406030204" pitchFamily="18" charset="0"/>
                        </a:rPr>
                        <m:t>&gt;0;   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E7E6E6">
                                  <a:lumMod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E7E6E6">
                                  <a:lumMod val="2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E7E6E6">
                                  <a:lumMod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rgbClr val="E7E6E6">
                                  <a:lumMod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i="1">
                          <a:solidFill>
                            <a:srgbClr val="E7E6E6">
                              <a:lumMod val="25000"/>
                            </a:srgbClr>
                          </a:solidFill>
                          <a:latin typeface="Cambria Math" panose="02040503050406030204" pitchFamily="18" charset="0"/>
                        </a:rPr>
                        <m:t>&gt;0;</m:t>
                      </m:r>
                    </m:oMath>
                  </m:oMathPara>
                </a14:m>
                <a:endParaRPr lang="ru-RU" sz="2400" dirty="0">
                  <a:solidFill>
                    <a:srgbClr val="E7E6E6">
                      <a:lumMod val="2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139" name="TextBox 1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3430" y="3274057"/>
                <a:ext cx="2059090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TextBox 139"/>
              <p:cNvSpPr txBox="1"/>
              <p:nvPr/>
            </p:nvSpPr>
            <p:spPr>
              <a:xfrm>
                <a:off x="8928822" y="4365410"/>
                <a:ext cx="132735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E7E6E6">
                                  <a:lumMod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E7E6E6">
                                  <a:lumMod val="2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E7E6E6">
                                  <a:lumMod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rgbClr val="E7E6E6">
                                  <a:lumMod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solidFill>
                            <a:srgbClr val="E7E6E6">
                              <a:lumMod val="25000"/>
                            </a:srgbClr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2400" i="1">
                          <a:solidFill>
                            <a:srgbClr val="E7E6E6">
                              <a:lumMod val="25000"/>
                            </a:srgbClr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400" i="1">
                          <a:solidFill>
                            <a:srgbClr val="E7E6E6">
                              <a:lumMod val="25000"/>
                            </a:srgb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400" dirty="0">
                  <a:solidFill>
                    <a:srgbClr val="E7E6E6">
                      <a:lumMod val="2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140" name="TextBox 1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6616" y="3274057"/>
                <a:ext cx="1056956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/>
          <p:cNvSpPr txBox="1"/>
          <p:nvPr/>
        </p:nvSpPr>
        <p:spPr>
          <a:xfrm>
            <a:off x="6346089" y="2928301"/>
            <a:ext cx="3499676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ru-RU" sz="1867" dirty="0">
                <a:solidFill>
                  <a:prstClr val="black"/>
                </a:solidFill>
              </a:rPr>
              <a:t>Начальные координаты тел:</a:t>
            </a:r>
            <a:endParaRPr lang="ru-RU" sz="1867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TextBox 143"/>
              <p:cNvSpPr txBox="1"/>
              <p:nvPr/>
            </p:nvSpPr>
            <p:spPr>
              <a:xfrm>
                <a:off x="6346464" y="5432826"/>
                <a:ext cx="152682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tg</m:t>
                          </m:r>
                        </m:fName>
                        <m:e>
                          <m:r>
                            <a:rPr lang="en-US" sz="24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24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4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400" dirty="0">
                  <a:solidFill>
                    <a:srgbClr val="ED7D31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144" name="TextBox 1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9848" y="4074619"/>
                <a:ext cx="1191673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1026" b="-114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9" name="Прямая соединительная линия 78"/>
          <p:cNvCxnSpPr/>
          <p:nvPr/>
        </p:nvCxnSpPr>
        <p:spPr>
          <a:xfrm flipV="1">
            <a:off x="1143312" y="2963910"/>
            <a:ext cx="3653323" cy="2452221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Прямая со стрелкой 129"/>
          <p:cNvCxnSpPr/>
          <p:nvPr/>
        </p:nvCxnSpPr>
        <p:spPr>
          <a:xfrm>
            <a:off x="1134257" y="3877920"/>
            <a:ext cx="4593444" cy="0"/>
          </a:xfrm>
          <a:prstGeom prst="straightConnector1">
            <a:avLst/>
          </a:prstGeom>
          <a:ln w="15875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Прямая со стрелкой 130"/>
          <p:cNvCxnSpPr/>
          <p:nvPr/>
        </p:nvCxnSpPr>
        <p:spPr>
          <a:xfrm flipV="1">
            <a:off x="1146060" y="1797052"/>
            <a:ext cx="0" cy="4178449"/>
          </a:xfrm>
          <a:prstGeom prst="straightConnector1">
            <a:avLst/>
          </a:prstGeom>
          <a:ln w="15875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Дуга 7"/>
          <p:cNvSpPr/>
          <p:nvPr/>
        </p:nvSpPr>
        <p:spPr>
          <a:xfrm rot="1247718">
            <a:off x="1324992" y="5079587"/>
            <a:ext cx="485408" cy="485408"/>
          </a:xfrm>
          <a:prstGeom prst="arc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black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777156" y="4972809"/>
            <a:ext cx="383438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l-GR" sz="1867" i="1" dirty="0">
                <a:solidFill>
                  <a:prstClr val="black"/>
                </a:solidFill>
                <a:cs typeface="Times New Roman" panose="02020603050405020304" pitchFamily="18" charset="0"/>
              </a:rPr>
              <a:t>α</a:t>
            </a:r>
            <a:r>
              <a:rPr lang="en-US" sz="1867" baseline="-25000" dirty="0">
                <a:solidFill>
                  <a:prstClr val="black"/>
                </a:solidFill>
                <a:cs typeface="Times New Roman" panose="02020603050405020304" pitchFamily="18" charset="0"/>
              </a:rPr>
              <a:t>1</a:t>
            </a:r>
            <a:endParaRPr lang="ru-RU" sz="1867" baseline="-250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337907" y="3379938"/>
                <a:ext cx="135441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E7E6E6">
                                  <a:lumMod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E7E6E6">
                                  <a:lumMod val="2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E7E6E6">
                                  <a:lumMod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01</m:t>
                          </m:r>
                        </m:sub>
                      </m:sSub>
                      <m:r>
                        <a:rPr lang="en-US" sz="2400" i="1">
                          <a:solidFill>
                            <a:srgbClr val="E7E6E6">
                              <a:lumMod val="25000"/>
                            </a:srgbClr>
                          </a:solidFill>
                          <a:latin typeface="Cambria Math" panose="02040503050406030204" pitchFamily="18" charset="0"/>
                        </a:rPr>
                        <m:t>&lt;0;</m:t>
                      </m:r>
                    </m:oMath>
                  </m:oMathPara>
                </a14:m>
                <a:endParaRPr lang="ru-RU" sz="2400" dirty="0">
                  <a:solidFill>
                    <a:srgbClr val="E7E6E6">
                      <a:lumMod val="2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3430" y="2534953"/>
                <a:ext cx="1064009" cy="369332"/>
              </a:xfrm>
              <a:prstGeom prst="rect">
                <a:avLst/>
              </a:prstGeom>
              <a:blipFill rotWithShape="0">
                <a:blip r:embed="rId8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7706666" y="3380065"/>
                <a:ext cx="135280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E7E6E6">
                                  <a:lumMod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E7E6E6">
                                  <a:lumMod val="2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E7E6E6">
                                  <a:lumMod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02</m:t>
                          </m:r>
                        </m:sub>
                      </m:sSub>
                      <m:r>
                        <a:rPr lang="en-US" sz="2400" i="1">
                          <a:solidFill>
                            <a:srgbClr val="E7E6E6">
                              <a:lumMod val="25000"/>
                            </a:srgbClr>
                          </a:solidFill>
                          <a:latin typeface="Cambria Math" panose="02040503050406030204" pitchFamily="18" charset="0"/>
                        </a:rPr>
                        <m:t>=0;</m:t>
                      </m:r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9999" y="2535048"/>
                <a:ext cx="1064009" cy="369332"/>
              </a:xfrm>
              <a:prstGeom prst="rect">
                <a:avLst/>
              </a:prstGeom>
              <a:blipFill rotWithShape="0">
                <a:blip r:embed="rId9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Прямоугольник 43"/>
              <p:cNvSpPr/>
              <p:nvPr/>
            </p:nvSpPr>
            <p:spPr>
              <a:xfrm>
                <a:off x="9109824" y="3380065"/>
                <a:ext cx="133517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E7E6E6">
                                  <a:lumMod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E7E6E6">
                                  <a:lumMod val="2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E7E6E6">
                                  <a:lumMod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400" i="1">
                              <a:solidFill>
                                <a:srgbClr val="E7E6E6">
                                  <a:lumMod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i="1">
                          <a:solidFill>
                            <a:srgbClr val="E7E6E6">
                              <a:lumMod val="25000"/>
                            </a:srgbClr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2400" i="1">
                          <a:solidFill>
                            <a:srgbClr val="E7E6E6">
                              <a:lumMod val="25000"/>
                            </a:srgbClr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400" i="1">
                          <a:solidFill>
                            <a:srgbClr val="E7E6E6">
                              <a:lumMod val="25000"/>
                            </a:srgb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4" name="Прямоугольник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2368" y="2535048"/>
                <a:ext cx="1064009" cy="369332"/>
              </a:xfrm>
              <a:prstGeom prst="rect">
                <a:avLst/>
              </a:prstGeom>
              <a:blipFill rotWithShape="0">
                <a:blip r:embed="rId10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/>
          <p:cNvSpPr txBox="1"/>
          <p:nvPr/>
        </p:nvSpPr>
        <p:spPr>
          <a:xfrm>
            <a:off x="6346090" y="3913773"/>
            <a:ext cx="1851789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ru-RU" sz="1867" dirty="0">
                <a:solidFill>
                  <a:prstClr val="black"/>
                </a:solidFill>
              </a:rPr>
              <a:t>Скорости тел:</a:t>
            </a:r>
            <a:endParaRPr lang="ru-RU" sz="1867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6330047" y="4899120"/>
                <a:ext cx="197695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400" i="1">
                              <a:solidFill>
                                <a:srgbClr val="E7E6E6">
                                  <a:lumMod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E7E6E6">
                                      <a:lumMod val="2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E7E6E6">
                                      <a:lumMod val="25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E7E6E6">
                                      <a:lumMod val="2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i="1">
                                  <a:solidFill>
                                    <a:srgbClr val="E7E6E6">
                                      <a:lumMod val="2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solidFill>
                            <a:srgbClr val="E7E6E6">
                              <a:lumMod val="25000"/>
                            </a:srgbClr>
                          </a:solidFill>
                          <a:latin typeface="Cambria Math" panose="02040503050406030204" pitchFamily="18" charset="0"/>
                        </a:rPr>
                        <m:t> &gt;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i="1">
                              <a:solidFill>
                                <a:srgbClr val="E7E6E6">
                                  <a:lumMod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E7E6E6">
                                      <a:lumMod val="2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E7E6E6">
                                      <a:lumMod val="25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E7E6E6">
                                      <a:lumMod val="2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i="1">
                                  <a:solidFill>
                                    <a:srgbClr val="E7E6E6">
                                      <a:lumMod val="2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ru-RU" sz="2400" dirty="0">
                  <a:solidFill>
                    <a:srgbClr val="E7E6E6">
                      <a:lumMod val="2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7535" y="3674339"/>
                <a:ext cx="1531894" cy="369332"/>
              </a:xfrm>
              <a:prstGeom prst="rect">
                <a:avLst/>
              </a:prstGeom>
              <a:blipFill rotWithShape="0">
                <a:blip r:embed="rId11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Прямая со стрелкой 51"/>
          <p:cNvCxnSpPr/>
          <p:nvPr/>
        </p:nvCxnSpPr>
        <p:spPr>
          <a:xfrm>
            <a:off x="1134256" y="5416131"/>
            <a:ext cx="1674259" cy="0"/>
          </a:xfrm>
          <a:prstGeom prst="straightConnector1">
            <a:avLst/>
          </a:prstGeom>
          <a:ln w="9525">
            <a:solidFill>
              <a:schemeClr val="tx1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>
            <a:off x="1134256" y="2916211"/>
            <a:ext cx="1835717" cy="0"/>
          </a:xfrm>
          <a:prstGeom prst="straightConnector1">
            <a:avLst/>
          </a:prstGeom>
          <a:ln w="9525">
            <a:solidFill>
              <a:schemeClr val="tx1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Дуга 58"/>
          <p:cNvSpPr/>
          <p:nvPr/>
        </p:nvSpPr>
        <p:spPr>
          <a:xfrm rot="2938426">
            <a:off x="2335303" y="2560461"/>
            <a:ext cx="485408" cy="485408"/>
          </a:xfrm>
          <a:prstGeom prst="arc">
            <a:avLst>
              <a:gd name="adj1" fmla="val 16530367"/>
              <a:gd name="adj2" fmla="val 20270909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black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793739" y="2534792"/>
            <a:ext cx="402674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l-GR" sz="1867" i="1" dirty="0">
                <a:solidFill>
                  <a:prstClr val="black"/>
                </a:solidFill>
                <a:cs typeface="Times New Roman" panose="02020603050405020304" pitchFamily="18" charset="0"/>
              </a:rPr>
              <a:t>α</a:t>
            </a:r>
            <a:r>
              <a:rPr lang="en-US" sz="1867" baseline="-25000" dirty="0">
                <a:solidFill>
                  <a:prstClr val="black"/>
                </a:solidFill>
                <a:cs typeface="Times New Roman" panose="02020603050405020304" pitchFamily="18" charset="0"/>
              </a:rPr>
              <a:t>3</a:t>
            </a:r>
            <a:endParaRPr lang="ru-RU" sz="1867" baseline="-25000" dirty="0">
              <a:solidFill>
                <a:prstClr val="black"/>
              </a:solidFill>
            </a:endParaRPr>
          </a:p>
        </p:txBody>
      </p:sp>
      <p:sp>
        <p:nvSpPr>
          <p:cNvPr id="62" name="Дуга 61"/>
          <p:cNvSpPr/>
          <p:nvPr/>
        </p:nvSpPr>
        <p:spPr>
          <a:xfrm rot="18661574" flipH="1">
            <a:off x="1875733" y="4161667"/>
            <a:ext cx="485408" cy="485408"/>
          </a:xfrm>
          <a:prstGeom prst="arc">
            <a:avLst>
              <a:gd name="adj1" fmla="val 16530367"/>
              <a:gd name="adj2" fmla="val 20270909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black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431763" y="4089221"/>
            <a:ext cx="401072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l-GR" sz="1867" i="1" dirty="0">
                <a:solidFill>
                  <a:prstClr val="black"/>
                </a:solidFill>
                <a:cs typeface="Times New Roman" panose="02020603050405020304" pitchFamily="18" charset="0"/>
              </a:rPr>
              <a:t>α</a:t>
            </a:r>
            <a:r>
              <a:rPr lang="en-US" sz="1867" baseline="-25000" dirty="0">
                <a:solidFill>
                  <a:prstClr val="black"/>
                </a:solidFill>
                <a:cs typeface="Times New Roman" panose="02020603050405020304" pitchFamily="18" charset="0"/>
              </a:rPr>
              <a:t>2</a:t>
            </a:r>
            <a:endParaRPr lang="ru-RU" sz="1867" baseline="-25000" dirty="0">
              <a:solidFill>
                <a:prstClr val="black"/>
              </a:solidFill>
            </a:endParaRPr>
          </a:p>
        </p:txBody>
      </p:sp>
      <p:cxnSp>
        <p:nvCxnSpPr>
          <p:cNvPr id="64" name="Прямая со стрелкой 63"/>
          <p:cNvCxnSpPr/>
          <p:nvPr/>
        </p:nvCxnSpPr>
        <p:spPr>
          <a:xfrm>
            <a:off x="1254635" y="4515609"/>
            <a:ext cx="1175680" cy="0"/>
          </a:xfrm>
          <a:prstGeom prst="straightConnector1">
            <a:avLst/>
          </a:prstGeom>
          <a:ln w="9525">
            <a:solidFill>
              <a:schemeClr val="tx1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Прямоугольник 28"/>
              <p:cNvSpPr/>
              <p:nvPr/>
            </p:nvSpPr>
            <p:spPr>
              <a:xfrm>
                <a:off x="8041068" y="4898993"/>
                <a:ext cx="120423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E7E6E6">
                              <a:lumMod val="25000"/>
                            </a:srgbClr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i="1">
                              <a:solidFill>
                                <a:srgbClr val="E7E6E6">
                                  <a:lumMod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E7E6E6">
                                      <a:lumMod val="2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E7E6E6">
                                      <a:lumMod val="25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E7E6E6">
                                      <a:lumMod val="2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i="1">
                                  <a:solidFill>
                                    <a:srgbClr val="E7E6E6">
                                      <a:lumMod val="2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9" name="Прямоугольник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0801" y="3674244"/>
                <a:ext cx="951158" cy="369332"/>
              </a:xfrm>
              <a:prstGeom prst="rect">
                <a:avLst/>
              </a:prstGeom>
              <a:blipFill rotWithShape="0">
                <a:blip r:embed="rId12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9056647" y="4899120"/>
                <a:ext cx="255557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E7E6E6">
                              <a:lumMod val="2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E7E6E6">
                                  <a:lumMod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E7E6E6">
                                  <a:lumMod val="2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E7E6E6">
                                  <a:lumMod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rgbClr val="E7E6E6">
                              <a:lumMod val="25000"/>
                            </a:srgbClr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E7E6E6">
                                  <a:lumMod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E7E6E6">
                                  <a:lumMod val="2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E7E6E6">
                                  <a:lumMod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solidFill>
                            <a:srgbClr val="E7E6E6">
                              <a:lumMod val="25000"/>
                            </a:srgbClr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E7E6E6">
                                  <a:lumMod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E7E6E6">
                                  <a:lumMod val="2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E7E6E6">
                                  <a:lumMod val="2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ru-RU" sz="2400" i="1">
                          <a:solidFill>
                            <a:srgbClr val="E7E6E6">
                              <a:lumMod val="2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400" dirty="0">
                  <a:solidFill>
                    <a:srgbClr val="E7E6E6">
                      <a:lumMod val="2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2485" y="3674339"/>
                <a:ext cx="1964897" cy="369332"/>
              </a:xfrm>
              <a:prstGeom prst="rect">
                <a:avLst/>
              </a:prstGeom>
              <a:blipFill rotWithShape="0">
                <a:blip r:embed="rId13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9095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/>
      <p:bldP spid="140" grpId="0"/>
      <p:bldP spid="32" grpId="0"/>
      <p:bldP spid="144" grpId="0"/>
      <p:bldP spid="8" grpId="0" animBg="1"/>
      <p:bldP spid="39" grpId="0"/>
      <p:bldP spid="40" grpId="0"/>
      <p:bldP spid="17" grpId="0"/>
      <p:bldP spid="44" grpId="0"/>
      <p:bldP spid="46" grpId="0"/>
      <p:bldP spid="51" grpId="0"/>
      <p:bldP spid="59" grpId="0" animBg="1"/>
      <p:bldP spid="61" grpId="0"/>
      <p:bldP spid="62" grpId="0" animBg="1"/>
      <p:bldP spid="63" grpId="0"/>
      <p:bldP spid="29" grpId="0"/>
      <p:bldP spid="6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383867" y="1792209"/>
            <a:ext cx="5329765" cy="4183292"/>
          </a:xfrm>
          <a:prstGeom prst="roundRect">
            <a:avLst>
              <a:gd name="adj" fmla="val 218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dirty="0">
                <a:solidFill>
                  <a:prstClr val="white"/>
                </a:solidFill>
              </a:rPr>
              <a:t>v</a:t>
            </a: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568" y="6474000"/>
            <a:ext cx="1755432" cy="38400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489251" y="1253068"/>
            <a:ext cx="11235268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93886" y="515809"/>
            <a:ext cx="7080785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lnSpc>
                <a:spcPts val="4533"/>
              </a:lnSpc>
            </a:pPr>
            <a:r>
              <a:rPr lang="ru-RU" sz="2933" b="1" cap="all" dirty="0">
                <a:solidFill>
                  <a:srgbClr val="ED7D31">
                    <a:lumMod val="75000"/>
                  </a:srgbClr>
                </a:solidFill>
              </a:rPr>
              <a:t>Графическое представление РПД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5068447" y="5147713"/>
            <a:ext cx="279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ru-RU" dirty="0">
                <a:solidFill>
                  <a:prstClr val="black"/>
                </a:solidFill>
              </a:rPr>
              <a:t>1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5388463" y="3889105"/>
            <a:ext cx="304892" cy="42056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defTabSz="914377"/>
            <a:r>
              <a:rPr lang="en-US" sz="2133" i="1" dirty="0">
                <a:solidFill>
                  <a:prstClr val="black"/>
                </a:solidFill>
              </a:rPr>
              <a:t>t</a:t>
            </a:r>
            <a:endParaRPr lang="ru-RU" sz="2133" dirty="0">
              <a:solidFill>
                <a:prstClr val="black"/>
              </a:solidFill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743762" y="1635944"/>
            <a:ext cx="327334" cy="42056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defTabSz="914377"/>
            <a:r>
              <a:rPr lang="en-US" sz="2133" i="1" dirty="0">
                <a:solidFill>
                  <a:prstClr val="black"/>
                </a:solidFill>
                <a:ea typeface="Yu Mincho Light" panose="02020300000000000000" pitchFamily="18" charset="-128"/>
                <a:cs typeface="Times New Roman" panose="02020603050405020304" pitchFamily="18" charset="0"/>
              </a:rPr>
              <a:t>x</a:t>
            </a:r>
            <a:endParaRPr lang="ru-RU" sz="2133" i="1" baseline="-25000" dirty="0">
              <a:solidFill>
                <a:prstClr val="black"/>
              </a:solidFill>
            </a:endParaRPr>
          </a:p>
        </p:txBody>
      </p:sp>
      <p:cxnSp>
        <p:nvCxnSpPr>
          <p:cNvPr id="133" name="Прямая соединительная линия 132"/>
          <p:cNvCxnSpPr/>
          <p:nvPr/>
        </p:nvCxnSpPr>
        <p:spPr>
          <a:xfrm flipV="1">
            <a:off x="1145174" y="3708056"/>
            <a:ext cx="4115327" cy="2055427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TextBox 133"/>
          <p:cNvSpPr txBox="1"/>
          <p:nvPr/>
        </p:nvSpPr>
        <p:spPr>
          <a:xfrm>
            <a:off x="712724" y="3652460"/>
            <a:ext cx="349776" cy="42056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defTabSz="914377"/>
            <a:r>
              <a:rPr lang="ru-RU" sz="2133" dirty="0">
                <a:solidFill>
                  <a:prstClr val="black"/>
                </a:solidFill>
              </a:rPr>
              <a:t>0</a:t>
            </a:r>
            <a:endParaRPr lang="ru-RU" sz="2133" dirty="0">
              <a:solidFill>
                <a:prstClr val="black"/>
              </a:solidFill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5265159" y="3477805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ru-RU" dirty="0">
                <a:solidFill>
                  <a:prstClr val="black"/>
                </a:solidFill>
              </a:rPr>
              <a:t>2</a:t>
            </a:r>
            <a:endParaRPr lang="ru-RU" dirty="0">
              <a:solidFill>
                <a:prstClr val="black"/>
              </a:solidFill>
            </a:endParaRPr>
          </a:p>
        </p:txBody>
      </p:sp>
      <p:cxnSp>
        <p:nvCxnSpPr>
          <p:cNvPr id="79" name="Прямая соединительная линия 78"/>
          <p:cNvCxnSpPr/>
          <p:nvPr/>
        </p:nvCxnSpPr>
        <p:spPr>
          <a:xfrm>
            <a:off x="1142179" y="2418280"/>
            <a:ext cx="3952559" cy="294620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Прямая со стрелкой 129"/>
          <p:cNvCxnSpPr/>
          <p:nvPr/>
        </p:nvCxnSpPr>
        <p:spPr>
          <a:xfrm>
            <a:off x="1134257" y="3877920"/>
            <a:ext cx="4593444" cy="0"/>
          </a:xfrm>
          <a:prstGeom prst="straightConnector1">
            <a:avLst/>
          </a:prstGeom>
          <a:ln w="15875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Прямая со стрелкой 130"/>
          <p:cNvCxnSpPr/>
          <p:nvPr/>
        </p:nvCxnSpPr>
        <p:spPr>
          <a:xfrm flipV="1">
            <a:off x="1146060" y="1797052"/>
            <a:ext cx="0" cy="4178449"/>
          </a:xfrm>
          <a:prstGeom prst="straightConnector1">
            <a:avLst/>
          </a:prstGeom>
          <a:ln w="15875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6383867" y="1809870"/>
            <a:ext cx="5329764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1867" dirty="0">
                <a:solidFill>
                  <a:srgbClr val="44546A">
                    <a:lumMod val="75000"/>
                  </a:srgbClr>
                </a:solidFill>
              </a:rPr>
              <a:t>С помощью графика движения можно определить: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392002" y="2559555"/>
            <a:ext cx="5321628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1867" b="1" dirty="0">
                <a:solidFill>
                  <a:prstClr val="black"/>
                </a:solidFill>
              </a:rPr>
              <a:t>1)</a:t>
            </a:r>
            <a:r>
              <a:rPr lang="ru-RU" sz="1867" dirty="0">
                <a:solidFill>
                  <a:prstClr val="black"/>
                </a:solidFill>
              </a:rPr>
              <a:t> координаты тела в любой момент времени;</a:t>
            </a:r>
            <a:endParaRPr lang="ru-RU" sz="1867" dirty="0">
              <a:solidFill>
                <a:prstClr val="black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395095" y="3309240"/>
            <a:ext cx="5318536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1867" b="1" dirty="0">
                <a:solidFill>
                  <a:prstClr val="black"/>
                </a:solidFill>
              </a:rPr>
              <a:t>2)</a:t>
            </a:r>
            <a:r>
              <a:rPr lang="ru-RU" sz="1867" dirty="0">
                <a:solidFill>
                  <a:prstClr val="black"/>
                </a:solidFill>
              </a:rPr>
              <a:t> путь, пройденный телом за некоторый промежуток времени;</a:t>
            </a:r>
            <a:endParaRPr lang="ru-RU" sz="1867" dirty="0">
              <a:solidFill>
                <a:prstClr val="black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395095" y="4808611"/>
            <a:ext cx="5350133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1867" b="1" dirty="0">
                <a:solidFill>
                  <a:prstClr val="black"/>
                </a:solidFill>
              </a:rPr>
              <a:t>4)</a:t>
            </a:r>
            <a:r>
              <a:rPr lang="ru-RU" sz="1867" dirty="0">
                <a:solidFill>
                  <a:prstClr val="black"/>
                </a:solidFill>
              </a:rPr>
              <a:t> кратчайшее расстояние м/у телами в любой момент времени;</a:t>
            </a:r>
            <a:endParaRPr lang="ru-RU" sz="1867" dirty="0">
              <a:solidFill>
                <a:prstClr val="black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422984" y="5558299"/>
            <a:ext cx="5290645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1867" b="1" dirty="0">
                <a:solidFill>
                  <a:prstClr val="black"/>
                </a:solidFill>
              </a:rPr>
              <a:t>5)</a:t>
            </a:r>
            <a:r>
              <a:rPr lang="ru-RU" sz="1867" dirty="0">
                <a:solidFill>
                  <a:prstClr val="black"/>
                </a:solidFill>
              </a:rPr>
              <a:t> момент и место встречи и т. д.</a:t>
            </a:r>
            <a:endParaRPr lang="ru-RU" sz="1867" dirty="0">
              <a:solidFill>
                <a:prstClr val="black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395095" y="4058926"/>
            <a:ext cx="5318536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1867" b="1" dirty="0">
                <a:solidFill>
                  <a:prstClr val="black"/>
                </a:solidFill>
              </a:rPr>
              <a:t>3)</a:t>
            </a:r>
            <a:r>
              <a:rPr lang="ru-RU" sz="1867" dirty="0">
                <a:solidFill>
                  <a:prstClr val="black"/>
                </a:solidFill>
              </a:rPr>
              <a:t> время, за которое пройден какой-то путь;</a:t>
            </a:r>
            <a:endParaRPr lang="ru-RU" sz="1867" dirty="0">
              <a:solidFill>
                <a:prstClr val="black"/>
              </a:solidFill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159000" y="3164074"/>
            <a:ext cx="0" cy="713660"/>
          </a:xfrm>
          <a:prstGeom prst="line">
            <a:avLst/>
          </a:prstGeom>
          <a:ln w="952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1142181" y="3164073"/>
            <a:ext cx="1008352" cy="0"/>
          </a:xfrm>
          <a:prstGeom prst="line">
            <a:avLst/>
          </a:prstGeom>
          <a:ln w="952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1938219" y="3886567"/>
            <a:ext cx="380232" cy="42056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defTabSz="914377"/>
            <a:r>
              <a:rPr lang="en-US" sz="2133" i="1" dirty="0">
                <a:solidFill>
                  <a:prstClr val="black"/>
                </a:solidFill>
              </a:rPr>
              <a:t>t</a:t>
            </a:r>
            <a:r>
              <a:rPr lang="ru-RU" sz="2133" baseline="-25000" dirty="0">
                <a:solidFill>
                  <a:prstClr val="black"/>
                </a:solidFill>
              </a:rPr>
              <a:t>1</a:t>
            </a:r>
            <a:endParaRPr lang="ru-RU" sz="2133" baseline="-25000" dirty="0">
              <a:solidFill>
                <a:prstClr val="black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83080" y="2938848"/>
            <a:ext cx="402674" cy="42056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defTabSz="914377"/>
            <a:r>
              <a:rPr lang="en-US" sz="2133" i="1" dirty="0">
                <a:solidFill>
                  <a:prstClr val="black"/>
                </a:solidFill>
              </a:rPr>
              <a:t>x</a:t>
            </a:r>
            <a:r>
              <a:rPr lang="ru-RU" sz="2133" baseline="-25000" dirty="0">
                <a:solidFill>
                  <a:prstClr val="black"/>
                </a:solidFill>
              </a:rPr>
              <a:t>1</a:t>
            </a:r>
            <a:endParaRPr lang="ru-RU" sz="2133" baseline="-25000" dirty="0">
              <a:solidFill>
                <a:prstClr val="black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846504" y="3887020"/>
            <a:ext cx="401072" cy="42056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defTabSz="914377"/>
            <a:r>
              <a:rPr lang="en-US" sz="2133" i="1" dirty="0">
                <a:solidFill>
                  <a:prstClr val="black"/>
                </a:solidFill>
              </a:rPr>
              <a:t>t</a:t>
            </a:r>
            <a:r>
              <a:rPr lang="en-US" sz="2133" baseline="-25000" dirty="0">
                <a:solidFill>
                  <a:prstClr val="black"/>
                </a:solidFill>
              </a:rPr>
              <a:t>2</a:t>
            </a:r>
            <a:endParaRPr lang="ru-RU" sz="2133" baseline="-25000" dirty="0">
              <a:solidFill>
                <a:prstClr val="black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74515" y="2055452"/>
            <a:ext cx="513282" cy="42056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defTabSz="914377"/>
            <a:r>
              <a:rPr lang="en-US" sz="2133" i="1" dirty="0">
                <a:solidFill>
                  <a:prstClr val="black"/>
                </a:solidFill>
              </a:rPr>
              <a:t>x</a:t>
            </a:r>
            <a:r>
              <a:rPr lang="en-US" sz="2133" baseline="-25000" dirty="0">
                <a:solidFill>
                  <a:prstClr val="black"/>
                </a:solidFill>
              </a:rPr>
              <a:t>0</a:t>
            </a:r>
            <a:r>
              <a:rPr lang="ru-RU" sz="2133" baseline="-25000" dirty="0">
                <a:solidFill>
                  <a:prstClr val="black"/>
                </a:solidFill>
              </a:rPr>
              <a:t>1</a:t>
            </a:r>
            <a:endParaRPr lang="ru-RU" sz="2133" baseline="-25000" dirty="0">
              <a:solidFill>
                <a:prstClr val="black"/>
              </a:solidFill>
            </a:endParaRPr>
          </a:p>
        </p:txBody>
      </p:sp>
      <p:sp>
        <p:nvSpPr>
          <p:cNvPr id="27" name="Левая фигурная скобка 26"/>
          <p:cNvSpPr/>
          <p:nvPr/>
        </p:nvSpPr>
        <p:spPr>
          <a:xfrm>
            <a:off x="884646" y="2418280"/>
            <a:ext cx="262585" cy="1459453"/>
          </a:xfrm>
          <a:prstGeom prst="leftBrace">
            <a:avLst>
              <a:gd name="adj1" fmla="val 41174"/>
              <a:gd name="adj2" fmla="val 50000"/>
            </a:avLst>
          </a:prstGeom>
          <a:ln w="95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black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494283" y="2918304"/>
            <a:ext cx="300082" cy="42056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defTabSz="914377"/>
            <a:r>
              <a:rPr lang="en-US" sz="2133" i="1" dirty="0">
                <a:solidFill>
                  <a:prstClr val="black"/>
                </a:solidFill>
              </a:rPr>
              <a:t>s</a:t>
            </a:r>
            <a:endParaRPr lang="ru-RU" sz="2133" baseline="-25000" dirty="0">
              <a:solidFill>
                <a:prstClr val="black"/>
              </a:solidFill>
            </a:endParaRPr>
          </a:p>
        </p:txBody>
      </p:sp>
      <p:sp>
        <p:nvSpPr>
          <p:cNvPr id="76" name="Левая фигурная скобка 75"/>
          <p:cNvSpPr/>
          <p:nvPr/>
        </p:nvSpPr>
        <p:spPr>
          <a:xfrm rot="16200000">
            <a:off x="1991131" y="3057833"/>
            <a:ext cx="275069" cy="1923344"/>
          </a:xfrm>
          <a:prstGeom prst="leftBrace">
            <a:avLst>
              <a:gd name="adj1" fmla="val 41174"/>
              <a:gd name="adj2" fmla="val 50000"/>
            </a:avLst>
          </a:prstGeom>
          <a:ln w="95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black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1894404" y="4149336"/>
            <a:ext cx="401072" cy="42056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defTabSz="914377"/>
            <a:r>
              <a:rPr lang="en-US" sz="2133" i="1" dirty="0">
                <a:solidFill>
                  <a:prstClr val="black"/>
                </a:solidFill>
              </a:rPr>
              <a:t>t</a:t>
            </a:r>
            <a:r>
              <a:rPr lang="en-US" sz="2133" baseline="-25000" dirty="0">
                <a:solidFill>
                  <a:prstClr val="black"/>
                </a:solidFill>
              </a:rPr>
              <a:t>2</a:t>
            </a:r>
            <a:endParaRPr lang="ru-RU" sz="2133" baseline="-25000" dirty="0">
              <a:solidFill>
                <a:prstClr val="black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4675717" y="3411420"/>
            <a:ext cx="401072" cy="42056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defTabSz="914377"/>
            <a:r>
              <a:rPr lang="en-US" sz="2133" i="1" dirty="0">
                <a:solidFill>
                  <a:prstClr val="black"/>
                </a:solidFill>
              </a:rPr>
              <a:t>t</a:t>
            </a:r>
            <a:r>
              <a:rPr lang="ru-RU" sz="2133" baseline="-25000" dirty="0">
                <a:solidFill>
                  <a:prstClr val="black"/>
                </a:solidFill>
              </a:rPr>
              <a:t>3</a:t>
            </a:r>
            <a:endParaRPr lang="ru-RU" sz="2133" baseline="-25000" dirty="0">
              <a:solidFill>
                <a:prstClr val="black"/>
              </a:solidFill>
            </a:endParaRPr>
          </a:p>
        </p:txBody>
      </p:sp>
      <p:cxnSp>
        <p:nvCxnSpPr>
          <p:cNvPr id="80" name="Прямая соединительная линия 79"/>
          <p:cNvCxnSpPr/>
          <p:nvPr/>
        </p:nvCxnSpPr>
        <p:spPr>
          <a:xfrm>
            <a:off x="4914900" y="3877733"/>
            <a:ext cx="0" cy="1354667"/>
          </a:xfrm>
          <a:prstGeom prst="line">
            <a:avLst/>
          </a:prstGeom>
          <a:ln w="952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 flipH="1">
            <a:off x="1149057" y="5229867"/>
            <a:ext cx="3771180" cy="0"/>
          </a:xfrm>
          <a:prstGeom prst="line">
            <a:avLst/>
          </a:prstGeom>
          <a:ln w="952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Левая фигурная скобка 82"/>
          <p:cNvSpPr/>
          <p:nvPr/>
        </p:nvSpPr>
        <p:spPr>
          <a:xfrm>
            <a:off x="888048" y="3879806"/>
            <a:ext cx="262585" cy="1350061"/>
          </a:xfrm>
          <a:prstGeom prst="leftBrace">
            <a:avLst>
              <a:gd name="adj1" fmla="val 41174"/>
              <a:gd name="adj2" fmla="val 50000"/>
            </a:avLst>
          </a:prstGeom>
          <a:ln w="95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black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673804" y="5059263"/>
            <a:ext cx="423514" cy="42056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defTabSz="914377"/>
            <a:r>
              <a:rPr lang="en-US" sz="2133" i="1" dirty="0">
                <a:solidFill>
                  <a:prstClr val="black"/>
                </a:solidFill>
              </a:rPr>
              <a:t>x</a:t>
            </a:r>
            <a:r>
              <a:rPr lang="ru-RU" sz="2133" baseline="-25000" dirty="0">
                <a:solidFill>
                  <a:prstClr val="black"/>
                </a:solidFill>
              </a:rPr>
              <a:t>2</a:t>
            </a:r>
            <a:endParaRPr lang="ru-RU" sz="2133" baseline="-25000" dirty="0">
              <a:solidFill>
                <a:prstClr val="black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517476" y="4318231"/>
            <a:ext cx="255198" cy="42056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defTabSz="914377"/>
            <a:r>
              <a:rPr lang="en-US" sz="2133" i="1" dirty="0">
                <a:solidFill>
                  <a:prstClr val="black"/>
                </a:solidFill>
              </a:rPr>
              <a:t>l</a:t>
            </a:r>
            <a:endParaRPr lang="ru-RU" sz="2133" baseline="-25000" dirty="0">
              <a:solidFill>
                <a:prstClr val="black"/>
              </a:solidFill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3801058" y="4394598"/>
            <a:ext cx="60959" cy="60959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87" name="Прямая соединительная линия 86"/>
          <p:cNvCxnSpPr/>
          <p:nvPr/>
        </p:nvCxnSpPr>
        <p:spPr>
          <a:xfrm>
            <a:off x="3831536" y="3877733"/>
            <a:ext cx="0" cy="516864"/>
          </a:xfrm>
          <a:prstGeom prst="line">
            <a:avLst/>
          </a:prstGeom>
          <a:ln w="952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/>
          <p:nvPr/>
        </p:nvCxnSpPr>
        <p:spPr>
          <a:xfrm flipH="1">
            <a:off x="1145174" y="4425076"/>
            <a:ext cx="2655885" cy="0"/>
          </a:xfrm>
          <a:prstGeom prst="line">
            <a:avLst/>
          </a:prstGeom>
          <a:ln w="952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665455" y="4198353"/>
            <a:ext cx="423514" cy="42056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defTabSz="914377"/>
            <a:r>
              <a:rPr lang="en-US" sz="2133" i="1" dirty="0">
                <a:solidFill>
                  <a:prstClr val="black"/>
                </a:solidFill>
              </a:rPr>
              <a:t>x</a:t>
            </a:r>
            <a:r>
              <a:rPr lang="en-US" sz="2133" baseline="-25000" dirty="0">
                <a:solidFill>
                  <a:prstClr val="black"/>
                </a:solidFill>
              </a:rPr>
              <a:t>3</a:t>
            </a:r>
            <a:endParaRPr lang="ru-RU" sz="2133" baseline="-25000" dirty="0">
              <a:solidFill>
                <a:prstClr val="black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3604564" y="3411420"/>
            <a:ext cx="399468" cy="42056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defTabSz="914377"/>
            <a:r>
              <a:rPr lang="en-US" sz="2133" i="1" dirty="0">
                <a:solidFill>
                  <a:prstClr val="black"/>
                </a:solidFill>
              </a:rPr>
              <a:t>t</a:t>
            </a:r>
            <a:r>
              <a:rPr lang="en-US" sz="2133" baseline="-25000" dirty="0">
                <a:solidFill>
                  <a:prstClr val="black"/>
                </a:solidFill>
              </a:rPr>
              <a:t>4</a:t>
            </a:r>
            <a:endParaRPr lang="ru-RU" sz="2133" baseline="-25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37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7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250"/>
                            </p:stCondLst>
                            <p:childTnLst>
                              <p:par>
                                <p:cTn id="11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250"/>
                            </p:stCondLst>
                            <p:childTnLst>
                              <p:par>
                                <p:cTn id="1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750"/>
                            </p:stCondLst>
                            <p:childTnLst>
                              <p:par>
                                <p:cTn id="118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25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7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9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  <p:bldP spid="50" grpId="0"/>
      <p:bldP spid="53" grpId="0"/>
      <p:bldP spid="55" grpId="0"/>
      <p:bldP spid="65" grpId="0"/>
      <p:bldP spid="65" grpId="1"/>
      <p:bldP spid="66" grpId="0"/>
      <p:bldP spid="66" grpId="1"/>
      <p:bldP spid="67" grpId="0"/>
      <p:bldP spid="67" grpId="1"/>
      <p:bldP spid="73" grpId="0"/>
      <p:bldP spid="73" grpId="1"/>
      <p:bldP spid="27" grpId="0" animBg="1"/>
      <p:bldP spid="27" grpId="1" animBg="1"/>
      <p:bldP spid="75" grpId="0"/>
      <p:bldP spid="75" grpId="1"/>
      <p:bldP spid="76" grpId="0" animBg="1"/>
      <p:bldP spid="76" grpId="1" animBg="1"/>
      <p:bldP spid="77" grpId="0"/>
      <p:bldP spid="77" grpId="1"/>
      <p:bldP spid="78" grpId="0"/>
      <p:bldP spid="78" grpId="1"/>
      <p:bldP spid="83" grpId="0" animBg="1"/>
      <p:bldP spid="83" grpId="1" animBg="1"/>
      <p:bldP spid="84" grpId="0"/>
      <p:bldP spid="84" grpId="1"/>
      <p:bldP spid="85" grpId="0"/>
      <p:bldP spid="85" grpId="1"/>
      <p:bldP spid="31" grpId="0" animBg="1"/>
      <p:bldP spid="90" grpId="0"/>
      <p:bldP spid="9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568" y="6474000"/>
            <a:ext cx="1755432" cy="38400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489251" y="1253068"/>
            <a:ext cx="11235268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Скругленный прямоугольник 20"/>
          <p:cNvSpPr/>
          <p:nvPr/>
        </p:nvSpPr>
        <p:spPr>
          <a:xfrm>
            <a:off x="6383867" y="1963889"/>
            <a:ext cx="5329765" cy="4183292"/>
          </a:xfrm>
          <a:prstGeom prst="roundRect">
            <a:avLst>
              <a:gd name="adj" fmla="val 218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dirty="0">
                <a:solidFill>
                  <a:prstClr val="white"/>
                </a:solidFill>
              </a:rPr>
              <a:t>v</a:t>
            </a:r>
            <a:endParaRPr lang="ru-RU" dirty="0">
              <a:solidFill>
                <a:prstClr val="white"/>
              </a:solidFill>
            </a:endParaRPr>
          </a:p>
        </p:txBody>
      </p:sp>
      <p:grpSp>
        <p:nvGrpSpPr>
          <p:cNvPr id="64" name="Группа 63"/>
          <p:cNvGrpSpPr/>
          <p:nvPr/>
        </p:nvGrpSpPr>
        <p:grpSpPr>
          <a:xfrm>
            <a:off x="488527" y="1902761"/>
            <a:ext cx="5319607" cy="2072988"/>
            <a:chOff x="366395" y="2745812"/>
            <a:chExt cx="3989705" cy="1554741"/>
          </a:xfrm>
        </p:grpSpPr>
        <p:sp>
          <p:nvSpPr>
            <p:cNvPr id="65" name="Прямоугольник 64"/>
            <p:cNvSpPr/>
            <p:nvPr/>
          </p:nvSpPr>
          <p:spPr>
            <a:xfrm>
              <a:off x="366938" y="2745812"/>
              <a:ext cx="3989162" cy="3000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ru-RU" sz="2000" dirty="0">
                  <a:solidFill>
                    <a:srgbClr val="ED7D31">
                      <a:lumMod val="75000"/>
                    </a:srgbClr>
                  </a:solidFill>
                </a:rPr>
                <a:t>Сложение перемещений</a:t>
              </a:r>
              <a:endParaRPr lang="ru-RU" sz="2000" dirty="0">
                <a:solidFill>
                  <a:srgbClr val="ED7D31">
                    <a:lumMod val="75000"/>
                  </a:srgbClr>
                </a:solidFill>
              </a:endParaRPr>
            </a:p>
          </p:txBody>
        </p:sp>
        <p:sp>
          <p:nvSpPr>
            <p:cNvPr id="66" name="Прямоугольник 65"/>
            <p:cNvSpPr/>
            <p:nvPr/>
          </p:nvSpPr>
          <p:spPr>
            <a:xfrm>
              <a:off x="366395" y="3077141"/>
              <a:ext cx="3989705" cy="12234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ru-RU" sz="2000" dirty="0">
                  <a:solidFill>
                    <a:prstClr val="black"/>
                  </a:solidFill>
                </a:rPr>
                <a:t>если тело одновременно участвует в нескольких движениях, то результирующее перемещение точки равно векторной сумме перемещений, совершаемых ею в каждом из движений.</a:t>
              </a:r>
              <a:endParaRPr lang="ru-RU" sz="2000" dirty="0">
                <a:solidFill>
                  <a:prstClr val="black"/>
                </a:solidFill>
              </a:endParaRP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493886" y="515809"/>
            <a:ext cx="6303329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lnSpc>
                <a:spcPts val="4533"/>
              </a:lnSpc>
            </a:pPr>
            <a:r>
              <a:rPr lang="ru-RU" sz="2933" b="1" cap="all" dirty="0">
                <a:solidFill>
                  <a:srgbClr val="ED7D31">
                    <a:lumMod val="75000"/>
                  </a:srgbClr>
                </a:solidFill>
              </a:rPr>
              <a:t>Относительность движения</a:t>
            </a: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482902" y="4963903"/>
            <a:ext cx="5321468" cy="13466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240000" tIns="240000" rIns="240000" bIns="240000" numCol="1" anchor="ctr" anchorCtr="1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59976">
              <a:tabLst>
                <a:tab pos="0" algn="l"/>
              </a:tabLst>
            </a:pPr>
            <a:r>
              <a:rPr lang="ru-RU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В разных системах отсчета будут различны вид траектории, значение скорости и других величин.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41" t="28206" r="-1" b="19617"/>
          <a:stretch/>
        </p:blipFill>
        <p:spPr>
          <a:xfrm>
            <a:off x="6383867" y="1963888"/>
            <a:ext cx="5340652" cy="4165669"/>
          </a:xfrm>
          <a:prstGeom prst="roundRect">
            <a:avLst>
              <a:gd name="adj" fmla="val 2277"/>
            </a:avLst>
          </a:prstGeom>
        </p:spPr>
      </p:pic>
      <p:grpSp>
        <p:nvGrpSpPr>
          <p:cNvPr id="3" name="Группа 2"/>
          <p:cNvGrpSpPr/>
          <p:nvPr/>
        </p:nvGrpSpPr>
        <p:grpSpPr>
          <a:xfrm>
            <a:off x="6383867" y="4227188"/>
            <a:ext cx="1671796" cy="967432"/>
            <a:chOff x="4787900" y="848555"/>
            <a:chExt cx="1253847" cy="725574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787900" y="1091289"/>
              <a:ext cx="1253847" cy="482840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338"/>
            <a:stretch/>
          </p:blipFill>
          <p:spPr>
            <a:xfrm rot="21413209" flipH="1">
              <a:off x="4854853" y="848555"/>
              <a:ext cx="379378" cy="453331"/>
            </a:xfrm>
            <a:prstGeom prst="rect">
              <a:avLst/>
            </a:prstGeom>
          </p:spPr>
        </p:pic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83867" y="4550833"/>
            <a:ext cx="1671796" cy="64378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338"/>
          <a:stretch/>
        </p:blipFill>
        <p:spPr>
          <a:xfrm rot="21413209" flipH="1">
            <a:off x="6473138" y="4227189"/>
            <a:ext cx="505837" cy="60444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55170" y="4550833"/>
            <a:ext cx="1671796" cy="64378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338"/>
          <a:stretch/>
        </p:blipFill>
        <p:spPr>
          <a:xfrm rot="21393513" flipH="1">
            <a:off x="10673654" y="4203388"/>
            <a:ext cx="505837" cy="604441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6698192" y="4844920"/>
            <a:ext cx="0" cy="700747"/>
          </a:xfrm>
          <a:prstGeom prst="line">
            <a:avLst/>
          </a:prstGeom>
          <a:ln w="63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10066251" y="4844036"/>
            <a:ext cx="0" cy="700747"/>
          </a:xfrm>
          <a:prstGeom prst="line">
            <a:avLst/>
          </a:prstGeom>
          <a:ln w="63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10912917" y="4822466"/>
            <a:ext cx="0" cy="722317"/>
          </a:xfrm>
          <a:prstGeom prst="line">
            <a:avLst/>
          </a:prstGeom>
          <a:ln w="63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6698192" y="5149851"/>
            <a:ext cx="3368059" cy="0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6698192" y="5480051"/>
            <a:ext cx="4214725" cy="0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10066251" y="5149851"/>
            <a:ext cx="846667" cy="0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8140463" y="5088755"/>
                <a:ext cx="5759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l-GR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l-GR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5347" y="3816566"/>
                <a:ext cx="473335" cy="300082"/>
              </a:xfrm>
              <a:prstGeom prst="rect">
                <a:avLst/>
              </a:prstGeom>
              <a:blipFill rotWithShape="0">
                <a:blip r:embed="rId6"/>
                <a:stretch>
                  <a:fillRect t="-10204" r="-259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0174027" y="5088755"/>
                <a:ext cx="5706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l-GR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l-GR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0520" y="3816566"/>
                <a:ext cx="473335" cy="300082"/>
              </a:xfrm>
              <a:prstGeom prst="rect">
                <a:avLst/>
              </a:prstGeom>
              <a:blipFill rotWithShape="0">
                <a:blip r:embed="rId7"/>
                <a:stretch>
                  <a:fillRect t="-10204" r="-259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8431526" y="5488864"/>
                <a:ext cx="49911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acc>
                        <m:accPr>
                          <m:chr m:val="⃗"/>
                          <m:ctrlPr>
                            <a:rPr lang="el-GR" i="1"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</m:oMath>
                  </m:oMathPara>
                </a14:m>
                <a:endParaRPr lang="ru-RU" dirty="0">
                  <a:solidFill>
                    <a:prstClr val="black">
                      <a:lumMod val="95000"/>
                      <a:lumOff val="5000"/>
                    </a:prstClr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3644" y="4116648"/>
                <a:ext cx="419282" cy="300082"/>
              </a:xfrm>
              <a:prstGeom prst="rect">
                <a:avLst/>
              </a:prstGeom>
              <a:blipFill rotWithShape="0">
                <a:blip r:embed="rId8"/>
                <a:stretch>
                  <a:fillRect t="-10000" r="-347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448669" y="1961883"/>
                <a:ext cx="293022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3200" i="1">
                          <a:solidFill>
                            <a:prstClr val="black"/>
                          </a:solidFill>
                          <a:effectLst>
                            <a:glow rad="88900">
                              <a:prstClr val="white">
                                <a:alpha val="54000"/>
                              </a:prstClr>
                            </a:glo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acc>
                        <m:accPr>
                          <m:chr m:val="⃗"/>
                          <m:ctrlPr>
                            <a:rPr lang="ru-RU" sz="3200" i="1">
                              <a:solidFill>
                                <a:prstClr val="black"/>
                              </a:solidFill>
                              <a:effectLst>
                                <a:glow rad="88900">
                                  <a:prstClr val="white">
                                    <a:alpha val="54000"/>
                                  </a:prstClr>
                                </a:glow>
                              </a:effectLst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i="1">
                              <a:solidFill>
                                <a:prstClr val="black"/>
                              </a:solidFill>
                              <a:effectLst>
                                <a:glow rad="88900">
                                  <a:prstClr val="white">
                                    <a:alpha val="54000"/>
                                  </a:prst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r>
                        <a:rPr lang="en-US" sz="3200" i="1">
                          <a:solidFill>
                            <a:prstClr val="black"/>
                          </a:solidFill>
                          <a:effectLst>
                            <a:glow rad="88900">
                              <a:prstClr val="white">
                                <a:alpha val="54000"/>
                              </a:prstClr>
                            </a:glo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3200" i="1">
                          <a:solidFill>
                            <a:prstClr val="black"/>
                          </a:solidFill>
                          <a:effectLst>
                            <a:glow rad="88900">
                              <a:prstClr val="white">
                                <a:alpha val="54000"/>
                              </a:prstClr>
                            </a:glo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l-GR" sz="3200" i="1">
                              <a:solidFill>
                                <a:prstClr val="black"/>
                              </a:solidFill>
                              <a:effectLst>
                                <a:glow rad="88900">
                                  <a:prstClr val="white">
                                    <a:alpha val="54000"/>
                                  </a:prstClr>
                                </a:glo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l-GR" sz="3200" i="1">
                                  <a:solidFill>
                                    <a:prstClr val="black"/>
                                  </a:solidFill>
                                  <a:effectLst>
                                    <a:glow rad="88900">
                                      <a:prstClr val="white">
                                        <a:alpha val="54000"/>
                                      </a:prstClr>
                                    </a:glo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i="1">
                                  <a:solidFill>
                                    <a:prstClr val="black"/>
                                  </a:solidFill>
                                  <a:effectLst>
                                    <a:glow rad="88900">
                                      <a:prstClr val="white">
                                        <a:alpha val="54000"/>
                                      </a:prstClr>
                                    </a:glo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en-US" sz="3200" i="1">
                              <a:solidFill>
                                <a:prstClr val="black"/>
                              </a:solidFill>
                              <a:effectLst>
                                <a:glow rad="88900">
                                  <a:prstClr val="white">
                                    <a:alpha val="54000"/>
                                  </a:prstClr>
                                </a:glo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i="1">
                          <a:solidFill>
                            <a:prstClr val="black"/>
                          </a:solidFill>
                          <a:effectLst>
                            <a:glow rad="88900">
                              <a:prstClr val="white">
                                <a:alpha val="54000"/>
                              </a:prstClr>
                            </a:glo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l-GR" sz="3200" i="1">
                          <a:solidFill>
                            <a:prstClr val="black"/>
                          </a:solidFill>
                          <a:effectLst>
                            <a:glow rad="88900">
                              <a:prstClr val="white">
                                <a:alpha val="54000"/>
                              </a:prstClr>
                            </a:glo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l-GR" sz="3200" i="1">
                              <a:solidFill>
                                <a:prstClr val="black"/>
                              </a:solidFill>
                              <a:effectLst>
                                <a:glow rad="88900">
                                  <a:prstClr val="white">
                                    <a:alpha val="54000"/>
                                  </a:prstClr>
                                </a:glo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l-GR" sz="3200" i="1">
                                  <a:solidFill>
                                    <a:prstClr val="black"/>
                                  </a:solidFill>
                                  <a:effectLst>
                                    <a:glow rad="88900">
                                      <a:prstClr val="white">
                                        <a:alpha val="54000"/>
                                      </a:prstClr>
                                    </a:glo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i="1">
                                  <a:solidFill>
                                    <a:prstClr val="black"/>
                                  </a:solidFill>
                                  <a:effectLst>
                                    <a:glow rad="88900">
                                      <a:prstClr val="white">
                                        <a:alpha val="54000"/>
                                      </a:prstClr>
                                    </a:glo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en-US" sz="3200" i="1">
                              <a:solidFill>
                                <a:prstClr val="black"/>
                              </a:solidFill>
                              <a:effectLst>
                                <a:glow rad="88900">
                                  <a:prstClr val="white">
                                    <a:alpha val="54000"/>
                                  </a:prstClr>
                                </a:glo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sz="3200" dirty="0">
                  <a:solidFill>
                    <a:prstClr val="black"/>
                  </a:solidFill>
                  <a:effectLst>
                    <a:glow rad="88900">
                      <a:prstClr val="white">
                        <a:alpha val="54000"/>
                      </a:prst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6827" y="1471412"/>
                <a:ext cx="2237344" cy="461665"/>
              </a:xfrm>
              <a:prstGeom prst="rect">
                <a:avLst/>
              </a:prstGeom>
              <a:blipFill rotWithShape="0">
                <a:blip r:embed="rId9"/>
                <a:stretch>
                  <a:fillRect l="-2725" t="-26316" r="-11172" b="-131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9075578" y="1961021"/>
                <a:ext cx="101970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prstClr val="black"/>
                          </a:solidFill>
                          <a:effectLst>
                            <a:glow rad="88900">
                              <a:prstClr val="white">
                                <a:alpha val="54000"/>
                              </a:prstClr>
                            </a:glo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|:</m:t>
                      </m:r>
                      <m:r>
                        <a:rPr lang="ru-RU" sz="3200" i="1">
                          <a:solidFill>
                            <a:prstClr val="black"/>
                          </a:solidFill>
                          <a:effectLst>
                            <a:glow rad="88900">
                              <a:prstClr val="white">
                                <a:alpha val="54000"/>
                              </a:prstClr>
                            </a:glo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3200" i="1">
                          <a:solidFill>
                            <a:prstClr val="black"/>
                          </a:solidFill>
                          <a:effectLst>
                            <a:glow rad="88900">
                              <a:prstClr val="white">
                                <a:alpha val="54000"/>
                              </a:prstClr>
                            </a:glow>
                          </a:effectLst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ru-RU" sz="3200" dirty="0">
                  <a:solidFill>
                    <a:prstClr val="black"/>
                  </a:solidFill>
                  <a:effectLst>
                    <a:glow rad="88900">
                      <a:prstClr val="white">
                        <a:alpha val="54000"/>
                      </a:prst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0532" y="1470765"/>
                <a:ext cx="810928" cy="461665"/>
              </a:xfrm>
              <a:prstGeom prst="rect">
                <a:avLst/>
              </a:prstGeom>
              <a:blipFill rotWithShape="0">
                <a:blip r:embed="rId10"/>
                <a:stretch>
                  <a:fillRect l="-12030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Прямая со стрелкой 29"/>
          <p:cNvCxnSpPr/>
          <p:nvPr/>
        </p:nvCxnSpPr>
        <p:spPr>
          <a:xfrm>
            <a:off x="6750051" y="4550833"/>
            <a:ext cx="508000" cy="0"/>
          </a:xfrm>
          <a:prstGeom prst="straightConnector1">
            <a:avLst/>
          </a:pr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8042962" y="4741335"/>
            <a:ext cx="802589" cy="0"/>
          </a:xfrm>
          <a:prstGeom prst="straightConnector1">
            <a:avLst/>
          </a:prstGeom>
          <a:ln w="127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6803686" y="4169129"/>
                <a:ext cx="4617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l-GR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</m:acc>
                        </m:e>
                        <m:sub>
                          <m:r>
                            <a:rPr lang="ru-RU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>
                  <a:solidFill>
                    <a:prstClr val="white"/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2764" y="3126847"/>
                <a:ext cx="396840" cy="300082"/>
              </a:xfrm>
              <a:prstGeom prst="rect">
                <a:avLst/>
              </a:prstGeom>
              <a:blipFill rotWithShape="0">
                <a:blip r:embed="rId11"/>
                <a:stretch>
                  <a:fillRect t="-10204" r="-107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8242425" y="4358447"/>
                <a:ext cx="4670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l-GR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</m:acc>
                        </m:e>
                        <m:sub>
                          <m:r>
                            <a:rPr lang="ru-RU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1818" y="3268835"/>
                <a:ext cx="396840" cy="300082"/>
              </a:xfrm>
              <a:prstGeom prst="rect">
                <a:avLst/>
              </a:prstGeom>
              <a:blipFill rotWithShape="0">
                <a:blip r:embed="rId12"/>
                <a:stretch>
                  <a:fillRect t="-10204" r="-107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4333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82716E-6 L 0.27587 -3.82716E-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85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82716E-6 L 0.34445 -0.00339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22" y="-18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25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75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75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25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75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2" grpId="0"/>
      <p:bldP spid="33" grpId="0"/>
      <p:bldP spid="34" grpId="0"/>
      <p:bldP spid="28" grpId="0"/>
      <p:bldP spid="35" grpId="0"/>
      <p:bldP spid="3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568" y="6474000"/>
            <a:ext cx="1755432" cy="38400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489251" y="1253068"/>
            <a:ext cx="11235268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Скругленный прямоугольник 20"/>
          <p:cNvSpPr/>
          <p:nvPr/>
        </p:nvSpPr>
        <p:spPr>
          <a:xfrm>
            <a:off x="6383867" y="1963889"/>
            <a:ext cx="5329765" cy="4183292"/>
          </a:xfrm>
          <a:prstGeom prst="roundRect">
            <a:avLst>
              <a:gd name="adj" fmla="val 218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dirty="0">
                <a:solidFill>
                  <a:prstClr val="white"/>
                </a:solidFill>
              </a:rPr>
              <a:t>v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489251" y="1754319"/>
            <a:ext cx="53188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/>
            <a:r>
              <a:rPr lang="ru-RU" sz="2000" dirty="0">
                <a:solidFill>
                  <a:srgbClr val="ED7D31">
                    <a:lumMod val="75000"/>
                  </a:srgbClr>
                </a:solidFill>
              </a:rPr>
              <a:t>Закон сложения скоростей</a:t>
            </a:r>
            <a:endParaRPr lang="ru-RU" sz="2000" dirty="0">
              <a:solidFill>
                <a:srgbClr val="ED7D31">
                  <a:lumMod val="75000"/>
                </a:srgbClr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488527" y="2185206"/>
            <a:ext cx="531960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/>
            <a:r>
              <a:rPr lang="ru-RU" sz="2000" dirty="0">
                <a:solidFill>
                  <a:prstClr val="black"/>
                </a:solidFill>
              </a:rPr>
              <a:t>скорость тела относительно неподвижной системы отсчета равна геометрической сумме скорости тела относительно подвижной системы отсчета и скорости самой подвижной системы отсчета относительно неподвижной.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93886" y="515809"/>
            <a:ext cx="6303329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lnSpc>
                <a:spcPts val="4533"/>
              </a:lnSpc>
            </a:pPr>
            <a:r>
              <a:rPr lang="ru-RU" sz="2933" b="1" cap="all" dirty="0">
                <a:solidFill>
                  <a:srgbClr val="ED7D31">
                    <a:lumMod val="75000"/>
                  </a:srgbClr>
                </a:solidFill>
              </a:rPr>
              <a:t>Относительность движения</a:t>
            </a:r>
          </a:p>
        </p:txBody>
      </p:sp>
      <p:cxnSp>
        <p:nvCxnSpPr>
          <p:cNvPr id="12" name="Прямая со стрелкой 11"/>
          <p:cNvCxnSpPr/>
          <p:nvPr/>
        </p:nvCxnSpPr>
        <p:spPr>
          <a:xfrm flipV="1">
            <a:off x="6862803" y="2904068"/>
            <a:ext cx="0" cy="2575985"/>
          </a:xfrm>
          <a:prstGeom prst="straightConnector1">
            <a:avLst/>
          </a:prstGeom>
          <a:ln w="127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6854336" y="5480051"/>
            <a:ext cx="4050115" cy="0"/>
          </a:xfrm>
          <a:prstGeom prst="straightConnector1">
            <a:avLst/>
          </a:prstGeom>
          <a:ln w="127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8147073" y="3004095"/>
                <a:ext cx="4670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l-GR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0304" y="2253071"/>
                <a:ext cx="396840" cy="300082"/>
              </a:xfrm>
              <a:prstGeom prst="rect">
                <a:avLst/>
              </a:prstGeom>
              <a:blipFill rotWithShape="0">
                <a:blip r:embed="rId3"/>
                <a:stretch>
                  <a:fillRect t="-10204" r="-107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447427" y="1960595"/>
                <a:ext cx="230499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32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</m:acc>
                      <m:r>
                        <a:rPr lang="en-US" sz="32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l-GR" sz="32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l-GR" sz="32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</m:acc>
                        </m:e>
                        <m:sub>
                          <m:r>
                            <a:rPr lang="en-US" sz="32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l-GR" sz="32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l-GR" sz="32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</m:acc>
                        </m:e>
                        <m:sub>
                          <m:r>
                            <a:rPr lang="en-US" sz="32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sz="3200" dirty="0">
                  <a:solidFill>
                    <a:srgbClr val="ED7D31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2289" y="1470446"/>
                <a:ext cx="1772024" cy="461665"/>
              </a:xfrm>
              <a:prstGeom prst="rect">
                <a:avLst/>
              </a:prstGeom>
              <a:blipFill rotWithShape="0">
                <a:blip r:embed="rId9"/>
                <a:stretch>
                  <a:fillRect l="-687" t="-17105" r="-9966" b="-3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4"/>
          <p:cNvSpPr>
            <a:spLocks noChangeArrowheads="1"/>
          </p:cNvSpPr>
          <p:nvPr/>
        </p:nvSpPr>
        <p:spPr bwMode="auto">
          <a:xfrm>
            <a:off x="482902" y="4963906"/>
            <a:ext cx="5321468" cy="13466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240000" tIns="240000" rIns="240000" bIns="240000" numCol="1" anchor="ctr" anchorCtr="1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59976">
              <a:tabLst>
                <a:tab pos="0" algn="l"/>
              </a:tabLst>
            </a:pPr>
            <a:r>
              <a:rPr lang="ru-RU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В разных системах отсчета будут различны вид траектории, значение скорости и других величин.</a:t>
            </a:r>
          </a:p>
        </p:txBody>
      </p:sp>
      <p:cxnSp>
        <p:nvCxnSpPr>
          <p:cNvPr id="35" name="Прямая со стрелкой 34"/>
          <p:cNvCxnSpPr/>
          <p:nvPr/>
        </p:nvCxnSpPr>
        <p:spPr>
          <a:xfrm flipV="1">
            <a:off x="7839896" y="2904067"/>
            <a:ext cx="0" cy="1678520"/>
          </a:xfrm>
          <a:prstGeom prst="straightConnector1">
            <a:avLst/>
          </a:prstGeom>
          <a:ln w="127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7831430" y="4582584"/>
            <a:ext cx="2159237" cy="0"/>
          </a:xfrm>
          <a:prstGeom prst="straightConnector1">
            <a:avLst/>
          </a:prstGeom>
          <a:ln w="127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вал 12"/>
          <p:cNvSpPr/>
          <p:nvPr/>
        </p:nvSpPr>
        <p:spPr>
          <a:xfrm>
            <a:off x="9022840" y="3789456"/>
            <a:ext cx="221193" cy="221193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82011" y="2773460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ru-RU" i="1" dirty="0">
                <a:solidFill>
                  <a:prstClr val="black"/>
                </a:solidFill>
              </a:rPr>
              <a:t>у</a:t>
            </a:r>
            <a:endParaRPr lang="ru-RU" i="1" dirty="0">
              <a:solidFill>
                <a:prstClr val="black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0671765" y="5472724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ru-RU" i="1" dirty="0">
                <a:solidFill>
                  <a:prstClr val="black"/>
                </a:solidFill>
              </a:rPr>
              <a:t>х</a:t>
            </a:r>
            <a:endParaRPr lang="ru-RU" i="1" dirty="0">
              <a:solidFill>
                <a:prstClr val="black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435339" y="5272781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ru-RU" i="1" dirty="0">
                <a:solidFill>
                  <a:prstClr val="black"/>
                </a:solidFill>
              </a:rPr>
              <a:t>О</a:t>
            </a:r>
            <a:endParaRPr lang="ru-RU" i="1" dirty="0">
              <a:solidFill>
                <a:prstClr val="black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382437" y="2796311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ru-RU" i="1" dirty="0">
                <a:solidFill>
                  <a:prstClr val="black"/>
                </a:solidFill>
              </a:rPr>
              <a:t>у</a:t>
            </a:r>
            <a:r>
              <a:rPr lang="en-US" i="1" dirty="0">
                <a:solidFill>
                  <a:prstClr val="black"/>
                </a:solidFill>
              </a:rPr>
              <a:t>’</a:t>
            </a:r>
            <a:endParaRPr lang="ru-RU" i="1" dirty="0">
              <a:solidFill>
                <a:prstClr val="black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715891" y="4577644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ru-RU" i="1" dirty="0">
                <a:solidFill>
                  <a:prstClr val="black"/>
                </a:solidFill>
              </a:rPr>
              <a:t>х</a:t>
            </a:r>
            <a:r>
              <a:rPr lang="en-US" i="1" dirty="0">
                <a:solidFill>
                  <a:prstClr val="black"/>
                </a:solidFill>
              </a:rPr>
              <a:t>’</a:t>
            </a:r>
            <a:endParaRPr lang="ru-RU" i="1" dirty="0">
              <a:solidFill>
                <a:prstClr val="black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367531" y="4456656"/>
            <a:ext cx="436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ru-RU" i="1" dirty="0">
                <a:solidFill>
                  <a:prstClr val="black"/>
                </a:solidFill>
              </a:rPr>
              <a:t>О</a:t>
            </a:r>
            <a:r>
              <a:rPr lang="en-US" i="1" dirty="0">
                <a:solidFill>
                  <a:prstClr val="black"/>
                </a:solidFill>
              </a:rPr>
              <a:t>’</a:t>
            </a:r>
            <a:endParaRPr lang="ru-RU" i="1" dirty="0">
              <a:solidFill>
                <a:prstClr val="black"/>
              </a:solidFill>
            </a:endParaRPr>
          </a:p>
        </p:txBody>
      </p:sp>
      <p:cxnSp>
        <p:nvCxnSpPr>
          <p:cNvPr id="25" name="Прямая со стрелкой 24"/>
          <p:cNvCxnSpPr>
            <a:stCxn id="13" idx="6"/>
          </p:cNvCxnSpPr>
          <p:nvPr/>
        </p:nvCxnSpPr>
        <p:spPr>
          <a:xfrm>
            <a:off x="9244032" y="3900052"/>
            <a:ext cx="559043" cy="0"/>
          </a:xfrm>
          <a:prstGeom prst="straightConnector1">
            <a:avLst/>
          </a:prstGeom>
          <a:ln w="127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>
            <a:off x="7839896" y="3393288"/>
            <a:ext cx="903421" cy="0"/>
          </a:xfrm>
          <a:prstGeom prst="straightConnector1">
            <a:avLst/>
          </a:prstGeom>
          <a:ln w="127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9258994" y="3499941"/>
                <a:ext cx="4617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l-GR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4245" y="2624956"/>
                <a:ext cx="396840" cy="300082"/>
              </a:xfrm>
              <a:prstGeom prst="rect">
                <a:avLst/>
              </a:prstGeom>
              <a:blipFill rotWithShape="0">
                <a:blip r:embed="rId10"/>
                <a:stretch>
                  <a:fillRect t="-10204" r="-107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5657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568" y="6474000"/>
            <a:ext cx="1755432" cy="38400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489251" y="1253068"/>
            <a:ext cx="11235268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493886" y="515809"/>
            <a:ext cx="11137985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lnSpc>
                <a:spcPts val="4533"/>
              </a:lnSpc>
            </a:pPr>
            <a:r>
              <a:rPr lang="ru-RU" sz="2933" b="1" cap="all" dirty="0">
                <a:solidFill>
                  <a:srgbClr val="ED7D31">
                    <a:lumMod val="75000"/>
                  </a:srgbClr>
                </a:solidFill>
              </a:rPr>
              <a:t>Равномерное прямолинейное движение. скорость</a:t>
            </a: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23" y="1530725"/>
            <a:ext cx="3331596" cy="18770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19" y="2984943"/>
            <a:ext cx="3325448" cy="18694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76" y="4438317"/>
            <a:ext cx="3312585" cy="18679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354" y="1530725"/>
            <a:ext cx="3333609" cy="18782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352" y="2984943"/>
            <a:ext cx="3331803" cy="18804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353" y="4429386"/>
            <a:ext cx="3328425" cy="18769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344" y="1538314"/>
            <a:ext cx="3318123" cy="18694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160" y="2988064"/>
            <a:ext cx="3330699" cy="18663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344" y="4429386"/>
            <a:ext cx="3318123" cy="18736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7404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568" y="6474000"/>
            <a:ext cx="1755432" cy="38400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489251" y="1253068"/>
            <a:ext cx="11235268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Группа 3"/>
          <p:cNvGrpSpPr/>
          <p:nvPr/>
        </p:nvGrpSpPr>
        <p:grpSpPr>
          <a:xfrm>
            <a:off x="489251" y="1372878"/>
            <a:ext cx="5318883" cy="1446549"/>
            <a:chOff x="366938" y="1147641"/>
            <a:chExt cx="3989162" cy="1084912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366938" y="1147641"/>
              <a:ext cx="3989162" cy="3000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ru-RU" sz="2000" dirty="0">
                  <a:solidFill>
                    <a:srgbClr val="ED7D31">
                      <a:lumMod val="75000"/>
                    </a:srgbClr>
                  </a:solidFill>
                </a:rPr>
                <a:t>Механическое движение</a:t>
              </a:r>
              <a:endParaRPr lang="ru-RU" sz="2000" dirty="0">
                <a:solidFill>
                  <a:srgbClr val="ED7D31">
                    <a:lumMod val="75000"/>
                  </a:srgbClr>
                </a:solidFill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366938" y="1470806"/>
              <a:ext cx="3989161" cy="7617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ru-RU" sz="2000" dirty="0">
                  <a:solidFill>
                    <a:prstClr val="black"/>
                  </a:solidFill>
                </a:rPr>
                <a:t>изменение положения тел (или частей тела) относительно друг друга в пространстве с течением времени.</a:t>
              </a:r>
              <a:endParaRPr lang="ru-RU" sz="2000" dirty="0">
                <a:solidFill>
                  <a:prstClr val="black"/>
                </a:solidFill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93886" y="515809"/>
            <a:ext cx="11083483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lnSpc>
                <a:spcPts val="4533"/>
              </a:lnSpc>
            </a:pPr>
            <a:r>
              <a:rPr lang="ru-RU" sz="2933" b="1" cap="all" dirty="0">
                <a:solidFill>
                  <a:srgbClr val="ED7D31">
                    <a:lumMod val="75000"/>
                  </a:srgbClr>
                </a:solidFill>
              </a:rPr>
              <a:t>Механическое движение и способы его описания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488527" y="2970014"/>
            <a:ext cx="5319607" cy="1754325"/>
            <a:chOff x="366395" y="2317368"/>
            <a:chExt cx="3989705" cy="1315744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366938" y="2317368"/>
              <a:ext cx="3989162" cy="3000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ru-RU" sz="2000" dirty="0">
                  <a:solidFill>
                    <a:srgbClr val="ED7D31">
                      <a:lumMod val="75000"/>
                    </a:srgbClr>
                  </a:solidFill>
                </a:rPr>
                <a:t>Тело отсчета</a:t>
              </a:r>
              <a:endParaRPr lang="ru-RU" sz="2000" dirty="0">
                <a:solidFill>
                  <a:srgbClr val="ED7D31">
                    <a:lumMod val="75000"/>
                  </a:srgbClr>
                </a:solidFill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366395" y="2640533"/>
              <a:ext cx="3989161" cy="9925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ru-RU" sz="2000" dirty="0">
                  <a:solidFill>
                    <a:prstClr val="black"/>
                  </a:solidFill>
                </a:rPr>
                <a:t>тело (или группа тел), принимаемое в данном случае за неподвижное, относительно которого рассматривается движение других тел.</a:t>
              </a:r>
              <a:endParaRPr lang="ru-RU" sz="20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489251" y="4874928"/>
            <a:ext cx="5318883" cy="1446549"/>
            <a:chOff x="366938" y="1487948"/>
            <a:chExt cx="3989162" cy="1084912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366938" y="1487948"/>
              <a:ext cx="3989162" cy="3000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ru-RU" sz="2000" dirty="0">
                  <a:solidFill>
                    <a:srgbClr val="ED7D31">
                      <a:lumMod val="75000"/>
                    </a:srgbClr>
                  </a:solidFill>
                </a:rPr>
                <a:t>Система отсчета</a:t>
              </a:r>
              <a:endParaRPr lang="ru-RU" sz="2000" dirty="0">
                <a:solidFill>
                  <a:srgbClr val="ED7D31">
                    <a:lumMod val="75000"/>
                  </a:srgbClr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366938" y="1811113"/>
              <a:ext cx="3989161" cy="7617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ru-RU" sz="2000" dirty="0">
                  <a:solidFill>
                    <a:prstClr val="black"/>
                  </a:solidFill>
                </a:rPr>
                <a:t>система координат, связанная с телом отсчета, и выбранный способ измерения времени.</a:t>
              </a:r>
              <a:endParaRPr lang="ru-RU" sz="2000" dirty="0">
                <a:solidFill>
                  <a:prstClr val="black"/>
                </a:solidFill>
              </a:endParaRPr>
            </a:p>
          </p:txBody>
        </p:sp>
      </p:grpSp>
      <p:sp>
        <p:nvSpPr>
          <p:cNvPr id="18" name="Скругленный прямоугольник 17"/>
          <p:cNvSpPr/>
          <p:nvPr/>
        </p:nvSpPr>
        <p:spPr>
          <a:xfrm>
            <a:off x="6383867" y="1776574"/>
            <a:ext cx="5329765" cy="4183292"/>
          </a:xfrm>
          <a:prstGeom prst="roundRect">
            <a:avLst>
              <a:gd name="adj" fmla="val 218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dirty="0">
                <a:solidFill>
                  <a:prstClr val="white"/>
                </a:solidFill>
              </a:rPr>
              <a:t>v</a:t>
            </a: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182" y="2274610"/>
            <a:ext cx="5436417" cy="3183503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2245" y="4713878"/>
            <a:ext cx="235737" cy="22876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9762" y="1855751"/>
            <a:ext cx="1032711" cy="506029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7081107" y="5003475"/>
            <a:ext cx="316112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 sz="1867" i="1" dirty="0">
                <a:solidFill>
                  <a:srgbClr val="002060"/>
                </a:solidFill>
              </a:rPr>
              <a:t>y</a:t>
            </a: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119235" y="3469481"/>
            <a:ext cx="309700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 sz="1867" i="1" dirty="0">
                <a:solidFill>
                  <a:srgbClr val="002060"/>
                </a:solidFill>
              </a:rPr>
              <a:t>x</a:t>
            </a:r>
            <a:endParaRPr lang="ru-RU" i="1" dirty="0">
              <a:solidFill>
                <a:srgbClr val="002060"/>
              </a:solidFill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3510">
            <a:off x="6662488" y="3164974"/>
            <a:ext cx="549037" cy="549037"/>
          </a:xfrm>
          <a:prstGeom prst="rect">
            <a:avLst/>
          </a:prstGeom>
        </p:spPr>
      </p:pic>
      <p:cxnSp>
        <p:nvCxnSpPr>
          <p:cNvPr id="21" name="Прямая со стрелкой 20"/>
          <p:cNvCxnSpPr/>
          <p:nvPr/>
        </p:nvCxnSpPr>
        <p:spPr>
          <a:xfrm>
            <a:off x="7083948" y="3493570"/>
            <a:ext cx="0" cy="1746249"/>
          </a:xfrm>
          <a:prstGeom prst="straightConnector1">
            <a:avLst/>
          </a:prstGeom>
          <a:ln w="15875">
            <a:solidFill>
              <a:srgbClr val="002060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7083948" y="3493569"/>
            <a:ext cx="3301875" cy="0"/>
          </a:xfrm>
          <a:prstGeom prst="straightConnector1">
            <a:avLst/>
          </a:prstGeom>
          <a:ln w="15875">
            <a:solidFill>
              <a:srgbClr val="002060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Рисунок 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397" y="3439493"/>
            <a:ext cx="235737" cy="22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728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path" presetSubtype="0" accel="20000" fill="hold" nodeType="clickEffect" p14:presetBounceEnd="2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77778E-6 1.23457E-7 L 0.14896 0.18549 " pathEditMode="relative" rAng="0" ptsTypes="AA" p14:bounceEnd="26000">
                                          <p:cBhvr>
                                            <p:cTn id="6" dur="2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448" y="925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8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8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4" grpId="0"/>
          <p:bldP spid="2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pat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77778E-6 1.23457E-7 L 0.14896 0.18549 " pathEditMode="relative" rAng="0" ptsTypes="AA">
                                          <p:cBhvr>
                                            <p:cTn id="6" dur="2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448" y="925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8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8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4" grpId="0"/>
          <p:bldP spid="25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568" y="6474000"/>
            <a:ext cx="1755432" cy="38400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489251" y="1253068"/>
            <a:ext cx="11235268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Группа 3"/>
          <p:cNvGrpSpPr/>
          <p:nvPr/>
        </p:nvGrpSpPr>
        <p:grpSpPr>
          <a:xfrm>
            <a:off x="489251" y="1372878"/>
            <a:ext cx="5318883" cy="1446549"/>
            <a:chOff x="366938" y="1147641"/>
            <a:chExt cx="3989162" cy="1084912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366938" y="1147641"/>
              <a:ext cx="3989162" cy="3000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ru-RU" sz="2000" dirty="0">
                  <a:solidFill>
                    <a:srgbClr val="ED7D31">
                      <a:lumMod val="75000"/>
                    </a:srgbClr>
                  </a:solidFill>
                </a:rPr>
                <a:t>Механическое движение</a:t>
              </a:r>
              <a:endParaRPr lang="ru-RU" sz="2000" dirty="0">
                <a:solidFill>
                  <a:srgbClr val="ED7D31">
                    <a:lumMod val="75000"/>
                  </a:srgbClr>
                </a:solidFill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366938" y="1470806"/>
              <a:ext cx="3989161" cy="7617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ru-RU" sz="2000" dirty="0">
                  <a:solidFill>
                    <a:prstClr val="black"/>
                  </a:solidFill>
                </a:rPr>
                <a:t>изменение положения тел (или частей тела) относительно друг друга в пространстве с течением времени.</a:t>
              </a:r>
              <a:endParaRPr lang="ru-RU" sz="2000" dirty="0">
                <a:solidFill>
                  <a:prstClr val="black"/>
                </a:solidFill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93886" y="515809"/>
            <a:ext cx="11083483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lnSpc>
                <a:spcPts val="4533"/>
              </a:lnSpc>
            </a:pPr>
            <a:r>
              <a:rPr lang="ru-RU" sz="2933" b="1" cap="all" dirty="0">
                <a:solidFill>
                  <a:srgbClr val="ED7D31">
                    <a:lumMod val="75000"/>
                  </a:srgbClr>
                </a:solidFill>
              </a:rPr>
              <a:t>Механическое движение и способы его описания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488527" y="2970014"/>
            <a:ext cx="5319607" cy="1754325"/>
            <a:chOff x="366395" y="2317368"/>
            <a:chExt cx="3989705" cy="1315744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366938" y="2317368"/>
              <a:ext cx="3989162" cy="3000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ru-RU" sz="2000" dirty="0">
                  <a:solidFill>
                    <a:srgbClr val="ED7D31">
                      <a:lumMod val="75000"/>
                    </a:srgbClr>
                  </a:solidFill>
                </a:rPr>
                <a:t>Тело отсчета</a:t>
              </a:r>
              <a:endParaRPr lang="ru-RU" sz="2000" dirty="0">
                <a:solidFill>
                  <a:srgbClr val="ED7D31">
                    <a:lumMod val="75000"/>
                  </a:srgbClr>
                </a:solidFill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366395" y="2640533"/>
              <a:ext cx="3989161" cy="9925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ru-RU" sz="2000" dirty="0">
                  <a:solidFill>
                    <a:prstClr val="black"/>
                  </a:solidFill>
                </a:rPr>
                <a:t>тело (или группа тел), принимаемое в данном случае за неподвижное, относительно которого рассматривается движение других тел.</a:t>
              </a:r>
              <a:endParaRPr lang="ru-RU" sz="20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489251" y="4874928"/>
            <a:ext cx="5318883" cy="1446549"/>
            <a:chOff x="366938" y="1487948"/>
            <a:chExt cx="3989162" cy="1084912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366938" y="1487948"/>
              <a:ext cx="3989162" cy="3000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ru-RU" sz="2000" dirty="0">
                  <a:solidFill>
                    <a:srgbClr val="ED7D31">
                      <a:lumMod val="75000"/>
                    </a:srgbClr>
                  </a:solidFill>
                </a:rPr>
                <a:t>Система отсчета</a:t>
              </a:r>
              <a:endParaRPr lang="ru-RU" sz="2000" dirty="0">
                <a:solidFill>
                  <a:srgbClr val="ED7D31">
                    <a:lumMod val="75000"/>
                  </a:srgbClr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366938" y="1811113"/>
              <a:ext cx="3989161" cy="7617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ru-RU" sz="2000" dirty="0">
                  <a:solidFill>
                    <a:prstClr val="black"/>
                  </a:solidFill>
                </a:rPr>
                <a:t>система координат, связанная с телом отсчета, и выбранный способ измерения времени.</a:t>
              </a:r>
              <a:endParaRPr lang="ru-RU" sz="2000" dirty="0">
                <a:solidFill>
                  <a:prstClr val="black"/>
                </a:solidFill>
              </a:endParaRPr>
            </a:p>
          </p:txBody>
        </p:sp>
      </p:grpSp>
      <p:sp>
        <p:nvSpPr>
          <p:cNvPr id="18" name="Скругленный прямоугольник 17"/>
          <p:cNvSpPr/>
          <p:nvPr/>
        </p:nvSpPr>
        <p:spPr>
          <a:xfrm>
            <a:off x="6383867" y="1786749"/>
            <a:ext cx="5329765" cy="4183292"/>
          </a:xfrm>
          <a:prstGeom prst="roundRect">
            <a:avLst>
              <a:gd name="adj" fmla="val 218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dirty="0">
                <a:solidFill>
                  <a:prstClr val="white"/>
                </a:solidFill>
              </a:rPr>
              <a:t>v</a:t>
            </a: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182" y="2284785"/>
            <a:ext cx="5436417" cy="3183503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2245" y="4724053"/>
            <a:ext cx="235737" cy="22876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9762" y="1865926"/>
            <a:ext cx="1032711" cy="506029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7081107" y="5013649"/>
            <a:ext cx="316112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 sz="1867" i="1" dirty="0">
                <a:solidFill>
                  <a:srgbClr val="002060"/>
                </a:solidFill>
              </a:rPr>
              <a:t>y</a:t>
            </a: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119235" y="3479656"/>
            <a:ext cx="309700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 sz="1867" i="1" dirty="0">
                <a:solidFill>
                  <a:srgbClr val="002060"/>
                </a:solidFill>
              </a:rPr>
              <a:t>x</a:t>
            </a:r>
            <a:endParaRPr lang="ru-RU" i="1" dirty="0">
              <a:solidFill>
                <a:srgbClr val="002060"/>
              </a:solidFill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3510">
            <a:off x="6662488" y="3175148"/>
            <a:ext cx="549037" cy="549037"/>
          </a:xfrm>
          <a:prstGeom prst="rect">
            <a:avLst/>
          </a:prstGeom>
        </p:spPr>
      </p:pic>
      <p:cxnSp>
        <p:nvCxnSpPr>
          <p:cNvPr id="21" name="Прямая со стрелкой 20"/>
          <p:cNvCxnSpPr/>
          <p:nvPr/>
        </p:nvCxnSpPr>
        <p:spPr>
          <a:xfrm>
            <a:off x="7083948" y="3503745"/>
            <a:ext cx="0" cy="1746249"/>
          </a:xfrm>
          <a:prstGeom prst="straightConnector1">
            <a:avLst/>
          </a:prstGeom>
          <a:ln w="15875">
            <a:solidFill>
              <a:srgbClr val="002060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7083948" y="3503744"/>
            <a:ext cx="3301875" cy="0"/>
          </a:xfrm>
          <a:prstGeom prst="straightConnector1">
            <a:avLst/>
          </a:prstGeom>
          <a:ln w="15875">
            <a:solidFill>
              <a:srgbClr val="002060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Группа 26"/>
          <p:cNvGrpSpPr/>
          <p:nvPr/>
        </p:nvGrpSpPr>
        <p:grpSpPr>
          <a:xfrm>
            <a:off x="494915" y="1373294"/>
            <a:ext cx="5319607" cy="1754325"/>
            <a:chOff x="366395" y="2317368"/>
            <a:chExt cx="3989705" cy="1315744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366938" y="2317368"/>
              <a:ext cx="3989162" cy="3000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ru-RU" sz="2000" dirty="0">
                  <a:solidFill>
                    <a:srgbClr val="ED7D31">
                      <a:lumMod val="75000"/>
                    </a:srgbClr>
                  </a:solidFill>
                </a:rPr>
                <a:t>Тело отсчета</a:t>
              </a:r>
              <a:endParaRPr lang="ru-RU" sz="2000" dirty="0">
                <a:solidFill>
                  <a:srgbClr val="ED7D31">
                    <a:lumMod val="75000"/>
                  </a:srgbClr>
                </a:solidFill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366395" y="2640533"/>
              <a:ext cx="3989161" cy="9925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ru-RU" sz="2000" dirty="0">
                  <a:solidFill>
                    <a:prstClr val="black"/>
                  </a:solidFill>
                </a:rPr>
                <a:t>тело (или группа тел), принимаемое в данном случае за неподвижное, относительно которого рассматривается движение других тел.</a:t>
              </a:r>
              <a:endParaRPr lang="ru-RU" sz="20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486833" y="3433936"/>
            <a:ext cx="5318883" cy="1446549"/>
            <a:chOff x="366938" y="1487948"/>
            <a:chExt cx="3989162" cy="1084912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366938" y="1487948"/>
              <a:ext cx="3989162" cy="3000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ru-RU" sz="2000" dirty="0">
                  <a:solidFill>
                    <a:srgbClr val="ED7D31">
                      <a:lumMod val="75000"/>
                    </a:srgbClr>
                  </a:solidFill>
                </a:rPr>
                <a:t>Система отсчета</a:t>
              </a:r>
              <a:endParaRPr lang="ru-RU" sz="2000" dirty="0">
                <a:solidFill>
                  <a:srgbClr val="ED7D31">
                    <a:lumMod val="75000"/>
                  </a:srgbClr>
                </a:solidFill>
              </a:endParaRPr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366938" y="1811113"/>
              <a:ext cx="3989161" cy="7617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ru-RU" sz="2000" dirty="0">
                  <a:solidFill>
                    <a:prstClr val="black"/>
                  </a:solidFill>
                </a:rPr>
                <a:t>система координат, связанная с телом отсчета, и выбранный способ измерения времени.</a:t>
              </a:r>
              <a:endParaRPr lang="ru-RU" sz="20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488527" y="5186799"/>
            <a:ext cx="5319607" cy="1138773"/>
            <a:chOff x="366395" y="2745812"/>
            <a:chExt cx="3989705" cy="854080"/>
          </a:xfrm>
        </p:grpSpPr>
        <p:sp>
          <p:nvSpPr>
            <p:cNvPr id="36" name="Прямоугольник 35"/>
            <p:cNvSpPr/>
            <p:nvPr/>
          </p:nvSpPr>
          <p:spPr>
            <a:xfrm>
              <a:off x="366938" y="2745812"/>
              <a:ext cx="3989162" cy="3000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ru-RU" sz="2000" dirty="0">
                  <a:solidFill>
                    <a:srgbClr val="ED7D31">
                      <a:lumMod val="75000"/>
                    </a:srgbClr>
                  </a:solidFill>
                </a:rPr>
                <a:t>Радиус-вектор</a:t>
              </a:r>
              <a:endParaRPr lang="ru-RU" sz="2000" dirty="0">
                <a:solidFill>
                  <a:srgbClr val="ED7D31">
                    <a:lumMod val="75000"/>
                  </a:srgbClr>
                </a:solidFill>
              </a:endParaRPr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366395" y="3068977"/>
              <a:ext cx="3989161" cy="5309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ru-RU" sz="2000" dirty="0">
                  <a:solidFill>
                    <a:prstClr val="black"/>
                  </a:solidFill>
                </a:rPr>
                <a:t>направленный отрезок прямой, соединяющий начало отсчета с точкой.</a:t>
              </a:r>
              <a:endParaRPr lang="ru-RU" sz="2000" dirty="0">
                <a:solidFill>
                  <a:prstClr val="black"/>
                </a:solidFill>
              </a:endParaRPr>
            </a:p>
          </p:txBody>
        </p:sp>
      </p:grpSp>
      <p:cxnSp>
        <p:nvCxnSpPr>
          <p:cNvPr id="6" name="Прямая со стрелкой 5"/>
          <p:cNvCxnSpPr/>
          <p:nvPr/>
        </p:nvCxnSpPr>
        <p:spPr>
          <a:xfrm>
            <a:off x="7092951" y="3505860"/>
            <a:ext cx="1971675" cy="1330325"/>
          </a:xfrm>
          <a:prstGeom prst="straightConnector1">
            <a:avLst/>
          </a:prstGeom>
          <a:ln w="19050">
            <a:solidFill>
              <a:srgbClr val="FFFF00"/>
            </a:solidFill>
            <a:tailEnd type="triangle"/>
          </a:ln>
          <a:effectLst>
            <a:glow rad="25400">
              <a:schemeClr val="tx1">
                <a:alpha val="62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672489" y="4191343"/>
                <a:ext cx="510524" cy="3796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acc>
                        <m:accPr>
                          <m:chr m:val="⃗"/>
                          <m:ctrlPr>
                            <a:rPr lang="ru-RU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</m:oMath>
                  </m:oMathPara>
                </a14:m>
                <a:endParaRPr lang="ru-RU" sz="1867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4367" y="3143507"/>
                <a:ext cx="429092" cy="307777"/>
              </a:xfrm>
              <a:prstGeom prst="rect">
                <a:avLst/>
              </a:prstGeom>
              <a:blipFill rotWithShape="0">
                <a:blip r:embed="rId7"/>
                <a:stretch>
                  <a:fillRect t="-10000" r="-342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0670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60494E-6 L 2.77778E-7 -0.23364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698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48148E-6 L 2.77778E-7 -0.21019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5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568" y="6474000"/>
            <a:ext cx="1755432" cy="38400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489251" y="1253068"/>
            <a:ext cx="11235268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Группа 34"/>
          <p:cNvGrpSpPr/>
          <p:nvPr/>
        </p:nvGrpSpPr>
        <p:grpSpPr>
          <a:xfrm>
            <a:off x="489251" y="1764093"/>
            <a:ext cx="5318883" cy="1446549"/>
            <a:chOff x="366938" y="1487948"/>
            <a:chExt cx="3989162" cy="1084912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366938" y="1487948"/>
              <a:ext cx="3989162" cy="3000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ru-RU" sz="2000" dirty="0">
                  <a:solidFill>
                    <a:srgbClr val="ED7D31">
                      <a:lumMod val="75000"/>
                    </a:srgbClr>
                  </a:solidFill>
                </a:rPr>
                <a:t>Равномерное прямолинейное движение</a:t>
              </a:r>
              <a:endParaRPr lang="ru-RU" sz="2000" dirty="0">
                <a:solidFill>
                  <a:srgbClr val="ED7D31">
                    <a:lumMod val="75000"/>
                  </a:srgbClr>
                </a:solidFill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366938" y="1811113"/>
              <a:ext cx="3989161" cy="7617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ru-RU" sz="2000" dirty="0">
                  <a:solidFill>
                    <a:prstClr val="black"/>
                  </a:solidFill>
                </a:rPr>
                <a:t>движение, при котором тело за любые равные промежутки времени совершает равные перемещения.</a:t>
              </a:r>
              <a:endParaRPr lang="ru-RU" sz="2000" dirty="0">
                <a:solidFill>
                  <a:prstClr val="black"/>
                </a:solidFill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493886" y="515809"/>
            <a:ext cx="10070386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lnSpc>
                <a:spcPts val="4533"/>
              </a:lnSpc>
            </a:pPr>
            <a:r>
              <a:rPr lang="ru-RU" sz="2933" b="1" cap="all" dirty="0">
                <a:solidFill>
                  <a:srgbClr val="ED7D31">
                    <a:lumMod val="75000"/>
                  </a:srgbClr>
                </a:solidFill>
              </a:rPr>
              <a:t>Равномерное прямолинейное движение (РПД)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6383867" y="1792209"/>
            <a:ext cx="5329765" cy="4183292"/>
          </a:xfrm>
          <a:prstGeom prst="roundRect">
            <a:avLst>
              <a:gd name="adj" fmla="val 218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dirty="0">
                <a:solidFill>
                  <a:prstClr val="white"/>
                </a:solidFill>
              </a:rPr>
              <a:t>v</a:t>
            </a: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5" t="8092" r="4322" b="12890"/>
          <a:stretch/>
        </p:blipFill>
        <p:spPr>
          <a:xfrm>
            <a:off x="6439714" y="4140296"/>
            <a:ext cx="5231097" cy="17298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383867" y="1797275"/>
                <a:ext cx="2219838" cy="4821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:r>
                  <a:rPr lang="ru-RU" sz="2400" dirty="0">
                    <a:solidFill>
                      <a:srgbClr val="44546A">
                        <a:lumMod val="75000"/>
                      </a:srgbClr>
                    </a:solidFill>
                  </a:rPr>
                  <a:t>РПД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400" i="1">
                            <a:solidFill>
                              <a:srgbClr val="44546A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sz="2400" i="1">
                            <a:solidFill>
                              <a:srgbClr val="44546A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𝜐</m:t>
                        </m:r>
                      </m:e>
                    </m:acc>
                    <m:r>
                      <a:rPr lang="ru-RU" sz="2400" i="1">
                        <a:solidFill>
                          <a:srgbClr val="44546A">
                            <a:lumMod val="75000"/>
                          </a:srgbClr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ru-RU" sz="2400" i="1">
                            <a:solidFill>
                              <a:srgbClr val="44546A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rgbClr val="44546A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𝑐𝑜𝑛𝑠𝑡</m:t>
                        </m:r>
                      </m:e>
                    </m:acc>
                  </m:oMath>
                </a14:m>
                <a:endParaRPr lang="ru-RU" sz="2400" dirty="0">
                  <a:solidFill>
                    <a:srgbClr val="44546A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7900" y="1347956"/>
                <a:ext cx="1715534" cy="384721"/>
              </a:xfrm>
              <a:prstGeom prst="rect">
                <a:avLst/>
              </a:prstGeom>
              <a:blipFill rotWithShape="0">
                <a:blip r:embed="rId4"/>
                <a:stretch>
                  <a:fillRect l="-2837" t="-15873" b="-253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9204245" y="2452812"/>
                <a:ext cx="2443040" cy="8208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4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ru-RU" sz="24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</m:acc>
                      <m:r>
                        <a:rPr lang="ru-RU" sz="24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m:rPr>
                                  <m:sty m:val="p"/>
                                </m:rPr>
                                <a:rPr lang="el-GR" sz="24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sz="24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ru-RU" sz="24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l-GR" sz="24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  <m:acc>
                                <m:accPr>
                                  <m:chr m:val="⃗"/>
                                  <m:ctrlPr>
                                    <a:rPr lang="ru-RU" sz="2400" i="1">
                                      <a:solidFill>
                                        <a:srgbClr val="ED7D31">
                                          <a:lumMod val="75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solidFill>
                                        <a:srgbClr val="ED7D31">
                                          <a:lumMod val="75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l-GR" sz="24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sz="24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</m:e>
                      </m:func>
                      <m:r>
                        <a:rPr lang="en-US" sz="24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4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⃗"/>
                              <m:ctrlPr>
                                <a:rPr lang="ru-RU" sz="24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en-US" sz="24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ru-RU" sz="2400" dirty="0">
                  <a:solidFill>
                    <a:srgbClr val="ED7D31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3183" y="1839609"/>
                <a:ext cx="1879745" cy="6387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Группа 37"/>
          <p:cNvGrpSpPr/>
          <p:nvPr/>
        </p:nvGrpSpPr>
        <p:grpSpPr>
          <a:xfrm>
            <a:off x="488527" y="3752445"/>
            <a:ext cx="5319607" cy="2062103"/>
            <a:chOff x="366395" y="2745812"/>
            <a:chExt cx="3989705" cy="1546577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366938" y="2745812"/>
              <a:ext cx="3989162" cy="3000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ru-RU" sz="2000" dirty="0">
                  <a:solidFill>
                    <a:srgbClr val="ED7D31">
                      <a:lumMod val="75000"/>
                    </a:srgbClr>
                  </a:solidFill>
                </a:rPr>
                <a:t>Скорость</a:t>
              </a:r>
              <a:endParaRPr lang="ru-RU" sz="2000" dirty="0">
                <a:solidFill>
                  <a:srgbClr val="ED7D31">
                    <a:lumMod val="75000"/>
                  </a:srgbClr>
                </a:solidFill>
              </a:endParaRPr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366395" y="3068977"/>
              <a:ext cx="3989161" cy="12234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ru-RU" sz="2000" dirty="0">
                  <a:solidFill>
                    <a:prstClr val="black"/>
                  </a:solidFill>
                </a:rPr>
                <a:t>векторная физическая величина, численно равная отношению перемещения к промежутку времени, за который оно произошло, и направленная вдоль перемещения.</a:t>
              </a:r>
              <a:endParaRPr lang="ru-RU" sz="200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637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383867" y="1792209"/>
            <a:ext cx="5329765" cy="4183292"/>
          </a:xfrm>
          <a:prstGeom prst="roundRect">
            <a:avLst>
              <a:gd name="adj" fmla="val 218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dirty="0">
                <a:solidFill>
                  <a:prstClr val="white"/>
                </a:solidFill>
              </a:rPr>
              <a:t>v</a:t>
            </a: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568" y="6474000"/>
            <a:ext cx="1755432" cy="38400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489251" y="1253068"/>
            <a:ext cx="11235268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93886" y="515809"/>
            <a:ext cx="3967753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lnSpc>
                <a:spcPts val="4533"/>
              </a:lnSpc>
            </a:pPr>
            <a:r>
              <a:rPr lang="ru-RU" sz="2933" b="1" cap="all" dirty="0">
                <a:solidFill>
                  <a:srgbClr val="ED7D31">
                    <a:lumMod val="75000"/>
                  </a:srgbClr>
                </a:solidFill>
              </a:rPr>
              <a:t>Скорость при РПД</a:t>
            </a:r>
          </a:p>
        </p:txBody>
      </p:sp>
      <p:grpSp>
        <p:nvGrpSpPr>
          <p:cNvPr id="15" name="Группа 14"/>
          <p:cNvGrpSpPr/>
          <p:nvPr/>
        </p:nvGrpSpPr>
        <p:grpSpPr>
          <a:xfrm>
            <a:off x="478368" y="1621706"/>
            <a:ext cx="5400749" cy="1039191"/>
            <a:chOff x="358775" y="1462012"/>
            <a:chExt cx="4050562" cy="779393"/>
          </a:xfrm>
        </p:grpSpPr>
        <p:cxnSp>
          <p:nvCxnSpPr>
            <p:cNvPr id="17" name="Прямая со стрелкой 16"/>
            <p:cNvCxnSpPr/>
            <p:nvPr/>
          </p:nvCxnSpPr>
          <p:spPr>
            <a:xfrm>
              <a:off x="358775" y="1853565"/>
              <a:ext cx="3997325" cy="0"/>
            </a:xfrm>
            <a:prstGeom prst="straightConnector1">
              <a:avLst/>
            </a:prstGeom>
            <a:ln w="15875"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 стрелкой 19"/>
            <p:cNvCxnSpPr/>
            <p:nvPr/>
          </p:nvCxnSpPr>
          <p:spPr>
            <a:xfrm>
              <a:off x="760292" y="1796418"/>
              <a:ext cx="0" cy="116519"/>
            </a:xfrm>
            <a:prstGeom prst="straightConnector1">
              <a:avLst/>
            </a:prstGeom>
            <a:ln w="15875">
              <a:solidFill>
                <a:schemeClr val="bg2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 стрелкой 21"/>
            <p:cNvCxnSpPr/>
            <p:nvPr/>
          </p:nvCxnSpPr>
          <p:spPr>
            <a:xfrm>
              <a:off x="1596904" y="1796418"/>
              <a:ext cx="0" cy="116519"/>
            </a:xfrm>
            <a:prstGeom prst="straightConnector1">
              <a:avLst/>
            </a:prstGeom>
            <a:ln w="15875">
              <a:solidFill>
                <a:schemeClr val="bg2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 стрелкой 24"/>
            <p:cNvCxnSpPr/>
            <p:nvPr/>
          </p:nvCxnSpPr>
          <p:spPr>
            <a:xfrm>
              <a:off x="3398807" y="1796418"/>
              <a:ext cx="0" cy="116519"/>
            </a:xfrm>
            <a:prstGeom prst="straightConnector1">
              <a:avLst/>
            </a:prstGeom>
            <a:ln w="15875">
              <a:solidFill>
                <a:schemeClr val="bg2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4"/>
            <p:cNvSpPr>
              <a:spLocks noChangeArrowheads="1"/>
            </p:cNvSpPr>
            <p:nvPr/>
          </p:nvSpPr>
          <p:spPr bwMode="auto">
            <a:xfrm>
              <a:off x="4117670" y="1814490"/>
              <a:ext cx="291667" cy="3385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121920" tIns="60960" rIns="121920" bIns="6096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ru-RU" altLang="ru-RU" sz="2133" i="1" dirty="0">
                  <a:solidFill>
                    <a:srgbClr val="000000"/>
                  </a:solidFill>
                  <a:latin typeface="Gerbera"/>
                  <a:cs typeface="Arial" panose="020B0604020202020204" pitchFamily="34" charset="0"/>
                </a:rPr>
                <a:t>х</a:t>
              </a:r>
              <a:endParaRPr lang="ru-RU" altLang="ru-RU" sz="2133" i="1" dirty="0">
                <a:solidFill>
                  <a:prstClr val="black"/>
                </a:solidFill>
                <a:latin typeface="Gerbera"/>
              </a:endParaRPr>
            </a:p>
          </p:txBody>
        </p:sp>
        <p:sp>
          <p:nvSpPr>
            <p:cNvPr id="28" name="Rectangle 4"/>
            <p:cNvSpPr>
              <a:spLocks noChangeArrowheads="1"/>
            </p:cNvSpPr>
            <p:nvPr/>
          </p:nvSpPr>
          <p:spPr bwMode="auto">
            <a:xfrm>
              <a:off x="597627" y="1902898"/>
              <a:ext cx="308498" cy="3385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121920" tIns="60960" rIns="121920" bIns="6096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ru-RU" altLang="ru-RU" sz="2133" dirty="0">
                  <a:solidFill>
                    <a:srgbClr val="000000"/>
                  </a:solidFill>
                  <a:latin typeface="Gerbera"/>
                  <a:cs typeface="Arial" panose="020B0604020202020204" pitchFamily="34" charset="0"/>
                </a:rPr>
                <a:t>0</a:t>
              </a:r>
              <a:endParaRPr lang="ru-RU" altLang="ru-RU" sz="2133" dirty="0">
                <a:solidFill>
                  <a:prstClr val="black"/>
                </a:solidFill>
                <a:latin typeface="Gerbera"/>
              </a:endParaRPr>
            </a:p>
          </p:txBody>
        </p:sp>
        <p:sp>
          <p:nvSpPr>
            <p:cNvPr id="29" name="Rectangle 4"/>
            <p:cNvSpPr>
              <a:spLocks noChangeArrowheads="1"/>
            </p:cNvSpPr>
            <p:nvPr/>
          </p:nvSpPr>
          <p:spPr bwMode="auto">
            <a:xfrm>
              <a:off x="1410146" y="1902898"/>
              <a:ext cx="374622" cy="3385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121920" tIns="60960" rIns="121920" bIns="6096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ru-RU" altLang="ru-RU" sz="2133" i="1" dirty="0">
                  <a:solidFill>
                    <a:srgbClr val="000000"/>
                  </a:solidFill>
                  <a:latin typeface="Gerbera"/>
                  <a:cs typeface="Arial" panose="020B0604020202020204" pitchFamily="34" charset="0"/>
                </a:rPr>
                <a:t>х</a:t>
              </a:r>
              <a:r>
                <a:rPr lang="ru-RU" altLang="ru-RU" sz="2133" baseline="-25000" dirty="0">
                  <a:solidFill>
                    <a:srgbClr val="000000"/>
                  </a:solidFill>
                  <a:latin typeface="Gerbera"/>
                  <a:cs typeface="Arial" panose="020B0604020202020204" pitchFamily="34" charset="0"/>
                </a:rPr>
                <a:t>0</a:t>
              </a:r>
              <a:endParaRPr lang="ru-RU" altLang="ru-RU" sz="2133" baseline="-25000" dirty="0">
                <a:solidFill>
                  <a:prstClr val="black"/>
                </a:solidFill>
                <a:latin typeface="Gerbera"/>
              </a:endParaRPr>
            </a:p>
          </p:txBody>
        </p:sp>
        <p:sp>
          <p:nvSpPr>
            <p:cNvPr id="30" name="Rectangle 4"/>
            <p:cNvSpPr>
              <a:spLocks noChangeArrowheads="1"/>
            </p:cNvSpPr>
            <p:nvPr/>
          </p:nvSpPr>
          <p:spPr bwMode="auto">
            <a:xfrm>
              <a:off x="3249997" y="1902898"/>
              <a:ext cx="291667" cy="3385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121920" tIns="60960" rIns="121920" bIns="6096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ru-RU" altLang="ru-RU" sz="2133" i="1" dirty="0">
                  <a:solidFill>
                    <a:srgbClr val="000000"/>
                  </a:solidFill>
                  <a:latin typeface="Gerbera"/>
                  <a:cs typeface="Arial" panose="020B0604020202020204" pitchFamily="34" charset="0"/>
                </a:rPr>
                <a:t>х</a:t>
              </a:r>
              <a:endParaRPr lang="ru-RU" altLang="ru-RU" sz="2133" baseline="-25000" dirty="0">
                <a:solidFill>
                  <a:prstClr val="black"/>
                </a:solidFill>
                <a:latin typeface="Gerbera"/>
              </a:endParaRPr>
            </a:p>
          </p:txBody>
        </p:sp>
        <p:sp>
          <p:nvSpPr>
            <p:cNvPr id="9" name="Овал 8"/>
            <p:cNvSpPr/>
            <p:nvPr/>
          </p:nvSpPr>
          <p:spPr>
            <a:xfrm>
              <a:off x="1502600" y="1462012"/>
              <a:ext cx="184150" cy="18415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1" name="Овал 30"/>
            <p:cNvSpPr/>
            <p:nvPr/>
          </p:nvSpPr>
          <p:spPr>
            <a:xfrm>
              <a:off x="3310297" y="1462012"/>
              <a:ext cx="184150" cy="18415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89253" y="2918471"/>
            <a:ext cx="5318881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1867" dirty="0">
                <a:solidFill>
                  <a:prstClr val="black"/>
                </a:solidFill>
              </a:rPr>
              <a:t>Пусть в момент времени </a:t>
            </a:r>
            <a:r>
              <a:rPr lang="en-US" sz="1867" i="1" dirty="0">
                <a:solidFill>
                  <a:prstClr val="black"/>
                </a:solidFill>
              </a:rPr>
              <a:t>t</a:t>
            </a:r>
            <a:r>
              <a:rPr lang="en-US" sz="1867" baseline="-25000" dirty="0">
                <a:solidFill>
                  <a:prstClr val="black"/>
                </a:solidFill>
              </a:rPr>
              <a:t>0</a:t>
            </a:r>
            <a:r>
              <a:rPr lang="en-US" sz="1867" dirty="0">
                <a:solidFill>
                  <a:prstClr val="black"/>
                </a:solidFill>
              </a:rPr>
              <a:t> </a:t>
            </a:r>
            <a:r>
              <a:rPr lang="ru-RU" sz="1867" dirty="0">
                <a:solidFill>
                  <a:prstClr val="black"/>
                </a:solidFill>
              </a:rPr>
              <a:t>= 0 координата тела </a:t>
            </a:r>
            <a:r>
              <a:rPr lang="ru-RU" sz="1867" i="1" dirty="0">
                <a:solidFill>
                  <a:prstClr val="black"/>
                </a:solidFill>
              </a:rPr>
              <a:t>х</a:t>
            </a:r>
            <a:r>
              <a:rPr lang="ru-RU" sz="1867" baseline="-25000" dirty="0">
                <a:solidFill>
                  <a:prstClr val="black"/>
                </a:solidFill>
              </a:rPr>
              <a:t>0</a:t>
            </a:r>
            <a:r>
              <a:rPr lang="ru-RU" sz="1867" dirty="0">
                <a:solidFill>
                  <a:prstClr val="black"/>
                </a:solidFill>
              </a:rPr>
              <a:t>, в момент времени </a:t>
            </a:r>
            <a:r>
              <a:rPr lang="en-US" sz="1867" i="1" dirty="0">
                <a:solidFill>
                  <a:prstClr val="black"/>
                </a:solidFill>
              </a:rPr>
              <a:t>t</a:t>
            </a:r>
            <a:r>
              <a:rPr lang="ru-RU" sz="1867" dirty="0">
                <a:solidFill>
                  <a:prstClr val="black"/>
                </a:solidFill>
              </a:rPr>
              <a:t> — </a:t>
            </a:r>
            <a:r>
              <a:rPr lang="ru-RU" sz="1867" i="1" dirty="0">
                <a:solidFill>
                  <a:prstClr val="black"/>
                </a:solidFill>
              </a:rPr>
              <a:t>х</a:t>
            </a:r>
            <a:r>
              <a:rPr lang="ru-RU" sz="1867" dirty="0">
                <a:solidFill>
                  <a:prstClr val="black"/>
                </a:solidFill>
              </a:rPr>
              <a:t>.</a:t>
            </a:r>
            <a:endParaRPr lang="ru-RU" sz="1867" dirty="0">
              <a:solidFill>
                <a:prstClr val="black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89253" y="3873609"/>
            <a:ext cx="5318881" cy="954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1867" dirty="0">
                <a:solidFill>
                  <a:prstClr val="black"/>
                </a:solidFill>
              </a:rPr>
              <a:t>Тогда за промежуток времени </a:t>
            </a:r>
            <a:r>
              <a:rPr lang="el-GR" altLang="ru-RU" sz="1867" dirty="0">
                <a:solidFill>
                  <a:srgbClr val="4472C4">
                    <a:lumMod val="75000"/>
                  </a:srgbClr>
                </a:solidFill>
                <a:ea typeface="Yu Mincho Light" panose="02020300000000000000" pitchFamily="18" charset="-128"/>
                <a:cs typeface="Arial" panose="020B0604020202020204" pitchFamily="34" charset="0"/>
              </a:rPr>
              <a:t>Δ</a:t>
            </a:r>
            <a:r>
              <a:rPr lang="en-US" altLang="ru-RU" sz="1867" i="1" dirty="0">
                <a:solidFill>
                  <a:srgbClr val="4472C4">
                    <a:lumMod val="75000"/>
                  </a:srgbClr>
                </a:solidFill>
                <a:cs typeface="Arial" panose="020B0604020202020204" pitchFamily="34" charset="0"/>
              </a:rPr>
              <a:t>t</a:t>
            </a:r>
            <a:r>
              <a:rPr lang="en-US" altLang="ru-RU" sz="1867" dirty="0">
                <a:solidFill>
                  <a:srgbClr val="4472C4">
                    <a:lumMod val="75000"/>
                  </a:srgbClr>
                </a:solidFill>
                <a:cs typeface="Arial" panose="020B0604020202020204" pitchFamily="34" charset="0"/>
              </a:rPr>
              <a:t> = </a:t>
            </a:r>
            <a:r>
              <a:rPr lang="en-US" altLang="ru-RU" sz="1867" i="1" dirty="0">
                <a:solidFill>
                  <a:srgbClr val="4472C4">
                    <a:lumMod val="75000"/>
                  </a:srgbClr>
                </a:solidFill>
                <a:cs typeface="Arial" panose="020B0604020202020204" pitchFamily="34" charset="0"/>
              </a:rPr>
              <a:t>t </a:t>
            </a:r>
            <a:r>
              <a:rPr lang="en-US" altLang="ru-RU" sz="1867" i="1" dirty="0">
                <a:solidFill>
                  <a:srgbClr val="4472C4">
                    <a:lumMod val="75000"/>
                  </a:srgbClr>
                </a:solidFill>
                <a:cs typeface="Times New Roman" panose="02020603050405020304" pitchFamily="18" charset="0"/>
              </a:rPr>
              <a:t>− t</a:t>
            </a:r>
            <a:r>
              <a:rPr lang="en-US" altLang="ru-RU" sz="1867" baseline="-25000" dirty="0">
                <a:solidFill>
                  <a:srgbClr val="4472C4">
                    <a:lumMod val="75000"/>
                  </a:srgbClr>
                </a:solidFill>
                <a:cs typeface="Times New Roman" panose="02020603050405020304" pitchFamily="18" charset="0"/>
              </a:rPr>
              <a:t>0</a:t>
            </a:r>
            <a:r>
              <a:rPr lang="ru-RU" altLang="ru-RU" sz="1867" dirty="0">
                <a:solidFill>
                  <a:prstClr val="black"/>
                </a:solidFill>
                <a:cs typeface="Times New Roman" panose="02020603050405020304" pitchFamily="18" charset="0"/>
              </a:rPr>
              <a:t> координата тела изменяется на величину </a:t>
            </a:r>
            <a:r>
              <a:rPr lang="el-GR" altLang="ru-RU" sz="1867" dirty="0">
                <a:solidFill>
                  <a:srgbClr val="4472C4">
                    <a:lumMod val="75000"/>
                  </a:srgbClr>
                </a:solidFill>
                <a:ea typeface="Yu Mincho Light" panose="02020300000000000000" pitchFamily="18" charset="-128"/>
                <a:cs typeface="Arial" panose="020B0604020202020204" pitchFamily="34" charset="0"/>
              </a:rPr>
              <a:t>Δ</a:t>
            </a:r>
            <a:r>
              <a:rPr lang="ru-RU" altLang="ru-RU" sz="1867" i="1" dirty="0">
                <a:solidFill>
                  <a:srgbClr val="4472C4">
                    <a:lumMod val="75000"/>
                  </a:srgbClr>
                </a:solidFill>
                <a:cs typeface="Arial" panose="020B0604020202020204" pitchFamily="34" charset="0"/>
              </a:rPr>
              <a:t>х</a:t>
            </a:r>
            <a:r>
              <a:rPr lang="en-US" altLang="ru-RU" sz="1867" dirty="0">
                <a:solidFill>
                  <a:srgbClr val="4472C4">
                    <a:lumMod val="75000"/>
                  </a:srgbClr>
                </a:solidFill>
                <a:cs typeface="Arial" panose="020B0604020202020204" pitchFamily="34" charset="0"/>
              </a:rPr>
              <a:t> </a:t>
            </a:r>
            <a:r>
              <a:rPr lang="en-US" altLang="ru-RU" sz="1867" dirty="0">
                <a:solidFill>
                  <a:srgbClr val="4472C4">
                    <a:lumMod val="75000"/>
                  </a:srgbClr>
                </a:solidFill>
                <a:cs typeface="Arial" panose="020B0604020202020204" pitchFamily="34" charset="0"/>
              </a:rPr>
              <a:t>= </a:t>
            </a:r>
            <a:r>
              <a:rPr lang="ru-RU" altLang="ru-RU" sz="1867" i="1" dirty="0">
                <a:solidFill>
                  <a:srgbClr val="4472C4">
                    <a:lumMod val="75000"/>
                  </a:srgbClr>
                </a:solidFill>
                <a:cs typeface="Arial" panose="020B0604020202020204" pitchFamily="34" charset="0"/>
              </a:rPr>
              <a:t>х</a:t>
            </a:r>
            <a:r>
              <a:rPr lang="en-US" altLang="ru-RU" sz="1867" i="1" dirty="0">
                <a:solidFill>
                  <a:srgbClr val="4472C4">
                    <a:lumMod val="75000"/>
                  </a:srgbClr>
                </a:solidFill>
                <a:cs typeface="Arial" panose="020B0604020202020204" pitchFamily="34" charset="0"/>
              </a:rPr>
              <a:t> </a:t>
            </a:r>
            <a:r>
              <a:rPr lang="en-US" altLang="ru-RU" sz="1867" i="1" dirty="0">
                <a:solidFill>
                  <a:srgbClr val="4472C4">
                    <a:lumMod val="75000"/>
                  </a:srgbClr>
                </a:solidFill>
                <a:cs typeface="Times New Roman" panose="02020603050405020304" pitchFamily="18" charset="0"/>
              </a:rPr>
              <a:t>− </a:t>
            </a:r>
            <a:r>
              <a:rPr lang="ru-RU" altLang="ru-RU" sz="1867" i="1" dirty="0">
                <a:solidFill>
                  <a:srgbClr val="4472C4">
                    <a:lumMod val="75000"/>
                  </a:srgbClr>
                </a:solidFill>
                <a:cs typeface="Times New Roman" panose="02020603050405020304" pitchFamily="18" charset="0"/>
              </a:rPr>
              <a:t>х</a:t>
            </a:r>
            <a:r>
              <a:rPr lang="en-US" altLang="ru-RU" sz="1867" baseline="-25000" dirty="0">
                <a:solidFill>
                  <a:srgbClr val="4472C4">
                    <a:lumMod val="75000"/>
                  </a:srgbClr>
                </a:solidFill>
                <a:cs typeface="Times New Roman" panose="02020603050405020304" pitchFamily="18" charset="0"/>
              </a:rPr>
              <a:t>0</a:t>
            </a:r>
            <a:r>
              <a:rPr lang="ru-RU" altLang="ru-RU" sz="1867" dirty="0">
                <a:solidFill>
                  <a:prstClr val="black"/>
                </a:solidFill>
                <a:cs typeface="Times New Roman" panose="02020603050405020304" pitchFamily="18" charset="0"/>
              </a:rPr>
              <a:t>.</a:t>
            </a:r>
            <a:endParaRPr lang="ru-RU" altLang="ru-RU" sz="1867" dirty="0">
              <a:solidFill>
                <a:prstClr val="black"/>
              </a:solidFill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6405294" y="2093104"/>
            <a:ext cx="5032742" cy="724814"/>
            <a:chOff x="4803970" y="1342669"/>
            <a:chExt cx="3774556" cy="54361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4803970" y="1342669"/>
                  <a:ext cx="1353640" cy="543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𝜐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4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24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</m:oMath>
                    </m:oMathPara>
                  </a14:m>
                  <a:endParaRPr lang="ru-RU" sz="2400" dirty="0">
                    <a:solidFill>
                      <a:srgbClr val="ED7D31">
                        <a:lumMod val="75000"/>
                      </a:srgbClr>
                    </a:solidFill>
                  </a:endParaRPr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03970" y="1342669"/>
                  <a:ext cx="1404166" cy="564898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TextBox 17"/>
            <p:cNvSpPr txBox="1"/>
            <p:nvPr/>
          </p:nvSpPr>
          <p:spPr>
            <a:xfrm>
              <a:off x="6010275" y="1471537"/>
              <a:ext cx="2568251" cy="284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r>
                <a:rPr lang="ru-RU" sz="1867" dirty="0">
                  <a:solidFill>
                    <a:prstClr val="black"/>
                  </a:solidFill>
                  <a:cs typeface="Times New Roman" panose="02020603050405020304" pitchFamily="18" charset="0"/>
                </a:rPr>
                <a:t>—</a:t>
              </a:r>
              <a:r>
                <a:rPr lang="en-US" sz="1867" dirty="0">
                  <a:solidFill>
                    <a:prstClr val="black"/>
                  </a:solidFill>
                  <a:cs typeface="Times New Roman" panose="02020603050405020304" pitchFamily="18" charset="0"/>
                </a:rPr>
                <a:t> </a:t>
              </a:r>
              <a:r>
                <a:rPr lang="ru-RU" sz="1867" dirty="0">
                  <a:solidFill>
                    <a:prstClr val="black"/>
                  </a:solidFill>
                  <a:cs typeface="Times New Roman" panose="02020603050405020304" pitchFamily="18" charset="0"/>
                </a:rPr>
                <a:t>проекция скорости тела.</a:t>
              </a:r>
              <a:endParaRPr lang="ru-RU" sz="1867" dirty="0">
                <a:solidFill>
                  <a:prstClr val="black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6405293" y="3165636"/>
                <a:ext cx="19341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4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ru-RU" sz="2400" dirty="0">
                  <a:solidFill>
                    <a:srgbClr val="ED7D31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3970" y="2374226"/>
                <a:ext cx="1501180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/>
          <p:cNvSpPr txBox="1"/>
          <p:nvPr/>
        </p:nvSpPr>
        <p:spPr>
          <a:xfrm>
            <a:off x="8115307" y="3206671"/>
            <a:ext cx="2414444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ru-RU" sz="1867" dirty="0">
                <a:solidFill>
                  <a:prstClr val="black"/>
                </a:solidFill>
                <a:cs typeface="Times New Roman" panose="02020603050405020304" pitchFamily="18" charset="0"/>
              </a:rPr>
              <a:t>—</a:t>
            </a:r>
            <a:r>
              <a:rPr lang="en-US" sz="1867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1867" dirty="0">
                <a:solidFill>
                  <a:prstClr val="black"/>
                </a:solidFill>
                <a:cs typeface="Times New Roman" panose="02020603050405020304" pitchFamily="18" charset="0"/>
              </a:rPr>
              <a:t>кинематическое</a:t>
            </a:r>
            <a:endParaRPr lang="ru-RU" sz="1867" dirty="0">
              <a:solidFill>
                <a:prstClr val="black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405293" y="3619977"/>
            <a:ext cx="5308339" cy="379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/>
            <a:r>
              <a:rPr lang="ru-RU" sz="1867" dirty="0">
                <a:solidFill>
                  <a:prstClr val="black"/>
                </a:solidFill>
                <a:cs typeface="Times New Roman" panose="02020603050405020304" pitchFamily="18" charset="0"/>
              </a:rPr>
              <a:t>уравнение </a:t>
            </a:r>
            <a:r>
              <a:rPr lang="ru-RU" sz="1867" dirty="0">
                <a:solidFill>
                  <a:prstClr val="black"/>
                </a:solidFill>
                <a:cs typeface="Times New Roman" panose="02020603050405020304" pitchFamily="18" charset="0"/>
              </a:rPr>
              <a:t>равномерного движения.</a:t>
            </a:r>
            <a:endParaRPr lang="ru-RU" sz="1867" dirty="0">
              <a:solidFill>
                <a:prstClr val="black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89253" y="5116007"/>
            <a:ext cx="5318881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1867" dirty="0">
                <a:solidFill>
                  <a:prstClr val="black"/>
                </a:solidFill>
              </a:rPr>
              <a:t>Проекция перемещения </a:t>
            </a:r>
            <a:r>
              <a:rPr lang="el-GR" altLang="ru-RU" sz="1867" dirty="0">
                <a:solidFill>
                  <a:srgbClr val="4472C4">
                    <a:lumMod val="75000"/>
                  </a:srgbClr>
                </a:solidFill>
                <a:ea typeface="Yu Mincho Light" panose="02020300000000000000" pitchFamily="18" charset="-128"/>
                <a:cs typeface="Arial" panose="020B0604020202020204" pitchFamily="34" charset="0"/>
              </a:rPr>
              <a:t>Δ</a:t>
            </a:r>
            <a:r>
              <a:rPr lang="en-US" altLang="ru-RU" sz="1867" i="1" dirty="0">
                <a:solidFill>
                  <a:srgbClr val="4472C4">
                    <a:lumMod val="75000"/>
                  </a:srgbClr>
                </a:solidFill>
                <a:ea typeface="Yu Mincho Light" panose="02020300000000000000" pitchFamily="18" charset="-128"/>
                <a:cs typeface="Arial" panose="020B0604020202020204" pitchFamily="34" charset="0"/>
              </a:rPr>
              <a:t>r</a:t>
            </a:r>
            <a:r>
              <a:rPr lang="ru-RU" altLang="ru-RU" sz="1867" i="1" baseline="-25000" dirty="0">
                <a:solidFill>
                  <a:srgbClr val="4472C4">
                    <a:lumMod val="75000"/>
                  </a:srgbClr>
                </a:solidFill>
                <a:cs typeface="Arial" panose="020B0604020202020204" pitchFamily="34" charset="0"/>
              </a:rPr>
              <a:t>х</a:t>
            </a:r>
            <a:r>
              <a:rPr lang="en-US" altLang="ru-RU" sz="1867" dirty="0">
                <a:solidFill>
                  <a:srgbClr val="4472C4">
                    <a:lumMod val="75000"/>
                  </a:srgbClr>
                </a:solidFill>
                <a:cs typeface="Arial" panose="020B0604020202020204" pitchFamily="34" charset="0"/>
              </a:rPr>
              <a:t> </a:t>
            </a:r>
            <a:r>
              <a:rPr lang="en-US" altLang="ru-RU" sz="1867" dirty="0">
                <a:solidFill>
                  <a:srgbClr val="4472C4">
                    <a:lumMod val="75000"/>
                  </a:srgbClr>
                </a:solidFill>
                <a:cs typeface="Arial" panose="020B0604020202020204" pitchFamily="34" charset="0"/>
              </a:rPr>
              <a:t>= </a:t>
            </a:r>
            <a:r>
              <a:rPr lang="ru-RU" altLang="ru-RU" sz="1867" i="1" dirty="0">
                <a:solidFill>
                  <a:srgbClr val="4472C4">
                    <a:lumMod val="75000"/>
                  </a:srgbClr>
                </a:solidFill>
                <a:cs typeface="Arial" panose="020B0604020202020204" pitchFamily="34" charset="0"/>
              </a:rPr>
              <a:t>х</a:t>
            </a:r>
            <a:r>
              <a:rPr lang="en-US" altLang="ru-RU" sz="1867" i="1" dirty="0">
                <a:solidFill>
                  <a:srgbClr val="4472C4">
                    <a:lumMod val="75000"/>
                  </a:srgbClr>
                </a:solidFill>
                <a:cs typeface="Arial" panose="020B0604020202020204" pitchFamily="34" charset="0"/>
              </a:rPr>
              <a:t> </a:t>
            </a:r>
            <a:r>
              <a:rPr lang="en-US" altLang="ru-RU" sz="1867" i="1" dirty="0">
                <a:solidFill>
                  <a:srgbClr val="4472C4">
                    <a:lumMod val="75000"/>
                  </a:srgbClr>
                </a:solidFill>
                <a:cs typeface="Times New Roman" panose="02020603050405020304" pitchFamily="18" charset="0"/>
              </a:rPr>
              <a:t>− </a:t>
            </a:r>
            <a:r>
              <a:rPr lang="ru-RU" altLang="ru-RU" sz="1867" i="1" dirty="0">
                <a:solidFill>
                  <a:srgbClr val="4472C4">
                    <a:lumMod val="75000"/>
                  </a:srgbClr>
                </a:solidFill>
                <a:cs typeface="Times New Roman" panose="02020603050405020304" pitchFamily="18" charset="0"/>
              </a:rPr>
              <a:t>х</a:t>
            </a:r>
            <a:r>
              <a:rPr lang="en-US" altLang="ru-RU" sz="1867" baseline="-25000" dirty="0">
                <a:solidFill>
                  <a:srgbClr val="4472C4">
                    <a:lumMod val="75000"/>
                  </a:srgbClr>
                </a:solidFill>
                <a:cs typeface="Times New Roman" panose="02020603050405020304" pitchFamily="18" charset="0"/>
              </a:rPr>
              <a:t>0</a:t>
            </a:r>
            <a:r>
              <a:rPr lang="ru-RU" altLang="ru-RU" sz="1867" dirty="0">
                <a:solidFill>
                  <a:prstClr val="black"/>
                </a:solidFill>
                <a:cs typeface="Times New Roman" panose="02020603050405020304" pitchFamily="18" charset="0"/>
              </a:rPr>
              <a:t>.</a:t>
            </a:r>
            <a:endParaRPr lang="ru-RU" altLang="ru-RU" sz="1867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6403677" y="4349681"/>
                <a:ext cx="152157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l-GR" sz="24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4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4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ru-RU" sz="2400" dirty="0">
                  <a:solidFill>
                    <a:srgbClr val="ED7D31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2758" y="3262260"/>
                <a:ext cx="1188467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Box 51"/>
          <p:cNvSpPr txBox="1"/>
          <p:nvPr/>
        </p:nvSpPr>
        <p:spPr>
          <a:xfrm>
            <a:off x="7715237" y="4387673"/>
            <a:ext cx="3507692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ru-RU" sz="1867" dirty="0">
                <a:solidFill>
                  <a:prstClr val="black"/>
                </a:solidFill>
                <a:cs typeface="Times New Roman" panose="02020603050405020304" pitchFamily="18" charset="0"/>
              </a:rPr>
              <a:t>—</a:t>
            </a:r>
            <a:r>
              <a:rPr lang="en-US" sz="1867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1867" dirty="0">
                <a:solidFill>
                  <a:prstClr val="black"/>
                </a:solidFill>
                <a:cs typeface="Times New Roman" panose="02020603050405020304" pitchFamily="18" charset="0"/>
              </a:rPr>
              <a:t>уравнение перемещения.</a:t>
            </a:r>
            <a:endParaRPr lang="ru-RU" sz="1867" dirty="0">
              <a:solidFill>
                <a:prstClr val="black"/>
              </a:solidFill>
            </a:endParaRPr>
          </a:p>
        </p:txBody>
      </p:sp>
      <p:grpSp>
        <p:nvGrpSpPr>
          <p:cNvPr id="56" name="Группа 55"/>
          <p:cNvGrpSpPr/>
          <p:nvPr/>
        </p:nvGrpSpPr>
        <p:grpSpPr>
          <a:xfrm>
            <a:off x="6403678" y="5161457"/>
            <a:ext cx="3635376" cy="461665"/>
            <a:chOff x="4802758" y="3771178"/>
            <a:chExt cx="2726532" cy="34624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/>
                <p:cNvSpPr txBox="1"/>
                <p:nvPr/>
              </p:nvSpPr>
              <p:spPr>
                <a:xfrm>
                  <a:off x="4802758" y="3771178"/>
                  <a:ext cx="1076978" cy="34624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4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24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𝜐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</m:e>
                        </m:d>
                        <m:r>
                          <a:rPr lang="en-US" sz="24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ru-RU" sz="2400" dirty="0">
                    <a:solidFill>
                      <a:srgbClr val="ED7D31">
                        <a:lumMod val="75000"/>
                      </a:srgbClr>
                    </a:solidFill>
                  </a:endParaRPr>
                </a:p>
              </p:txBody>
            </p:sp>
          </mc:Choice>
          <mc:Fallback xmlns="">
            <p:sp>
              <p:nvSpPr>
                <p:cNvPr id="53" name="Text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02758" y="3771178"/>
                  <a:ext cx="1124731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TextBox 53"/>
            <p:cNvSpPr txBox="1"/>
            <p:nvPr/>
          </p:nvSpPr>
          <p:spPr>
            <a:xfrm>
              <a:off x="5729278" y="3799673"/>
              <a:ext cx="1800012" cy="284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r>
                <a:rPr lang="ru-RU" sz="1867" dirty="0">
                  <a:solidFill>
                    <a:prstClr val="black"/>
                  </a:solidFill>
                  <a:cs typeface="Times New Roman" panose="02020603050405020304" pitchFamily="18" charset="0"/>
                </a:rPr>
                <a:t>—</a:t>
              </a:r>
              <a:r>
                <a:rPr lang="en-US" sz="1867" dirty="0">
                  <a:solidFill>
                    <a:prstClr val="black"/>
                  </a:solidFill>
                  <a:cs typeface="Times New Roman" panose="02020603050405020304" pitchFamily="18" charset="0"/>
                </a:rPr>
                <a:t> </a:t>
              </a:r>
              <a:r>
                <a:rPr lang="ru-RU" sz="1867" dirty="0">
                  <a:solidFill>
                    <a:prstClr val="black"/>
                  </a:solidFill>
                  <a:cs typeface="Times New Roman" panose="02020603050405020304" pitchFamily="18" charset="0"/>
                </a:rPr>
                <a:t>уравнение пути.</a:t>
              </a:r>
              <a:endParaRPr lang="ru-RU" sz="1867" dirty="0">
                <a:solidFill>
                  <a:prstClr val="black"/>
                </a:solidFill>
              </a:endParaRP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489253" y="5783889"/>
            <a:ext cx="5318881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altLang="ru-RU" sz="1867" dirty="0">
                <a:solidFill>
                  <a:prstClr val="black"/>
                </a:solidFill>
              </a:rPr>
              <a:t>При РПД </a:t>
            </a:r>
            <a:r>
              <a:rPr lang="en-US" altLang="ru-RU" sz="1867" i="1" dirty="0">
                <a:solidFill>
                  <a:srgbClr val="4472C4">
                    <a:lumMod val="75000"/>
                  </a:srgbClr>
                </a:solidFill>
              </a:rPr>
              <a:t>s</a:t>
            </a:r>
            <a:r>
              <a:rPr lang="en-US" altLang="ru-RU" sz="1867" dirty="0">
                <a:solidFill>
                  <a:srgbClr val="4472C4">
                    <a:lumMod val="75000"/>
                  </a:srgbClr>
                </a:solidFill>
              </a:rPr>
              <a:t> = |</a:t>
            </a:r>
            <a:r>
              <a:rPr lang="el-GR" altLang="ru-RU" sz="1867" dirty="0">
                <a:solidFill>
                  <a:srgbClr val="4472C4">
                    <a:lumMod val="75000"/>
                  </a:srgbClr>
                </a:solidFill>
                <a:ea typeface="Yu Mincho Light" panose="02020300000000000000" pitchFamily="18" charset="-128"/>
                <a:cs typeface="Arial" panose="020B0604020202020204" pitchFamily="34" charset="0"/>
              </a:rPr>
              <a:t>Δ</a:t>
            </a:r>
            <a:r>
              <a:rPr lang="en-US" altLang="ru-RU" sz="1867" i="1" dirty="0">
                <a:solidFill>
                  <a:srgbClr val="4472C4">
                    <a:lumMod val="75000"/>
                  </a:srgbClr>
                </a:solidFill>
                <a:ea typeface="Yu Mincho Light" panose="02020300000000000000" pitchFamily="18" charset="-128"/>
                <a:cs typeface="Arial" panose="020B0604020202020204" pitchFamily="34" charset="0"/>
              </a:rPr>
              <a:t>r</a:t>
            </a:r>
            <a:r>
              <a:rPr lang="ru-RU" altLang="ru-RU" sz="1867" i="1" baseline="-25000" dirty="0">
                <a:solidFill>
                  <a:srgbClr val="4472C4">
                    <a:lumMod val="75000"/>
                  </a:srgbClr>
                </a:solidFill>
                <a:cs typeface="Arial" panose="020B0604020202020204" pitchFamily="34" charset="0"/>
              </a:rPr>
              <a:t>х</a:t>
            </a:r>
            <a:r>
              <a:rPr lang="en-US" altLang="ru-RU" sz="1867" dirty="0">
                <a:solidFill>
                  <a:srgbClr val="4472C4">
                    <a:lumMod val="75000"/>
                  </a:srgbClr>
                </a:solidFill>
                <a:cs typeface="Arial" panose="020B0604020202020204" pitchFamily="34" charset="0"/>
              </a:rPr>
              <a:t> |</a:t>
            </a:r>
            <a:r>
              <a:rPr lang="ru-RU" altLang="ru-RU" sz="1867" dirty="0">
                <a:solidFill>
                  <a:prstClr val="black"/>
                </a:solidFill>
                <a:cs typeface="Times New Roman" panose="02020603050405020304" pitchFamily="18" charset="0"/>
              </a:rPr>
              <a:t>.</a:t>
            </a:r>
            <a:endParaRPr lang="ru-RU" altLang="ru-RU" sz="1867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905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4" grpId="0"/>
      <p:bldP spid="46" grpId="0"/>
      <p:bldP spid="37" grpId="0"/>
      <p:bldP spid="49" grpId="0"/>
      <p:bldP spid="51" grpId="0"/>
      <p:bldP spid="52" grpId="0"/>
      <p:bldP spid="5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383867" y="1792209"/>
            <a:ext cx="5329765" cy="4183292"/>
          </a:xfrm>
          <a:prstGeom prst="roundRect">
            <a:avLst>
              <a:gd name="adj" fmla="val 218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dirty="0">
                <a:solidFill>
                  <a:prstClr val="white"/>
                </a:solidFill>
              </a:rPr>
              <a:t>v</a:t>
            </a: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568" y="6474000"/>
            <a:ext cx="1755432" cy="38400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489251" y="1253068"/>
            <a:ext cx="11235268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93886" y="515809"/>
            <a:ext cx="3967753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lnSpc>
                <a:spcPts val="4533"/>
              </a:lnSpc>
            </a:pPr>
            <a:r>
              <a:rPr lang="ru-RU" sz="2933" b="1" cap="all" dirty="0">
                <a:solidFill>
                  <a:srgbClr val="ED7D31">
                    <a:lumMod val="75000"/>
                  </a:srgbClr>
                </a:solidFill>
              </a:rPr>
              <a:t>Скорость при РПД</a:t>
            </a:r>
          </a:p>
        </p:txBody>
      </p:sp>
      <p:grpSp>
        <p:nvGrpSpPr>
          <p:cNvPr id="21" name="Группа 20"/>
          <p:cNvGrpSpPr/>
          <p:nvPr/>
        </p:nvGrpSpPr>
        <p:grpSpPr>
          <a:xfrm>
            <a:off x="6405294" y="2093104"/>
            <a:ext cx="5032742" cy="724814"/>
            <a:chOff x="4803970" y="1342669"/>
            <a:chExt cx="3774556" cy="54361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4803970" y="1342669"/>
                  <a:ext cx="1353640" cy="543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𝜐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4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24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</m:oMath>
                    </m:oMathPara>
                  </a14:m>
                  <a:endParaRPr lang="ru-RU" sz="2400" dirty="0">
                    <a:solidFill>
                      <a:srgbClr val="ED7D31">
                        <a:lumMod val="75000"/>
                      </a:srgbClr>
                    </a:solidFill>
                  </a:endParaRPr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03970" y="1342669"/>
                  <a:ext cx="1404166" cy="564898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TextBox 17"/>
            <p:cNvSpPr txBox="1"/>
            <p:nvPr/>
          </p:nvSpPr>
          <p:spPr>
            <a:xfrm>
              <a:off x="6010275" y="1471537"/>
              <a:ext cx="2568251" cy="284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r>
                <a:rPr lang="ru-RU" sz="1867" dirty="0">
                  <a:solidFill>
                    <a:prstClr val="black"/>
                  </a:solidFill>
                  <a:cs typeface="Times New Roman" panose="02020603050405020304" pitchFamily="18" charset="0"/>
                </a:rPr>
                <a:t>—</a:t>
              </a:r>
              <a:r>
                <a:rPr lang="en-US" sz="1867" dirty="0">
                  <a:solidFill>
                    <a:prstClr val="black"/>
                  </a:solidFill>
                  <a:cs typeface="Times New Roman" panose="02020603050405020304" pitchFamily="18" charset="0"/>
                </a:rPr>
                <a:t> </a:t>
              </a:r>
              <a:r>
                <a:rPr lang="ru-RU" sz="1867" dirty="0">
                  <a:solidFill>
                    <a:prstClr val="black"/>
                  </a:solidFill>
                  <a:cs typeface="Times New Roman" panose="02020603050405020304" pitchFamily="18" charset="0"/>
                </a:rPr>
                <a:t>проекция скорости тела.</a:t>
              </a:r>
              <a:endParaRPr lang="ru-RU" sz="1867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6405293" y="3165634"/>
            <a:ext cx="5308339" cy="833997"/>
            <a:chOff x="4803970" y="2153044"/>
            <a:chExt cx="3981254" cy="62549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4803970" y="2153044"/>
                  <a:ext cx="1450638" cy="34624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4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𝜐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ru-RU" sz="2400" dirty="0">
                    <a:solidFill>
                      <a:srgbClr val="ED7D31">
                        <a:lumMod val="75000"/>
                      </a:srgbClr>
                    </a:solidFill>
                  </a:endParaRPr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03970" y="2153044"/>
                  <a:ext cx="1501180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6" name="TextBox 45"/>
            <p:cNvSpPr txBox="1"/>
            <p:nvPr/>
          </p:nvSpPr>
          <p:spPr>
            <a:xfrm>
              <a:off x="6086480" y="2183821"/>
              <a:ext cx="1810833" cy="284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r>
                <a:rPr lang="ru-RU" sz="1867" dirty="0">
                  <a:solidFill>
                    <a:prstClr val="black"/>
                  </a:solidFill>
                  <a:cs typeface="Times New Roman" panose="02020603050405020304" pitchFamily="18" charset="0"/>
                </a:rPr>
                <a:t>—</a:t>
              </a:r>
              <a:r>
                <a:rPr lang="en-US" sz="1867" dirty="0">
                  <a:solidFill>
                    <a:prstClr val="black"/>
                  </a:solidFill>
                  <a:cs typeface="Times New Roman" panose="02020603050405020304" pitchFamily="18" charset="0"/>
                </a:rPr>
                <a:t> </a:t>
              </a:r>
              <a:r>
                <a:rPr lang="ru-RU" sz="1867" dirty="0">
                  <a:solidFill>
                    <a:prstClr val="black"/>
                  </a:solidFill>
                  <a:cs typeface="Times New Roman" panose="02020603050405020304" pitchFamily="18" charset="0"/>
                </a:rPr>
                <a:t>кинематическое</a:t>
              </a:r>
              <a:endParaRPr lang="ru-RU" sz="1867" dirty="0">
                <a:solidFill>
                  <a:prstClr val="black"/>
                </a:solidFill>
              </a:endParaRPr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4803970" y="2493800"/>
              <a:ext cx="3981254" cy="2847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ru-RU" sz="1867" dirty="0">
                  <a:solidFill>
                    <a:prstClr val="black"/>
                  </a:solidFill>
                  <a:cs typeface="Times New Roman" panose="02020603050405020304" pitchFamily="18" charset="0"/>
                </a:rPr>
                <a:t>уравнение </a:t>
              </a:r>
              <a:r>
                <a:rPr lang="ru-RU" sz="1867" dirty="0">
                  <a:solidFill>
                    <a:prstClr val="black"/>
                  </a:solidFill>
                  <a:cs typeface="Times New Roman" panose="02020603050405020304" pitchFamily="18" charset="0"/>
                </a:rPr>
                <a:t>равномерного движения.</a:t>
              </a:r>
              <a:endParaRPr lang="ru-RU" sz="1867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8" name="Группа 47"/>
          <p:cNvGrpSpPr/>
          <p:nvPr/>
        </p:nvGrpSpPr>
        <p:grpSpPr>
          <a:xfrm>
            <a:off x="6403677" y="4349681"/>
            <a:ext cx="4819252" cy="461665"/>
            <a:chOff x="4802758" y="2993068"/>
            <a:chExt cx="3614439" cy="34624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/>
                <p:cNvSpPr txBox="1"/>
                <p:nvPr/>
              </p:nvSpPr>
              <p:spPr>
                <a:xfrm>
                  <a:off x="4802758" y="2993068"/>
                  <a:ext cx="1141177" cy="34624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sz="24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el-GR" sz="24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𝜐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ru-RU" sz="2400" dirty="0">
                    <a:solidFill>
                      <a:srgbClr val="ED7D31">
                        <a:lumMod val="75000"/>
                      </a:srgbClr>
                    </a:solidFill>
                  </a:endParaRPr>
                </a:p>
              </p:txBody>
            </p:sp>
          </mc:Choice>
          <mc:Fallback xmlns="">
            <p:sp>
              <p:nvSpPr>
                <p:cNvPr id="51" name="TextBox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02758" y="2993068"/>
                  <a:ext cx="1188467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2" name="TextBox 51"/>
            <p:cNvSpPr txBox="1"/>
            <p:nvPr/>
          </p:nvSpPr>
          <p:spPr>
            <a:xfrm>
              <a:off x="5786428" y="3021563"/>
              <a:ext cx="2630769" cy="284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r>
                <a:rPr lang="ru-RU" sz="1867" dirty="0">
                  <a:solidFill>
                    <a:prstClr val="black"/>
                  </a:solidFill>
                  <a:cs typeface="Times New Roman" panose="02020603050405020304" pitchFamily="18" charset="0"/>
                </a:rPr>
                <a:t>—</a:t>
              </a:r>
              <a:r>
                <a:rPr lang="en-US" sz="1867" dirty="0">
                  <a:solidFill>
                    <a:prstClr val="black"/>
                  </a:solidFill>
                  <a:cs typeface="Times New Roman" panose="02020603050405020304" pitchFamily="18" charset="0"/>
                </a:rPr>
                <a:t> </a:t>
              </a:r>
              <a:r>
                <a:rPr lang="ru-RU" sz="1867" dirty="0">
                  <a:solidFill>
                    <a:prstClr val="black"/>
                  </a:solidFill>
                  <a:cs typeface="Times New Roman" panose="02020603050405020304" pitchFamily="18" charset="0"/>
                </a:rPr>
                <a:t>уравнение перемещения.</a:t>
              </a:r>
              <a:endParaRPr lang="ru-RU" sz="1867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56" name="Группа 55"/>
          <p:cNvGrpSpPr/>
          <p:nvPr/>
        </p:nvGrpSpPr>
        <p:grpSpPr>
          <a:xfrm>
            <a:off x="6403678" y="5161457"/>
            <a:ext cx="3635376" cy="461665"/>
            <a:chOff x="4802758" y="3771178"/>
            <a:chExt cx="2726532" cy="34624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/>
                <p:cNvSpPr txBox="1"/>
                <p:nvPr/>
              </p:nvSpPr>
              <p:spPr>
                <a:xfrm>
                  <a:off x="4802758" y="3771178"/>
                  <a:ext cx="1076978" cy="34624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4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24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𝜐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</m:e>
                        </m:d>
                        <m:r>
                          <a:rPr lang="en-US" sz="24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ru-RU" sz="2400" dirty="0">
                    <a:solidFill>
                      <a:srgbClr val="ED7D31">
                        <a:lumMod val="75000"/>
                      </a:srgbClr>
                    </a:solidFill>
                  </a:endParaRPr>
                </a:p>
              </p:txBody>
            </p:sp>
          </mc:Choice>
          <mc:Fallback xmlns="">
            <p:sp>
              <p:nvSpPr>
                <p:cNvPr id="53" name="Text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02758" y="3771178"/>
                  <a:ext cx="1124731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TextBox 53"/>
            <p:cNvSpPr txBox="1"/>
            <p:nvPr/>
          </p:nvSpPr>
          <p:spPr>
            <a:xfrm>
              <a:off x="5729278" y="3799673"/>
              <a:ext cx="1800012" cy="284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r>
                <a:rPr lang="ru-RU" sz="1867" dirty="0">
                  <a:solidFill>
                    <a:prstClr val="black"/>
                  </a:solidFill>
                  <a:cs typeface="Times New Roman" panose="02020603050405020304" pitchFamily="18" charset="0"/>
                </a:rPr>
                <a:t>—</a:t>
              </a:r>
              <a:r>
                <a:rPr lang="en-US" sz="1867" dirty="0">
                  <a:solidFill>
                    <a:prstClr val="black"/>
                  </a:solidFill>
                  <a:cs typeface="Times New Roman" panose="02020603050405020304" pitchFamily="18" charset="0"/>
                </a:rPr>
                <a:t> </a:t>
              </a:r>
              <a:r>
                <a:rPr lang="ru-RU" sz="1867" dirty="0">
                  <a:solidFill>
                    <a:prstClr val="black"/>
                  </a:solidFill>
                  <a:cs typeface="Times New Roman" panose="02020603050405020304" pitchFamily="18" charset="0"/>
                </a:rPr>
                <a:t>уравнение пути.</a:t>
              </a:r>
              <a:endParaRPr lang="ru-RU" sz="1867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478368" y="1411595"/>
            <a:ext cx="5400749" cy="1274988"/>
            <a:chOff x="358775" y="1228639"/>
            <a:chExt cx="4050562" cy="956241"/>
          </a:xfrm>
        </p:grpSpPr>
        <p:cxnSp>
          <p:nvCxnSpPr>
            <p:cNvPr id="17" name="Прямая со стрелкой 16"/>
            <p:cNvCxnSpPr/>
            <p:nvPr/>
          </p:nvCxnSpPr>
          <p:spPr>
            <a:xfrm>
              <a:off x="358775" y="1797040"/>
              <a:ext cx="3997325" cy="0"/>
            </a:xfrm>
            <a:prstGeom prst="straightConnector1">
              <a:avLst/>
            </a:prstGeom>
            <a:ln w="15875"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 стрелкой 19"/>
            <p:cNvCxnSpPr/>
            <p:nvPr/>
          </p:nvCxnSpPr>
          <p:spPr>
            <a:xfrm>
              <a:off x="760292" y="1739893"/>
              <a:ext cx="0" cy="116519"/>
            </a:xfrm>
            <a:prstGeom prst="straightConnector1">
              <a:avLst/>
            </a:prstGeom>
            <a:ln w="15875">
              <a:solidFill>
                <a:schemeClr val="bg2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 стрелкой 21"/>
            <p:cNvCxnSpPr/>
            <p:nvPr/>
          </p:nvCxnSpPr>
          <p:spPr>
            <a:xfrm>
              <a:off x="1596904" y="1739893"/>
              <a:ext cx="0" cy="116519"/>
            </a:xfrm>
            <a:prstGeom prst="straightConnector1">
              <a:avLst/>
            </a:prstGeom>
            <a:ln w="15875">
              <a:solidFill>
                <a:schemeClr val="bg2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 стрелкой 24"/>
            <p:cNvCxnSpPr/>
            <p:nvPr/>
          </p:nvCxnSpPr>
          <p:spPr>
            <a:xfrm>
              <a:off x="3398807" y="1739893"/>
              <a:ext cx="0" cy="116519"/>
            </a:xfrm>
            <a:prstGeom prst="straightConnector1">
              <a:avLst/>
            </a:prstGeom>
            <a:ln w="15875">
              <a:solidFill>
                <a:schemeClr val="bg2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4"/>
            <p:cNvSpPr>
              <a:spLocks noChangeArrowheads="1"/>
            </p:cNvSpPr>
            <p:nvPr/>
          </p:nvSpPr>
          <p:spPr bwMode="auto">
            <a:xfrm>
              <a:off x="4117670" y="1757965"/>
              <a:ext cx="291667" cy="3385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121920" tIns="60960" rIns="121920" bIns="6096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ru-RU" altLang="ru-RU" sz="2133" i="1" dirty="0">
                  <a:solidFill>
                    <a:srgbClr val="000000"/>
                  </a:solidFill>
                  <a:latin typeface="Gerbera"/>
                  <a:cs typeface="Arial" panose="020B0604020202020204" pitchFamily="34" charset="0"/>
                </a:rPr>
                <a:t>х</a:t>
              </a:r>
              <a:endParaRPr lang="ru-RU" altLang="ru-RU" sz="2133" i="1" dirty="0">
                <a:solidFill>
                  <a:prstClr val="black"/>
                </a:solidFill>
                <a:latin typeface="Gerbera"/>
              </a:endParaRPr>
            </a:p>
          </p:txBody>
        </p:sp>
        <p:sp>
          <p:nvSpPr>
            <p:cNvPr id="28" name="Rectangle 4"/>
            <p:cNvSpPr>
              <a:spLocks noChangeArrowheads="1"/>
            </p:cNvSpPr>
            <p:nvPr/>
          </p:nvSpPr>
          <p:spPr bwMode="auto">
            <a:xfrm>
              <a:off x="597627" y="1846373"/>
              <a:ext cx="308498" cy="3385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121920" tIns="60960" rIns="121920" bIns="6096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ru-RU" altLang="ru-RU" sz="2133" dirty="0">
                  <a:solidFill>
                    <a:srgbClr val="000000"/>
                  </a:solidFill>
                  <a:latin typeface="Gerbera"/>
                  <a:cs typeface="Arial" panose="020B0604020202020204" pitchFamily="34" charset="0"/>
                </a:rPr>
                <a:t>0</a:t>
              </a:r>
              <a:endParaRPr lang="ru-RU" altLang="ru-RU" sz="2133" dirty="0">
                <a:solidFill>
                  <a:prstClr val="black"/>
                </a:solidFill>
                <a:latin typeface="Gerbera"/>
              </a:endParaRPr>
            </a:p>
          </p:txBody>
        </p:sp>
        <p:sp>
          <p:nvSpPr>
            <p:cNvPr id="29" name="Rectangle 4"/>
            <p:cNvSpPr>
              <a:spLocks noChangeArrowheads="1"/>
            </p:cNvSpPr>
            <p:nvPr/>
          </p:nvSpPr>
          <p:spPr bwMode="auto">
            <a:xfrm>
              <a:off x="1410146" y="1846373"/>
              <a:ext cx="374622" cy="3385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121920" tIns="60960" rIns="121920" bIns="6096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ru-RU" altLang="ru-RU" sz="2133" i="1" dirty="0">
                  <a:solidFill>
                    <a:srgbClr val="000000"/>
                  </a:solidFill>
                  <a:latin typeface="Gerbera"/>
                  <a:cs typeface="Arial" panose="020B0604020202020204" pitchFamily="34" charset="0"/>
                </a:rPr>
                <a:t>х</a:t>
              </a:r>
              <a:r>
                <a:rPr lang="ru-RU" altLang="ru-RU" sz="2133" baseline="-25000" dirty="0">
                  <a:solidFill>
                    <a:srgbClr val="000000"/>
                  </a:solidFill>
                  <a:latin typeface="Gerbera"/>
                  <a:cs typeface="Arial" panose="020B0604020202020204" pitchFamily="34" charset="0"/>
                </a:rPr>
                <a:t>0</a:t>
              </a:r>
              <a:endParaRPr lang="ru-RU" altLang="ru-RU" sz="2133" baseline="-25000" dirty="0">
                <a:solidFill>
                  <a:prstClr val="black"/>
                </a:solidFill>
                <a:latin typeface="Gerbera"/>
              </a:endParaRPr>
            </a:p>
          </p:txBody>
        </p:sp>
        <p:sp>
          <p:nvSpPr>
            <p:cNvPr id="30" name="Rectangle 4"/>
            <p:cNvSpPr>
              <a:spLocks noChangeArrowheads="1"/>
            </p:cNvSpPr>
            <p:nvPr/>
          </p:nvSpPr>
          <p:spPr bwMode="auto">
            <a:xfrm>
              <a:off x="3249997" y="1846373"/>
              <a:ext cx="291667" cy="3385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121920" tIns="60960" rIns="121920" bIns="6096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ru-RU" altLang="ru-RU" sz="2133" i="1" dirty="0">
                  <a:solidFill>
                    <a:srgbClr val="000000"/>
                  </a:solidFill>
                  <a:latin typeface="Gerbera"/>
                  <a:cs typeface="Arial" panose="020B0604020202020204" pitchFamily="34" charset="0"/>
                </a:rPr>
                <a:t>х</a:t>
              </a:r>
              <a:endParaRPr lang="ru-RU" altLang="ru-RU" sz="2133" baseline="-25000" dirty="0">
                <a:solidFill>
                  <a:prstClr val="black"/>
                </a:solidFill>
                <a:latin typeface="Gerbera"/>
              </a:endParaRPr>
            </a:p>
          </p:txBody>
        </p:sp>
        <p:sp>
          <p:nvSpPr>
            <p:cNvPr id="31" name="Овал 30"/>
            <p:cNvSpPr/>
            <p:nvPr/>
          </p:nvSpPr>
          <p:spPr>
            <a:xfrm>
              <a:off x="1818551" y="1405487"/>
              <a:ext cx="184150" cy="18415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white"/>
                </a:solidFill>
              </a:endParaRPr>
            </a:p>
          </p:txBody>
        </p:sp>
        <p:cxnSp>
          <p:nvCxnSpPr>
            <p:cNvPr id="71" name="Прямая со стрелкой 70"/>
            <p:cNvCxnSpPr/>
            <p:nvPr/>
          </p:nvCxnSpPr>
          <p:spPr>
            <a:xfrm rot="5400000" flipV="1">
              <a:off x="2210352" y="1291187"/>
              <a:ext cx="0" cy="424828"/>
            </a:xfrm>
            <a:prstGeom prst="straightConnector1">
              <a:avLst/>
            </a:prstGeom>
            <a:ln w="12700">
              <a:solidFill>
                <a:srgbClr val="6FB24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2058297" y="1228639"/>
                  <a:ext cx="281039" cy="28474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ru-RU" sz="18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ru-RU" sz="18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𝜐</m:t>
                            </m:r>
                          </m:e>
                        </m:acc>
                      </m:oMath>
                    </m:oMathPara>
                  </a14:m>
                  <a:endParaRPr lang="ru-RU" sz="1867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58297" y="1228639"/>
                  <a:ext cx="327204" cy="307777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t="-10000" r="-1320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2" name="TextBox 71"/>
            <p:cNvSpPr txBox="1"/>
            <p:nvPr/>
          </p:nvSpPr>
          <p:spPr>
            <a:xfrm>
              <a:off x="2985997" y="1355356"/>
              <a:ext cx="1368303" cy="28474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defTabSz="914377"/>
              <a:r>
                <a:rPr lang="en-US" sz="1867" i="1" dirty="0" err="1">
                  <a:solidFill>
                    <a:prstClr val="black"/>
                  </a:solidFill>
                  <a:cs typeface="Calibri" pitchFamily="34" charset="0"/>
                </a:rPr>
                <a:t>υ</a:t>
              </a:r>
              <a:r>
                <a:rPr lang="en-US" sz="1867" i="1" baseline="-10000" dirty="0" err="1">
                  <a:solidFill>
                    <a:prstClr val="black"/>
                  </a:solidFill>
                  <a:cs typeface="Calibri" pitchFamily="34" charset="0"/>
                </a:rPr>
                <a:t>x</a:t>
              </a:r>
              <a:r>
                <a:rPr lang="en-US" sz="1867" dirty="0">
                  <a:solidFill>
                    <a:prstClr val="black"/>
                  </a:solidFill>
                  <a:cs typeface="Calibri" pitchFamily="34" charset="0"/>
                </a:rPr>
                <a:t> &gt; 0</a:t>
              </a:r>
              <a:r>
                <a:rPr lang="ru-RU" sz="1867" dirty="0">
                  <a:solidFill>
                    <a:prstClr val="black"/>
                  </a:solidFill>
                  <a:cs typeface="Calibri" pitchFamily="34" charset="0"/>
                </a:rPr>
                <a:t>; </a:t>
              </a:r>
              <a:r>
                <a:rPr lang="el-GR" sz="1867" dirty="0">
                  <a:solidFill>
                    <a:prstClr val="black"/>
                  </a:solidFill>
                  <a:ea typeface="Yu Mincho Light" panose="02020300000000000000" pitchFamily="18" charset="-128"/>
                  <a:cs typeface="Calibri" pitchFamily="34" charset="0"/>
                </a:rPr>
                <a:t>Δ</a:t>
              </a:r>
              <a:r>
                <a:rPr lang="en-US" sz="1867" i="1" dirty="0" err="1">
                  <a:solidFill>
                    <a:prstClr val="black"/>
                  </a:solidFill>
                  <a:ea typeface="Yu Mincho Light" panose="02020300000000000000" pitchFamily="18" charset="-128"/>
                  <a:cs typeface="Calibri" pitchFamily="34" charset="0"/>
                </a:rPr>
                <a:t>r</a:t>
              </a:r>
              <a:r>
                <a:rPr lang="en-US" sz="1867" i="1" baseline="-25000" dirty="0" err="1">
                  <a:solidFill>
                    <a:prstClr val="black"/>
                  </a:solidFill>
                  <a:ea typeface="Yu Mincho Light" panose="02020300000000000000" pitchFamily="18" charset="-128"/>
                  <a:cs typeface="Calibri" pitchFamily="34" charset="0"/>
                </a:rPr>
                <a:t>x</a:t>
              </a:r>
              <a:r>
                <a:rPr lang="en-US" sz="1867" i="1" dirty="0">
                  <a:solidFill>
                    <a:prstClr val="black"/>
                  </a:solidFill>
                  <a:ea typeface="Yu Mincho Light" panose="02020300000000000000" pitchFamily="18" charset="-128"/>
                  <a:cs typeface="Calibri" pitchFamily="34" charset="0"/>
                </a:rPr>
                <a:t> </a:t>
              </a:r>
              <a:r>
                <a:rPr lang="en-US" sz="1867" dirty="0">
                  <a:solidFill>
                    <a:prstClr val="black"/>
                  </a:solidFill>
                  <a:cs typeface="Calibri" pitchFamily="34" charset="0"/>
                </a:rPr>
                <a:t>&gt; 0</a:t>
              </a:r>
              <a:endParaRPr lang="ru-RU" sz="1867" dirty="0">
                <a:solidFill>
                  <a:prstClr val="black"/>
                </a:solidFill>
                <a:cs typeface="Calibri" pitchFamily="34" charset="0"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478368" y="3003698"/>
            <a:ext cx="5400749" cy="1275828"/>
            <a:chOff x="358775" y="2262625"/>
            <a:chExt cx="4050562" cy="956871"/>
          </a:xfrm>
        </p:grpSpPr>
        <p:cxnSp>
          <p:nvCxnSpPr>
            <p:cNvPr id="35" name="Прямая со стрелкой 34"/>
            <p:cNvCxnSpPr/>
            <p:nvPr/>
          </p:nvCxnSpPr>
          <p:spPr>
            <a:xfrm>
              <a:off x="358775" y="2831657"/>
              <a:ext cx="3997325" cy="0"/>
            </a:xfrm>
            <a:prstGeom prst="straightConnector1">
              <a:avLst/>
            </a:prstGeom>
            <a:ln w="15875"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 стрелкой 35"/>
            <p:cNvCxnSpPr/>
            <p:nvPr/>
          </p:nvCxnSpPr>
          <p:spPr>
            <a:xfrm>
              <a:off x="760292" y="2774510"/>
              <a:ext cx="0" cy="116519"/>
            </a:xfrm>
            <a:prstGeom prst="straightConnector1">
              <a:avLst/>
            </a:prstGeom>
            <a:ln w="15875">
              <a:solidFill>
                <a:schemeClr val="bg2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 стрелкой 37"/>
            <p:cNvCxnSpPr/>
            <p:nvPr/>
          </p:nvCxnSpPr>
          <p:spPr>
            <a:xfrm>
              <a:off x="1596904" y="2774510"/>
              <a:ext cx="0" cy="116519"/>
            </a:xfrm>
            <a:prstGeom prst="straightConnector1">
              <a:avLst/>
            </a:prstGeom>
            <a:ln w="15875">
              <a:solidFill>
                <a:schemeClr val="bg2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 стрелкой 38"/>
            <p:cNvCxnSpPr/>
            <p:nvPr/>
          </p:nvCxnSpPr>
          <p:spPr>
            <a:xfrm>
              <a:off x="2835611" y="2774510"/>
              <a:ext cx="0" cy="116519"/>
            </a:xfrm>
            <a:prstGeom prst="straightConnector1">
              <a:avLst/>
            </a:prstGeom>
            <a:ln w="15875">
              <a:solidFill>
                <a:schemeClr val="bg2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tangle 4"/>
            <p:cNvSpPr>
              <a:spLocks noChangeArrowheads="1"/>
            </p:cNvSpPr>
            <p:nvPr/>
          </p:nvSpPr>
          <p:spPr bwMode="auto">
            <a:xfrm>
              <a:off x="4117670" y="2792582"/>
              <a:ext cx="291667" cy="3385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121920" tIns="60960" rIns="121920" bIns="6096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ru-RU" altLang="ru-RU" sz="2133" i="1" dirty="0">
                  <a:solidFill>
                    <a:srgbClr val="000000"/>
                  </a:solidFill>
                  <a:latin typeface="Gerbera"/>
                  <a:cs typeface="Arial" panose="020B0604020202020204" pitchFamily="34" charset="0"/>
                </a:rPr>
                <a:t>х</a:t>
              </a:r>
              <a:endParaRPr lang="ru-RU" altLang="ru-RU" sz="2133" i="1" dirty="0">
                <a:solidFill>
                  <a:prstClr val="black"/>
                </a:solidFill>
                <a:latin typeface="Gerbera"/>
              </a:endParaRPr>
            </a:p>
          </p:txBody>
        </p:sp>
        <p:sp>
          <p:nvSpPr>
            <p:cNvPr id="41" name="Rectangle 4"/>
            <p:cNvSpPr>
              <a:spLocks noChangeArrowheads="1"/>
            </p:cNvSpPr>
            <p:nvPr/>
          </p:nvSpPr>
          <p:spPr bwMode="auto">
            <a:xfrm>
              <a:off x="597627" y="2880990"/>
              <a:ext cx="308498" cy="3385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121920" tIns="60960" rIns="121920" bIns="6096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ru-RU" altLang="ru-RU" sz="2133" dirty="0">
                  <a:solidFill>
                    <a:srgbClr val="000000"/>
                  </a:solidFill>
                  <a:latin typeface="Gerbera"/>
                  <a:cs typeface="Arial" panose="020B0604020202020204" pitchFamily="34" charset="0"/>
                </a:rPr>
                <a:t>0</a:t>
              </a:r>
              <a:endParaRPr lang="ru-RU" altLang="ru-RU" sz="2133" dirty="0">
                <a:solidFill>
                  <a:prstClr val="black"/>
                </a:solidFill>
                <a:latin typeface="Gerbera"/>
              </a:endParaRPr>
            </a:p>
          </p:txBody>
        </p:sp>
        <p:sp>
          <p:nvSpPr>
            <p:cNvPr id="50" name="Rectangle 4"/>
            <p:cNvSpPr>
              <a:spLocks noChangeArrowheads="1"/>
            </p:cNvSpPr>
            <p:nvPr/>
          </p:nvSpPr>
          <p:spPr bwMode="auto">
            <a:xfrm>
              <a:off x="1448246" y="2880990"/>
              <a:ext cx="291667" cy="3385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121920" tIns="60960" rIns="121920" bIns="6096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ru-RU" altLang="ru-RU" sz="2133" i="1" dirty="0">
                  <a:solidFill>
                    <a:srgbClr val="000000"/>
                  </a:solidFill>
                  <a:latin typeface="Gerbera"/>
                  <a:cs typeface="Arial" panose="020B0604020202020204" pitchFamily="34" charset="0"/>
                </a:rPr>
                <a:t>х</a:t>
              </a:r>
              <a:endParaRPr lang="ru-RU" altLang="ru-RU" sz="2133" baseline="-25000" dirty="0">
                <a:solidFill>
                  <a:prstClr val="black"/>
                </a:solidFill>
                <a:latin typeface="Gerbera"/>
              </a:endParaRPr>
            </a:p>
          </p:txBody>
        </p:sp>
        <p:sp>
          <p:nvSpPr>
            <p:cNvPr id="57" name="Rectangle 4"/>
            <p:cNvSpPr>
              <a:spLocks noChangeArrowheads="1"/>
            </p:cNvSpPr>
            <p:nvPr/>
          </p:nvSpPr>
          <p:spPr bwMode="auto">
            <a:xfrm>
              <a:off x="2648701" y="2880990"/>
              <a:ext cx="374622" cy="3385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121920" tIns="60960" rIns="121920" bIns="6096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ru-RU" altLang="ru-RU" sz="2133" i="1" dirty="0">
                  <a:solidFill>
                    <a:srgbClr val="000000"/>
                  </a:solidFill>
                  <a:latin typeface="Gerbera"/>
                  <a:cs typeface="Arial" panose="020B0604020202020204" pitchFamily="34" charset="0"/>
                </a:rPr>
                <a:t>х</a:t>
              </a:r>
              <a:r>
                <a:rPr lang="ru-RU" altLang="ru-RU" sz="2133" baseline="-25000" dirty="0">
                  <a:solidFill>
                    <a:srgbClr val="000000"/>
                  </a:solidFill>
                  <a:latin typeface="Gerbera"/>
                  <a:cs typeface="Arial" panose="020B0604020202020204" pitchFamily="34" charset="0"/>
                </a:rPr>
                <a:t>0</a:t>
              </a:r>
              <a:endParaRPr lang="ru-RU" altLang="ru-RU" sz="2133" baseline="-25000" dirty="0">
                <a:solidFill>
                  <a:prstClr val="black"/>
                </a:solidFill>
                <a:latin typeface="Gerbera"/>
              </a:endParaRPr>
            </a:p>
          </p:txBody>
        </p:sp>
        <p:sp>
          <p:nvSpPr>
            <p:cNvPr id="59" name="Овал 58"/>
            <p:cNvSpPr/>
            <p:nvPr/>
          </p:nvSpPr>
          <p:spPr>
            <a:xfrm>
              <a:off x="2747101" y="2440104"/>
              <a:ext cx="184150" cy="18415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3038591" y="2389972"/>
              <a:ext cx="1315709" cy="28474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defTabSz="914377"/>
              <a:r>
                <a:rPr lang="en-US" sz="1867" i="1" dirty="0" err="1">
                  <a:solidFill>
                    <a:prstClr val="black"/>
                  </a:solidFill>
                  <a:cs typeface="Calibri" pitchFamily="34" charset="0"/>
                </a:rPr>
                <a:t>υ</a:t>
              </a:r>
              <a:r>
                <a:rPr lang="en-US" sz="1867" i="1" baseline="-10000" dirty="0" err="1">
                  <a:solidFill>
                    <a:prstClr val="black"/>
                  </a:solidFill>
                  <a:cs typeface="Calibri" pitchFamily="34" charset="0"/>
                </a:rPr>
                <a:t>x</a:t>
              </a:r>
              <a:r>
                <a:rPr lang="en-US" sz="1867" dirty="0">
                  <a:solidFill>
                    <a:prstClr val="black"/>
                  </a:solidFill>
                  <a:cs typeface="Calibri" pitchFamily="34" charset="0"/>
                </a:rPr>
                <a:t> &lt; 0</a:t>
              </a:r>
              <a:r>
                <a:rPr lang="ru-RU" sz="1867" dirty="0">
                  <a:solidFill>
                    <a:prstClr val="black"/>
                  </a:solidFill>
                  <a:cs typeface="Calibri" pitchFamily="34" charset="0"/>
                </a:rPr>
                <a:t>; </a:t>
              </a:r>
              <a:r>
                <a:rPr lang="el-GR" sz="1867" dirty="0">
                  <a:solidFill>
                    <a:prstClr val="black"/>
                  </a:solidFill>
                  <a:ea typeface="Yu Mincho Light" panose="02020300000000000000" pitchFamily="18" charset="-128"/>
                  <a:cs typeface="Calibri" pitchFamily="34" charset="0"/>
                </a:rPr>
                <a:t>Δ</a:t>
              </a:r>
              <a:r>
                <a:rPr lang="en-US" sz="1867" i="1" dirty="0" err="1">
                  <a:solidFill>
                    <a:prstClr val="black"/>
                  </a:solidFill>
                  <a:ea typeface="Yu Mincho Light" panose="02020300000000000000" pitchFamily="18" charset="-128"/>
                  <a:cs typeface="Calibri" pitchFamily="34" charset="0"/>
                </a:rPr>
                <a:t>r</a:t>
              </a:r>
              <a:r>
                <a:rPr lang="en-US" sz="1867" i="1" baseline="-25000" dirty="0" err="1">
                  <a:solidFill>
                    <a:prstClr val="black"/>
                  </a:solidFill>
                  <a:ea typeface="Yu Mincho Light" panose="02020300000000000000" pitchFamily="18" charset="-128"/>
                  <a:cs typeface="Calibri" pitchFamily="34" charset="0"/>
                </a:rPr>
                <a:t>x</a:t>
              </a:r>
              <a:r>
                <a:rPr lang="en-US" sz="1867" dirty="0">
                  <a:solidFill>
                    <a:prstClr val="black"/>
                  </a:solidFill>
                  <a:cs typeface="Calibri" pitchFamily="34" charset="0"/>
                </a:rPr>
                <a:t> &lt; 0</a:t>
              </a:r>
              <a:endParaRPr lang="ru-RU" sz="1867" dirty="0">
                <a:solidFill>
                  <a:prstClr val="black"/>
                </a:solidFill>
                <a:cs typeface="Calibri" pitchFamily="34" charset="0"/>
              </a:endParaRPr>
            </a:p>
          </p:txBody>
        </p:sp>
        <p:cxnSp>
          <p:nvCxnSpPr>
            <p:cNvPr id="74" name="Прямая со стрелкой 73"/>
            <p:cNvCxnSpPr/>
            <p:nvPr/>
          </p:nvCxnSpPr>
          <p:spPr>
            <a:xfrm flipH="1">
              <a:off x="2217566" y="2536941"/>
              <a:ext cx="531730" cy="0"/>
            </a:xfrm>
            <a:prstGeom prst="straightConnector1">
              <a:avLst/>
            </a:prstGeom>
            <a:ln w="12700">
              <a:solidFill>
                <a:srgbClr val="569BD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extBox 74"/>
                <p:cNvSpPr txBox="1"/>
                <p:nvPr/>
              </p:nvSpPr>
              <p:spPr>
                <a:xfrm>
                  <a:off x="2292586" y="2262625"/>
                  <a:ext cx="281039" cy="28474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ru-RU" sz="18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ru-RU" sz="18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𝜐</m:t>
                            </m:r>
                          </m:e>
                        </m:acc>
                      </m:oMath>
                    </m:oMathPara>
                  </a14:m>
                  <a:endParaRPr lang="ru-RU" sz="1867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75" name="TextBox 7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92586" y="2262625"/>
                  <a:ext cx="327204" cy="307777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t="-10000" r="-12963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3" name="Группа 22"/>
          <p:cNvGrpSpPr/>
          <p:nvPr/>
        </p:nvGrpSpPr>
        <p:grpSpPr>
          <a:xfrm>
            <a:off x="478368" y="4596644"/>
            <a:ext cx="5400749" cy="1601356"/>
            <a:chOff x="358775" y="3468410"/>
            <a:chExt cx="4050562" cy="1201017"/>
          </a:xfrm>
        </p:grpSpPr>
        <p:cxnSp>
          <p:nvCxnSpPr>
            <p:cNvPr id="61" name="Прямая со стрелкой 60"/>
            <p:cNvCxnSpPr/>
            <p:nvPr/>
          </p:nvCxnSpPr>
          <p:spPr>
            <a:xfrm>
              <a:off x="358775" y="4281588"/>
              <a:ext cx="3997325" cy="0"/>
            </a:xfrm>
            <a:prstGeom prst="straightConnector1">
              <a:avLst/>
            </a:prstGeom>
            <a:ln w="15875"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я со стрелкой 61"/>
            <p:cNvCxnSpPr/>
            <p:nvPr/>
          </p:nvCxnSpPr>
          <p:spPr>
            <a:xfrm>
              <a:off x="760292" y="4224441"/>
              <a:ext cx="0" cy="116519"/>
            </a:xfrm>
            <a:prstGeom prst="straightConnector1">
              <a:avLst/>
            </a:prstGeom>
            <a:ln w="15875">
              <a:solidFill>
                <a:schemeClr val="bg2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Прямая со стрелкой 62"/>
            <p:cNvCxnSpPr/>
            <p:nvPr/>
          </p:nvCxnSpPr>
          <p:spPr>
            <a:xfrm>
              <a:off x="1247323" y="4224441"/>
              <a:ext cx="0" cy="116519"/>
            </a:xfrm>
            <a:prstGeom prst="straightConnector1">
              <a:avLst/>
            </a:prstGeom>
            <a:ln w="15875">
              <a:solidFill>
                <a:schemeClr val="bg2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Прямая со стрелкой 63"/>
            <p:cNvCxnSpPr/>
            <p:nvPr/>
          </p:nvCxnSpPr>
          <p:spPr>
            <a:xfrm>
              <a:off x="2428570" y="4224441"/>
              <a:ext cx="0" cy="116519"/>
            </a:xfrm>
            <a:prstGeom prst="straightConnector1">
              <a:avLst/>
            </a:prstGeom>
            <a:ln w="15875">
              <a:solidFill>
                <a:schemeClr val="bg2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Rectangle 4"/>
            <p:cNvSpPr>
              <a:spLocks noChangeArrowheads="1"/>
            </p:cNvSpPr>
            <p:nvPr/>
          </p:nvSpPr>
          <p:spPr bwMode="auto">
            <a:xfrm>
              <a:off x="4117670" y="4242513"/>
              <a:ext cx="291667" cy="3385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121920" tIns="60960" rIns="121920" bIns="6096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ru-RU" altLang="ru-RU" sz="2133" i="1" dirty="0">
                  <a:solidFill>
                    <a:srgbClr val="000000"/>
                  </a:solidFill>
                  <a:latin typeface="Gerbera"/>
                  <a:cs typeface="Arial" panose="020B0604020202020204" pitchFamily="34" charset="0"/>
                </a:rPr>
                <a:t>х</a:t>
              </a:r>
              <a:endParaRPr lang="ru-RU" altLang="ru-RU" sz="2133" i="1" dirty="0">
                <a:solidFill>
                  <a:prstClr val="black"/>
                </a:solidFill>
                <a:latin typeface="Gerbera"/>
              </a:endParaRPr>
            </a:p>
          </p:txBody>
        </p:sp>
        <p:sp>
          <p:nvSpPr>
            <p:cNvPr id="66" name="Rectangle 4"/>
            <p:cNvSpPr>
              <a:spLocks noChangeArrowheads="1"/>
            </p:cNvSpPr>
            <p:nvPr/>
          </p:nvSpPr>
          <p:spPr bwMode="auto">
            <a:xfrm>
              <a:off x="597627" y="4330921"/>
              <a:ext cx="308498" cy="3385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121920" tIns="60960" rIns="121920" bIns="6096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ru-RU" altLang="ru-RU" sz="2133" dirty="0">
                  <a:solidFill>
                    <a:srgbClr val="000000"/>
                  </a:solidFill>
                  <a:latin typeface="Gerbera"/>
                  <a:cs typeface="Arial" panose="020B0604020202020204" pitchFamily="34" charset="0"/>
                </a:rPr>
                <a:t>0</a:t>
              </a:r>
              <a:endParaRPr lang="ru-RU" altLang="ru-RU" sz="2133" dirty="0">
                <a:solidFill>
                  <a:prstClr val="black"/>
                </a:solidFill>
                <a:latin typeface="Gerbera"/>
              </a:endParaRPr>
            </a:p>
          </p:txBody>
        </p:sp>
        <p:sp>
          <p:nvSpPr>
            <p:cNvPr id="67" name="Rectangle 4"/>
            <p:cNvSpPr>
              <a:spLocks noChangeArrowheads="1"/>
            </p:cNvSpPr>
            <p:nvPr/>
          </p:nvSpPr>
          <p:spPr bwMode="auto">
            <a:xfrm>
              <a:off x="1060565" y="4330921"/>
              <a:ext cx="431128" cy="3385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121920" tIns="60960" rIns="121920" bIns="6096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ru-RU" altLang="ru-RU" sz="2133" i="1" dirty="0">
                  <a:solidFill>
                    <a:srgbClr val="000000"/>
                  </a:solidFill>
                  <a:latin typeface="Gerbera"/>
                  <a:cs typeface="Arial" panose="020B0604020202020204" pitchFamily="34" charset="0"/>
                </a:rPr>
                <a:t>х</a:t>
              </a:r>
              <a:r>
                <a:rPr lang="ru-RU" altLang="ru-RU" sz="2133" baseline="-25000" dirty="0">
                  <a:solidFill>
                    <a:srgbClr val="000000"/>
                  </a:solidFill>
                  <a:latin typeface="Gerbera"/>
                  <a:cs typeface="Arial" panose="020B0604020202020204" pitchFamily="34" charset="0"/>
                </a:rPr>
                <a:t>0</a:t>
              </a:r>
              <a:r>
                <a:rPr lang="en-US" altLang="ru-RU" sz="2133" baseline="-25000" dirty="0">
                  <a:solidFill>
                    <a:srgbClr val="000000"/>
                  </a:solidFill>
                  <a:latin typeface="Gerbera"/>
                  <a:cs typeface="Arial" panose="020B0604020202020204" pitchFamily="34" charset="0"/>
                </a:rPr>
                <a:t>1</a:t>
              </a:r>
              <a:endParaRPr lang="ru-RU" altLang="ru-RU" sz="2133" baseline="-25000" dirty="0">
                <a:solidFill>
                  <a:prstClr val="black"/>
                </a:solidFill>
                <a:latin typeface="Gerbera"/>
              </a:endParaRPr>
            </a:p>
          </p:txBody>
        </p:sp>
        <p:sp>
          <p:nvSpPr>
            <p:cNvPr id="68" name="Rectangle 4"/>
            <p:cNvSpPr>
              <a:spLocks noChangeArrowheads="1"/>
            </p:cNvSpPr>
            <p:nvPr/>
          </p:nvSpPr>
          <p:spPr bwMode="auto">
            <a:xfrm>
              <a:off x="2203560" y="4330921"/>
              <a:ext cx="446757" cy="3385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121920" tIns="60960" rIns="121920" bIns="6096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ru-RU" altLang="ru-RU" sz="2133" i="1" dirty="0">
                  <a:solidFill>
                    <a:srgbClr val="000000"/>
                  </a:solidFill>
                  <a:latin typeface="Gerbera"/>
                  <a:cs typeface="Arial" panose="020B0604020202020204" pitchFamily="34" charset="0"/>
                </a:rPr>
                <a:t>х</a:t>
              </a:r>
              <a:r>
                <a:rPr lang="en-US" altLang="ru-RU" sz="2133" baseline="-25000" dirty="0">
                  <a:solidFill>
                    <a:srgbClr val="000000"/>
                  </a:solidFill>
                  <a:latin typeface="Gerbera"/>
                  <a:cs typeface="Arial" panose="020B0604020202020204" pitchFamily="34" charset="0"/>
                </a:rPr>
                <a:t>02</a:t>
              </a:r>
              <a:endParaRPr lang="ru-RU" altLang="ru-RU" sz="2133" baseline="-25000" dirty="0">
                <a:solidFill>
                  <a:prstClr val="black"/>
                </a:solidFill>
                <a:latin typeface="Gerbera"/>
              </a:endParaRPr>
            </a:p>
          </p:txBody>
        </p:sp>
        <p:sp>
          <p:nvSpPr>
            <p:cNvPr id="69" name="Овал 68"/>
            <p:cNvSpPr/>
            <p:nvPr/>
          </p:nvSpPr>
          <p:spPr>
            <a:xfrm>
              <a:off x="1153019" y="3890035"/>
              <a:ext cx="184150" cy="18415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0" name="Овал 69"/>
            <p:cNvSpPr/>
            <p:nvPr/>
          </p:nvSpPr>
          <p:spPr>
            <a:xfrm>
              <a:off x="2340060" y="3890035"/>
              <a:ext cx="184150" cy="184150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white"/>
                </a:solidFill>
              </a:endParaRPr>
            </a:p>
          </p:txBody>
        </p:sp>
        <p:cxnSp>
          <p:nvCxnSpPr>
            <p:cNvPr id="4" name="Прямая со стрелкой 3"/>
            <p:cNvCxnSpPr/>
            <p:nvPr/>
          </p:nvCxnSpPr>
          <p:spPr>
            <a:xfrm flipV="1">
              <a:off x="1246798" y="3468410"/>
              <a:ext cx="0" cy="424828"/>
            </a:xfrm>
            <a:prstGeom prst="straightConnector1">
              <a:avLst/>
            </a:prstGeom>
            <a:ln w="12700">
              <a:solidFill>
                <a:schemeClr val="tx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Box 75"/>
                <p:cNvSpPr txBox="1"/>
                <p:nvPr/>
              </p:nvSpPr>
              <p:spPr>
                <a:xfrm>
                  <a:off x="1234309" y="3526935"/>
                  <a:ext cx="281039" cy="28474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ru-RU" sz="18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ru-RU" sz="18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𝜐</m:t>
                            </m:r>
                          </m:e>
                        </m:acc>
                      </m:oMath>
                    </m:oMathPara>
                  </a14:m>
                  <a:endParaRPr lang="ru-RU" sz="1867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76" name="TextBox 7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34309" y="3526935"/>
                  <a:ext cx="327204" cy="307777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t="-9804" r="-12963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extBox 76"/>
                <p:cNvSpPr txBox="1"/>
                <p:nvPr/>
              </p:nvSpPr>
              <p:spPr>
                <a:xfrm>
                  <a:off x="2484466" y="3814209"/>
                  <a:ext cx="615120" cy="3122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ru-RU" sz="18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ru-RU" sz="18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𝜐</m:t>
                            </m:r>
                          </m:e>
                        </m:acc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ru-RU" sz="18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e>
                        </m:acc>
                      </m:oMath>
                    </m:oMathPara>
                  </a14:m>
                  <a:endParaRPr lang="ru-RU" sz="1867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77" name="TextBox 7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4466" y="3814209"/>
                  <a:ext cx="661014" cy="335348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8" name="TextBox 77"/>
            <p:cNvSpPr txBox="1"/>
            <p:nvPr/>
          </p:nvSpPr>
          <p:spPr>
            <a:xfrm>
              <a:off x="3038591" y="3623977"/>
              <a:ext cx="1323329" cy="28474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defTabSz="914377"/>
              <a:r>
                <a:rPr lang="en-US" sz="1867" i="1" dirty="0" err="1">
                  <a:solidFill>
                    <a:prstClr val="black"/>
                  </a:solidFill>
                  <a:cs typeface="Calibri" pitchFamily="34" charset="0"/>
                </a:rPr>
                <a:t>υ</a:t>
              </a:r>
              <a:r>
                <a:rPr lang="en-US" sz="1867" i="1" baseline="-10000" dirty="0" err="1">
                  <a:solidFill>
                    <a:prstClr val="black"/>
                  </a:solidFill>
                  <a:cs typeface="Calibri" pitchFamily="34" charset="0"/>
                </a:rPr>
                <a:t>x</a:t>
              </a:r>
              <a:r>
                <a:rPr lang="en-US" sz="1867" dirty="0">
                  <a:solidFill>
                    <a:prstClr val="black"/>
                  </a:solidFill>
                  <a:cs typeface="Calibri" pitchFamily="34" charset="0"/>
                </a:rPr>
                <a:t> = 0</a:t>
              </a:r>
              <a:r>
                <a:rPr lang="ru-RU" sz="1867" dirty="0">
                  <a:solidFill>
                    <a:prstClr val="black"/>
                  </a:solidFill>
                  <a:cs typeface="Calibri" pitchFamily="34" charset="0"/>
                </a:rPr>
                <a:t>; </a:t>
              </a:r>
              <a:r>
                <a:rPr lang="el-GR" sz="1867" dirty="0">
                  <a:solidFill>
                    <a:prstClr val="black"/>
                  </a:solidFill>
                  <a:ea typeface="Yu Mincho Light" panose="02020300000000000000" pitchFamily="18" charset="-128"/>
                  <a:cs typeface="Calibri" pitchFamily="34" charset="0"/>
                </a:rPr>
                <a:t>Δ</a:t>
              </a:r>
              <a:r>
                <a:rPr lang="en-US" sz="1867" i="1" dirty="0" err="1">
                  <a:solidFill>
                    <a:prstClr val="black"/>
                  </a:solidFill>
                  <a:ea typeface="Yu Mincho Light" panose="02020300000000000000" pitchFamily="18" charset="-128"/>
                  <a:cs typeface="Calibri" pitchFamily="34" charset="0"/>
                </a:rPr>
                <a:t>r</a:t>
              </a:r>
              <a:r>
                <a:rPr lang="en-US" sz="1867" i="1" baseline="-25000" dirty="0" err="1">
                  <a:solidFill>
                    <a:prstClr val="black"/>
                  </a:solidFill>
                  <a:ea typeface="Yu Mincho Light" panose="02020300000000000000" pitchFamily="18" charset="-128"/>
                  <a:cs typeface="Calibri" pitchFamily="34" charset="0"/>
                </a:rPr>
                <a:t>x</a:t>
              </a:r>
              <a:r>
                <a:rPr lang="en-US" sz="1867" dirty="0">
                  <a:solidFill>
                    <a:prstClr val="black"/>
                  </a:solidFill>
                  <a:cs typeface="Calibri" pitchFamily="34" charset="0"/>
                </a:rPr>
                <a:t> = 0</a:t>
              </a:r>
              <a:endParaRPr lang="ru-RU" sz="1867" dirty="0">
                <a:solidFill>
                  <a:prstClr val="black"/>
                </a:solidFill>
                <a:cs typeface="Calibri" pitchFamily="34" charset="0"/>
              </a:endParaRPr>
            </a:p>
          </p:txBody>
        </p:sp>
      </p:grpSp>
      <p:cxnSp>
        <p:nvCxnSpPr>
          <p:cNvPr id="80" name="Прямая соединительная линия 79"/>
          <p:cNvCxnSpPr/>
          <p:nvPr/>
        </p:nvCxnSpPr>
        <p:spPr>
          <a:xfrm>
            <a:off x="489251" y="4438117"/>
            <a:ext cx="5326643" cy="0"/>
          </a:xfrm>
          <a:prstGeom prst="line">
            <a:avLst/>
          </a:prstGeom>
          <a:ln w="12700" cap="rnd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>
            <a:off x="489251" y="2831473"/>
            <a:ext cx="5326643" cy="0"/>
          </a:xfrm>
          <a:prstGeom prst="line">
            <a:avLst/>
          </a:prstGeom>
          <a:ln w="12700" cap="rnd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2"/>
          <p:cNvGrpSpPr/>
          <p:nvPr/>
        </p:nvGrpSpPr>
        <p:grpSpPr>
          <a:xfrm>
            <a:off x="478368" y="1621705"/>
            <a:ext cx="5400749" cy="4541840"/>
            <a:chOff x="358775" y="1216279"/>
            <a:chExt cx="4050562" cy="3406380"/>
          </a:xfrm>
        </p:grpSpPr>
        <p:grpSp>
          <p:nvGrpSpPr>
            <p:cNvPr id="79" name="Группа 78"/>
            <p:cNvGrpSpPr/>
            <p:nvPr/>
          </p:nvGrpSpPr>
          <p:grpSpPr>
            <a:xfrm>
              <a:off x="358775" y="1216279"/>
              <a:ext cx="4050562" cy="779393"/>
              <a:chOff x="358775" y="1462012"/>
              <a:chExt cx="4050562" cy="779393"/>
            </a:xfrm>
          </p:grpSpPr>
          <p:cxnSp>
            <p:nvCxnSpPr>
              <p:cNvPr id="81" name="Прямая со стрелкой 80"/>
              <p:cNvCxnSpPr/>
              <p:nvPr/>
            </p:nvCxnSpPr>
            <p:spPr>
              <a:xfrm>
                <a:off x="358775" y="1853565"/>
                <a:ext cx="3997325" cy="0"/>
              </a:xfrm>
              <a:prstGeom prst="straightConnector1">
                <a:avLst/>
              </a:prstGeom>
              <a:ln w="15875">
                <a:solidFill>
                  <a:schemeClr val="bg2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Прямая со стрелкой 82"/>
              <p:cNvCxnSpPr/>
              <p:nvPr/>
            </p:nvCxnSpPr>
            <p:spPr>
              <a:xfrm>
                <a:off x="760292" y="1796418"/>
                <a:ext cx="0" cy="116519"/>
              </a:xfrm>
              <a:prstGeom prst="straightConnector1">
                <a:avLst/>
              </a:prstGeom>
              <a:ln w="15875">
                <a:solidFill>
                  <a:schemeClr val="bg2">
                    <a:lumMod val="5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Прямая со стрелкой 83"/>
              <p:cNvCxnSpPr/>
              <p:nvPr/>
            </p:nvCxnSpPr>
            <p:spPr>
              <a:xfrm>
                <a:off x="1596904" y="1796418"/>
                <a:ext cx="0" cy="116519"/>
              </a:xfrm>
              <a:prstGeom prst="straightConnector1">
                <a:avLst/>
              </a:prstGeom>
              <a:ln w="15875">
                <a:solidFill>
                  <a:schemeClr val="bg2">
                    <a:lumMod val="5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Прямая со стрелкой 84"/>
              <p:cNvCxnSpPr/>
              <p:nvPr/>
            </p:nvCxnSpPr>
            <p:spPr>
              <a:xfrm>
                <a:off x="3398807" y="1796418"/>
                <a:ext cx="0" cy="116519"/>
              </a:xfrm>
              <a:prstGeom prst="straightConnector1">
                <a:avLst/>
              </a:prstGeom>
              <a:ln w="15875">
                <a:solidFill>
                  <a:schemeClr val="bg2">
                    <a:lumMod val="5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6" name="Rectangle 4"/>
              <p:cNvSpPr>
                <a:spLocks noChangeArrowheads="1"/>
              </p:cNvSpPr>
              <p:nvPr/>
            </p:nvSpPr>
            <p:spPr bwMode="auto">
              <a:xfrm>
                <a:off x="4117670" y="1814490"/>
                <a:ext cx="291667" cy="3385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121920" tIns="60960" rIns="121920" bIns="6096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ru-RU" altLang="ru-RU" sz="2133" i="1" dirty="0">
                    <a:solidFill>
                      <a:srgbClr val="000000"/>
                    </a:solidFill>
                    <a:latin typeface="Gerbera"/>
                    <a:cs typeface="Arial" panose="020B0604020202020204" pitchFamily="34" charset="0"/>
                  </a:rPr>
                  <a:t>х</a:t>
                </a:r>
                <a:endParaRPr lang="ru-RU" altLang="ru-RU" sz="2133" i="1" dirty="0">
                  <a:solidFill>
                    <a:prstClr val="black"/>
                  </a:solidFill>
                  <a:latin typeface="Gerbera"/>
                </a:endParaRPr>
              </a:p>
            </p:txBody>
          </p:sp>
          <p:sp>
            <p:nvSpPr>
              <p:cNvPr id="87" name="Rectangle 4"/>
              <p:cNvSpPr>
                <a:spLocks noChangeArrowheads="1"/>
              </p:cNvSpPr>
              <p:nvPr/>
            </p:nvSpPr>
            <p:spPr bwMode="auto">
              <a:xfrm>
                <a:off x="597627" y="1902898"/>
                <a:ext cx="308498" cy="3385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121920" tIns="60960" rIns="121920" bIns="6096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ru-RU" altLang="ru-RU" sz="2133" dirty="0">
                    <a:solidFill>
                      <a:srgbClr val="000000"/>
                    </a:solidFill>
                    <a:latin typeface="Gerbera"/>
                    <a:cs typeface="Arial" panose="020B0604020202020204" pitchFamily="34" charset="0"/>
                  </a:rPr>
                  <a:t>0</a:t>
                </a:r>
                <a:endParaRPr lang="ru-RU" altLang="ru-RU" sz="2133" dirty="0">
                  <a:solidFill>
                    <a:prstClr val="black"/>
                  </a:solidFill>
                  <a:latin typeface="Gerbera"/>
                </a:endParaRPr>
              </a:p>
            </p:txBody>
          </p:sp>
          <p:sp>
            <p:nvSpPr>
              <p:cNvPr id="88" name="Rectangle 4"/>
              <p:cNvSpPr>
                <a:spLocks noChangeArrowheads="1"/>
              </p:cNvSpPr>
              <p:nvPr/>
            </p:nvSpPr>
            <p:spPr bwMode="auto">
              <a:xfrm>
                <a:off x="1410146" y="1902898"/>
                <a:ext cx="374622" cy="3385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121920" tIns="60960" rIns="121920" bIns="6096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ru-RU" altLang="ru-RU" sz="2133" i="1" dirty="0">
                    <a:solidFill>
                      <a:srgbClr val="000000"/>
                    </a:solidFill>
                    <a:latin typeface="Gerbera"/>
                    <a:cs typeface="Arial" panose="020B0604020202020204" pitchFamily="34" charset="0"/>
                  </a:rPr>
                  <a:t>х</a:t>
                </a:r>
                <a:r>
                  <a:rPr lang="ru-RU" altLang="ru-RU" sz="2133" baseline="-25000" dirty="0">
                    <a:solidFill>
                      <a:srgbClr val="000000"/>
                    </a:solidFill>
                    <a:latin typeface="Gerbera"/>
                    <a:cs typeface="Arial" panose="020B0604020202020204" pitchFamily="34" charset="0"/>
                  </a:rPr>
                  <a:t>0</a:t>
                </a:r>
                <a:endParaRPr lang="ru-RU" altLang="ru-RU" sz="2133" baseline="-25000" dirty="0">
                  <a:solidFill>
                    <a:prstClr val="black"/>
                  </a:solidFill>
                  <a:latin typeface="Gerbera"/>
                </a:endParaRPr>
              </a:p>
            </p:txBody>
          </p:sp>
          <p:sp>
            <p:nvSpPr>
              <p:cNvPr id="89" name="Rectangle 4"/>
              <p:cNvSpPr>
                <a:spLocks noChangeArrowheads="1"/>
              </p:cNvSpPr>
              <p:nvPr/>
            </p:nvSpPr>
            <p:spPr bwMode="auto">
              <a:xfrm>
                <a:off x="3249997" y="1902898"/>
                <a:ext cx="291667" cy="3385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121920" tIns="60960" rIns="121920" bIns="6096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ru-RU" altLang="ru-RU" sz="2133" i="1" dirty="0">
                    <a:solidFill>
                      <a:srgbClr val="000000"/>
                    </a:solidFill>
                    <a:latin typeface="Gerbera"/>
                    <a:cs typeface="Arial" panose="020B0604020202020204" pitchFamily="34" charset="0"/>
                  </a:rPr>
                  <a:t>х</a:t>
                </a:r>
                <a:endParaRPr lang="ru-RU" altLang="ru-RU" sz="2133" baseline="-25000" dirty="0">
                  <a:solidFill>
                    <a:prstClr val="black"/>
                  </a:solidFill>
                  <a:latin typeface="Gerbera"/>
                </a:endParaRPr>
              </a:p>
            </p:txBody>
          </p:sp>
          <p:sp>
            <p:nvSpPr>
              <p:cNvPr id="90" name="Овал 89"/>
              <p:cNvSpPr/>
              <p:nvPr/>
            </p:nvSpPr>
            <p:spPr>
              <a:xfrm>
                <a:off x="1502600" y="1462012"/>
                <a:ext cx="184150" cy="184150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91" name="Овал 90"/>
              <p:cNvSpPr/>
              <p:nvPr/>
            </p:nvSpPr>
            <p:spPr>
              <a:xfrm>
                <a:off x="3310297" y="1462012"/>
                <a:ext cx="184150" cy="184150"/>
              </a:xfrm>
              <a:prstGeom prst="ellipse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92" name="TextBox 91"/>
            <p:cNvSpPr txBox="1"/>
            <p:nvPr/>
          </p:nvSpPr>
          <p:spPr>
            <a:xfrm>
              <a:off x="366939" y="2188853"/>
              <a:ext cx="3989161" cy="5002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ru-RU" sz="1867" dirty="0">
                  <a:solidFill>
                    <a:prstClr val="black"/>
                  </a:solidFill>
                </a:rPr>
                <a:t>Пусть в момент времени </a:t>
              </a:r>
              <a:r>
                <a:rPr lang="en-US" sz="1867" i="1" dirty="0">
                  <a:solidFill>
                    <a:prstClr val="black"/>
                  </a:solidFill>
                </a:rPr>
                <a:t>t</a:t>
              </a:r>
              <a:r>
                <a:rPr lang="en-US" sz="1867" baseline="-25000" dirty="0">
                  <a:solidFill>
                    <a:prstClr val="black"/>
                  </a:solidFill>
                </a:rPr>
                <a:t>0</a:t>
              </a:r>
              <a:r>
                <a:rPr lang="en-US" sz="1867" dirty="0">
                  <a:solidFill>
                    <a:prstClr val="black"/>
                  </a:solidFill>
                </a:rPr>
                <a:t> </a:t>
              </a:r>
              <a:r>
                <a:rPr lang="ru-RU" sz="1867" dirty="0">
                  <a:solidFill>
                    <a:prstClr val="black"/>
                  </a:solidFill>
                </a:rPr>
                <a:t>= 0 координата тела </a:t>
              </a:r>
              <a:r>
                <a:rPr lang="ru-RU" sz="1867" i="1" dirty="0">
                  <a:solidFill>
                    <a:prstClr val="black"/>
                  </a:solidFill>
                </a:rPr>
                <a:t>х</a:t>
              </a:r>
              <a:r>
                <a:rPr lang="ru-RU" sz="1867" baseline="-25000" dirty="0">
                  <a:solidFill>
                    <a:prstClr val="black"/>
                  </a:solidFill>
                </a:rPr>
                <a:t>0</a:t>
              </a:r>
              <a:r>
                <a:rPr lang="ru-RU" sz="1867" dirty="0">
                  <a:solidFill>
                    <a:prstClr val="black"/>
                  </a:solidFill>
                </a:rPr>
                <a:t>, в момент времени </a:t>
              </a:r>
              <a:r>
                <a:rPr lang="en-US" sz="1867" i="1" dirty="0">
                  <a:solidFill>
                    <a:prstClr val="black"/>
                  </a:solidFill>
                </a:rPr>
                <a:t>t</a:t>
              </a:r>
              <a:r>
                <a:rPr lang="ru-RU" sz="1867" dirty="0">
                  <a:solidFill>
                    <a:prstClr val="black"/>
                  </a:solidFill>
                </a:rPr>
                <a:t> — </a:t>
              </a:r>
              <a:r>
                <a:rPr lang="ru-RU" sz="1867" i="1" dirty="0">
                  <a:solidFill>
                    <a:prstClr val="black"/>
                  </a:solidFill>
                </a:rPr>
                <a:t>х</a:t>
              </a:r>
              <a:r>
                <a:rPr lang="ru-RU" sz="1867" dirty="0">
                  <a:solidFill>
                    <a:prstClr val="black"/>
                  </a:solidFill>
                </a:rPr>
                <a:t>.</a:t>
              </a:r>
              <a:endParaRPr lang="ru-RU" sz="1867" dirty="0">
                <a:solidFill>
                  <a:prstClr val="black"/>
                </a:solidFill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366939" y="2905207"/>
              <a:ext cx="3989161" cy="715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ru-RU" sz="1867" dirty="0">
                  <a:solidFill>
                    <a:prstClr val="black"/>
                  </a:solidFill>
                </a:rPr>
                <a:t>Тогда за промежуток времени </a:t>
              </a:r>
              <a:r>
                <a:rPr lang="el-GR" altLang="ru-RU" sz="1867" dirty="0">
                  <a:solidFill>
                    <a:srgbClr val="4472C4">
                      <a:lumMod val="75000"/>
                    </a:srgbClr>
                  </a:solidFill>
                  <a:ea typeface="Yu Mincho Light" panose="02020300000000000000" pitchFamily="18" charset="-128"/>
                  <a:cs typeface="Arial" panose="020B0604020202020204" pitchFamily="34" charset="0"/>
                </a:rPr>
                <a:t>Δ</a:t>
              </a:r>
              <a:r>
                <a:rPr lang="en-US" altLang="ru-RU" sz="1867" i="1" dirty="0">
                  <a:solidFill>
                    <a:srgbClr val="4472C4">
                      <a:lumMod val="75000"/>
                    </a:srgbClr>
                  </a:solidFill>
                  <a:cs typeface="Arial" panose="020B0604020202020204" pitchFamily="34" charset="0"/>
                </a:rPr>
                <a:t>t</a:t>
              </a:r>
              <a:r>
                <a:rPr lang="en-US" altLang="ru-RU" sz="1867" dirty="0">
                  <a:solidFill>
                    <a:srgbClr val="4472C4">
                      <a:lumMod val="75000"/>
                    </a:srgbClr>
                  </a:solidFill>
                  <a:cs typeface="Arial" panose="020B0604020202020204" pitchFamily="34" charset="0"/>
                </a:rPr>
                <a:t> = </a:t>
              </a:r>
              <a:r>
                <a:rPr lang="en-US" altLang="ru-RU" sz="1867" i="1" dirty="0">
                  <a:solidFill>
                    <a:srgbClr val="4472C4">
                      <a:lumMod val="75000"/>
                    </a:srgbClr>
                  </a:solidFill>
                  <a:cs typeface="Arial" panose="020B0604020202020204" pitchFamily="34" charset="0"/>
                </a:rPr>
                <a:t>t </a:t>
              </a:r>
              <a:r>
                <a:rPr lang="en-US" altLang="ru-RU" sz="1867" i="1" dirty="0">
                  <a:solidFill>
                    <a:srgbClr val="4472C4">
                      <a:lumMod val="75000"/>
                    </a:srgbClr>
                  </a:solidFill>
                  <a:cs typeface="Times New Roman" panose="02020603050405020304" pitchFamily="18" charset="0"/>
                </a:rPr>
                <a:t>− t</a:t>
              </a:r>
              <a:r>
                <a:rPr lang="en-US" altLang="ru-RU" sz="1867" baseline="-25000" dirty="0">
                  <a:solidFill>
                    <a:srgbClr val="4472C4">
                      <a:lumMod val="75000"/>
                    </a:srgbClr>
                  </a:solidFill>
                  <a:cs typeface="Times New Roman" panose="02020603050405020304" pitchFamily="18" charset="0"/>
                </a:rPr>
                <a:t>0</a:t>
              </a:r>
              <a:r>
                <a:rPr lang="ru-RU" altLang="ru-RU" sz="1867" dirty="0">
                  <a:solidFill>
                    <a:prstClr val="black"/>
                  </a:solidFill>
                  <a:cs typeface="Times New Roman" panose="02020603050405020304" pitchFamily="18" charset="0"/>
                </a:rPr>
                <a:t> координата тела изменяется на величину </a:t>
              </a:r>
              <a:r>
                <a:rPr lang="el-GR" altLang="ru-RU" sz="1867" dirty="0">
                  <a:solidFill>
                    <a:srgbClr val="4472C4">
                      <a:lumMod val="75000"/>
                    </a:srgbClr>
                  </a:solidFill>
                  <a:ea typeface="Yu Mincho Light" panose="02020300000000000000" pitchFamily="18" charset="-128"/>
                  <a:cs typeface="Arial" panose="020B0604020202020204" pitchFamily="34" charset="0"/>
                </a:rPr>
                <a:t>Δ</a:t>
              </a:r>
              <a:r>
                <a:rPr lang="ru-RU" altLang="ru-RU" sz="1867" i="1" dirty="0">
                  <a:solidFill>
                    <a:srgbClr val="4472C4">
                      <a:lumMod val="75000"/>
                    </a:srgbClr>
                  </a:solidFill>
                  <a:cs typeface="Arial" panose="020B0604020202020204" pitchFamily="34" charset="0"/>
                </a:rPr>
                <a:t>х</a:t>
              </a:r>
              <a:r>
                <a:rPr lang="en-US" altLang="ru-RU" sz="1867" dirty="0">
                  <a:solidFill>
                    <a:srgbClr val="4472C4">
                      <a:lumMod val="75000"/>
                    </a:srgbClr>
                  </a:solidFill>
                  <a:cs typeface="Arial" panose="020B0604020202020204" pitchFamily="34" charset="0"/>
                </a:rPr>
                <a:t> </a:t>
              </a:r>
              <a:r>
                <a:rPr lang="en-US" altLang="ru-RU" sz="1867" dirty="0">
                  <a:solidFill>
                    <a:srgbClr val="4472C4">
                      <a:lumMod val="75000"/>
                    </a:srgbClr>
                  </a:solidFill>
                  <a:cs typeface="Arial" panose="020B0604020202020204" pitchFamily="34" charset="0"/>
                </a:rPr>
                <a:t>= </a:t>
              </a:r>
              <a:r>
                <a:rPr lang="ru-RU" altLang="ru-RU" sz="1867" i="1" dirty="0">
                  <a:solidFill>
                    <a:srgbClr val="4472C4">
                      <a:lumMod val="75000"/>
                    </a:srgbClr>
                  </a:solidFill>
                  <a:cs typeface="Arial" panose="020B0604020202020204" pitchFamily="34" charset="0"/>
                </a:rPr>
                <a:t>х</a:t>
              </a:r>
              <a:r>
                <a:rPr lang="en-US" altLang="ru-RU" sz="1867" i="1" dirty="0">
                  <a:solidFill>
                    <a:srgbClr val="4472C4">
                      <a:lumMod val="75000"/>
                    </a:srgbClr>
                  </a:solidFill>
                  <a:cs typeface="Arial" panose="020B0604020202020204" pitchFamily="34" charset="0"/>
                </a:rPr>
                <a:t> </a:t>
              </a:r>
              <a:r>
                <a:rPr lang="en-US" altLang="ru-RU" sz="1867" i="1" dirty="0">
                  <a:solidFill>
                    <a:srgbClr val="4472C4">
                      <a:lumMod val="75000"/>
                    </a:srgbClr>
                  </a:solidFill>
                  <a:cs typeface="Times New Roman" panose="02020603050405020304" pitchFamily="18" charset="0"/>
                </a:rPr>
                <a:t>− </a:t>
              </a:r>
              <a:r>
                <a:rPr lang="ru-RU" altLang="ru-RU" sz="1867" i="1" dirty="0">
                  <a:solidFill>
                    <a:srgbClr val="4472C4">
                      <a:lumMod val="75000"/>
                    </a:srgbClr>
                  </a:solidFill>
                  <a:cs typeface="Times New Roman" panose="02020603050405020304" pitchFamily="18" charset="0"/>
                </a:rPr>
                <a:t>х</a:t>
              </a:r>
              <a:r>
                <a:rPr lang="en-US" altLang="ru-RU" sz="1867" baseline="-25000" dirty="0">
                  <a:solidFill>
                    <a:srgbClr val="4472C4">
                      <a:lumMod val="75000"/>
                    </a:srgbClr>
                  </a:solidFill>
                  <a:cs typeface="Times New Roman" panose="02020603050405020304" pitchFamily="18" charset="0"/>
                </a:rPr>
                <a:t>0</a:t>
              </a:r>
              <a:r>
                <a:rPr lang="ru-RU" altLang="ru-RU" sz="1867" dirty="0">
                  <a:solidFill>
                    <a:prstClr val="black"/>
                  </a:solidFill>
                  <a:cs typeface="Times New Roman" panose="02020603050405020304" pitchFamily="18" charset="0"/>
                </a:rPr>
                <a:t>.</a:t>
              </a:r>
              <a:endParaRPr lang="ru-RU" altLang="ru-RU" sz="1867" dirty="0">
                <a:solidFill>
                  <a:prstClr val="black"/>
                </a:solidFill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366939" y="3837005"/>
              <a:ext cx="3989161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ru-RU" sz="1867" dirty="0">
                  <a:solidFill>
                    <a:prstClr val="black"/>
                  </a:solidFill>
                </a:rPr>
                <a:t>Проекция перемещения </a:t>
              </a:r>
              <a:r>
                <a:rPr lang="el-GR" altLang="ru-RU" sz="1867" dirty="0">
                  <a:solidFill>
                    <a:srgbClr val="4472C4">
                      <a:lumMod val="75000"/>
                    </a:srgbClr>
                  </a:solidFill>
                  <a:ea typeface="Yu Mincho Light" panose="02020300000000000000" pitchFamily="18" charset="-128"/>
                  <a:cs typeface="Arial" panose="020B0604020202020204" pitchFamily="34" charset="0"/>
                </a:rPr>
                <a:t>Δ</a:t>
              </a:r>
              <a:r>
                <a:rPr lang="en-US" altLang="ru-RU" sz="1867" i="1" dirty="0">
                  <a:solidFill>
                    <a:srgbClr val="4472C4">
                      <a:lumMod val="75000"/>
                    </a:srgbClr>
                  </a:solidFill>
                  <a:ea typeface="Yu Mincho Light" panose="02020300000000000000" pitchFamily="18" charset="-128"/>
                  <a:cs typeface="Arial" panose="020B0604020202020204" pitchFamily="34" charset="0"/>
                </a:rPr>
                <a:t>r</a:t>
              </a:r>
              <a:r>
                <a:rPr lang="ru-RU" altLang="ru-RU" sz="1867" i="1" baseline="-25000" dirty="0">
                  <a:solidFill>
                    <a:srgbClr val="4472C4">
                      <a:lumMod val="75000"/>
                    </a:srgbClr>
                  </a:solidFill>
                  <a:cs typeface="Arial" panose="020B0604020202020204" pitchFamily="34" charset="0"/>
                </a:rPr>
                <a:t>х</a:t>
              </a:r>
              <a:r>
                <a:rPr lang="en-US" altLang="ru-RU" sz="1867" dirty="0">
                  <a:solidFill>
                    <a:srgbClr val="4472C4">
                      <a:lumMod val="75000"/>
                    </a:srgbClr>
                  </a:solidFill>
                  <a:cs typeface="Arial" panose="020B0604020202020204" pitchFamily="34" charset="0"/>
                </a:rPr>
                <a:t> </a:t>
              </a:r>
              <a:r>
                <a:rPr lang="en-US" altLang="ru-RU" sz="1867" dirty="0">
                  <a:solidFill>
                    <a:srgbClr val="4472C4">
                      <a:lumMod val="75000"/>
                    </a:srgbClr>
                  </a:solidFill>
                  <a:cs typeface="Arial" panose="020B0604020202020204" pitchFamily="34" charset="0"/>
                </a:rPr>
                <a:t>= </a:t>
              </a:r>
              <a:r>
                <a:rPr lang="ru-RU" altLang="ru-RU" sz="1867" i="1" dirty="0">
                  <a:solidFill>
                    <a:srgbClr val="4472C4">
                      <a:lumMod val="75000"/>
                    </a:srgbClr>
                  </a:solidFill>
                  <a:cs typeface="Arial" panose="020B0604020202020204" pitchFamily="34" charset="0"/>
                </a:rPr>
                <a:t>х</a:t>
              </a:r>
              <a:r>
                <a:rPr lang="en-US" altLang="ru-RU" sz="1867" i="1" dirty="0">
                  <a:solidFill>
                    <a:srgbClr val="4472C4">
                      <a:lumMod val="75000"/>
                    </a:srgbClr>
                  </a:solidFill>
                  <a:cs typeface="Arial" panose="020B0604020202020204" pitchFamily="34" charset="0"/>
                </a:rPr>
                <a:t> </a:t>
              </a:r>
              <a:r>
                <a:rPr lang="en-US" altLang="ru-RU" sz="1867" i="1" dirty="0">
                  <a:solidFill>
                    <a:srgbClr val="4472C4">
                      <a:lumMod val="75000"/>
                    </a:srgbClr>
                  </a:solidFill>
                  <a:cs typeface="Times New Roman" panose="02020603050405020304" pitchFamily="18" charset="0"/>
                </a:rPr>
                <a:t>− </a:t>
              </a:r>
              <a:r>
                <a:rPr lang="ru-RU" altLang="ru-RU" sz="1867" i="1" dirty="0">
                  <a:solidFill>
                    <a:srgbClr val="4472C4">
                      <a:lumMod val="75000"/>
                    </a:srgbClr>
                  </a:solidFill>
                  <a:cs typeface="Times New Roman" panose="02020603050405020304" pitchFamily="18" charset="0"/>
                </a:rPr>
                <a:t>х</a:t>
              </a:r>
              <a:r>
                <a:rPr lang="en-US" altLang="ru-RU" sz="1867" baseline="-25000" dirty="0">
                  <a:solidFill>
                    <a:srgbClr val="4472C4">
                      <a:lumMod val="75000"/>
                    </a:srgbClr>
                  </a:solidFill>
                  <a:cs typeface="Times New Roman" panose="02020603050405020304" pitchFamily="18" charset="0"/>
                </a:rPr>
                <a:t>0</a:t>
              </a:r>
              <a:r>
                <a:rPr lang="ru-RU" altLang="ru-RU" sz="1867" dirty="0">
                  <a:solidFill>
                    <a:prstClr val="black"/>
                  </a:solidFill>
                  <a:cs typeface="Times New Roman" panose="02020603050405020304" pitchFamily="18" charset="0"/>
                </a:rPr>
                <a:t>.</a:t>
              </a:r>
              <a:endParaRPr lang="ru-RU" altLang="ru-RU" sz="1867" dirty="0">
                <a:solidFill>
                  <a:prstClr val="black"/>
                </a:solidFill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366939" y="4337917"/>
              <a:ext cx="3989161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ru-RU" altLang="ru-RU" sz="1867" dirty="0">
                  <a:solidFill>
                    <a:prstClr val="black"/>
                  </a:solidFill>
                </a:rPr>
                <a:t>При РПД </a:t>
              </a:r>
              <a:r>
                <a:rPr lang="en-US" altLang="ru-RU" sz="1867" i="1" dirty="0">
                  <a:solidFill>
                    <a:srgbClr val="4472C4">
                      <a:lumMod val="75000"/>
                    </a:srgbClr>
                  </a:solidFill>
                </a:rPr>
                <a:t>s</a:t>
              </a:r>
              <a:r>
                <a:rPr lang="en-US" altLang="ru-RU" sz="1867" dirty="0">
                  <a:solidFill>
                    <a:srgbClr val="4472C4">
                      <a:lumMod val="75000"/>
                    </a:srgbClr>
                  </a:solidFill>
                </a:rPr>
                <a:t> = |</a:t>
              </a:r>
              <a:r>
                <a:rPr lang="el-GR" altLang="ru-RU" sz="1867" dirty="0">
                  <a:solidFill>
                    <a:srgbClr val="4472C4">
                      <a:lumMod val="75000"/>
                    </a:srgbClr>
                  </a:solidFill>
                  <a:ea typeface="Yu Mincho Light" panose="02020300000000000000" pitchFamily="18" charset="-128"/>
                  <a:cs typeface="Arial" panose="020B0604020202020204" pitchFamily="34" charset="0"/>
                </a:rPr>
                <a:t>Δ</a:t>
              </a:r>
              <a:r>
                <a:rPr lang="en-US" altLang="ru-RU" sz="1867" i="1" dirty="0">
                  <a:solidFill>
                    <a:srgbClr val="4472C4">
                      <a:lumMod val="75000"/>
                    </a:srgbClr>
                  </a:solidFill>
                  <a:ea typeface="Yu Mincho Light" panose="02020300000000000000" pitchFamily="18" charset="-128"/>
                  <a:cs typeface="Arial" panose="020B0604020202020204" pitchFamily="34" charset="0"/>
                </a:rPr>
                <a:t>r</a:t>
              </a:r>
              <a:r>
                <a:rPr lang="ru-RU" altLang="ru-RU" sz="1867" i="1" baseline="-25000" dirty="0">
                  <a:solidFill>
                    <a:srgbClr val="4472C4">
                      <a:lumMod val="75000"/>
                    </a:srgbClr>
                  </a:solidFill>
                  <a:cs typeface="Arial" panose="020B0604020202020204" pitchFamily="34" charset="0"/>
                </a:rPr>
                <a:t>х</a:t>
              </a:r>
              <a:r>
                <a:rPr lang="en-US" altLang="ru-RU" sz="1867" dirty="0">
                  <a:solidFill>
                    <a:srgbClr val="4472C4">
                      <a:lumMod val="75000"/>
                    </a:srgbClr>
                  </a:solidFill>
                  <a:cs typeface="Arial" panose="020B0604020202020204" pitchFamily="34" charset="0"/>
                </a:rPr>
                <a:t> |</a:t>
              </a:r>
              <a:r>
                <a:rPr lang="ru-RU" altLang="ru-RU" sz="1867" dirty="0">
                  <a:solidFill>
                    <a:prstClr val="black"/>
                  </a:solidFill>
                  <a:cs typeface="Times New Roman" panose="02020603050405020304" pitchFamily="18" charset="0"/>
                </a:rPr>
                <a:t>.</a:t>
              </a:r>
              <a:endParaRPr lang="ru-RU" altLang="ru-RU" sz="1867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9594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Прямоугольник 111"/>
          <p:cNvSpPr/>
          <p:nvPr/>
        </p:nvSpPr>
        <p:spPr>
          <a:xfrm>
            <a:off x="1800432" y="2929140"/>
            <a:ext cx="1897088" cy="94859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3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6383867" y="1792209"/>
            <a:ext cx="5329765" cy="4183292"/>
          </a:xfrm>
          <a:prstGeom prst="roundRect">
            <a:avLst>
              <a:gd name="adj" fmla="val 218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dirty="0">
                <a:solidFill>
                  <a:prstClr val="white"/>
                </a:solidFill>
              </a:rPr>
              <a:t>v</a:t>
            </a: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568" y="6474000"/>
            <a:ext cx="1755432" cy="38400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489251" y="1253068"/>
            <a:ext cx="11235268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93886" y="515809"/>
            <a:ext cx="7080785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lnSpc>
                <a:spcPts val="4533"/>
              </a:lnSpc>
            </a:pPr>
            <a:r>
              <a:rPr lang="ru-RU" sz="2933" b="1" cap="all" dirty="0">
                <a:solidFill>
                  <a:srgbClr val="ED7D31">
                    <a:lumMod val="75000"/>
                  </a:srgbClr>
                </a:solidFill>
              </a:rPr>
              <a:t>Графическое представление РПД</a:t>
            </a:r>
          </a:p>
        </p:txBody>
      </p:sp>
      <p:cxnSp>
        <p:nvCxnSpPr>
          <p:cNvPr id="111" name="Прямая соединительная линия 110"/>
          <p:cNvCxnSpPr/>
          <p:nvPr/>
        </p:nvCxnSpPr>
        <p:spPr>
          <a:xfrm>
            <a:off x="3700708" y="2933207"/>
            <a:ext cx="0" cy="944527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TextBox 128"/>
              <p:cNvSpPr txBox="1"/>
              <p:nvPr/>
            </p:nvSpPr>
            <p:spPr>
              <a:xfrm>
                <a:off x="6392003" y="1819845"/>
                <a:ext cx="5321629" cy="502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377"/>
                <a:r>
                  <a:rPr lang="ru-RU" sz="2667" dirty="0">
                    <a:solidFill>
                      <a:srgbClr val="44546A"/>
                    </a:solidFill>
                  </a:rPr>
                  <a:t>Зависимость</a:t>
                </a:r>
                <a:r>
                  <a:rPr lang="en-US" sz="2667" dirty="0">
                    <a:solidFill>
                      <a:srgbClr val="44546A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67" i="1">
                            <a:solidFill>
                              <a:srgbClr val="44546A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667" i="1">
                            <a:solidFill>
                              <a:srgbClr val="44546A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𝜐</m:t>
                        </m:r>
                      </m:e>
                      <m:sub>
                        <m:r>
                          <a:rPr lang="en-US" sz="2667" i="1">
                            <a:solidFill>
                              <a:srgbClr val="44546A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𝑥</m:t>
                        </m:r>
                      </m:sub>
                    </m:sSub>
                    <m:r>
                      <a:rPr lang="en-US" sz="2667" i="1">
                        <a:solidFill>
                          <a:srgbClr val="44546A"/>
                        </a:solidFill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r>
                      <a:rPr lang="en-US" sz="2667" i="1">
                        <a:solidFill>
                          <a:srgbClr val="44546A"/>
                        </a:solidFill>
                        <a:latin typeface="Cambria Math" panose="02040503050406030204" pitchFamily="18" charset="0"/>
                        <a:ea typeface="Cambria Math"/>
                      </a:rPr>
                      <m:t>𝑓</m:t>
                    </m:r>
                    <m:d>
                      <m:dPr>
                        <m:ctrlPr>
                          <a:rPr lang="en-US" sz="2667" i="1">
                            <a:solidFill>
                              <a:srgbClr val="44546A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667" i="1">
                            <a:solidFill>
                              <a:srgbClr val="44546A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𝑡</m:t>
                        </m:r>
                      </m:e>
                    </m:d>
                  </m:oMath>
                </a14:m>
                <a:endParaRPr lang="ru-RU" sz="2667" dirty="0">
                  <a:solidFill>
                    <a:srgbClr val="44546A"/>
                  </a:solidFill>
                </a:endParaRPr>
              </a:p>
            </p:txBody>
          </p:sp>
        </mc:Choice>
        <mc:Fallback xmlns="">
          <p:sp>
            <p:nvSpPr>
              <p:cNvPr id="129" name="TextBox 1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4002" y="1364884"/>
                <a:ext cx="3991222" cy="400110"/>
              </a:xfrm>
              <a:prstGeom prst="rect">
                <a:avLst/>
              </a:prstGeom>
              <a:blipFill rotWithShape="0">
                <a:blip r:embed="rId3"/>
                <a:stretch>
                  <a:fillRect t="-9091" b="-257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Группа 32"/>
          <p:cNvGrpSpPr/>
          <p:nvPr/>
        </p:nvGrpSpPr>
        <p:grpSpPr>
          <a:xfrm>
            <a:off x="508667" y="1797052"/>
            <a:ext cx="5231734" cy="4178449"/>
            <a:chOff x="381500" y="1347788"/>
            <a:chExt cx="3923800" cy="3133837"/>
          </a:xfrm>
        </p:grpSpPr>
        <p:cxnSp>
          <p:nvCxnSpPr>
            <p:cNvPr id="79" name="Прямая соединительная линия 78"/>
            <p:cNvCxnSpPr/>
            <p:nvPr/>
          </p:nvCxnSpPr>
          <p:spPr>
            <a:xfrm>
              <a:off x="741823" y="1648336"/>
              <a:ext cx="2915777" cy="0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Прямая соединительная линия 106"/>
            <p:cNvCxnSpPr/>
            <p:nvPr/>
          </p:nvCxnSpPr>
          <p:spPr>
            <a:xfrm>
              <a:off x="743867" y="3919584"/>
              <a:ext cx="2916824" cy="0"/>
            </a:xfrm>
            <a:prstGeom prst="line">
              <a:avLst/>
            </a:prstGeom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TextBox 125"/>
            <p:cNvSpPr txBox="1"/>
            <p:nvPr/>
          </p:nvSpPr>
          <p:spPr>
            <a:xfrm>
              <a:off x="3640941" y="1496319"/>
              <a:ext cx="20943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r>
                <a:rPr lang="ru-RU" dirty="0">
                  <a:solidFill>
                    <a:prstClr val="black"/>
                  </a:solidFill>
                </a:rPr>
                <a:t>1</a:t>
              </a: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3659991" y="3762783"/>
              <a:ext cx="22866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r>
                <a:rPr lang="ru-RU" dirty="0">
                  <a:solidFill>
                    <a:prstClr val="black"/>
                  </a:solidFill>
                </a:rPr>
                <a:t>2</a:t>
              </a: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4044320" y="2916829"/>
              <a:ext cx="228669" cy="315423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defTabSz="914377"/>
              <a:r>
                <a:rPr lang="en-US" sz="2133" i="1" dirty="0">
                  <a:solidFill>
                    <a:prstClr val="black"/>
                  </a:solidFill>
                </a:rPr>
                <a:t>t</a:t>
              </a:r>
              <a:endParaRPr lang="ru-RU" sz="2133" dirty="0">
                <a:solidFill>
                  <a:prstClr val="black"/>
                </a:solidFill>
              </a:endParaRPr>
            </a:p>
          </p:txBody>
        </p:sp>
        <p:cxnSp>
          <p:nvCxnSpPr>
            <p:cNvPr id="130" name="Прямая со стрелкой 129"/>
            <p:cNvCxnSpPr/>
            <p:nvPr/>
          </p:nvCxnSpPr>
          <p:spPr>
            <a:xfrm>
              <a:off x="726867" y="2908440"/>
              <a:ext cx="3578433" cy="0"/>
            </a:xfrm>
            <a:prstGeom prst="straightConnector1">
              <a:avLst/>
            </a:prstGeom>
            <a:ln w="15875"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Прямая со стрелкой 130"/>
            <p:cNvCxnSpPr/>
            <p:nvPr/>
          </p:nvCxnSpPr>
          <p:spPr>
            <a:xfrm flipV="1">
              <a:off x="735720" y="1347788"/>
              <a:ext cx="0" cy="3133837"/>
            </a:xfrm>
            <a:prstGeom prst="straightConnector1">
              <a:avLst/>
            </a:prstGeom>
            <a:ln w="15875"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TextBox 131"/>
            <p:cNvSpPr txBox="1"/>
            <p:nvPr/>
          </p:nvSpPr>
          <p:spPr>
            <a:xfrm>
              <a:off x="381500" y="1354817"/>
              <a:ext cx="320040" cy="315423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defTabSz="914377"/>
              <a:r>
                <a:rPr lang="el-GR" sz="2133" dirty="0">
                  <a:solidFill>
                    <a:prstClr val="black"/>
                  </a:solidFill>
                  <a:cs typeface="Times New Roman" panose="02020603050405020304" pitchFamily="18" charset="0"/>
                </a:rPr>
                <a:t>υ</a:t>
              </a:r>
              <a:r>
                <a:rPr lang="en-US" sz="2133" i="1" baseline="-25000" dirty="0">
                  <a:solidFill>
                    <a:prstClr val="black"/>
                  </a:solidFill>
                  <a:cs typeface="Times New Roman" panose="02020603050405020304" pitchFamily="18" charset="0"/>
                </a:rPr>
                <a:t>x</a:t>
              </a:r>
              <a:endParaRPr lang="ru-RU" sz="2133" i="1" baseline="-25000" dirty="0">
                <a:solidFill>
                  <a:prstClr val="black"/>
                </a:solidFill>
              </a:endParaRPr>
            </a:p>
          </p:txBody>
        </p:sp>
        <p:cxnSp>
          <p:nvCxnSpPr>
            <p:cNvPr id="133" name="Прямая соединительная линия 132"/>
            <p:cNvCxnSpPr/>
            <p:nvPr/>
          </p:nvCxnSpPr>
          <p:spPr>
            <a:xfrm>
              <a:off x="747400" y="2199905"/>
              <a:ext cx="2910200" cy="0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TextBox 133"/>
            <p:cNvSpPr txBox="1"/>
            <p:nvPr/>
          </p:nvSpPr>
          <p:spPr>
            <a:xfrm>
              <a:off x="417668" y="2744025"/>
              <a:ext cx="262332" cy="315423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defTabSz="914377"/>
              <a:r>
                <a:rPr lang="ru-RU" sz="2133" dirty="0">
                  <a:solidFill>
                    <a:prstClr val="black"/>
                  </a:solidFill>
                </a:rPr>
                <a:t>0</a:t>
              </a:r>
              <a:endParaRPr lang="ru-RU" sz="2133" dirty="0">
                <a:solidFill>
                  <a:prstClr val="black"/>
                </a:solidFill>
              </a:endParaRP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3659991" y="2044726"/>
              <a:ext cx="22987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r>
                <a:rPr lang="ru-RU" dirty="0">
                  <a:solidFill>
                    <a:prstClr val="black"/>
                  </a:solidFill>
                </a:rPr>
                <a:t>3</a:t>
              </a:r>
              <a:endParaRPr lang="ru-RU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6392662" y="2550585"/>
            <a:ext cx="5380588" cy="482121"/>
            <a:chOff x="4794496" y="1768169"/>
            <a:chExt cx="4035441" cy="36159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7" name="TextBox 136"/>
                <p:cNvSpPr txBox="1"/>
                <p:nvPr/>
              </p:nvSpPr>
              <p:spPr>
                <a:xfrm>
                  <a:off x="4794496" y="1768169"/>
                  <a:ext cx="1186382" cy="36159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24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𝜐</m:t>
                            </m:r>
                          </m:e>
                        </m:acc>
                        <m:r>
                          <a:rPr lang="en-US" sz="24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en-US" sz="24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𝑐𝑜𝑛𝑠𝑡</m:t>
                            </m:r>
                          </m:e>
                        </m:acc>
                      </m:oMath>
                    </m:oMathPara>
                  </a14:m>
                  <a:endParaRPr lang="ru-RU" sz="2400" dirty="0">
                    <a:solidFill>
                      <a:srgbClr val="ED7D31">
                        <a:lumMod val="75000"/>
                      </a:srgbClr>
                    </a:solidFill>
                  </a:endParaRPr>
                </a:p>
              </p:txBody>
            </p:sp>
          </mc:Choice>
          <mc:Fallback xmlns="">
            <p:sp>
              <p:nvSpPr>
                <p:cNvPr id="137" name="TextBox 1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94496" y="1768169"/>
                  <a:ext cx="1236236" cy="384721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t="-15873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8" name="TextBox 137"/>
            <p:cNvSpPr txBox="1"/>
            <p:nvPr/>
          </p:nvSpPr>
          <p:spPr>
            <a:xfrm>
              <a:off x="5814448" y="1812990"/>
              <a:ext cx="3015489" cy="284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r>
                <a:rPr lang="ru-RU" sz="1867" dirty="0">
                  <a:solidFill>
                    <a:prstClr val="black"/>
                  </a:solidFill>
                  <a:cs typeface="Times New Roman" panose="02020603050405020304" pitchFamily="18" charset="0"/>
                </a:rPr>
                <a:t>—</a:t>
              </a:r>
              <a:r>
                <a:rPr lang="en-US" sz="1867" dirty="0">
                  <a:solidFill>
                    <a:prstClr val="black"/>
                  </a:solidFill>
                  <a:cs typeface="Times New Roman" panose="02020603050405020304" pitchFamily="18" charset="0"/>
                </a:rPr>
                <a:t> </a:t>
              </a:r>
              <a:r>
                <a:rPr lang="ru-RU" sz="1867" dirty="0">
                  <a:solidFill>
                    <a:prstClr val="black"/>
                  </a:solidFill>
                  <a:cs typeface="Times New Roman" panose="02020603050405020304" pitchFamily="18" charset="0"/>
                </a:rPr>
                <a:t>уравнение скорости при РПД.</a:t>
              </a:r>
              <a:endParaRPr lang="ru-RU" sz="1867" dirty="0">
                <a:solidFill>
                  <a:prstClr val="black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TextBox 138"/>
              <p:cNvSpPr txBox="1"/>
              <p:nvPr/>
            </p:nvSpPr>
            <p:spPr>
              <a:xfrm>
                <a:off x="6392333" y="3260800"/>
                <a:ext cx="267842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E7E6E6">
                                  <a:lumMod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E7E6E6">
                                  <a:lumMod val="2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E7E6E6">
                                  <a:lumMod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rgbClr val="E7E6E6">
                                  <a:lumMod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rgbClr val="E7E6E6">
                              <a:lumMod val="25000"/>
                            </a:srgbClr>
                          </a:solidFill>
                          <a:latin typeface="Cambria Math" panose="02040503050406030204" pitchFamily="18" charset="0"/>
                        </a:rPr>
                        <m:t>&gt;0;   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E7E6E6">
                                  <a:lumMod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E7E6E6">
                                  <a:lumMod val="2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E7E6E6">
                                  <a:lumMod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rgbClr val="E7E6E6">
                                  <a:lumMod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i="1">
                          <a:solidFill>
                            <a:srgbClr val="E7E6E6">
                              <a:lumMod val="25000"/>
                            </a:srgbClr>
                          </a:solidFill>
                          <a:latin typeface="Cambria Math" panose="02040503050406030204" pitchFamily="18" charset="0"/>
                        </a:rPr>
                        <m:t>&gt;0;</m:t>
                      </m:r>
                    </m:oMath>
                  </m:oMathPara>
                </a14:m>
                <a:endParaRPr lang="ru-RU" sz="2400" dirty="0">
                  <a:solidFill>
                    <a:srgbClr val="E7E6E6">
                      <a:lumMod val="2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139" name="TextBox 1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4250" y="2445599"/>
                <a:ext cx="2059090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TextBox 139"/>
              <p:cNvSpPr txBox="1"/>
              <p:nvPr/>
            </p:nvSpPr>
            <p:spPr>
              <a:xfrm>
                <a:off x="9047557" y="3260800"/>
                <a:ext cx="132735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E7E6E6">
                                  <a:lumMod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E7E6E6">
                                  <a:lumMod val="2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E7E6E6">
                                  <a:lumMod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rgbClr val="E7E6E6">
                                  <a:lumMod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solidFill>
                            <a:srgbClr val="E7E6E6">
                              <a:lumMod val="25000"/>
                            </a:srgbClr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2400" i="1">
                          <a:solidFill>
                            <a:srgbClr val="E7E6E6">
                              <a:lumMod val="25000"/>
                            </a:srgbClr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400" i="1">
                          <a:solidFill>
                            <a:srgbClr val="E7E6E6">
                              <a:lumMod val="25000"/>
                            </a:srgb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400" dirty="0">
                  <a:solidFill>
                    <a:srgbClr val="E7E6E6">
                      <a:lumMod val="2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140" name="TextBox 1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5667" y="2445599"/>
                <a:ext cx="1044132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1" name="Прямая соединительная линия 140"/>
          <p:cNvCxnSpPr/>
          <p:nvPr/>
        </p:nvCxnSpPr>
        <p:spPr>
          <a:xfrm>
            <a:off x="1795708" y="2933207"/>
            <a:ext cx="0" cy="944527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TextBox 141"/>
          <p:cNvSpPr txBox="1"/>
          <p:nvPr/>
        </p:nvSpPr>
        <p:spPr>
          <a:xfrm>
            <a:off x="3471005" y="3889105"/>
            <a:ext cx="401072" cy="42056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defTabSz="914377"/>
            <a:r>
              <a:rPr lang="en-US" sz="2133" i="1" dirty="0">
                <a:solidFill>
                  <a:prstClr val="black"/>
                </a:solidFill>
              </a:rPr>
              <a:t>t</a:t>
            </a:r>
            <a:r>
              <a:rPr lang="en-US" sz="2133" baseline="-25000" dirty="0">
                <a:solidFill>
                  <a:prstClr val="black"/>
                </a:solidFill>
              </a:rPr>
              <a:t>2</a:t>
            </a:r>
            <a:endParaRPr lang="ru-RU" sz="2133" baseline="-25000" dirty="0">
              <a:solidFill>
                <a:prstClr val="black"/>
              </a:solidFill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1570957" y="3877733"/>
            <a:ext cx="380232" cy="42056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defTabSz="914377"/>
            <a:r>
              <a:rPr lang="en-US" sz="2133" i="1" dirty="0">
                <a:solidFill>
                  <a:prstClr val="black"/>
                </a:solidFill>
              </a:rPr>
              <a:t>t</a:t>
            </a:r>
            <a:r>
              <a:rPr lang="en-US" sz="2133" baseline="-25000" dirty="0">
                <a:solidFill>
                  <a:prstClr val="black"/>
                </a:solidFill>
              </a:rPr>
              <a:t>1</a:t>
            </a:r>
            <a:endParaRPr lang="ru-RU" sz="2133" baseline="-25000" dirty="0">
              <a:solidFill>
                <a:prstClr val="black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539303" y="3094757"/>
            <a:ext cx="3593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 sz="3200" i="1" dirty="0">
                <a:solidFill>
                  <a:prstClr val="black"/>
                </a:solidFill>
              </a:rPr>
              <a:t>s</a:t>
            </a:r>
            <a:endParaRPr lang="ru-RU" sz="3200" i="1" dirty="0">
              <a:solidFill>
                <a:prstClr val="black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400517" y="3950497"/>
            <a:ext cx="3334567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ru-RU" sz="1867" dirty="0">
                <a:solidFill>
                  <a:prstClr val="black"/>
                </a:solidFill>
              </a:rPr>
              <a:t>Пройденный телом 3 путь:</a:t>
            </a:r>
            <a:endParaRPr lang="ru-RU" sz="1867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TextBox 143"/>
              <p:cNvSpPr txBox="1"/>
              <p:nvPr/>
            </p:nvSpPr>
            <p:spPr>
              <a:xfrm>
                <a:off x="6400891" y="4558125"/>
                <a:ext cx="331302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𝑎𝑏</m:t>
                      </m:r>
                      <m:r>
                        <a:rPr lang="en-US" sz="24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400" dirty="0">
                  <a:solidFill>
                    <a:srgbClr val="ED7D31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144" name="TextBox 1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68" y="3418593"/>
                <a:ext cx="2537298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6935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75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75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5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75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animBg="1"/>
      <p:bldP spid="129" grpId="0"/>
      <p:bldP spid="139" grpId="0"/>
      <p:bldP spid="140" grpId="0"/>
      <p:bldP spid="142" grpId="0"/>
      <p:bldP spid="143" grpId="0"/>
      <p:bldP spid="26" grpId="0"/>
      <p:bldP spid="32" grpId="0"/>
      <p:bldP spid="1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383867" y="1792209"/>
            <a:ext cx="5329765" cy="4183292"/>
          </a:xfrm>
          <a:prstGeom prst="roundRect">
            <a:avLst>
              <a:gd name="adj" fmla="val 218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dirty="0">
                <a:solidFill>
                  <a:prstClr val="white"/>
                </a:solidFill>
              </a:rPr>
              <a:t>v</a:t>
            </a: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568" y="6474000"/>
            <a:ext cx="1755432" cy="38400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489251" y="1253068"/>
            <a:ext cx="11235268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93886" y="515809"/>
            <a:ext cx="7080785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lnSpc>
                <a:spcPts val="4533"/>
              </a:lnSpc>
            </a:pPr>
            <a:r>
              <a:rPr lang="ru-RU" sz="2933" b="1" cap="all" dirty="0">
                <a:solidFill>
                  <a:srgbClr val="ED7D31">
                    <a:lumMod val="75000"/>
                  </a:srgbClr>
                </a:solidFill>
              </a:rPr>
              <a:t>Графическое представление РПД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TextBox 128"/>
              <p:cNvSpPr txBox="1"/>
              <p:nvPr/>
            </p:nvSpPr>
            <p:spPr>
              <a:xfrm>
                <a:off x="6392003" y="1819845"/>
                <a:ext cx="5321629" cy="502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377"/>
                <a:r>
                  <a:rPr lang="ru-RU" sz="2667" dirty="0">
                    <a:solidFill>
                      <a:srgbClr val="44546A"/>
                    </a:solidFill>
                  </a:rPr>
                  <a:t>Зависимость</a:t>
                </a:r>
                <a:r>
                  <a:rPr lang="en-US" sz="2667" dirty="0">
                    <a:solidFill>
                      <a:srgbClr val="44546A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667" i="1">
                        <a:solidFill>
                          <a:srgbClr val="44546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sz="2667" i="1">
                            <a:solidFill>
                              <a:srgbClr val="44546A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667" i="1">
                            <a:solidFill>
                              <a:srgbClr val="44546A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667" i="1">
                            <a:solidFill>
                              <a:srgbClr val="44546A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𝑥</m:t>
                        </m:r>
                      </m:sub>
                    </m:sSub>
                    <m:r>
                      <a:rPr lang="en-US" sz="2667" i="1">
                        <a:solidFill>
                          <a:srgbClr val="44546A"/>
                        </a:solidFill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r>
                      <a:rPr lang="en-US" sz="2667" i="1">
                        <a:solidFill>
                          <a:srgbClr val="44546A"/>
                        </a:solidFill>
                        <a:latin typeface="Cambria Math" panose="02040503050406030204" pitchFamily="18" charset="0"/>
                        <a:ea typeface="Cambria Math"/>
                      </a:rPr>
                      <m:t>𝑓</m:t>
                    </m:r>
                    <m:d>
                      <m:dPr>
                        <m:ctrlPr>
                          <a:rPr lang="en-US" sz="2667" i="1">
                            <a:solidFill>
                              <a:srgbClr val="44546A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667" i="1">
                            <a:solidFill>
                              <a:srgbClr val="44546A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𝑡</m:t>
                        </m:r>
                      </m:e>
                    </m:d>
                  </m:oMath>
                </a14:m>
                <a:endParaRPr lang="ru-RU" sz="2667" dirty="0">
                  <a:solidFill>
                    <a:srgbClr val="44546A"/>
                  </a:solidFill>
                </a:endParaRPr>
              </a:p>
            </p:txBody>
          </p:sp>
        </mc:Choice>
        <mc:Fallback xmlns="">
          <p:sp>
            <p:nvSpPr>
              <p:cNvPr id="129" name="TextBox 1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4002" y="1364884"/>
                <a:ext cx="3991222" cy="400110"/>
              </a:xfrm>
              <a:prstGeom prst="rect">
                <a:avLst/>
              </a:prstGeom>
              <a:blipFill rotWithShape="0">
                <a:blip r:embed="rId3"/>
                <a:stretch>
                  <a:fillRect t="-9091" b="-257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7" name="Прямая соединительная линия 106"/>
          <p:cNvCxnSpPr/>
          <p:nvPr/>
        </p:nvCxnSpPr>
        <p:spPr>
          <a:xfrm>
            <a:off x="1156924" y="3877808"/>
            <a:ext cx="2705697" cy="1972659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Box 125"/>
          <p:cNvSpPr txBox="1"/>
          <p:nvPr/>
        </p:nvSpPr>
        <p:spPr>
          <a:xfrm>
            <a:off x="3231334" y="1853092"/>
            <a:ext cx="279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ru-RU" dirty="0">
                <a:solidFill>
                  <a:prstClr val="black"/>
                </a:solidFill>
              </a:rPr>
              <a:t>1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3859197" y="5609927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ru-RU" dirty="0">
                <a:solidFill>
                  <a:prstClr val="black"/>
                </a:solidFill>
              </a:rPr>
              <a:t>2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5388463" y="3889105"/>
            <a:ext cx="304892" cy="42056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defTabSz="914377"/>
            <a:r>
              <a:rPr lang="en-US" sz="2133" i="1" dirty="0">
                <a:solidFill>
                  <a:prstClr val="black"/>
                </a:solidFill>
              </a:rPr>
              <a:t>t</a:t>
            </a:r>
            <a:endParaRPr lang="ru-RU" sz="2133" dirty="0">
              <a:solidFill>
                <a:prstClr val="black"/>
              </a:solidFill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508668" y="1806423"/>
            <a:ext cx="562975" cy="42056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defTabSz="914377"/>
            <a:r>
              <a:rPr lang="el-GR" sz="2133" dirty="0">
                <a:solidFill>
                  <a:prstClr val="black"/>
                </a:solidFill>
                <a:ea typeface="Yu Mincho Light" panose="02020300000000000000" pitchFamily="18" charset="-128"/>
                <a:cs typeface="Times New Roman" panose="02020603050405020304" pitchFamily="18" charset="0"/>
              </a:rPr>
              <a:t>Δ</a:t>
            </a:r>
            <a:r>
              <a:rPr lang="en-US" sz="2133" i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r</a:t>
            </a:r>
            <a:r>
              <a:rPr lang="en-US" sz="2133" i="1" baseline="-25000" dirty="0" err="1">
                <a:solidFill>
                  <a:prstClr val="black"/>
                </a:solidFill>
                <a:cs typeface="Times New Roman" panose="02020603050405020304" pitchFamily="18" charset="0"/>
              </a:rPr>
              <a:t>x</a:t>
            </a:r>
            <a:endParaRPr lang="ru-RU" sz="2133" i="1" baseline="-25000" dirty="0">
              <a:solidFill>
                <a:prstClr val="black"/>
              </a:solidFill>
            </a:endParaRPr>
          </a:p>
        </p:txBody>
      </p:sp>
      <p:cxnSp>
        <p:nvCxnSpPr>
          <p:cNvPr id="133" name="Прямая соединительная линия 132"/>
          <p:cNvCxnSpPr/>
          <p:nvPr/>
        </p:nvCxnSpPr>
        <p:spPr>
          <a:xfrm flipV="1">
            <a:off x="1136234" y="2683934"/>
            <a:ext cx="3859100" cy="119754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TextBox 133"/>
          <p:cNvSpPr txBox="1"/>
          <p:nvPr/>
        </p:nvSpPr>
        <p:spPr>
          <a:xfrm>
            <a:off x="721991" y="3658700"/>
            <a:ext cx="349776" cy="42056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defTabSz="914377"/>
            <a:r>
              <a:rPr lang="ru-RU" sz="2133" dirty="0">
                <a:solidFill>
                  <a:prstClr val="black"/>
                </a:solidFill>
              </a:rPr>
              <a:t>0</a:t>
            </a:r>
            <a:endParaRPr lang="ru-RU" sz="2133" dirty="0">
              <a:solidFill>
                <a:prstClr val="black"/>
              </a:solidFill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4886535" y="270936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ru-RU" dirty="0">
                <a:solidFill>
                  <a:prstClr val="black"/>
                </a:solidFill>
              </a:rPr>
              <a:t>3</a:t>
            </a:r>
            <a:endParaRPr lang="ru-RU" dirty="0">
              <a:solidFill>
                <a:prstClr val="black"/>
              </a:solidFill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6392661" y="2390009"/>
            <a:ext cx="4816828" cy="461665"/>
            <a:chOff x="4794496" y="1768169"/>
            <a:chExt cx="3612621" cy="34624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7" name="TextBox 136"/>
                <p:cNvSpPr txBox="1"/>
                <p:nvPr/>
              </p:nvSpPr>
              <p:spPr>
                <a:xfrm>
                  <a:off x="4794496" y="1768169"/>
                  <a:ext cx="1141177" cy="34624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sz="24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el-GR" sz="24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𝜐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ru-RU" sz="2400" dirty="0">
                    <a:solidFill>
                      <a:srgbClr val="ED7D31">
                        <a:lumMod val="75000"/>
                      </a:srgbClr>
                    </a:solidFill>
                  </a:endParaRPr>
                </a:p>
              </p:txBody>
            </p:sp>
          </mc:Choice>
          <mc:Fallback xmlns="">
            <p:sp>
              <p:nvSpPr>
                <p:cNvPr id="137" name="TextBox 1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94496" y="1768169"/>
                  <a:ext cx="1188467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8" name="TextBox 137"/>
            <p:cNvSpPr txBox="1"/>
            <p:nvPr/>
          </p:nvSpPr>
          <p:spPr>
            <a:xfrm>
              <a:off x="5776348" y="1812990"/>
              <a:ext cx="2630769" cy="284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r>
                <a:rPr lang="ru-RU" sz="1867" dirty="0">
                  <a:solidFill>
                    <a:prstClr val="black"/>
                  </a:solidFill>
                  <a:cs typeface="Times New Roman" panose="02020603050405020304" pitchFamily="18" charset="0"/>
                </a:rPr>
                <a:t>—</a:t>
              </a:r>
              <a:r>
                <a:rPr lang="en-US" sz="1867" dirty="0">
                  <a:solidFill>
                    <a:prstClr val="black"/>
                  </a:solidFill>
                  <a:cs typeface="Times New Roman" panose="02020603050405020304" pitchFamily="18" charset="0"/>
                </a:rPr>
                <a:t> </a:t>
              </a:r>
              <a:r>
                <a:rPr lang="ru-RU" sz="1867" dirty="0">
                  <a:solidFill>
                    <a:prstClr val="black"/>
                  </a:solidFill>
                  <a:cs typeface="Times New Roman" panose="02020603050405020304" pitchFamily="18" charset="0"/>
                </a:rPr>
                <a:t>уравнение перемещения.</a:t>
              </a:r>
              <a:endParaRPr lang="ru-RU" sz="1867" dirty="0">
                <a:solidFill>
                  <a:prstClr val="black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TextBox 138"/>
              <p:cNvSpPr txBox="1"/>
              <p:nvPr/>
            </p:nvSpPr>
            <p:spPr>
              <a:xfrm>
                <a:off x="6392333" y="3895312"/>
                <a:ext cx="282378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E7E6E6">
                                  <a:lumMod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E7E6E6">
                                  <a:lumMod val="2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E7E6E6">
                                  <a:lumMod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rgbClr val="E7E6E6">
                                  <a:lumMod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rgbClr val="E7E6E6">
                              <a:lumMod val="25000"/>
                            </a:srgbClr>
                          </a:solidFill>
                          <a:latin typeface="Cambria Math" panose="02040503050406030204" pitchFamily="18" charset="0"/>
                        </a:rPr>
                        <m:t>&gt;0;   </m:t>
                      </m:r>
                      <m:r>
                        <m:rPr>
                          <m:sty m:val="p"/>
                        </m:rPr>
                        <a:rPr lang="el-GR" sz="2400" i="1">
                          <a:solidFill>
                            <a:srgbClr val="E7E6E6">
                              <a:lumMod val="2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E7E6E6">
                                  <a:lumMod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E7E6E6">
                                  <a:lumMod val="2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E7E6E6">
                                  <a:lumMod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rgbClr val="E7E6E6">
                                  <a:lumMod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rgbClr val="E7E6E6">
                              <a:lumMod val="25000"/>
                            </a:srgbClr>
                          </a:solidFill>
                          <a:latin typeface="Cambria Math" panose="02040503050406030204" pitchFamily="18" charset="0"/>
                        </a:rPr>
                        <m:t>&gt;0;</m:t>
                      </m:r>
                    </m:oMath>
                  </m:oMathPara>
                </a14:m>
                <a:endParaRPr lang="ru-RU" sz="2400" dirty="0">
                  <a:solidFill>
                    <a:srgbClr val="E7E6E6">
                      <a:lumMod val="2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139" name="TextBox 1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4250" y="2921483"/>
                <a:ext cx="2168029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TextBox 139"/>
              <p:cNvSpPr txBox="1"/>
              <p:nvPr/>
            </p:nvSpPr>
            <p:spPr>
              <a:xfrm>
                <a:off x="6397768" y="5482684"/>
                <a:ext cx="134658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E7E6E6">
                                  <a:lumMod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E7E6E6">
                                  <a:lumMod val="2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E7E6E6">
                                  <a:lumMod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rgbClr val="E7E6E6">
                                  <a:lumMod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solidFill>
                            <a:srgbClr val="E7E6E6">
                              <a:lumMod val="25000"/>
                            </a:srgbClr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2400" i="1">
                          <a:solidFill>
                            <a:srgbClr val="E7E6E6">
                              <a:lumMod val="25000"/>
                            </a:srgbClr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400" i="1">
                          <a:solidFill>
                            <a:srgbClr val="E7E6E6">
                              <a:lumMod val="25000"/>
                            </a:srgbClr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400" dirty="0">
                  <a:solidFill>
                    <a:srgbClr val="E7E6E6">
                      <a:lumMod val="2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140" name="TextBox 1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8325" y="4112012"/>
                <a:ext cx="1056956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400517" y="2919133"/>
                <a:ext cx="5079019" cy="3796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:r>
                  <a:rPr lang="ru-RU" sz="1867" dirty="0">
                    <a:solidFill>
                      <a:prstClr val="black"/>
                    </a:solidFill>
                  </a:rPr>
                  <a:t>Наклон графика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867" i="1">
                        <a:solidFill>
                          <a:srgbClr val="44546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sz="1867" i="1">
                            <a:solidFill>
                              <a:srgbClr val="44546A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1867" i="1">
                            <a:solidFill>
                              <a:srgbClr val="44546A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867" i="1">
                            <a:solidFill>
                              <a:srgbClr val="44546A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𝑥</m:t>
                        </m:r>
                      </m:sub>
                    </m:sSub>
                    <m:r>
                      <a:rPr lang="en-US" sz="1867" i="1">
                        <a:solidFill>
                          <a:srgbClr val="44546A"/>
                        </a:solidFill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r>
                      <a:rPr lang="en-US" sz="1867" i="1">
                        <a:solidFill>
                          <a:srgbClr val="44546A"/>
                        </a:solidFill>
                        <a:latin typeface="Cambria Math" panose="02040503050406030204" pitchFamily="18" charset="0"/>
                        <a:ea typeface="Cambria Math"/>
                      </a:rPr>
                      <m:t>𝑓</m:t>
                    </m:r>
                    <m:d>
                      <m:dPr>
                        <m:ctrlPr>
                          <a:rPr lang="en-US" sz="1867" i="1">
                            <a:solidFill>
                              <a:srgbClr val="44546A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1867" i="1">
                            <a:solidFill>
                              <a:srgbClr val="44546A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ru-RU" sz="1867" dirty="0">
                    <a:solidFill>
                      <a:prstClr val="black"/>
                    </a:solidFill>
                  </a:rPr>
                  <a:t> к оси времени:</a:t>
                </a:r>
                <a:endParaRPr lang="ru-RU" sz="1867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387" y="2189350"/>
                <a:ext cx="3854645" cy="307777"/>
              </a:xfrm>
              <a:prstGeom prst="rect">
                <a:avLst/>
              </a:prstGeom>
              <a:blipFill rotWithShape="0">
                <a:blip r:embed="rId7"/>
                <a:stretch>
                  <a:fillRect l="-474" t="-3922" b="-196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TextBox 143"/>
              <p:cNvSpPr txBox="1"/>
              <p:nvPr/>
            </p:nvSpPr>
            <p:spPr>
              <a:xfrm>
                <a:off x="6400891" y="3366186"/>
                <a:ext cx="152682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tg</m:t>
                          </m:r>
                        </m:fName>
                        <m:e>
                          <m:r>
                            <a:rPr lang="en-US" sz="24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24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4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400" dirty="0">
                  <a:solidFill>
                    <a:srgbClr val="ED7D31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144" name="TextBox 1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68" y="2524639"/>
                <a:ext cx="1191673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1026" b="-114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9" name="Прямая соединительная линия 78"/>
          <p:cNvCxnSpPr/>
          <p:nvPr/>
        </p:nvCxnSpPr>
        <p:spPr>
          <a:xfrm flipV="1">
            <a:off x="1154197" y="2048933"/>
            <a:ext cx="2122403" cy="1828875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Прямая со стрелкой 129"/>
          <p:cNvCxnSpPr/>
          <p:nvPr/>
        </p:nvCxnSpPr>
        <p:spPr>
          <a:xfrm>
            <a:off x="1134257" y="3877920"/>
            <a:ext cx="4593444" cy="0"/>
          </a:xfrm>
          <a:prstGeom prst="straightConnector1">
            <a:avLst/>
          </a:prstGeom>
          <a:ln w="15875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Прямая со стрелкой 130"/>
          <p:cNvCxnSpPr/>
          <p:nvPr/>
        </p:nvCxnSpPr>
        <p:spPr>
          <a:xfrm flipV="1">
            <a:off x="1146060" y="1797052"/>
            <a:ext cx="0" cy="4178449"/>
          </a:xfrm>
          <a:prstGeom prst="straightConnector1">
            <a:avLst/>
          </a:prstGeom>
          <a:ln w="15875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392333" y="4424437"/>
                <a:ext cx="282378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E7E6E6">
                                  <a:lumMod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E7E6E6">
                                  <a:lumMod val="2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E7E6E6">
                                  <a:lumMod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rgbClr val="E7E6E6">
                                  <a:lumMod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i="1">
                          <a:solidFill>
                            <a:srgbClr val="E7E6E6">
                              <a:lumMod val="25000"/>
                            </a:srgbClr>
                          </a:solidFill>
                          <a:latin typeface="Cambria Math" panose="02040503050406030204" pitchFamily="18" charset="0"/>
                        </a:rPr>
                        <m:t>&gt;0;</m:t>
                      </m:r>
                      <m:r>
                        <a:rPr lang="en-US" sz="2400">
                          <a:solidFill>
                            <a:srgbClr val="E7E6E6">
                              <a:lumMod val="25000"/>
                            </a:srgbClr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m:rPr>
                          <m:sty m:val="p"/>
                        </m:rPr>
                        <a:rPr lang="el-GR" sz="2400" i="1">
                          <a:solidFill>
                            <a:srgbClr val="E7E6E6">
                              <a:lumMod val="2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E7E6E6">
                                  <a:lumMod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E7E6E6">
                                  <a:lumMod val="2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E7E6E6">
                                  <a:lumMod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rgbClr val="E7E6E6">
                                  <a:lumMod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i="1">
                          <a:solidFill>
                            <a:srgbClr val="E7E6E6">
                              <a:lumMod val="25000"/>
                            </a:srgbClr>
                          </a:solidFill>
                          <a:latin typeface="Cambria Math" panose="02040503050406030204" pitchFamily="18" charset="0"/>
                        </a:rPr>
                        <m:t>&gt;0;</m:t>
                      </m:r>
                    </m:oMath>
                  </m:oMathPara>
                </a14:m>
                <a:endParaRPr lang="ru-RU" sz="2400" dirty="0">
                  <a:solidFill>
                    <a:srgbClr val="E7E6E6">
                      <a:lumMod val="2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4250" y="3318327"/>
                <a:ext cx="2168029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7570246" y="5481773"/>
                <a:ext cx="147271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i="1">
                          <a:solidFill>
                            <a:srgbClr val="E7E6E6">
                              <a:lumMod val="2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E7E6E6">
                                  <a:lumMod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E7E6E6">
                                  <a:lumMod val="2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E7E6E6">
                                  <a:lumMod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rgbClr val="E7E6E6">
                                  <a:lumMod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solidFill>
                            <a:srgbClr val="E7E6E6">
                              <a:lumMod val="25000"/>
                            </a:srgbClr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2400" i="1">
                          <a:solidFill>
                            <a:srgbClr val="E7E6E6">
                              <a:lumMod val="25000"/>
                            </a:srgbClr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400" i="1">
                          <a:solidFill>
                            <a:srgbClr val="E7E6E6">
                              <a:lumMod val="25000"/>
                            </a:srgb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400" dirty="0">
                  <a:solidFill>
                    <a:srgbClr val="E7E6E6">
                      <a:lumMod val="2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7684" y="4111329"/>
                <a:ext cx="1181990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Дуга 7"/>
          <p:cNvSpPr/>
          <p:nvPr/>
        </p:nvSpPr>
        <p:spPr>
          <a:xfrm rot="1247718">
            <a:off x="1803552" y="3579261"/>
            <a:ext cx="431800" cy="431800"/>
          </a:xfrm>
          <a:prstGeom prst="arc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black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189099" y="3469153"/>
            <a:ext cx="317716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l-GR" sz="1867" i="1" dirty="0">
                <a:solidFill>
                  <a:prstClr val="black"/>
                </a:solidFill>
                <a:cs typeface="Times New Roman" panose="02020603050405020304" pitchFamily="18" charset="0"/>
              </a:rPr>
              <a:t>α</a:t>
            </a:r>
            <a:endParaRPr lang="ru-RU" sz="1867" i="1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6380854" y="4953562"/>
                <a:ext cx="16017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E7E6E6">
                                  <a:lumMod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E7E6E6">
                                  <a:lumMod val="2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E7E6E6">
                                  <a:lumMod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ru-RU" sz="2400" i="1">
                              <a:solidFill>
                                <a:srgbClr val="E7E6E6">
                                  <a:lumMod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rgbClr val="E7E6E6">
                              <a:lumMod val="25000"/>
                            </a:srgbClr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E7E6E6">
                                  <a:lumMod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E7E6E6">
                                  <a:lumMod val="2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E7E6E6">
                                  <a:lumMod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rgbClr val="E7E6E6">
                                  <a:lumMod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i="1">
                          <a:solidFill>
                            <a:srgbClr val="E7E6E6">
                              <a:lumMod val="25000"/>
                            </a:srgbClr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400" dirty="0">
                  <a:solidFill>
                    <a:srgbClr val="E7E6E6">
                      <a:lumMod val="2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5640" y="3715171"/>
                <a:ext cx="1247970" cy="36933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0899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/>
      <p:bldP spid="127" grpId="0"/>
      <p:bldP spid="135" grpId="0"/>
      <p:bldP spid="139" grpId="0"/>
      <p:bldP spid="140" grpId="0"/>
      <p:bldP spid="32" grpId="0"/>
      <p:bldP spid="144" grpId="0"/>
      <p:bldP spid="36" grpId="0"/>
      <p:bldP spid="37" grpId="0"/>
      <p:bldP spid="8" grpId="0" animBg="1"/>
      <p:bldP spid="39" grpId="0"/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383867" y="1792209"/>
            <a:ext cx="5329765" cy="4183292"/>
          </a:xfrm>
          <a:prstGeom prst="roundRect">
            <a:avLst>
              <a:gd name="adj" fmla="val 218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dirty="0">
                <a:solidFill>
                  <a:prstClr val="white"/>
                </a:solidFill>
              </a:rPr>
              <a:t>v</a:t>
            </a: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568" y="6474000"/>
            <a:ext cx="1755432" cy="38400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489251" y="1253068"/>
            <a:ext cx="11235268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93886" y="515809"/>
            <a:ext cx="7080785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lnSpc>
                <a:spcPts val="4533"/>
              </a:lnSpc>
            </a:pPr>
            <a:r>
              <a:rPr lang="ru-RU" sz="2933" b="1" cap="all" dirty="0">
                <a:solidFill>
                  <a:srgbClr val="ED7D31">
                    <a:lumMod val="75000"/>
                  </a:srgbClr>
                </a:solidFill>
              </a:rPr>
              <a:t>Графическое представление РПД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TextBox 128"/>
              <p:cNvSpPr txBox="1"/>
              <p:nvPr/>
            </p:nvSpPr>
            <p:spPr>
              <a:xfrm>
                <a:off x="6392003" y="1819845"/>
                <a:ext cx="5321629" cy="502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377"/>
                <a:r>
                  <a:rPr lang="ru-RU" sz="2667" dirty="0">
                    <a:solidFill>
                      <a:srgbClr val="44546A"/>
                    </a:solidFill>
                  </a:rPr>
                  <a:t>Зависимость</a:t>
                </a:r>
                <a:r>
                  <a:rPr lang="en-US" sz="2667" dirty="0">
                    <a:solidFill>
                      <a:srgbClr val="44546A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srgbClr val="44546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US" sz="2667" i="1">
                        <a:solidFill>
                          <a:srgbClr val="44546A"/>
                        </a:solidFill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r>
                      <a:rPr lang="en-US" sz="2667" i="1">
                        <a:solidFill>
                          <a:srgbClr val="44546A"/>
                        </a:solidFill>
                        <a:latin typeface="Cambria Math" panose="02040503050406030204" pitchFamily="18" charset="0"/>
                        <a:ea typeface="Cambria Math"/>
                      </a:rPr>
                      <m:t>𝑓</m:t>
                    </m:r>
                    <m:d>
                      <m:dPr>
                        <m:ctrlPr>
                          <a:rPr lang="en-US" sz="2667" i="1">
                            <a:solidFill>
                              <a:srgbClr val="44546A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667" i="1">
                            <a:solidFill>
                              <a:srgbClr val="44546A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𝑡</m:t>
                        </m:r>
                      </m:e>
                    </m:d>
                  </m:oMath>
                </a14:m>
                <a:endParaRPr lang="ru-RU" sz="2667" dirty="0">
                  <a:solidFill>
                    <a:srgbClr val="44546A"/>
                  </a:solidFill>
                </a:endParaRPr>
              </a:p>
            </p:txBody>
          </p:sp>
        </mc:Choice>
        <mc:Fallback xmlns="">
          <p:sp>
            <p:nvSpPr>
              <p:cNvPr id="129" name="TextBox 1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4002" y="1364884"/>
                <a:ext cx="3991222" cy="400110"/>
              </a:xfrm>
              <a:prstGeom prst="rect">
                <a:avLst/>
              </a:prstGeom>
              <a:blipFill rotWithShape="0">
                <a:blip r:embed="rId3"/>
                <a:stretch>
                  <a:fillRect t="-9091" b="-257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7" name="Прямая соединительная линия 106"/>
          <p:cNvCxnSpPr/>
          <p:nvPr/>
        </p:nvCxnSpPr>
        <p:spPr>
          <a:xfrm flipV="1">
            <a:off x="1156924" y="2784510"/>
            <a:ext cx="3158329" cy="2583477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Box 125"/>
          <p:cNvSpPr txBox="1"/>
          <p:nvPr/>
        </p:nvSpPr>
        <p:spPr>
          <a:xfrm>
            <a:off x="2545480" y="2197075"/>
            <a:ext cx="279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ru-RU" dirty="0">
                <a:solidFill>
                  <a:prstClr val="black"/>
                </a:solidFill>
              </a:rPr>
              <a:t>1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4309012" y="2579656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ru-RU" dirty="0">
                <a:solidFill>
                  <a:prstClr val="black"/>
                </a:solidFill>
              </a:rPr>
              <a:t>2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5388463" y="5358576"/>
            <a:ext cx="304892" cy="42056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defTabSz="914377"/>
            <a:r>
              <a:rPr lang="en-US" sz="2133" i="1" dirty="0">
                <a:solidFill>
                  <a:prstClr val="black"/>
                </a:solidFill>
              </a:rPr>
              <a:t>t</a:t>
            </a:r>
            <a:endParaRPr lang="ru-RU" sz="2133" dirty="0">
              <a:solidFill>
                <a:prstClr val="black"/>
              </a:solidFill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765760" y="1757036"/>
            <a:ext cx="300082" cy="42056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defTabSz="914377"/>
            <a:r>
              <a:rPr lang="en-US" sz="2133" i="1" dirty="0">
                <a:solidFill>
                  <a:prstClr val="black"/>
                </a:solidFill>
                <a:ea typeface="Yu Mincho Light" panose="02020300000000000000" pitchFamily="18" charset="-128"/>
                <a:cs typeface="Times New Roman" panose="02020603050405020304" pitchFamily="18" charset="0"/>
              </a:rPr>
              <a:t>s</a:t>
            </a:r>
            <a:endParaRPr lang="ru-RU" sz="2133" i="1" baseline="-25000" dirty="0">
              <a:solidFill>
                <a:prstClr val="black"/>
              </a:solidFill>
            </a:endParaRPr>
          </a:p>
        </p:txBody>
      </p:sp>
      <p:cxnSp>
        <p:nvCxnSpPr>
          <p:cNvPr id="133" name="Прямая соединительная линия 132"/>
          <p:cNvCxnSpPr/>
          <p:nvPr/>
        </p:nvCxnSpPr>
        <p:spPr>
          <a:xfrm flipV="1">
            <a:off x="1136234" y="4174187"/>
            <a:ext cx="3859100" cy="119754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TextBox 133"/>
          <p:cNvSpPr txBox="1"/>
          <p:nvPr/>
        </p:nvSpPr>
        <p:spPr>
          <a:xfrm>
            <a:off x="733104" y="5142284"/>
            <a:ext cx="349776" cy="42056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defTabSz="914377"/>
            <a:r>
              <a:rPr lang="ru-RU" sz="2133" dirty="0">
                <a:solidFill>
                  <a:prstClr val="black"/>
                </a:solidFill>
              </a:rPr>
              <a:t>0</a:t>
            </a:r>
            <a:endParaRPr lang="ru-RU" sz="2133" dirty="0">
              <a:solidFill>
                <a:prstClr val="black"/>
              </a:solidFill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4967323" y="4004576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ru-RU" dirty="0">
                <a:solidFill>
                  <a:prstClr val="black"/>
                </a:solidFill>
              </a:rPr>
              <a:t>3</a:t>
            </a:r>
            <a:endParaRPr lang="ru-RU" dirty="0">
              <a:solidFill>
                <a:prstClr val="black"/>
              </a:solidFill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6392662" y="2439610"/>
            <a:ext cx="3709152" cy="461665"/>
            <a:chOff x="4794496" y="1768169"/>
            <a:chExt cx="2781864" cy="34624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7" name="TextBox 136"/>
                <p:cNvSpPr txBox="1"/>
                <p:nvPr/>
              </p:nvSpPr>
              <p:spPr>
                <a:xfrm>
                  <a:off x="4794496" y="1768169"/>
                  <a:ext cx="1076978" cy="34624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4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24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𝜐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</m:e>
                        </m:d>
                        <m:r>
                          <a:rPr lang="en-US" sz="24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ru-RU" sz="2400" dirty="0">
                    <a:solidFill>
                      <a:srgbClr val="ED7D31">
                        <a:lumMod val="75000"/>
                      </a:srgbClr>
                    </a:solidFill>
                  </a:endParaRPr>
                </a:p>
              </p:txBody>
            </p:sp>
          </mc:Choice>
          <mc:Fallback xmlns="">
            <p:sp>
              <p:nvSpPr>
                <p:cNvPr id="137" name="TextBox 1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94496" y="1768169"/>
                  <a:ext cx="1126142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8" name="TextBox 137"/>
            <p:cNvSpPr txBox="1"/>
            <p:nvPr/>
          </p:nvSpPr>
          <p:spPr>
            <a:xfrm>
              <a:off x="5776348" y="1812990"/>
              <a:ext cx="1800012" cy="284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r>
                <a:rPr lang="ru-RU" sz="1867" dirty="0">
                  <a:solidFill>
                    <a:prstClr val="black"/>
                  </a:solidFill>
                  <a:cs typeface="Times New Roman" panose="02020603050405020304" pitchFamily="18" charset="0"/>
                </a:rPr>
                <a:t>—</a:t>
              </a:r>
              <a:r>
                <a:rPr lang="en-US" sz="1867" dirty="0">
                  <a:solidFill>
                    <a:prstClr val="black"/>
                  </a:solidFill>
                  <a:cs typeface="Times New Roman" panose="02020603050405020304" pitchFamily="18" charset="0"/>
                </a:rPr>
                <a:t> </a:t>
              </a:r>
              <a:r>
                <a:rPr lang="ru-RU" sz="1867" dirty="0">
                  <a:solidFill>
                    <a:prstClr val="black"/>
                  </a:solidFill>
                  <a:cs typeface="Times New Roman" panose="02020603050405020304" pitchFamily="18" charset="0"/>
                </a:rPr>
                <a:t>уравнение пути.</a:t>
              </a:r>
              <a:endParaRPr lang="ru-RU" sz="1867" dirty="0">
                <a:solidFill>
                  <a:prstClr val="black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TextBox 138"/>
              <p:cNvSpPr txBox="1"/>
              <p:nvPr/>
            </p:nvSpPr>
            <p:spPr>
              <a:xfrm>
                <a:off x="6392334" y="3011940"/>
                <a:ext cx="29938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400" i="1">
                              <a:solidFill>
                                <a:srgbClr val="E7E6E6">
                                  <a:lumMod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E7E6E6">
                                      <a:lumMod val="2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E7E6E6">
                                      <a:lumMod val="25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E7E6E6">
                                      <a:lumMod val="2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i="1">
                                  <a:solidFill>
                                    <a:srgbClr val="E7E6E6">
                                      <a:lumMod val="2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solidFill>
                            <a:srgbClr val="E7E6E6">
                              <a:lumMod val="25000"/>
                            </a:srgbClr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i="1">
                              <a:solidFill>
                                <a:srgbClr val="E7E6E6">
                                  <a:lumMod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E7E6E6">
                                      <a:lumMod val="2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E7E6E6">
                                      <a:lumMod val="25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E7E6E6">
                                      <a:lumMod val="2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i="1">
                                  <a:solidFill>
                                    <a:srgbClr val="E7E6E6">
                                      <a:lumMod val="2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solidFill>
                            <a:srgbClr val="E7E6E6">
                              <a:lumMod val="25000"/>
                            </a:srgbClr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i="1">
                              <a:solidFill>
                                <a:srgbClr val="E7E6E6">
                                  <a:lumMod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E7E6E6">
                                      <a:lumMod val="2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E7E6E6">
                                      <a:lumMod val="25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E7E6E6">
                                      <a:lumMod val="2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i="1">
                                  <a:solidFill>
                                    <a:srgbClr val="E7E6E6">
                                      <a:lumMod val="2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solidFill>
                            <a:srgbClr val="E7E6E6">
                              <a:lumMod val="25000"/>
                            </a:srgb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400" dirty="0">
                  <a:solidFill>
                    <a:srgbClr val="E7E6E6">
                      <a:lumMod val="2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139" name="TextBox 1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4250" y="2258954"/>
                <a:ext cx="2293961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400516" y="4185305"/>
                <a:ext cx="4860498" cy="3796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:r>
                  <a:rPr lang="ru-RU" sz="1867" dirty="0">
                    <a:solidFill>
                      <a:prstClr val="black"/>
                    </a:solidFill>
                  </a:rPr>
                  <a:t>Наклон графика </a:t>
                </a:r>
                <a14:m>
                  <m:oMath xmlns:m="http://schemas.openxmlformats.org/officeDocument/2006/math">
                    <m:r>
                      <a:rPr lang="en-US" sz="1867" i="1">
                        <a:solidFill>
                          <a:srgbClr val="44546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US" sz="1867" i="1">
                        <a:solidFill>
                          <a:srgbClr val="44546A"/>
                        </a:solidFill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r>
                      <a:rPr lang="en-US" sz="1867" i="1">
                        <a:solidFill>
                          <a:srgbClr val="44546A"/>
                        </a:solidFill>
                        <a:latin typeface="Cambria Math" panose="02040503050406030204" pitchFamily="18" charset="0"/>
                        <a:ea typeface="Cambria Math"/>
                      </a:rPr>
                      <m:t>𝑓</m:t>
                    </m:r>
                    <m:d>
                      <m:dPr>
                        <m:ctrlPr>
                          <a:rPr lang="en-US" sz="1867" i="1">
                            <a:solidFill>
                              <a:srgbClr val="44546A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1867" i="1">
                            <a:solidFill>
                              <a:srgbClr val="44546A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ru-RU" sz="1867" dirty="0">
                    <a:solidFill>
                      <a:prstClr val="black"/>
                    </a:solidFill>
                  </a:rPr>
                  <a:t> к оси времени:</a:t>
                </a:r>
                <a:endParaRPr lang="ru-RU" sz="1867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387" y="3138979"/>
                <a:ext cx="3691203" cy="307777"/>
              </a:xfrm>
              <a:prstGeom prst="rect">
                <a:avLst/>
              </a:prstGeom>
              <a:blipFill rotWithShape="0">
                <a:blip r:embed="rId6"/>
                <a:stretch>
                  <a:fillRect l="-495" t="-4000" b="-2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TextBox 143"/>
              <p:cNvSpPr txBox="1"/>
              <p:nvPr/>
            </p:nvSpPr>
            <p:spPr>
              <a:xfrm>
                <a:off x="6400891" y="4681960"/>
                <a:ext cx="152682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tg</m:t>
                          </m:r>
                        </m:fName>
                        <m:e>
                          <m:r>
                            <a:rPr lang="en-US" sz="24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24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4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400" dirty="0">
                  <a:solidFill>
                    <a:srgbClr val="ED7D31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144" name="TextBox 1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68" y="3511469"/>
                <a:ext cx="1191673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1026" b="-114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9" name="Прямая соединительная линия 78"/>
          <p:cNvCxnSpPr/>
          <p:nvPr/>
        </p:nvCxnSpPr>
        <p:spPr>
          <a:xfrm flipV="1">
            <a:off x="1154198" y="2414263"/>
            <a:ext cx="1380397" cy="2953799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Прямая со стрелкой 129"/>
          <p:cNvCxnSpPr/>
          <p:nvPr/>
        </p:nvCxnSpPr>
        <p:spPr>
          <a:xfrm>
            <a:off x="1134257" y="5368173"/>
            <a:ext cx="4593444" cy="0"/>
          </a:xfrm>
          <a:prstGeom prst="straightConnector1">
            <a:avLst/>
          </a:prstGeom>
          <a:ln w="15875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Прямая со стрелкой 130"/>
          <p:cNvCxnSpPr/>
          <p:nvPr/>
        </p:nvCxnSpPr>
        <p:spPr>
          <a:xfrm flipV="1">
            <a:off x="1146060" y="1797052"/>
            <a:ext cx="0" cy="4178449"/>
          </a:xfrm>
          <a:prstGeom prst="straightConnector1">
            <a:avLst/>
          </a:prstGeom>
          <a:ln w="15875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392334" y="3590664"/>
                <a:ext cx="354186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E7E6E6">
                                  <a:lumMod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E7E6E6">
                                  <a:lumMod val="2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E7E6E6">
                                  <a:lumMod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rgbClr val="E7E6E6">
                              <a:lumMod val="25000"/>
                            </a:srgbClr>
                          </a:solidFill>
                          <a:latin typeface="Cambria Math" panose="02040503050406030204" pitchFamily="18" charset="0"/>
                        </a:rPr>
                        <m:t>&gt;0;   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E7E6E6">
                                  <a:lumMod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E7E6E6">
                                  <a:lumMod val="2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E7E6E6">
                                  <a:lumMod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solidFill>
                            <a:srgbClr val="E7E6E6">
                              <a:lumMod val="25000"/>
                            </a:srgbClr>
                          </a:solidFill>
                          <a:latin typeface="Cambria Math" panose="02040503050406030204" pitchFamily="18" charset="0"/>
                        </a:rPr>
                        <m:t>&gt;0</m:t>
                      </m:r>
                      <m:r>
                        <a:rPr lang="en-US" sz="2400" i="1">
                          <a:solidFill>
                            <a:srgbClr val="E7E6E6">
                              <a:lumMod val="25000"/>
                            </a:srgbClr>
                          </a:solidFill>
                          <a:latin typeface="Cambria Math" panose="02040503050406030204" pitchFamily="18" charset="0"/>
                        </a:rPr>
                        <m:t>;   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E7E6E6">
                                  <a:lumMod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E7E6E6">
                                  <a:lumMod val="2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E7E6E6">
                                  <a:lumMod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i="1">
                          <a:solidFill>
                            <a:srgbClr val="E7E6E6">
                              <a:lumMod val="25000"/>
                            </a:srgbClr>
                          </a:solidFill>
                          <a:latin typeface="Cambria Math" panose="02040503050406030204" pitchFamily="18" charset="0"/>
                        </a:rPr>
                        <m:t>&gt;0</m:t>
                      </m:r>
                      <m:r>
                        <a:rPr lang="en-US" sz="2400">
                          <a:solidFill>
                            <a:srgbClr val="E7E6E6">
                              <a:lumMod val="25000"/>
                            </a:srgb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400" dirty="0">
                  <a:solidFill>
                    <a:srgbClr val="E7E6E6">
                      <a:lumMod val="2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4250" y="2692997"/>
                <a:ext cx="2712602" cy="369332"/>
              </a:xfrm>
              <a:prstGeom prst="rect">
                <a:avLst/>
              </a:prstGeom>
              <a:blipFill rotWithShape="0">
                <a:blip r:embed="rId8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Дуга 7"/>
          <p:cNvSpPr/>
          <p:nvPr/>
        </p:nvSpPr>
        <p:spPr>
          <a:xfrm rot="1247718">
            <a:off x="1803552" y="5069515"/>
            <a:ext cx="431800" cy="431800"/>
          </a:xfrm>
          <a:prstGeom prst="arc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black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189099" y="4959407"/>
            <a:ext cx="317716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l-GR" sz="1867" i="1" dirty="0">
                <a:solidFill>
                  <a:prstClr val="black"/>
                </a:solidFill>
                <a:cs typeface="Times New Roman" panose="02020603050405020304" pitchFamily="18" charset="0"/>
              </a:rPr>
              <a:t>α</a:t>
            </a:r>
            <a:endParaRPr lang="ru-RU" sz="1867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470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/>
      <p:bldP spid="127" grpId="0"/>
      <p:bldP spid="135" grpId="0"/>
      <p:bldP spid="139" grpId="0"/>
      <p:bldP spid="32" grpId="0"/>
      <p:bldP spid="144" grpId="0"/>
      <p:bldP spid="36" grpId="0"/>
      <p:bldP spid="8" grpId="0" animBg="1"/>
      <p:bldP spid="3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ЕГЭ">
      <a:majorFont>
        <a:latin typeface="Gerbera"/>
        <a:ea typeface=""/>
        <a:cs typeface=""/>
      </a:majorFont>
      <a:minorFont>
        <a:latin typeface="Gerbera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778</Words>
  <Application>Microsoft Office PowerPoint</Application>
  <PresentationFormat>Широкоэкранный</PresentationFormat>
  <Paragraphs>223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Yu Mincho Light</vt:lpstr>
      <vt:lpstr>Arial</vt:lpstr>
      <vt:lpstr>Calibri</vt:lpstr>
      <vt:lpstr>Calibri Light</vt:lpstr>
      <vt:lpstr>Cambria Math</vt:lpstr>
      <vt:lpstr>Gerbera</vt:lpstr>
      <vt:lpstr>Times New Roman</vt:lpstr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</cp:revision>
  <dcterms:created xsi:type="dcterms:W3CDTF">2016-02-02T09:06:36Z</dcterms:created>
  <dcterms:modified xsi:type="dcterms:W3CDTF">2016-02-02T09:06:59Z</dcterms:modified>
</cp:coreProperties>
</file>