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3" r:id="rId9"/>
    <p:sldId id="322" r:id="rId10"/>
    <p:sldId id="324" r:id="rId11"/>
    <p:sldId id="325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Gerbera" panose="02000500000000000000" pitchFamily="2" charset="-52"/>
      <p:regular r:id="rId23"/>
      <p:bold r:id="rId2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1824" userDrawn="1">
          <p15:clr>
            <a:srgbClr val="A4A3A4"/>
          </p15:clr>
        </p15:guide>
        <p15:guide id="12" pos="4279" userDrawn="1">
          <p15:clr>
            <a:srgbClr val="A4A3A4"/>
          </p15:clr>
        </p15:guide>
        <p15:guide id="13" orient="horz" pos="2822" userDrawn="1">
          <p15:clr>
            <a:srgbClr val="A4A3A4"/>
          </p15:clr>
        </p15:guide>
        <p15:guide id="14" orient="horz" pos="844" userDrawn="1">
          <p15:clr>
            <a:srgbClr val="A4A3A4"/>
          </p15:clr>
        </p15:guide>
        <p15:guide id="15" pos="1481" userDrawn="1">
          <p15:clr>
            <a:srgbClr val="A4A3A4"/>
          </p15:clr>
        </p15:guide>
        <p15:guide id="17" pos="1343" userDrawn="1">
          <p15:clr>
            <a:srgbClr val="A4A3A4"/>
          </p15:clr>
        </p15:guide>
        <p15:guide id="18" orient="horz" pos="1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15"/>
    <a:srgbClr val="00CCFF"/>
    <a:srgbClr val="6FB242"/>
    <a:srgbClr val="00CC66"/>
    <a:srgbClr val="CC00FF"/>
    <a:srgbClr val="558F35"/>
    <a:srgbClr val="767171"/>
    <a:srgbClr val="44546A"/>
    <a:srgbClr val="68707B"/>
    <a:srgbClr val="56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6" y="96"/>
      </p:cViewPr>
      <p:guideLst>
        <p:guide orient="horz" pos="237"/>
        <p:guide pos="227"/>
        <p:guide orient="horz" pos="3003"/>
        <p:guide pos="5534"/>
        <p:guide pos="2744"/>
        <p:guide pos="3016"/>
        <p:guide pos="2880"/>
        <p:guide orient="horz" pos="1824"/>
        <p:guide pos="4279"/>
        <p:guide orient="horz" pos="2822"/>
        <p:guide orient="horz" pos="844"/>
        <p:guide pos="1481"/>
        <p:guide pos="1343"/>
        <p:guide orient="horz" pos="1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9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2.png"/><Relationship Id="rId18" Type="http://schemas.openxmlformats.org/officeDocument/2006/relationships/image" Target="../media/image86.png"/><Relationship Id="rId3" Type="http://schemas.openxmlformats.org/officeDocument/2006/relationships/image" Target="../media/image78.png"/><Relationship Id="rId21" Type="http://schemas.openxmlformats.org/officeDocument/2006/relationships/image" Target="../media/image89.png"/><Relationship Id="rId7" Type="http://schemas.openxmlformats.org/officeDocument/2006/relationships/image" Target="../media/image69.png"/><Relationship Id="rId12" Type="http://schemas.openxmlformats.org/officeDocument/2006/relationships/image" Target="../media/image75.png"/><Relationship Id="rId17" Type="http://schemas.openxmlformats.org/officeDocument/2006/relationships/image" Target="../media/image85.png"/><Relationship Id="rId2" Type="http://schemas.openxmlformats.org/officeDocument/2006/relationships/image" Target="../media/image3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2.png"/><Relationship Id="rId5" Type="http://schemas.openxmlformats.org/officeDocument/2006/relationships/image" Target="../media/image80.png"/><Relationship Id="rId15" Type="http://schemas.openxmlformats.org/officeDocument/2006/relationships/image" Target="../media/image83.png"/><Relationship Id="rId10" Type="http://schemas.openxmlformats.org/officeDocument/2006/relationships/image" Target="../media/image73.png"/><Relationship Id="rId19" Type="http://schemas.openxmlformats.org/officeDocument/2006/relationships/image" Target="../media/image87.png"/><Relationship Id="rId4" Type="http://schemas.openxmlformats.org/officeDocument/2006/relationships/image" Target="../media/image79.png"/><Relationship Id="rId9" Type="http://schemas.openxmlformats.org/officeDocument/2006/relationships/image" Target="../media/image71.png"/><Relationship Id="rId14" Type="http://schemas.openxmlformats.org/officeDocument/2006/relationships/image" Target="../media/image77.png"/><Relationship Id="rId22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78.png"/><Relationship Id="rId12" Type="http://schemas.openxmlformats.org/officeDocument/2006/relationships/image" Target="../media/image77.png"/><Relationship Id="rId2" Type="http://schemas.openxmlformats.org/officeDocument/2006/relationships/image" Target="../media/image3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82.png"/><Relationship Id="rId5" Type="http://schemas.openxmlformats.org/officeDocument/2006/relationships/image" Target="../media/image85.png"/><Relationship Id="rId15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0.png"/><Relationship Id="rId1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81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3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4.png"/><Relationship Id="rId3" Type="http://schemas.openxmlformats.org/officeDocument/2006/relationships/image" Target="../media/image90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0.png"/><Relationship Id="rId7" Type="http://schemas.openxmlformats.org/officeDocument/2006/relationships/image" Target="../media/image121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0.png"/><Relationship Id="rId11" Type="http://schemas.openxmlformats.org/officeDocument/2006/relationships/image" Target="../media/image125.png"/><Relationship Id="rId5" Type="http://schemas.openxmlformats.org/officeDocument/2006/relationships/image" Target="../media/image1190.png"/><Relationship Id="rId10" Type="http://schemas.openxmlformats.org/officeDocument/2006/relationships/image" Target="../media/image124.png"/><Relationship Id="rId4" Type="http://schemas.openxmlformats.org/officeDocument/2006/relationships/image" Target="../media/image1180.png"/><Relationship Id="rId9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1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10.pn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3" Type="http://schemas.openxmlformats.org/officeDocument/2006/relationships/image" Target="../media/image4.png"/><Relationship Id="rId21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24" Type="http://schemas.openxmlformats.org/officeDocument/2006/relationships/image" Target="../media/image47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23" Type="http://schemas.openxmlformats.org/officeDocument/2006/relationships/image" Target="../media/image4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18" Type="http://schemas.openxmlformats.org/officeDocument/2006/relationships/image" Target="../media/image48.png"/><Relationship Id="rId21" Type="http://schemas.openxmlformats.org/officeDocument/2006/relationships/image" Target="../media/image4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53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24" Type="http://schemas.openxmlformats.org/officeDocument/2006/relationships/image" Target="../media/image52.png"/><Relationship Id="rId15" Type="http://schemas.openxmlformats.org/officeDocument/2006/relationships/image" Target="../media/image39.png"/><Relationship Id="rId23" Type="http://schemas.openxmlformats.org/officeDocument/2006/relationships/image" Target="../media/image51.png"/><Relationship Id="rId10" Type="http://schemas.openxmlformats.org/officeDocument/2006/relationships/image" Target="../media/image34.png"/><Relationship Id="rId19" Type="http://schemas.openxmlformats.org/officeDocument/2006/relationships/image" Target="../media/image4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18" Type="http://schemas.openxmlformats.org/officeDocument/2006/relationships/image" Target="../media/image48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56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34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6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52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3" cy="5143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Механическая работа. 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10763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247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Дж. Джоуль</a:t>
            </a:r>
            <a:endParaRPr kumimoji="0" lang="ru-RU" altLang="ru-RU" sz="1400" b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ый треугольник 71"/>
          <p:cNvSpPr/>
          <p:nvPr/>
        </p:nvSpPr>
        <p:spPr>
          <a:xfrm flipH="1">
            <a:off x="809217" y="2349813"/>
            <a:ext cx="2995831" cy="1686100"/>
          </a:xfrm>
          <a:prstGeom prst="rtTriangle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27916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Работа силы тяжести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4789261" y="1339850"/>
            <a:ext cx="3630285" cy="335926"/>
            <a:chOff x="4789261" y="1353681"/>
            <a:chExt cx="3630285" cy="335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789261" y="1353681"/>
                  <a:ext cx="1180858" cy="33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𝑐𝑜𝑛𝑠𝑡</m:t>
                            </m:r>
                          </m:e>
                        </m:ac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261" y="1353681"/>
                  <a:ext cx="1180858" cy="3359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636" b="-54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5838583" y="1375855"/>
                  <a:ext cx="25809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— </a:t>
                  </a:r>
                  <a:r>
                    <a:rPr lang="ru-RU" sz="1400" dirty="0" smtClean="0"/>
                    <a:t>сила тяжести для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</m:oMath>
                  </a14:m>
                  <a:r>
                    <a:rPr lang="ru-RU" sz="1400" i="1" dirty="0" smtClean="0"/>
                    <a:t>.</a:t>
                  </a:r>
                  <a:endParaRPr lang="ru-RU" sz="1400" i="1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583" y="1375855"/>
                  <a:ext cx="2580963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09" t="-1961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Группа 44"/>
          <p:cNvGrpSpPr/>
          <p:nvPr/>
        </p:nvGrpSpPr>
        <p:grpSpPr>
          <a:xfrm>
            <a:off x="4791300" y="2050321"/>
            <a:ext cx="3635152" cy="327518"/>
            <a:chOff x="4791300" y="1840987"/>
            <a:chExt cx="3635152" cy="327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791300" y="1840987"/>
                  <a:ext cx="144621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1446213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6039260" y="1860728"/>
              <a:ext cx="2387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модуль перемещения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1518" y="1344156"/>
            <a:ext cx="3665231" cy="3227273"/>
            <a:chOff x="281518" y="1344156"/>
            <a:chExt cx="3665231" cy="3227273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2219325" y="1863668"/>
              <a:ext cx="481013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171575" y="1861457"/>
              <a:ext cx="8143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Овал 66"/>
            <p:cNvSpPr/>
            <p:nvPr/>
          </p:nvSpPr>
          <p:spPr>
            <a:xfrm>
              <a:off x="1909657" y="1641021"/>
              <a:ext cx="440872" cy="44087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i="1" dirty="0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H="1">
              <a:off x="2219325" y="3832343"/>
              <a:ext cx="481013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1171575" y="3832343"/>
              <a:ext cx="8286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73579" y="4457133"/>
              <a:ext cx="2979964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1167493" y="1344156"/>
              <a:ext cx="0" cy="311297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1913738" y="3611907"/>
              <a:ext cx="440872" cy="44087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69482" y="1708868"/>
                  <a:ext cx="40421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82" y="1708868"/>
                  <a:ext cx="404213" cy="3000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769482" y="3682302"/>
                  <a:ext cx="40825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82" y="3682302"/>
                  <a:ext cx="408253" cy="3000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Прямая со стрелкой 35"/>
            <p:cNvCxnSpPr/>
            <p:nvPr/>
          </p:nvCxnSpPr>
          <p:spPr>
            <a:xfrm>
              <a:off x="2516981" y="1858909"/>
              <a:ext cx="0" cy="19734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516979" y="2690252"/>
                  <a:ext cx="464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979" y="2690252"/>
                  <a:ext cx="464871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2500" r="-394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Прямая со стрелкой 39"/>
            <p:cNvCxnSpPr/>
            <p:nvPr/>
          </p:nvCxnSpPr>
          <p:spPr>
            <a:xfrm>
              <a:off x="2132013" y="1876459"/>
              <a:ext cx="0" cy="54955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2119031" y="1840909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694308" y="2171880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08" y="2171880"/>
                  <a:ext cx="488724" cy="3000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0000" r="-33750"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Прямая со стрелкой 96"/>
            <p:cNvCxnSpPr/>
            <p:nvPr/>
          </p:nvCxnSpPr>
          <p:spPr>
            <a:xfrm>
              <a:off x="2132013" y="3849578"/>
              <a:ext cx="0" cy="54955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Овал 97"/>
            <p:cNvSpPr/>
            <p:nvPr/>
          </p:nvSpPr>
          <p:spPr>
            <a:xfrm>
              <a:off x="2119031" y="381402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694308" y="4144999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08" y="4144999"/>
                  <a:ext cx="488724" cy="30008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0204" r="-33750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2337013" y="4134818"/>
              <a:ext cx="160973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нулевой уровень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281518" y="4271347"/>
                  <a:ext cx="65248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18" y="4271347"/>
                  <a:ext cx="652486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Группа 106"/>
          <p:cNvGrpSpPr/>
          <p:nvPr/>
        </p:nvGrpSpPr>
        <p:grpSpPr>
          <a:xfrm>
            <a:off x="4791300" y="2752384"/>
            <a:ext cx="4081566" cy="323165"/>
            <a:chOff x="4791300" y="1840987"/>
            <a:chExt cx="4081566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791300" y="1840987"/>
                  <a:ext cx="96452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𝑚𝑔h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964521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5604214" y="1852564"/>
                  <a:ext cx="32686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— </a:t>
                  </a:r>
                  <a:r>
                    <a:rPr lang="ru-RU" sz="1400" dirty="0" smtClean="0"/>
                    <a:t>работа силы тяжести</a:t>
                  </a:r>
                  <a:r>
                    <a:rPr lang="en-US" sz="1400" dirty="0" smtClean="0"/>
                    <a:t> </a:t>
                  </a:r>
                  <a:r>
                    <a:rPr lang="ru-RU" sz="1400" dirty="0" smtClean="0"/>
                    <a:t>при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ru-RU" sz="1400" i="1" dirty="0" smtClean="0"/>
                    <a:t>.</a:t>
                  </a:r>
                  <a:endParaRPr lang="ru-RU" sz="1400" i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214" y="1852564"/>
                  <a:ext cx="3268652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59" t="-1961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501826" y="1790272"/>
            <a:ext cx="3827358" cy="2401919"/>
            <a:chOff x="501826" y="1790272"/>
            <a:chExt cx="3827358" cy="2401919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3808630" y="2321978"/>
              <a:ext cx="4466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17220" y="4045912"/>
              <a:ext cx="3517669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>
              <a:off x="572215" y="1912943"/>
              <a:ext cx="3006403" cy="17033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 rot="19835539">
                  <a:off x="1781180" y="2481951"/>
                  <a:ext cx="464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35539">
                  <a:off x="1781180" y="2481951"/>
                  <a:ext cx="464871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24419" r="-242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Прямоугольный треугольник 50"/>
            <p:cNvSpPr/>
            <p:nvPr/>
          </p:nvSpPr>
          <p:spPr>
            <a:xfrm flipH="1">
              <a:off x="812798" y="2331979"/>
              <a:ext cx="2995831" cy="1686100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 rot="19836050">
              <a:off x="2020516" y="2753823"/>
              <a:ext cx="601980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2328279" y="2969676"/>
              <a:ext cx="0" cy="69268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2307133" y="2934126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326183" y="3401863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183" y="3401863"/>
                  <a:ext cx="488724" cy="30008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0204" r="-33750" b="-40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Дуга 55"/>
            <p:cNvSpPr/>
            <p:nvPr/>
          </p:nvSpPr>
          <p:spPr>
            <a:xfrm rot="1249092">
              <a:off x="991240" y="3628855"/>
              <a:ext cx="563336" cy="563336"/>
            </a:xfrm>
            <a:prstGeom prst="arc">
              <a:avLst>
                <a:gd name="adj1" fmla="val 16938060"/>
                <a:gd name="adj2" fmla="val 13737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515374" y="3626165"/>
                  <a:ext cx="3704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74" y="3626165"/>
                  <a:ext cx="370422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Прямая со стрелкой 57"/>
            <p:cNvCxnSpPr/>
            <p:nvPr/>
          </p:nvCxnSpPr>
          <p:spPr>
            <a:xfrm>
              <a:off x="4009412" y="2331720"/>
              <a:ext cx="0" cy="16916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971074" y="2981933"/>
                  <a:ext cx="3581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074" y="2981933"/>
                  <a:ext cx="358110" cy="33855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3506243" y="1790272"/>
              <a:ext cx="302386" cy="531708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501826" y="3498761"/>
              <a:ext cx="300400" cy="528217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4793100" y="3101239"/>
            <a:ext cx="3992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Движение по наклонной плоскости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791300" y="3450094"/>
                <a:ext cx="164401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00" y="3450094"/>
                <a:ext cx="1644013" cy="323165"/>
              </a:xfrm>
              <a:prstGeom prst="rect">
                <a:avLst/>
              </a:prstGeom>
              <a:blipFill rotWithShape="0">
                <a:blip r:embed="rId19"/>
                <a:stretch>
                  <a:fillRect t="-7547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4791301" y="3798949"/>
            <a:ext cx="3189882" cy="327782"/>
            <a:chOff x="4791301" y="3929658"/>
            <a:chExt cx="3189882" cy="327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791301" y="3934275"/>
                  <a:ext cx="135804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1" y="3934275"/>
                  <a:ext cx="1358040" cy="3231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5951460" y="3929658"/>
              <a:ext cx="2029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высота плоскости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96188" y="4152423"/>
            <a:ext cx="3145893" cy="323165"/>
            <a:chOff x="4796188" y="4152423"/>
            <a:chExt cx="3145893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796188" y="4152423"/>
                  <a:ext cx="106257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𝑚𝑔h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188" y="4152423"/>
                  <a:ext cx="1062571" cy="3231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5615803" y="4152498"/>
              <a:ext cx="2326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работа силы тяжести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791300" y="2402742"/>
            <a:ext cx="3786505" cy="323165"/>
            <a:chOff x="4791300" y="1840987"/>
            <a:chExt cx="3786505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1300" y="1840987"/>
                  <a:ext cx="162582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1625829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/>
            <p:cNvSpPr txBox="1"/>
            <p:nvPr/>
          </p:nvSpPr>
          <p:spPr>
            <a:xfrm>
              <a:off x="6251527" y="1852564"/>
              <a:ext cx="2326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работа силы тяжести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93100" y="1722590"/>
            <a:ext cx="3992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Свободное падение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6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27916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Работа силы тяжести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501826" y="1790272"/>
            <a:ext cx="3827358" cy="2401919"/>
            <a:chOff x="501826" y="1790272"/>
            <a:chExt cx="3827358" cy="2401919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3808630" y="2321978"/>
              <a:ext cx="4466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17220" y="4045912"/>
              <a:ext cx="3517669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H="1">
              <a:off x="572215" y="1912943"/>
              <a:ext cx="3006403" cy="17033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19835539">
                  <a:off x="1781180" y="2481951"/>
                  <a:ext cx="464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35539">
                  <a:off x="1781180" y="2481951"/>
                  <a:ext cx="464871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4419" r="-242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Прямоугольный треугольник 68"/>
            <p:cNvSpPr/>
            <p:nvPr/>
          </p:nvSpPr>
          <p:spPr>
            <a:xfrm flipH="1">
              <a:off x="812798" y="2331979"/>
              <a:ext cx="2995831" cy="1686100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19836050">
              <a:off x="2020516" y="2753823"/>
              <a:ext cx="601980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2328279" y="2969676"/>
              <a:ext cx="0" cy="69268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2307133" y="2934126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326183" y="3401863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183" y="3401863"/>
                  <a:ext cx="488724" cy="3000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204" r="-33750" b="-40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Дуга 73"/>
            <p:cNvSpPr/>
            <p:nvPr/>
          </p:nvSpPr>
          <p:spPr>
            <a:xfrm rot="1249092">
              <a:off x="991240" y="3628855"/>
              <a:ext cx="563336" cy="563336"/>
            </a:xfrm>
            <a:prstGeom prst="arc">
              <a:avLst>
                <a:gd name="adj1" fmla="val 16938060"/>
                <a:gd name="adj2" fmla="val 13737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515374" y="3626165"/>
                  <a:ext cx="3704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74" y="3626165"/>
                  <a:ext cx="370422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Прямая со стрелкой 75"/>
            <p:cNvCxnSpPr/>
            <p:nvPr/>
          </p:nvCxnSpPr>
          <p:spPr>
            <a:xfrm>
              <a:off x="4009412" y="2331720"/>
              <a:ext cx="0" cy="16916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971074" y="2981933"/>
                  <a:ext cx="3581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074" y="2981933"/>
                  <a:ext cx="35811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3506243" y="1790272"/>
              <a:ext cx="302386" cy="531708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501826" y="3498761"/>
              <a:ext cx="300400" cy="528217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Скругленный прямоугольник 8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4789261" y="1339850"/>
            <a:ext cx="3630285" cy="335926"/>
            <a:chOff x="4789261" y="1353681"/>
            <a:chExt cx="3630285" cy="335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789261" y="1353681"/>
                  <a:ext cx="1180858" cy="33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𝑐𝑜𝑛𝑠𝑡</m:t>
                            </m:r>
                          </m:e>
                        </m:ac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261" y="1353681"/>
                  <a:ext cx="1180858" cy="33592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636" b="-54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838583" y="1375855"/>
                  <a:ext cx="25809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— </a:t>
                  </a:r>
                  <a:r>
                    <a:rPr lang="ru-RU" sz="1400" dirty="0" smtClean="0"/>
                    <a:t>сила тяжести для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</m:oMath>
                  </a14:m>
                  <a:r>
                    <a:rPr lang="ru-RU" sz="1400" i="1" dirty="0" smtClean="0"/>
                    <a:t>.</a:t>
                  </a:r>
                  <a:endParaRPr lang="ru-RU" sz="1400" i="1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583" y="1375855"/>
                  <a:ext cx="2580963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09" t="-1961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Группа 87"/>
          <p:cNvGrpSpPr/>
          <p:nvPr/>
        </p:nvGrpSpPr>
        <p:grpSpPr>
          <a:xfrm>
            <a:off x="4791300" y="2050321"/>
            <a:ext cx="3635152" cy="327518"/>
            <a:chOff x="4791300" y="1840987"/>
            <a:chExt cx="3635152" cy="327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791300" y="1840987"/>
                  <a:ext cx="144621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1446213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89"/>
            <p:cNvSpPr txBox="1"/>
            <p:nvPr/>
          </p:nvSpPr>
          <p:spPr>
            <a:xfrm>
              <a:off x="6039260" y="1860728"/>
              <a:ext cx="2387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модуль перемещения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791300" y="2752384"/>
            <a:ext cx="4081566" cy="323165"/>
            <a:chOff x="4791300" y="1840987"/>
            <a:chExt cx="4081566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4791300" y="1840987"/>
                  <a:ext cx="96452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𝑚𝑔h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964521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5604214" y="1852564"/>
                  <a:ext cx="32686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— </a:t>
                  </a:r>
                  <a:r>
                    <a:rPr lang="ru-RU" sz="1400" dirty="0" smtClean="0"/>
                    <a:t>работа силы тяжести</a:t>
                  </a:r>
                  <a:r>
                    <a:rPr lang="en-US" sz="1400" dirty="0" smtClean="0"/>
                    <a:t> </a:t>
                  </a:r>
                  <a:r>
                    <a:rPr lang="ru-RU" sz="1400" dirty="0" smtClean="0"/>
                    <a:t>при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ru-RU" sz="1400" i="1" dirty="0" smtClean="0"/>
                    <a:t>.</a:t>
                  </a:r>
                  <a:endParaRPr lang="ru-RU" sz="1400" i="1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214" y="1852564"/>
                  <a:ext cx="326865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59" t="-1961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TextBox 110"/>
          <p:cNvSpPr txBox="1"/>
          <p:nvPr/>
        </p:nvSpPr>
        <p:spPr>
          <a:xfrm>
            <a:off x="4793100" y="3101239"/>
            <a:ext cx="3992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Движение по наклонной плоскости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791300" y="3450094"/>
                <a:ext cx="164401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00" y="3450094"/>
                <a:ext cx="1644013" cy="323165"/>
              </a:xfrm>
              <a:prstGeom prst="rect">
                <a:avLst/>
              </a:prstGeom>
              <a:blipFill rotWithShape="0">
                <a:blip r:embed="rId13"/>
                <a:stretch>
                  <a:fillRect t="-7547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Группа 112"/>
          <p:cNvGrpSpPr/>
          <p:nvPr/>
        </p:nvGrpSpPr>
        <p:grpSpPr>
          <a:xfrm>
            <a:off x="4791301" y="3798949"/>
            <a:ext cx="3189882" cy="327782"/>
            <a:chOff x="4791301" y="3929658"/>
            <a:chExt cx="3189882" cy="327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791301" y="3934275"/>
                  <a:ext cx="135804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1" y="3934275"/>
                  <a:ext cx="1358040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TextBox 114"/>
            <p:cNvSpPr txBox="1"/>
            <p:nvPr/>
          </p:nvSpPr>
          <p:spPr>
            <a:xfrm>
              <a:off x="5951460" y="3929658"/>
              <a:ext cx="2029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высота плоскости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4796188" y="4152423"/>
            <a:ext cx="3145893" cy="323165"/>
            <a:chOff x="4796188" y="4152423"/>
            <a:chExt cx="3145893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796188" y="4152423"/>
                  <a:ext cx="106257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𝑚𝑔h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188" y="4152423"/>
                  <a:ext cx="1062571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TextBox 117"/>
            <p:cNvSpPr txBox="1"/>
            <p:nvPr/>
          </p:nvSpPr>
          <p:spPr>
            <a:xfrm>
              <a:off x="5615803" y="4152498"/>
              <a:ext cx="2326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работа силы тяжести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366938" y="1492444"/>
            <a:ext cx="4071712" cy="1348353"/>
            <a:chOff x="366938" y="1344156"/>
            <a:chExt cx="4071712" cy="1348353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Работа силы тяжести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366938" y="1676846"/>
              <a:ext cx="40717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не зависит от формы траектории </a:t>
              </a:r>
              <a:r>
                <a:rPr lang="ru-RU" sz="1500" dirty="0"/>
                <a:t>движения </a:t>
              </a:r>
              <a:r>
                <a:rPr lang="ru-RU" sz="1500" dirty="0" smtClean="0"/>
                <a:t>тела, а зависит только от перемещения центра тяжести тела по вертикали.</a:t>
              </a:r>
              <a:endParaRPr lang="ru-RU" sz="1500" dirty="0">
                <a:latin typeface="+mj-lt"/>
              </a:endParaRPr>
            </a:p>
          </p:txBody>
        </p: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360363" y="3685522"/>
            <a:ext cx="4002439" cy="794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 smtClean="0">
                <a:latin typeface="+mj-lt"/>
              </a:rPr>
              <a:t>Работа силы тяжести на замкнутой траектории равна нулю.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366938" y="3210444"/>
            <a:ext cx="4071712" cy="1117520"/>
            <a:chOff x="366938" y="1344156"/>
            <a:chExt cx="4071712" cy="1117520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Консервативные силы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силы, работа которых не зависит от формы траектории, а на замкнутой траектории равна нулю.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791300" y="2402742"/>
            <a:ext cx="3786505" cy="323165"/>
            <a:chOff x="4791300" y="1840987"/>
            <a:chExt cx="3786505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791300" y="1840987"/>
                  <a:ext cx="162582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1625829" cy="3231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6251527" y="1852564"/>
              <a:ext cx="2326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работа силы тяжести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793100" y="1722590"/>
            <a:ext cx="3992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Свободное падение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3493603" y="2905490"/>
            <a:ext cx="765659" cy="6389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279303" y="2905788"/>
            <a:ext cx="765659" cy="6389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5400000" flipH="1">
            <a:off x="2367796" y="1712905"/>
            <a:ext cx="120888" cy="3790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79800" y="2334980"/>
            <a:ext cx="0" cy="182934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70909" y="4159562"/>
            <a:ext cx="3119436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945311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Работа силы упругости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021" y="1567889"/>
            <a:ext cx="579555" cy="3316109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411480" y="2420176"/>
            <a:ext cx="121285" cy="1248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78890" y="3547936"/>
            <a:ext cx="0" cy="59870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87964" y="4119810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487964" y="2249945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ru-RU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66938" y="4154801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ru-RU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132102" y="4154801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698115" y="3547936"/>
            <a:ext cx="0" cy="59870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526107" y="4154801"/>
            <a:ext cx="3353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4759444" y="1349789"/>
            <a:ext cx="4111055" cy="344390"/>
            <a:chOff x="4799200" y="1363620"/>
            <a:chExt cx="4111055" cy="344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799200" y="1363620"/>
                  <a:ext cx="1180858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упр1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200" y="1363620"/>
                  <a:ext cx="1180858" cy="3443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5788888" y="1375855"/>
              <a:ext cx="3121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сила упругости в положении 1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759444" y="1688756"/>
            <a:ext cx="4111055" cy="344390"/>
            <a:chOff x="4799200" y="1363620"/>
            <a:chExt cx="4111055" cy="344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799200" y="1363620"/>
                  <a:ext cx="1180858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упр2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200" y="1363620"/>
                  <a:ext cx="1180858" cy="34439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78"/>
            <p:cNvSpPr txBox="1"/>
            <p:nvPr/>
          </p:nvSpPr>
          <p:spPr>
            <a:xfrm>
              <a:off x="5788888" y="1375855"/>
              <a:ext cx="3121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сила упругости в положении 2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759443" y="2027723"/>
            <a:ext cx="3506088" cy="323165"/>
            <a:chOff x="4799199" y="1363620"/>
            <a:chExt cx="3506088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799199" y="1363620"/>
                  <a:ext cx="1283547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199" y="1363620"/>
                  <a:ext cx="1283547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918095" y="1375855"/>
              <a:ext cx="2387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модуль перемещения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sp>
        <p:nvSpPr>
          <p:cNvPr id="109" name="Полилиния 108"/>
          <p:cNvSpPr/>
          <p:nvPr/>
        </p:nvSpPr>
        <p:spPr>
          <a:xfrm>
            <a:off x="6265069" y="3308036"/>
            <a:ext cx="919161" cy="962025"/>
          </a:xfrm>
          <a:custGeom>
            <a:avLst/>
            <a:gdLst>
              <a:gd name="connsiteX0" fmla="*/ 0 w 914400"/>
              <a:gd name="connsiteY0" fmla="*/ 957262 h 957262"/>
              <a:gd name="connsiteX1" fmla="*/ 0 w 914400"/>
              <a:gd name="connsiteY1" fmla="*/ 642937 h 957262"/>
              <a:gd name="connsiteX2" fmla="*/ 914400 w 914400"/>
              <a:gd name="connsiteY2" fmla="*/ 0 h 957262"/>
              <a:gd name="connsiteX3" fmla="*/ 914400 w 914400"/>
              <a:gd name="connsiteY3" fmla="*/ 954881 h 957262"/>
              <a:gd name="connsiteX4" fmla="*/ 0 w 914400"/>
              <a:gd name="connsiteY4" fmla="*/ 957262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57262">
                <a:moveTo>
                  <a:pt x="0" y="957262"/>
                </a:moveTo>
                <a:lnTo>
                  <a:pt x="0" y="642937"/>
                </a:lnTo>
                <a:lnTo>
                  <a:pt x="914400" y="0"/>
                </a:lnTo>
                <a:lnTo>
                  <a:pt x="914400" y="954881"/>
                </a:lnTo>
                <a:lnTo>
                  <a:pt x="0" y="95726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387258" y="2910849"/>
                <a:ext cx="444320" cy="29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58" y="2910849"/>
                <a:ext cx="444320" cy="2940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703011" y="4228003"/>
                <a:ext cx="2793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11" y="4228003"/>
                <a:ext cx="27931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381958" y="3797145"/>
                <a:ext cx="444320" cy="29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958" y="3797145"/>
                <a:ext cx="444320" cy="29405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387258" y="3161809"/>
                <a:ext cx="444320" cy="29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58" y="3161809"/>
                <a:ext cx="444320" cy="29405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121367" y="4216386"/>
                <a:ext cx="2961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67" y="4216386"/>
                <a:ext cx="296138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029079" y="4216386"/>
                <a:ext cx="2961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079" y="4216386"/>
                <a:ext cx="296138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 flipV="1">
            <a:off x="6267450" y="3943830"/>
            <a:ext cx="0" cy="3249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7179469" y="3312799"/>
            <a:ext cx="0" cy="95597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5825230" y="3950787"/>
            <a:ext cx="44001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831578" y="3310417"/>
            <a:ext cx="134789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825228" y="3191784"/>
            <a:ext cx="1522926" cy="10674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825228" y="2995613"/>
            <a:ext cx="0" cy="1277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818878" y="4267184"/>
            <a:ext cx="20656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258468" y="3876257"/>
                <a:ext cx="1017851" cy="26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468" y="3876257"/>
                <a:ext cx="1017851" cy="2670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Группа 114"/>
          <p:cNvGrpSpPr/>
          <p:nvPr/>
        </p:nvGrpSpPr>
        <p:grpSpPr>
          <a:xfrm>
            <a:off x="4790814" y="2345465"/>
            <a:ext cx="3819961" cy="557653"/>
            <a:chOff x="4790814" y="2345465"/>
            <a:chExt cx="3819961" cy="557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790814" y="2345465"/>
                  <a:ext cx="1601647" cy="557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Sup>
                              <m:sSubSup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Sup>
                              <m:sSubSupPr>
                                <m:ctrlP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814" y="2345465"/>
                  <a:ext cx="1601647" cy="55765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TextBox 117"/>
            <p:cNvSpPr txBox="1"/>
            <p:nvPr/>
          </p:nvSpPr>
          <p:spPr>
            <a:xfrm>
              <a:off x="6079313" y="2497356"/>
              <a:ext cx="2531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работы силы упругости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366938" y="1351685"/>
            <a:ext cx="4071712" cy="886688"/>
            <a:chOff x="366938" y="1344156"/>
            <a:chExt cx="4071712" cy="886688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Работа силы упругости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366938" y="1676846"/>
              <a:ext cx="40717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зависит от взаимного положения частей тела.</a:t>
              </a:r>
              <a:endParaRPr lang="ru-RU" sz="1500" dirty="0">
                <a:latin typeface="+mj-lt"/>
              </a:endParaRPr>
            </a:p>
          </p:txBody>
        </p:sp>
      </p:grpSp>
      <p:sp>
        <p:nvSpPr>
          <p:cNvPr id="124" name="Rectangle 4"/>
          <p:cNvSpPr>
            <a:spLocks noChangeArrowheads="1"/>
          </p:cNvSpPr>
          <p:nvPr/>
        </p:nvSpPr>
        <p:spPr bwMode="auto">
          <a:xfrm>
            <a:off x="360363" y="3900966"/>
            <a:ext cx="4002439" cy="578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 smtClean="0">
                <a:latin typeface="+mj-lt"/>
              </a:rPr>
              <a:t>Сила упругости — потенциальная сила.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366938" y="2510909"/>
            <a:ext cx="4071712" cy="1117520"/>
            <a:chOff x="366938" y="1344156"/>
            <a:chExt cx="4071712" cy="1117520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Работа силы упругости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не зависит от формы траектории </a:t>
              </a:r>
              <a:r>
                <a:rPr lang="ru-RU" sz="1500" dirty="0"/>
                <a:t>движения </a:t>
              </a:r>
              <a:r>
                <a:rPr lang="ru-RU" sz="1500" dirty="0" smtClean="0"/>
                <a:t>тела и на замкнутой траектории равна нулю.</a:t>
              </a:r>
              <a:endParaRPr lang="ru-RU" sz="1500" dirty="0">
                <a:latin typeface="+mj-l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490504" y="2901944"/>
            <a:ext cx="765659" cy="638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304951" y="3203890"/>
            <a:ext cx="820712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259232" y="31810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3762" y="2866904"/>
                <a:ext cx="629788" cy="349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упр1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62" y="2866904"/>
                <a:ext cx="629788" cy="349263"/>
              </a:xfrm>
              <a:prstGeom prst="rect">
                <a:avLst/>
              </a:prstGeom>
              <a:blipFill rotWithShape="0">
                <a:blip r:embed="rId15"/>
                <a:stretch>
                  <a:fillRect t="-10345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 стрелкой 69"/>
          <p:cNvCxnSpPr/>
          <p:nvPr/>
        </p:nvCxnSpPr>
        <p:spPr>
          <a:xfrm>
            <a:off x="2722793" y="3187479"/>
            <a:ext cx="498116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2677074" y="31646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656957" y="2839130"/>
                <a:ext cx="629788" cy="349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упр2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957" y="2839130"/>
                <a:ext cx="629788" cy="349263"/>
              </a:xfrm>
              <a:prstGeom prst="rect">
                <a:avLst/>
              </a:prstGeom>
              <a:blipFill rotWithShape="0">
                <a:blip r:embed="rId16"/>
                <a:stretch>
                  <a:fillRect t="-10526"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2955034" y="325001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3405" y="3250017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7 L -0.13194 -4.93827E-7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679E-6 L -0.24184 -4.5679E-6 " pathEditMode="relative" rAng="0" ptsTypes="AA">
                                      <p:cBhvr>
                                        <p:cTn id="4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19 0.00062 L -0.08594 0.0006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4 -4.93827E-7 L -0.04983 -4.93827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5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32" grpId="0" animBg="1"/>
      <p:bldP spid="32" grpId="1" animBg="1"/>
      <p:bldP spid="53" grpId="0" animBg="1"/>
      <p:bldP spid="53" grpId="1" animBg="1"/>
      <p:bldP spid="13" grpId="0"/>
      <p:bldP spid="13" grpId="1"/>
      <p:bldP spid="46" grpId="0"/>
      <p:bldP spid="46" grpId="1"/>
      <p:bldP spid="47" grpId="0"/>
      <p:bldP spid="47" grpId="1"/>
      <p:bldP spid="62" grpId="0"/>
      <p:bldP spid="62" grpId="1"/>
      <p:bldP spid="69" grpId="0"/>
      <p:bldP spid="69" grpId="1"/>
      <p:bldP spid="109" grpId="0" animBg="1"/>
      <p:bldP spid="89" grpId="0"/>
      <p:bldP spid="90" grpId="0"/>
      <p:bldP spid="93" grpId="0"/>
      <p:bldP spid="94" grpId="0"/>
      <p:bldP spid="98" grpId="0"/>
      <p:bldP spid="99" grpId="0"/>
      <p:bldP spid="111" grpId="0"/>
      <p:bldP spid="124" grpId="0" animBg="1"/>
      <p:bldP spid="2" grpId="0" animBg="1"/>
      <p:bldP spid="2" grpId="1" animBg="1"/>
      <p:bldP spid="2" grpId="2" animBg="1"/>
      <p:bldP spid="2" grpId="3" animBg="1"/>
      <p:bldP spid="18" grpId="0" animBg="1"/>
      <p:bldP spid="18" grpId="1" animBg="1"/>
      <p:bldP spid="24" grpId="0"/>
      <p:bldP spid="24" grpId="1"/>
      <p:bldP spid="71" grpId="0" animBg="1"/>
      <p:bldP spid="71" grpId="1" animBg="1"/>
      <p:bldP spid="72" grpId="0"/>
      <p:bldP spid="72" grpId="1"/>
      <p:bldP spid="76" grpId="0"/>
      <p:bldP spid="7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36021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Работа силы трения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0363" y="3722914"/>
            <a:ext cx="4005897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3664" y="3166745"/>
            <a:ext cx="830580" cy="514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7260">
            <a:off x="85139" y="2824686"/>
            <a:ext cx="774194" cy="1322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95520" y="1351776"/>
                <a:ext cx="1743491" cy="37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5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1351776"/>
                <a:ext cx="1743491" cy="377155"/>
              </a:xfrm>
              <a:prstGeom prst="rect">
                <a:avLst/>
              </a:prstGeom>
              <a:blipFill rotWithShape="0">
                <a:blip r:embed="rId4"/>
                <a:stretch>
                  <a:fillRect t="-8065" r="-8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342049" y="1347470"/>
                <a:ext cx="711862" cy="377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15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49" y="1347470"/>
                <a:ext cx="711862" cy="377155"/>
              </a:xfrm>
              <a:prstGeom prst="rect">
                <a:avLst/>
              </a:prstGeom>
              <a:blipFill rotWithShape="0">
                <a:blip r:embed="rId5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4795520" y="1771813"/>
            <a:ext cx="2740579" cy="351186"/>
            <a:chOff x="4795520" y="1786954"/>
            <a:chExt cx="2740579" cy="351186"/>
          </a:xfrm>
        </p:grpSpPr>
        <p:sp>
          <p:nvSpPr>
            <p:cNvPr id="30" name="TextBox 29"/>
            <p:cNvSpPr txBox="1"/>
            <p:nvPr/>
          </p:nvSpPr>
          <p:spPr>
            <a:xfrm>
              <a:off x="4795520" y="1830363"/>
              <a:ext cx="1758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III</a:t>
              </a:r>
              <a:r>
                <a:rPr lang="ru-RU" sz="1400" dirty="0" smtClean="0"/>
                <a:t> закон Ньютона:</a:t>
              </a:r>
              <a:endParaRPr lang="ru-RU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433489" y="1786954"/>
                  <a:ext cx="1102610" cy="351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5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ru-RU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ru-RU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489" y="1786954"/>
                  <a:ext cx="1102610" cy="3511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0497" b="-70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Прямоугольник 66"/>
          <p:cNvSpPr/>
          <p:nvPr/>
        </p:nvSpPr>
        <p:spPr>
          <a:xfrm>
            <a:off x="1054823" y="3166745"/>
            <a:ext cx="830580" cy="514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1270128" y="3347283"/>
            <a:ext cx="409575" cy="261852"/>
          </a:xfrm>
          <a:prstGeom prst="arc">
            <a:avLst>
              <a:gd name="adj1" fmla="val 11505224"/>
              <a:gd name="adj2" fmla="val 20981711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70752" y="3459284"/>
            <a:ext cx="0" cy="77933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1470752" y="2678233"/>
            <a:ext cx="0" cy="779338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483450" y="3444291"/>
            <a:ext cx="987302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71696" y="3993918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96" y="3993918"/>
                <a:ext cx="488724" cy="300082"/>
              </a:xfrm>
              <a:prstGeom prst="rect">
                <a:avLst/>
              </a:prstGeom>
              <a:blipFill rotWithShape="0">
                <a:blip r:embed="rId7"/>
                <a:stretch>
                  <a:fillRect t="-10204" r="-33333"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476459" y="2688450"/>
                <a:ext cx="362022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59" y="2688450"/>
                <a:ext cx="362022" cy="3253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2693" y="3094174"/>
                <a:ext cx="444994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93" y="3094174"/>
                <a:ext cx="444994" cy="348750"/>
              </a:xfrm>
              <a:prstGeom prst="rect">
                <a:avLst/>
              </a:prstGeom>
              <a:blipFill rotWithShape="0">
                <a:blip r:embed="rId9"/>
                <a:stretch>
                  <a:fillRect t="-10526" r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Прямоугольник 96"/>
          <p:cNvSpPr/>
          <p:nvPr/>
        </p:nvSpPr>
        <p:spPr>
          <a:xfrm>
            <a:off x="3128686" y="3166745"/>
            <a:ext cx="830580" cy="514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524379" y="34147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1492972" y="3443283"/>
            <a:ext cx="2036041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452016" y="34147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232607" y="3128989"/>
                <a:ext cx="4192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07" y="3128989"/>
                <a:ext cx="419281" cy="30008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16864" y="3070697"/>
                <a:ext cx="3406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4" y="3070697"/>
                <a:ext cx="340606" cy="3000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795520" y="2547317"/>
                <a:ext cx="2720360" cy="343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180°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5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ru-RU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2547317"/>
                <a:ext cx="2720360" cy="343812"/>
              </a:xfrm>
              <a:prstGeom prst="rect">
                <a:avLst/>
              </a:prstGeom>
              <a:blipFill rotWithShape="0">
                <a:blip r:embed="rId1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795520" y="2165881"/>
            <a:ext cx="39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Работа силы трения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366938" y="1346012"/>
            <a:ext cx="4071712" cy="1117520"/>
            <a:chOff x="366938" y="1344156"/>
            <a:chExt cx="4071712" cy="1117520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Работа силы трения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зависит от формы траектории </a:t>
              </a:r>
              <a:r>
                <a:rPr lang="ru-RU" sz="1500" dirty="0"/>
                <a:t>движения </a:t>
              </a:r>
              <a:r>
                <a:rPr lang="ru-RU" sz="1500" dirty="0" smtClean="0"/>
                <a:t>тела и на замкнутой траектории отлична от нуля.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366938" y="2515767"/>
            <a:ext cx="4071712" cy="1117520"/>
            <a:chOff x="366938" y="1344156"/>
            <a:chExt cx="4071712" cy="1117520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Диссипативные силы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силы, работа которых зависит от формы траектории, а на замкнутой траектории отлична от нуля.</a:t>
              </a:r>
              <a:endParaRPr lang="ru-RU" sz="1500" dirty="0">
                <a:latin typeface="+mj-lt"/>
              </a:endParaRPr>
            </a:p>
          </p:txBody>
        </p:sp>
      </p:grp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360363" y="3685522"/>
            <a:ext cx="4002439" cy="794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 smtClean="0">
                <a:latin typeface="+mj-lt"/>
              </a:rPr>
              <a:t>Работа силы трения может быть как положительной так и отрицательной.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0928" flipH="1">
            <a:off x="6054763" y="2917532"/>
            <a:ext cx="1423764" cy="1456720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5772151" y="4429127"/>
            <a:ext cx="2133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813342" y="4405312"/>
            <a:ext cx="588961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H="1">
            <a:off x="6235004" y="4405312"/>
            <a:ext cx="58896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6795342" y="438122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20964" y="4067736"/>
                <a:ext cx="394916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964" y="4067736"/>
                <a:ext cx="394916" cy="325345"/>
              </a:xfrm>
              <a:prstGeom prst="rect">
                <a:avLst/>
              </a:prstGeom>
              <a:blipFill rotWithShape="0">
                <a:blip r:embed="rId14"/>
                <a:stretch>
                  <a:fillRect t="-12963" r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190311" y="4052496"/>
                <a:ext cx="533608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11" y="4052496"/>
                <a:ext cx="533608" cy="348750"/>
              </a:xfrm>
              <a:prstGeom prst="rect">
                <a:avLst/>
              </a:prstGeom>
              <a:blipFill rotWithShape="0">
                <a:blip r:embed="rId15"/>
                <a:stretch>
                  <a:fillRect t="-10526"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2691 -7.40741E-7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5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25" grpId="0"/>
      <p:bldP spid="29" grpId="0"/>
      <p:bldP spid="67" grpId="0" animBg="1"/>
      <p:bldP spid="67" grpId="1" animBg="1"/>
      <p:bldP spid="36" grpId="0" animBg="1"/>
      <p:bldP spid="36" grpId="1" animBg="1"/>
      <p:bldP spid="19" grpId="0"/>
      <p:bldP spid="19" grpId="1"/>
      <p:bldP spid="85" grpId="0"/>
      <p:bldP spid="85" grpId="1"/>
      <p:bldP spid="91" grpId="0"/>
      <p:bldP spid="91" grpId="1"/>
      <p:bldP spid="97" grpId="0" animBg="1"/>
      <p:bldP spid="97" grpId="1" animBg="1"/>
      <p:bldP spid="100" grpId="0" animBg="1"/>
      <p:bldP spid="100" grpId="1" animBg="1"/>
      <p:bldP spid="16" grpId="0" animBg="1"/>
      <p:bldP spid="16" grpId="1" animBg="1"/>
      <p:bldP spid="35" grpId="0"/>
      <p:bldP spid="35" grpId="1"/>
      <p:bldP spid="37" grpId="0"/>
      <p:bldP spid="37" grpId="1"/>
      <p:bldP spid="103" grpId="0"/>
      <p:bldP spid="38" grpId="0"/>
      <p:bldP spid="116" grpId="0" animBg="1"/>
      <p:bldP spid="51" grpId="0" animBg="1"/>
      <p:bldP spid="54" grpId="0"/>
      <p:bldP spid="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1933543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Мощность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6352"/>
          <a:stretch/>
        </p:blipFill>
        <p:spPr>
          <a:xfrm>
            <a:off x="4787900" y="1338308"/>
            <a:ext cx="3997960" cy="3141617"/>
          </a:xfrm>
          <a:prstGeom prst="roundRect">
            <a:avLst>
              <a:gd name="adj" fmla="val 2114"/>
            </a:avLst>
          </a:prstGeom>
        </p:spPr>
      </p:pic>
      <p:grpSp>
        <p:nvGrpSpPr>
          <p:cNvPr id="7" name="Группа 6"/>
          <p:cNvGrpSpPr/>
          <p:nvPr/>
        </p:nvGrpSpPr>
        <p:grpSpPr>
          <a:xfrm>
            <a:off x="4908229" y="2867112"/>
            <a:ext cx="1002307" cy="516932"/>
            <a:chOff x="4908229" y="2867112"/>
            <a:chExt cx="1002307" cy="51693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229" y="2956560"/>
              <a:ext cx="1002307" cy="42748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900"/>
            <a:stretch/>
          </p:blipFill>
          <p:spPr>
            <a:xfrm flipH="1">
              <a:off x="5194542" y="2867112"/>
              <a:ext cx="541614" cy="298428"/>
            </a:xfrm>
            <a:prstGeom prst="rect">
              <a:avLst/>
            </a:prstGeom>
          </p:spPr>
        </p:pic>
      </p:grpSp>
      <p:pic>
        <p:nvPicPr>
          <p:cNvPr id="11" name="Picture 2" descr="http://www.xn--80aaujbdxeb6af9cg.com/data/images/%D0%A0%D0%B5%D0%B1%D0%B5%D0%BD%D0%BE%D0%BA-%D0%B2-%D0%B2%D0%BE%D0%B4%D0%B5-%D1%81-%D0%9D%D0%B0%D0%B4%D1%83%D0%B2%D0%BD%D0%BE%D0%B9-%D0%BA%D1%80%D1%83%D0%B3-%D0%9F%D0%BE%D0%BF%D0%BB%D0%B0%D0%B2%D0%BE%D0%BA_50194ae965824-thum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93" y="3241737"/>
            <a:ext cx="464507" cy="5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0363" y="3470309"/>
            <a:ext cx="4002439" cy="1009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 smtClean="0">
                <a:latin typeface="+mj-lt"/>
              </a:rPr>
              <a:t>Чем меньше </a:t>
            </a:r>
            <a:r>
              <a:rPr lang="ru-RU" sz="1400" dirty="0">
                <a:latin typeface="+mj-lt"/>
              </a:rPr>
              <a:t>времени требуется для выполнения данной работы, тем эффективнее работает </a:t>
            </a:r>
            <a:r>
              <a:rPr lang="ru-RU" sz="1400" dirty="0" smtClean="0">
                <a:latin typeface="+mj-lt"/>
              </a:rPr>
              <a:t>машина. 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6938" y="1460384"/>
            <a:ext cx="4071712" cy="1579185"/>
            <a:chOff x="366938" y="1344156"/>
            <a:chExt cx="4071712" cy="157918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Мощность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6938" y="1676846"/>
              <a:ext cx="4071712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величина</a:t>
              </a:r>
              <a:r>
                <a:rPr lang="ru-RU" sz="1500" dirty="0"/>
                <a:t>, характеризующая быстроту совершения </a:t>
              </a:r>
              <a:r>
                <a:rPr lang="ru-RU" sz="1500" dirty="0" smtClean="0"/>
                <a:t>работы </a:t>
              </a:r>
              <a:r>
                <a:rPr lang="ru-RU" sz="1500" dirty="0"/>
                <a:t>и равная отношению работы, совершаемой силой, к промежутку времени, в течение которого она совершается.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98432" y="1345395"/>
            <a:ext cx="2503157" cy="526041"/>
            <a:chOff x="4798432" y="1360536"/>
            <a:chExt cx="2503157" cy="526041"/>
          </a:xfrm>
        </p:grpSpPr>
        <p:sp>
          <p:nvSpPr>
            <p:cNvPr id="17" name="TextBox 16"/>
            <p:cNvSpPr txBox="1"/>
            <p:nvPr/>
          </p:nvSpPr>
          <p:spPr>
            <a:xfrm>
              <a:off x="5469036" y="1480553"/>
              <a:ext cx="18325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мощность силы.</a:t>
              </a:r>
              <a:endParaRPr lang="ru-RU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798432" y="1360536"/>
                  <a:ext cx="826637" cy="5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432" y="1360536"/>
                  <a:ext cx="826637" cy="5260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90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5062E-6 L 0.4224 0.0157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7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4568E-6 L 0.20885 -2.34568E-6 " pathEditMode="relative" rAng="0" ptsTypes="AA">
                                      <p:cBhvr>
                                        <p:cTn id="19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1933543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Мощность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0363" y="3470309"/>
            <a:ext cx="4002439" cy="1009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 smtClean="0">
                <a:latin typeface="+mj-lt"/>
              </a:rPr>
              <a:t>Чем меньше </a:t>
            </a:r>
            <a:r>
              <a:rPr lang="ru-RU" sz="1400" dirty="0">
                <a:latin typeface="+mj-lt"/>
              </a:rPr>
              <a:t>времени требуется для выполнения данной работы, тем эффективнее работает </a:t>
            </a:r>
            <a:r>
              <a:rPr lang="ru-RU" sz="1400" dirty="0" smtClean="0">
                <a:latin typeface="+mj-lt"/>
              </a:rPr>
              <a:t>машина. 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938" y="1460384"/>
            <a:ext cx="4071712" cy="1579185"/>
            <a:chOff x="366938" y="1344156"/>
            <a:chExt cx="4071712" cy="157918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Мощность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6938" y="1676846"/>
              <a:ext cx="4071712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величина</a:t>
              </a:r>
              <a:r>
                <a:rPr lang="ru-RU" sz="1500" dirty="0"/>
                <a:t>, характеризующая быстроту совершения </a:t>
              </a:r>
              <a:r>
                <a:rPr lang="ru-RU" sz="1500" dirty="0" smtClean="0"/>
                <a:t>работы </a:t>
              </a:r>
              <a:r>
                <a:rPr lang="ru-RU" sz="1500" dirty="0"/>
                <a:t>и равная отношению работы, совершаемой силой, к промежутку времени, в течение которого она совершается.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98432" y="1345395"/>
            <a:ext cx="2503157" cy="526041"/>
            <a:chOff x="4798432" y="1360536"/>
            <a:chExt cx="2503157" cy="526041"/>
          </a:xfrm>
        </p:grpSpPr>
        <p:sp>
          <p:nvSpPr>
            <p:cNvPr id="12" name="TextBox 11"/>
            <p:cNvSpPr txBox="1"/>
            <p:nvPr/>
          </p:nvSpPr>
          <p:spPr>
            <a:xfrm>
              <a:off x="5469036" y="1480553"/>
              <a:ext cx="18325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мощность силы.</a:t>
              </a:r>
              <a:endParaRPr lang="ru-RU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798432" y="1360536"/>
                  <a:ext cx="826637" cy="5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432" y="1360536"/>
                  <a:ext cx="826637" cy="52604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98432" y="1946284"/>
                <a:ext cx="1177758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ru-RU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5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Дж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432" y="1946284"/>
                <a:ext cx="1177758" cy="5307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1806" y="2058608"/>
                <a:ext cx="78309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806" y="2058608"/>
                <a:ext cx="783099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401288" y="2058607"/>
            <a:ext cx="2311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— </a:t>
            </a:r>
            <a:r>
              <a:rPr lang="ru-RU" sz="1500" dirty="0" smtClean="0"/>
              <a:t>единица мощности.</a:t>
            </a:r>
            <a:endParaRPr lang="ru-RU" sz="15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5119688" y="3553462"/>
            <a:ext cx="3319462" cy="805425"/>
            <a:chOff x="5119688" y="3423675"/>
            <a:chExt cx="3319462" cy="805425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119688" y="4229100"/>
              <a:ext cx="3319462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5387311" y="3853714"/>
              <a:ext cx="685800" cy="342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86267" y="3853714"/>
              <a:ext cx="685800" cy="342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1752979">
              <a:off x="5914656" y="3823275"/>
              <a:ext cx="269833" cy="269833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724525" y="4028281"/>
              <a:ext cx="16859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5712211" y="4007164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7447167" y="4029927"/>
              <a:ext cx="7662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5730212" y="3645923"/>
              <a:ext cx="784225" cy="381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Дуга 35"/>
            <p:cNvSpPr/>
            <p:nvPr/>
          </p:nvSpPr>
          <p:spPr>
            <a:xfrm rot="1752979">
              <a:off x="7624783" y="3823275"/>
              <a:ext cx="269833" cy="269833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V="1">
              <a:off x="7429167" y="3645923"/>
              <a:ext cx="784225" cy="3810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7411167" y="4007164"/>
              <a:ext cx="36000" cy="36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117993" y="3740782"/>
                  <a:ext cx="34060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993" y="3740782"/>
                  <a:ext cx="340606" cy="3000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853356" y="3740782"/>
                  <a:ext cx="34060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3356" y="3740782"/>
                  <a:ext cx="340606" cy="3000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159797" y="3423675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797" y="3423675"/>
                  <a:ext cx="343684" cy="3253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828710" y="3423675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8710" y="3423675"/>
                  <a:ext cx="343684" cy="3253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4795825" y="2551855"/>
            <a:ext cx="2964950" cy="325869"/>
            <a:chOff x="4795825" y="2520632"/>
            <a:chExt cx="2964950" cy="325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795825" y="2520632"/>
                  <a:ext cx="150009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5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825" y="2520632"/>
                  <a:ext cx="1500091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6102949" y="2523336"/>
              <a:ext cx="16578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работа силы.</a:t>
              </a:r>
              <a:endParaRPr lang="ru-RU" sz="15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960836" y="3064969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— </a:t>
            </a:r>
            <a:r>
              <a:rPr lang="ru-RU" sz="1400" dirty="0" smtClean="0"/>
              <a:t>мощность.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98432" y="2952572"/>
                <a:ext cx="1423018" cy="52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432" y="2952572"/>
                <a:ext cx="1423018" cy="526041"/>
              </a:xfrm>
              <a:prstGeom prst="rect">
                <a:avLst/>
              </a:prstGeom>
              <a:blipFill rotWithShape="0">
                <a:blip r:embed="rId10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46270" y="3058244"/>
                <a:ext cx="110799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70" y="3058244"/>
                <a:ext cx="1107996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61370" y="3470414"/>
            <a:ext cx="4002439" cy="1009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>
                <a:latin typeface="+mj-lt"/>
              </a:rPr>
              <a:t>П</a:t>
            </a:r>
            <a:r>
              <a:rPr lang="ru-RU" sz="1400" dirty="0" smtClean="0">
                <a:latin typeface="+mj-lt"/>
              </a:rPr>
              <a:t>ри </a:t>
            </a:r>
            <a:r>
              <a:rPr lang="ru-RU" sz="1400" dirty="0">
                <a:latin typeface="+mj-lt"/>
              </a:rPr>
              <a:t>заданной мощности мотора сила тяги тем меньше, чем больше скорость движения.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48" grpId="0"/>
      <p:bldP spid="49" grpId="0"/>
      <p:bldP spid="50" grpId="0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586891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Коэффициент полезного действия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938" y="1458458"/>
            <a:ext cx="4071712" cy="1117520"/>
            <a:chOff x="366938" y="1344156"/>
            <a:chExt cx="4071712" cy="11175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Полезная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работа, которая была совершена непосредственно для выполнения какого-либо действия.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66938" y="2796774"/>
            <a:ext cx="4071712" cy="1579185"/>
            <a:chOff x="366938" y="1344156"/>
            <a:chExt cx="4071712" cy="157918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Затраченная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66938" y="1676846"/>
              <a:ext cx="4071712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вся работа, совершенная для выполнения какого-либо действия, включая преодоление всех сил, препятствующих выполнению этого действия.</a:t>
              </a:r>
              <a:endParaRPr lang="ru-RU" sz="1500" dirty="0">
                <a:latin typeface="+mj-l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339850"/>
            <a:ext cx="3997324" cy="3141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339850"/>
            <a:ext cx="3997324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70414" y="386857"/>
            <a:ext cx="586891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Коэффициент полезного действия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938" y="1433210"/>
            <a:ext cx="4071712" cy="1117520"/>
            <a:chOff x="366938" y="1344156"/>
            <a:chExt cx="4071712" cy="11175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Коэффициент полезного действия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величина, </a:t>
              </a:r>
              <a:r>
                <a:rPr lang="ru-RU" sz="1500" dirty="0"/>
                <a:t>которая показывает, насколько эффективно используется подводимая к </a:t>
              </a:r>
              <a:r>
                <a:rPr lang="ru-RU" sz="1500" dirty="0" smtClean="0"/>
                <a:t>механизму энергия.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66938" y="2818265"/>
            <a:ext cx="4071712" cy="1579185"/>
            <a:chOff x="366938" y="1344156"/>
            <a:chExt cx="4071712" cy="157918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Коэффициент полезного действия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66938" y="1676846"/>
              <a:ext cx="4071712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отношение полезной работы, совершенной машиной за некоторый промежуток времени, ко всей затраченной работе (или подведенной энергии) за тот же промежуток времени.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05134" y="1426892"/>
            <a:ext cx="1448346" cy="564898"/>
            <a:chOff x="4805134" y="1350736"/>
            <a:chExt cx="1448346" cy="564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05134" y="1350736"/>
                  <a:ext cx="803682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ru-RU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з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134" y="1350736"/>
                  <a:ext cx="803682" cy="5648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5434025" y="1472258"/>
              <a:ext cx="81945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— КПД.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05134" y="2240964"/>
            <a:ext cx="2935997" cy="323165"/>
            <a:chOff x="4805134" y="1350736"/>
            <a:chExt cx="2935997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805134" y="1350736"/>
                  <a:ext cx="99033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5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134" y="1350736"/>
                  <a:ext cx="990336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5608816" y="1362277"/>
              <a:ext cx="213231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— полезная мощность.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805134" y="2813303"/>
            <a:ext cx="3206904" cy="323165"/>
            <a:chOff x="4805134" y="1350736"/>
            <a:chExt cx="3206904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05134" y="1350736"/>
                  <a:ext cx="95827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5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134" y="1350736"/>
                  <a:ext cx="958276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5608816" y="1362277"/>
              <a:ext cx="240322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— затраченная мощность.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805134" y="3385641"/>
            <a:ext cx="1981428" cy="563424"/>
            <a:chOff x="4805134" y="1350736"/>
            <a:chExt cx="1981428" cy="563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805134" y="1350736"/>
                  <a:ext cx="1351332" cy="563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5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ru-RU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з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ru-RU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ru-RU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з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134" y="1350736"/>
                  <a:ext cx="1351332" cy="5634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5967107" y="1472258"/>
              <a:ext cx="81945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— КПД.</a:t>
              </a:r>
              <a:endParaRPr lang="ru-RU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0414" y="386857"/>
            <a:ext cx="5589992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работа. Мощность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4" y="1352550"/>
            <a:ext cx="4221269" cy="2374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56" y="2120900"/>
            <a:ext cx="4195870" cy="235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0414" y="386857"/>
            <a:ext cx="5589992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работа. Мощность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3" y="1130736"/>
            <a:ext cx="3707519" cy="2084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25" y="1130737"/>
            <a:ext cx="3707999" cy="2084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63" y="2799741"/>
            <a:ext cx="3707999" cy="2084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Прямая со стрелкой 159"/>
          <p:cNvCxnSpPr/>
          <p:nvPr/>
        </p:nvCxnSpPr>
        <p:spPr>
          <a:xfrm>
            <a:off x="2633979" y="3573008"/>
            <a:ext cx="0" cy="36399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76006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8868" y="4076700"/>
            <a:ext cx="34444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927100" y="3536202"/>
            <a:ext cx="1092200" cy="508748"/>
            <a:chOff x="927100" y="3106972"/>
            <a:chExt cx="1092200" cy="50874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27100" y="3247420"/>
              <a:ext cx="1092200" cy="368300"/>
              <a:chOff x="927100" y="3247420"/>
              <a:chExt cx="1092200" cy="368300"/>
            </a:xfrm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927100" y="3247420"/>
                <a:ext cx="539750" cy="3683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7" name="Прямая со стрелкой 116"/>
              <p:cNvCxnSpPr>
                <a:stCxn id="116" idx="3"/>
              </p:cNvCxnSpPr>
              <p:nvPr/>
            </p:nvCxnSpPr>
            <p:spPr>
              <a:xfrm>
                <a:off x="1466850" y="3431570"/>
                <a:ext cx="552450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656566" y="3106972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566" y="3106972"/>
                  <a:ext cx="343684" cy="3253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Группа 24"/>
          <p:cNvGrpSpPr/>
          <p:nvPr/>
        </p:nvGrpSpPr>
        <p:grpSpPr>
          <a:xfrm>
            <a:off x="927100" y="3534709"/>
            <a:ext cx="1092200" cy="510241"/>
            <a:chOff x="927100" y="3534709"/>
            <a:chExt cx="1092200" cy="51024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927100" y="3676650"/>
              <a:ext cx="1092200" cy="368300"/>
              <a:chOff x="927100" y="3676650"/>
              <a:chExt cx="1092200" cy="3683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927100" y="3676650"/>
                <a:ext cx="539750" cy="3683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 стрелкой 16"/>
              <p:cNvCxnSpPr>
                <a:stCxn id="14" idx="3"/>
              </p:cNvCxnSpPr>
              <p:nvPr/>
            </p:nvCxnSpPr>
            <p:spPr>
              <a:xfrm>
                <a:off x="1466850" y="3860800"/>
                <a:ext cx="552450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1656566" y="3534709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566" y="3534709"/>
                  <a:ext cx="343684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Группа 119"/>
          <p:cNvGrpSpPr/>
          <p:nvPr/>
        </p:nvGrpSpPr>
        <p:grpSpPr>
          <a:xfrm>
            <a:off x="2933700" y="3534709"/>
            <a:ext cx="1092200" cy="510241"/>
            <a:chOff x="927100" y="3534709"/>
            <a:chExt cx="1092200" cy="510241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927100" y="3676650"/>
              <a:ext cx="1092200" cy="368300"/>
              <a:chOff x="927100" y="3676650"/>
              <a:chExt cx="1092200" cy="368300"/>
            </a:xfrm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927100" y="3676650"/>
                <a:ext cx="539750" cy="3683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4" name="Прямая со стрелкой 123"/>
              <p:cNvCxnSpPr>
                <a:stCxn id="123" idx="3"/>
              </p:cNvCxnSpPr>
              <p:nvPr/>
            </p:nvCxnSpPr>
            <p:spPr>
              <a:xfrm>
                <a:off x="1466850" y="3860800"/>
                <a:ext cx="552450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1656566" y="3534709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566" y="3534709"/>
                  <a:ext cx="343684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Прямая соединительная линия 30"/>
          <p:cNvCxnSpPr/>
          <p:nvPr/>
        </p:nvCxnSpPr>
        <p:spPr>
          <a:xfrm>
            <a:off x="1196975" y="4051300"/>
            <a:ext cx="0" cy="2698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203575" y="4051300"/>
            <a:ext cx="0" cy="2698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196975" y="4249739"/>
            <a:ext cx="2006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2019300" y="4232837"/>
                <a:ext cx="41928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4232837"/>
                <a:ext cx="419281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Прямая соединительная линия 141"/>
          <p:cNvCxnSpPr/>
          <p:nvPr/>
        </p:nvCxnSpPr>
        <p:spPr>
          <a:xfrm>
            <a:off x="2634773" y="3122046"/>
            <a:ext cx="0" cy="4366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2064543" y="3122046"/>
            <a:ext cx="0" cy="878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Группа 143"/>
          <p:cNvGrpSpPr/>
          <p:nvPr/>
        </p:nvGrpSpPr>
        <p:grpSpPr>
          <a:xfrm>
            <a:off x="1956215" y="2625271"/>
            <a:ext cx="789742" cy="810206"/>
            <a:chOff x="1956215" y="2625271"/>
            <a:chExt cx="789742" cy="810206"/>
          </a:xfrm>
        </p:grpSpPr>
        <p:sp>
          <p:nvSpPr>
            <p:cNvPr id="145" name="Овал 144"/>
            <p:cNvSpPr/>
            <p:nvPr/>
          </p:nvSpPr>
          <p:spPr>
            <a:xfrm>
              <a:off x="2053430" y="2840164"/>
              <a:ext cx="595313" cy="5953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2175949" y="2962018"/>
              <a:ext cx="350274" cy="3502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с двумя скругленными соседними углами 146"/>
            <p:cNvSpPr/>
            <p:nvPr/>
          </p:nvSpPr>
          <p:spPr>
            <a:xfrm>
              <a:off x="2304488" y="2700425"/>
              <a:ext cx="93434" cy="48908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1956215" y="2625271"/>
              <a:ext cx="789742" cy="11566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338488" y="3125221"/>
              <a:ext cx="25200" cy="25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0" name="Скругленный прямоугольник 149"/>
          <p:cNvSpPr/>
          <p:nvPr/>
        </p:nvSpPr>
        <p:spPr>
          <a:xfrm>
            <a:off x="1926430" y="3974647"/>
            <a:ext cx="266700" cy="2667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 стрелкой 150"/>
          <p:cNvCxnSpPr/>
          <p:nvPr/>
        </p:nvCxnSpPr>
        <p:spPr>
          <a:xfrm>
            <a:off x="2065337" y="4114347"/>
            <a:ext cx="0" cy="36399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V="1">
            <a:off x="2064543" y="3610657"/>
            <a:ext cx="0" cy="36399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Овал 152"/>
          <p:cNvSpPr/>
          <p:nvPr/>
        </p:nvSpPr>
        <p:spPr>
          <a:xfrm>
            <a:off x="2052737" y="4101179"/>
            <a:ext cx="25200" cy="25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619251" y="4234095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1" y="4234095"/>
                <a:ext cx="488724" cy="300082"/>
              </a:xfrm>
              <a:prstGeom prst="rect">
                <a:avLst/>
              </a:prstGeom>
              <a:blipFill rotWithShape="0">
                <a:blip r:embed="rId6"/>
                <a:stretch>
                  <a:fillRect t="-10204" r="-3375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743668" y="3544899"/>
                <a:ext cx="337528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68" y="3544899"/>
                <a:ext cx="337528" cy="3253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Овал 156"/>
          <p:cNvSpPr/>
          <p:nvPr/>
        </p:nvSpPr>
        <p:spPr>
          <a:xfrm>
            <a:off x="2622053" y="3546122"/>
            <a:ext cx="25200" cy="25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2614910" y="3649302"/>
                <a:ext cx="337528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910" y="3649302"/>
                <a:ext cx="337528" cy="3253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Группа 169"/>
          <p:cNvGrpSpPr/>
          <p:nvPr/>
        </p:nvGrpSpPr>
        <p:grpSpPr>
          <a:xfrm>
            <a:off x="4797425" y="1415913"/>
            <a:ext cx="3265242" cy="351186"/>
            <a:chOff x="4797425" y="1326106"/>
            <a:chExt cx="3265242" cy="351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4797425" y="1353681"/>
                  <a:ext cx="94468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944682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5582564" y="1326106"/>
                  <a:ext cx="2480103" cy="351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/>
                    <a:t>— </a:t>
                  </a:r>
                  <a:r>
                    <a:rPr lang="ru-RU" sz="1500" dirty="0" smtClean="0"/>
                    <a:t>работа силы 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ru-RU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↑↑∆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a14:m>
                  <a:r>
                    <a:rPr lang="en-US" sz="1500" dirty="0" smtClean="0"/>
                    <a:t>)</a:t>
                  </a:r>
                  <a:r>
                    <a:rPr lang="ru-RU" sz="1500" dirty="0" smtClean="0"/>
                    <a:t>.</a:t>
                  </a:r>
                  <a:endParaRPr lang="ru-RU" sz="1500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564" y="1326106"/>
                  <a:ext cx="2480103" cy="3511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983" t="-8621" r="-1966" b="-189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4797425" y="1809226"/>
                <a:ext cx="128137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∙м</m:t>
                          </m:r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25" y="1809226"/>
                <a:ext cx="1281376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5885153" y="1809226"/>
                <a:ext cx="83279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Дж</m:t>
                          </m:r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153" y="1809226"/>
                <a:ext cx="832792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6546184" y="1807802"/>
            <a:ext cx="20714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— </a:t>
            </a:r>
            <a:r>
              <a:rPr lang="ru-RU" sz="1500" dirty="0" smtClean="0"/>
              <a:t>единица работы.</a:t>
            </a:r>
            <a:endParaRPr lang="ru-RU" sz="1500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366938" y="1351158"/>
            <a:ext cx="4071712" cy="1117520"/>
            <a:chOff x="366938" y="1344156"/>
            <a:chExt cx="4071712" cy="111752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Механическая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скалярная физическая величина, </a:t>
              </a:r>
              <a:r>
                <a:rPr lang="ru-RU" sz="1500" dirty="0" smtClean="0"/>
                <a:t>характеризующая </a:t>
              </a:r>
              <a:r>
                <a:rPr lang="ru-RU" sz="1500" dirty="0"/>
                <a:t>процесс перемещения тела под действием силы.</a:t>
              </a:r>
              <a:endParaRPr lang="ru-RU" sz="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0494E-6 L 0.21962 0.00031 " pathEditMode="relative" rAng="0" ptsTypes="AA">
                                      <p:cBhvr>
                                        <p:cTn id="1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1" grpId="1"/>
      <p:bldP spid="150" grpId="0" animBg="1"/>
      <p:bldP spid="153" grpId="0" animBg="1"/>
      <p:bldP spid="154" grpId="0"/>
      <p:bldP spid="155" grpId="0"/>
      <p:bldP spid="157" grpId="0" animBg="1"/>
      <p:bldP spid="162" grpId="0"/>
      <p:bldP spid="174" grpId="0"/>
      <p:bldP spid="175" grpId="0"/>
      <p:bldP spid="1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0414" y="386857"/>
            <a:ext cx="5589992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работа. Мощность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8" y="1130736"/>
            <a:ext cx="3705708" cy="2084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25" y="1130737"/>
            <a:ext cx="3707998" cy="2084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63" y="2799741"/>
            <a:ext cx="3707998" cy="2084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4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Прямая соединительная линия 138"/>
          <p:cNvCxnSpPr/>
          <p:nvPr/>
        </p:nvCxnSpPr>
        <p:spPr>
          <a:xfrm>
            <a:off x="2634773" y="3524244"/>
            <a:ext cx="0" cy="35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76006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366938" y="1351158"/>
            <a:ext cx="4071712" cy="1117520"/>
            <a:chOff x="366938" y="1344156"/>
            <a:chExt cx="4071712" cy="111752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Механическая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скалярная физическая величина, </a:t>
              </a:r>
              <a:r>
                <a:rPr lang="ru-RU" sz="1500" dirty="0" smtClean="0"/>
                <a:t>характеризующая </a:t>
              </a:r>
              <a:r>
                <a:rPr lang="ru-RU" sz="1500" dirty="0"/>
                <a:t>процесс перемещения тела под действием силы.</a:t>
              </a:r>
              <a:endParaRPr lang="ru-RU" sz="1500" dirty="0">
                <a:latin typeface="+mj-lt"/>
              </a:endParaRP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2634773" y="3122046"/>
            <a:ext cx="0" cy="4366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064543" y="3122046"/>
            <a:ext cx="0" cy="878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Группа 108"/>
          <p:cNvGrpSpPr/>
          <p:nvPr/>
        </p:nvGrpSpPr>
        <p:grpSpPr>
          <a:xfrm>
            <a:off x="1956215" y="2625271"/>
            <a:ext cx="789742" cy="810206"/>
            <a:chOff x="1956215" y="2625271"/>
            <a:chExt cx="789742" cy="810206"/>
          </a:xfrm>
        </p:grpSpPr>
        <p:sp>
          <p:nvSpPr>
            <p:cNvPr id="110" name="Овал 109"/>
            <p:cNvSpPr/>
            <p:nvPr/>
          </p:nvSpPr>
          <p:spPr>
            <a:xfrm>
              <a:off x="2053430" y="2840164"/>
              <a:ext cx="595313" cy="5953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2175949" y="2962018"/>
              <a:ext cx="350274" cy="3502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с двумя скругленными соседними углами 111"/>
            <p:cNvSpPr/>
            <p:nvPr/>
          </p:nvSpPr>
          <p:spPr>
            <a:xfrm>
              <a:off x="2304488" y="2700425"/>
              <a:ext cx="93434" cy="48908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1956215" y="2625271"/>
              <a:ext cx="789742" cy="11566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2338488" y="3125221"/>
              <a:ext cx="25200" cy="25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619251" y="3544899"/>
            <a:ext cx="573879" cy="989278"/>
            <a:chOff x="1619251" y="3544899"/>
            <a:chExt cx="573879" cy="989278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1926430" y="3974647"/>
              <a:ext cx="266700" cy="2667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 стрелкой 118"/>
            <p:cNvCxnSpPr/>
            <p:nvPr/>
          </p:nvCxnSpPr>
          <p:spPr>
            <a:xfrm>
              <a:off x="2065337" y="4114347"/>
              <a:ext cx="0" cy="36399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 flipV="1">
              <a:off x="2064543" y="3610657"/>
              <a:ext cx="0" cy="36399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Овал 126"/>
            <p:cNvSpPr/>
            <p:nvPr/>
          </p:nvSpPr>
          <p:spPr>
            <a:xfrm>
              <a:off x="2052737" y="4101179"/>
              <a:ext cx="25200" cy="25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1619251" y="4234095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251" y="4234095"/>
                  <a:ext cx="488724" cy="3000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0204" r="-33750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1743668" y="3544899"/>
                  <a:ext cx="337528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68" y="3544899"/>
                  <a:ext cx="337528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Группа 44"/>
          <p:cNvGrpSpPr/>
          <p:nvPr/>
        </p:nvGrpSpPr>
        <p:grpSpPr>
          <a:xfrm>
            <a:off x="2614910" y="3546122"/>
            <a:ext cx="337528" cy="428525"/>
            <a:chOff x="2618085" y="3546122"/>
            <a:chExt cx="337528" cy="428525"/>
          </a:xfrm>
        </p:grpSpPr>
        <p:cxnSp>
          <p:nvCxnSpPr>
            <p:cNvPr id="105" name="Прямая со стрелкой 104"/>
            <p:cNvCxnSpPr/>
            <p:nvPr/>
          </p:nvCxnSpPr>
          <p:spPr>
            <a:xfrm>
              <a:off x="2637154" y="3573008"/>
              <a:ext cx="0" cy="36399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Овал 129"/>
            <p:cNvSpPr/>
            <p:nvPr/>
          </p:nvSpPr>
          <p:spPr>
            <a:xfrm>
              <a:off x="2625228" y="3546122"/>
              <a:ext cx="25200" cy="25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2618085" y="3649302"/>
                  <a:ext cx="337528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085" y="3649302"/>
                  <a:ext cx="337528" cy="3253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Группа 139"/>
          <p:cNvGrpSpPr/>
          <p:nvPr/>
        </p:nvGrpSpPr>
        <p:grpSpPr>
          <a:xfrm>
            <a:off x="1618400" y="3186571"/>
            <a:ext cx="573879" cy="989278"/>
            <a:chOff x="1619251" y="3544899"/>
            <a:chExt cx="573879" cy="989278"/>
          </a:xfrm>
        </p:grpSpPr>
        <p:sp>
          <p:nvSpPr>
            <p:cNvPr id="142" name="Скругленный прямоугольник 141"/>
            <p:cNvSpPr/>
            <p:nvPr/>
          </p:nvSpPr>
          <p:spPr>
            <a:xfrm>
              <a:off x="1926430" y="3974647"/>
              <a:ext cx="266700" cy="2667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3" name="Прямая со стрелкой 142"/>
            <p:cNvCxnSpPr/>
            <p:nvPr/>
          </p:nvCxnSpPr>
          <p:spPr>
            <a:xfrm>
              <a:off x="2065337" y="4114347"/>
              <a:ext cx="0" cy="36399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 flipV="1">
              <a:off x="2064543" y="3610657"/>
              <a:ext cx="0" cy="36399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Овал 144"/>
            <p:cNvSpPr/>
            <p:nvPr/>
          </p:nvSpPr>
          <p:spPr>
            <a:xfrm>
              <a:off x="2052737" y="4101179"/>
              <a:ext cx="25200" cy="25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1619251" y="4234095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251" y="4234095"/>
                  <a:ext cx="488724" cy="3000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04" r="-33333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1743668" y="3544899"/>
                  <a:ext cx="337528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68" y="3544899"/>
                  <a:ext cx="337528" cy="3253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Группа 147"/>
          <p:cNvGrpSpPr/>
          <p:nvPr/>
        </p:nvGrpSpPr>
        <p:grpSpPr>
          <a:xfrm>
            <a:off x="2614910" y="3867817"/>
            <a:ext cx="337528" cy="428525"/>
            <a:chOff x="2618085" y="3546122"/>
            <a:chExt cx="337528" cy="428525"/>
          </a:xfrm>
        </p:grpSpPr>
        <p:cxnSp>
          <p:nvCxnSpPr>
            <p:cNvPr id="149" name="Прямая со стрелкой 148"/>
            <p:cNvCxnSpPr/>
            <p:nvPr/>
          </p:nvCxnSpPr>
          <p:spPr>
            <a:xfrm>
              <a:off x="2637154" y="3573008"/>
              <a:ext cx="0" cy="36399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Овал 149"/>
            <p:cNvSpPr/>
            <p:nvPr/>
          </p:nvSpPr>
          <p:spPr>
            <a:xfrm>
              <a:off x="2625228" y="3546122"/>
              <a:ext cx="25200" cy="25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2618085" y="3649302"/>
                  <a:ext cx="337528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085" y="3649302"/>
                  <a:ext cx="337528" cy="3253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4" name="Rectangle 4"/>
          <p:cNvSpPr>
            <a:spLocks noChangeArrowheads="1"/>
          </p:cNvSpPr>
          <p:nvPr/>
        </p:nvSpPr>
        <p:spPr bwMode="auto">
          <a:xfrm>
            <a:off x="360363" y="3689611"/>
            <a:ext cx="4002439" cy="794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 smtClean="0">
                <a:latin typeface="+mj-lt"/>
              </a:rPr>
              <a:t>Работа силы может быть </a:t>
            </a:r>
            <a:r>
              <a:rPr lang="ru-RU" sz="1400" dirty="0" err="1" smtClean="0">
                <a:latin typeface="+mj-lt"/>
              </a:rPr>
              <a:t>положитель</a:t>
            </a:r>
            <a:r>
              <a:rPr lang="ru-RU" sz="1400" dirty="0" smtClean="0">
                <a:latin typeface="+mj-lt"/>
              </a:rPr>
              <a:t>-ной, отрицательной и равной нулю.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5" name="Группа 164"/>
          <p:cNvGrpSpPr/>
          <p:nvPr/>
        </p:nvGrpSpPr>
        <p:grpSpPr>
          <a:xfrm>
            <a:off x="4797425" y="1415913"/>
            <a:ext cx="3265242" cy="351186"/>
            <a:chOff x="4797425" y="1326106"/>
            <a:chExt cx="3265242" cy="351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4797425" y="1353681"/>
                  <a:ext cx="94468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944682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5582564" y="1326106"/>
                  <a:ext cx="2480103" cy="351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/>
                    <a:t>— </a:t>
                  </a:r>
                  <a:r>
                    <a:rPr lang="ru-RU" sz="1500" dirty="0" smtClean="0"/>
                    <a:t>работа силы 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ru-RU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↑↑∆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a14:m>
                  <a:r>
                    <a:rPr lang="en-US" sz="1500" dirty="0" smtClean="0"/>
                    <a:t>)</a:t>
                  </a:r>
                  <a:r>
                    <a:rPr lang="ru-RU" sz="1500" dirty="0" smtClean="0"/>
                    <a:t>.</a:t>
                  </a:r>
                  <a:endParaRPr lang="ru-RU" sz="1500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564" y="1326106"/>
                  <a:ext cx="2480103" cy="3511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983" t="-8621" r="-1966" b="-189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Группа 167"/>
          <p:cNvGrpSpPr/>
          <p:nvPr/>
        </p:nvGrpSpPr>
        <p:grpSpPr>
          <a:xfrm>
            <a:off x="4797425" y="1807802"/>
            <a:ext cx="3820160" cy="324589"/>
            <a:chOff x="4797425" y="1757503"/>
            <a:chExt cx="3820160" cy="324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4797425" y="1758927"/>
                  <a:ext cx="128137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∙м</m:t>
                            </m:r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758927"/>
                  <a:ext cx="1281376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5885153" y="1758927"/>
                  <a:ext cx="83279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Дж</m:t>
                            </m:r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153" y="1758927"/>
                  <a:ext cx="832792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TextBox 170"/>
            <p:cNvSpPr txBox="1"/>
            <p:nvPr/>
          </p:nvSpPr>
          <p:spPr>
            <a:xfrm>
              <a:off x="6546184" y="1757503"/>
              <a:ext cx="207140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единица работы.</a:t>
              </a:r>
              <a:endParaRPr lang="ru-RU" sz="1500" dirty="0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787900" y="2202590"/>
            <a:ext cx="18165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II</a:t>
            </a:r>
            <a:r>
              <a:rPr lang="ru-RU" sz="1500" dirty="0" smtClean="0"/>
              <a:t> закон Ньютона: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6483598" y="2173094"/>
                <a:ext cx="1644809" cy="352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98" y="2173094"/>
                <a:ext cx="1644809" cy="352661"/>
              </a:xfrm>
              <a:prstGeom prst="rect">
                <a:avLst/>
              </a:prstGeom>
              <a:blipFill rotWithShape="0">
                <a:blip r:embed="rId1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4792981" y="2936598"/>
            <a:ext cx="29658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Работа силы натяжения нити: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7624394" y="2936250"/>
                <a:ext cx="108209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94" y="2936250"/>
                <a:ext cx="1082091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00055" y="2572382"/>
                <a:ext cx="144796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55" y="2572382"/>
                <a:ext cx="1447960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TextBox 179"/>
          <p:cNvSpPr txBox="1"/>
          <p:nvPr/>
        </p:nvSpPr>
        <p:spPr>
          <a:xfrm>
            <a:off x="4792981" y="2566458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Тогда</a:t>
            </a:r>
            <a:endParaRPr lang="ru-RU" sz="1500" dirty="0"/>
          </a:p>
        </p:txBody>
      </p:sp>
      <p:sp>
        <p:nvSpPr>
          <p:cNvPr id="182" name="TextBox 181"/>
          <p:cNvSpPr txBox="1"/>
          <p:nvPr/>
        </p:nvSpPr>
        <p:spPr>
          <a:xfrm>
            <a:off x="4792981" y="3694178"/>
            <a:ext cx="22300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Работа силы тяжести: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6894783" y="3693830"/>
                <a:ext cx="1255537" cy="341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783" y="3693830"/>
                <a:ext cx="1255537" cy="341888"/>
              </a:xfrm>
              <a:prstGeom prst="rect">
                <a:avLst/>
              </a:prstGeom>
              <a:blipFill rotWithShape="0">
                <a:blip r:embed="rId1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TextBox 184"/>
          <p:cNvSpPr txBox="1"/>
          <p:nvPr/>
        </p:nvSpPr>
        <p:spPr>
          <a:xfrm>
            <a:off x="4787900" y="3329962"/>
            <a:ext cx="18694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III</a:t>
            </a:r>
            <a:r>
              <a:rPr lang="ru-RU" sz="1500" dirty="0" smtClean="0"/>
              <a:t> закон Ньютона: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6528048" y="3300466"/>
                <a:ext cx="1074910" cy="351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5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3300466"/>
                <a:ext cx="1074910" cy="351186"/>
              </a:xfrm>
              <a:prstGeom prst="rect">
                <a:avLst/>
              </a:prstGeom>
              <a:blipFill rotWithShape="0">
                <a:blip r:embed="rId17"/>
                <a:stretch>
                  <a:fillRect r="-10227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7" name="Группа 186"/>
          <p:cNvGrpSpPr/>
          <p:nvPr/>
        </p:nvGrpSpPr>
        <p:grpSpPr>
          <a:xfrm>
            <a:off x="628868" y="2542315"/>
            <a:ext cx="3444440" cy="1109655"/>
            <a:chOff x="628868" y="2517823"/>
            <a:chExt cx="3444440" cy="1109655"/>
          </a:xfrm>
        </p:grpSpPr>
        <p:cxnSp>
          <p:nvCxnSpPr>
            <p:cNvPr id="188" name="Прямая соединительная линия 187"/>
            <p:cNvCxnSpPr/>
            <p:nvPr/>
          </p:nvCxnSpPr>
          <p:spPr>
            <a:xfrm>
              <a:off x="3217069" y="3036555"/>
              <a:ext cx="581025" cy="0"/>
            </a:xfrm>
            <a:prstGeom prst="line">
              <a:avLst/>
            </a:prstGeom>
            <a:ln w="9525">
              <a:solidFill>
                <a:srgbClr val="0105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Дуга 188"/>
            <p:cNvSpPr/>
            <p:nvPr/>
          </p:nvSpPr>
          <p:spPr>
            <a:xfrm rot="2396603">
              <a:off x="3359755" y="2921988"/>
              <a:ext cx="138794" cy="138794"/>
            </a:xfrm>
            <a:prstGeom prst="arc">
              <a:avLst/>
            </a:prstGeom>
            <a:ln>
              <a:solidFill>
                <a:srgbClr val="0105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0" name="Группа 189"/>
            <p:cNvGrpSpPr/>
            <p:nvPr/>
          </p:nvGrpSpPr>
          <p:grpSpPr>
            <a:xfrm>
              <a:off x="628868" y="2517823"/>
              <a:ext cx="3444440" cy="1109655"/>
              <a:chOff x="628868" y="3349788"/>
              <a:chExt cx="3444440" cy="1109655"/>
            </a:xfrm>
          </p:grpSpPr>
          <p:cxnSp>
            <p:nvCxnSpPr>
              <p:cNvPr id="195" name="Прямая соединительная линия 194"/>
              <p:cNvCxnSpPr/>
              <p:nvPr/>
            </p:nvCxnSpPr>
            <p:spPr>
              <a:xfrm>
                <a:off x="628868" y="4076700"/>
                <a:ext cx="3444440" cy="0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" name="Группа 195"/>
              <p:cNvGrpSpPr/>
              <p:nvPr/>
            </p:nvGrpSpPr>
            <p:grpSpPr>
              <a:xfrm>
                <a:off x="927100" y="3366065"/>
                <a:ext cx="3073665" cy="678885"/>
                <a:chOff x="927100" y="2936835"/>
                <a:chExt cx="3073665" cy="678885"/>
              </a:xfrm>
            </p:grpSpPr>
            <p:grpSp>
              <p:nvGrpSpPr>
                <p:cNvPr id="204" name="Группа 203"/>
                <p:cNvGrpSpPr/>
                <p:nvPr/>
              </p:nvGrpSpPr>
              <p:grpSpPr>
                <a:xfrm>
                  <a:off x="927100" y="3129606"/>
                  <a:ext cx="3073665" cy="486114"/>
                  <a:chOff x="927100" y="3129606"/>
                  <a:chExt cx="3073665" cy="486114"/>
                </a:xfrm>
              </p:grpSpPr>
              <p:sp>
                <p:nvSpPr>
                  <p:cNvPr id="206" name="Прямоугольник 205"/>
                  <p:cNvSpPr/>
                  <p:nvPr/>
                </p:nvSpPr>
                <p:spPr>
                  <a:xfrm>
                    <a:off x="927100" y="3247420"/>
                    <a:ext cx="539750" cy="3683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207" name="Прямая со стрелкой 206"/>
                  <p:cNvCxnSpPr>
                    <a:stCxn id="206" idx="3"/>
                  </p:cNvCxnSpPr>
                  <p:nvPr/>
                </p:nvCxnSpPr>
                <p:spPr>
                  <a:xfrm flipV="1">
                    <a:off x="1466850" y="3129606"/>
                    <a:ext cx="802821" cy="301964"/>
                  </a:xfrm>
                  <a:prstGeom prst="straightConnector1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 стрелкой 207"/>
                  <p:cNvCxnSpPr/>
                  <p:nvPr/>
                </p:nvCxnSpPr>
                <p:spPr>
                  <a:xfrm flipV="1">
                    <a:off x="3197944" y="3129606"/>
                    <a:ext cx="802821" cy="301964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TextBox 204"/>
                    <p:cNvSpPr txBox="1"/>
                    <p:nvPr/>
                  </p:nvSpPr>
                  <p:spPr>
                    <a:xfrm>
                      <a:off x="1834758" y="2936835"/>
                      <a:ext cx="343684" cy="3253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5" name="TextBox 2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34758" y="2936835"/>
                      <a:ext cx="343684" cy="325345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t="-13208" r="-160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7" name="Группа 196"/>
              <p:cNvGrpSpPr/>
              <p:nvPr/>
            </p:nvGrpSpPr>
            <p:grpSpPr>
              <a:xfrm>
                <a:off x="2672326" y="3349788"/>
                <a:ext cx="1284040" cy="695162"/>
                <a:chOff x="665726" y="3349788"/>
                <a:chExt cx="1284040" cy="695162"/>
              </a:xfrm>
            </p:grpSpPr>
            <p:sp>
              <p:nvSpPr>
                <p:cNvPr id="202" name="Прямоугольник 201"/>
                <p:cNvSpPr/>
                <p:nvPr/>
              </p:nvSpPr>
              <p:spPr>
                <a:xfrm>
                  <a:off x="665726" y="3676650"/>
                  <a:ext cx="539750" cy="3683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3" name="TextBox 202"/>
                    <p:cNvSpPr txBox="1"/>
                    <p:nvPr/>
                  </p:nvSpPr>
                  <p:spPr>
                    <a:xfrm>
                      <a:off x="1606082" y="3349788"/>
                      <a:ext cx="343684" cy="3253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3" name="TextBox 20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6082" y="3349788"/>
                      <a:ext cx="343684" cy="325345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 t="-13208" r="-160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8" name="Прямая соединительная линия 197"/>
              <p:cNvCxnSpPr/>
              <p:nvPr/>
            </p:nvCxnSpPr>
            <p:spPr>
              <a:xfrm>
                <a:off x="1196975" y="4051300"/>
                <a:ext cx="0" cy="2698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2950482" y="4051300"/>
                <a:ext cx="0" cy="2698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 стрелкой 199"/>
              <p:cNvCxnSpPr/>
              <p:nvPr/>
            </p:nvCxnSpPr>
            <p:spPr>
              <a:xfrm>
                <a:off x="1196975" y="4192591"/>
                <a:ext cx="175350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1888670" y="4159361"/>
                    <a:ext cx="419281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1" name="TextBox 2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8670" y="4159361"/>
                    <a:ext cx="419281" cy="30008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t="-10204" r="-3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1" name="Прямая соединительная линия 190"/>
            <p:cNvCxnSpPr/>
            <p:nvPr/>
          </p:nvCxnSpPr>
          <p:spPr>
            <a:xfrm>
              <a:off x="1466850" y="3041317"/>
              <a:ext cx="581025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Дуга 191"/>
            <p:cNvSpPr/>
            <p:nvPr/>
          </p:nvSpPr>
          <p:spPr>
            <a:xfrm rot="2396603">
              <a:off x="1611917" y="2926750"/>
              <a:ext cx="138794" cy="138794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3433763" y="2821302"/>
                  <a:ext cx="3123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05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3763" y="2821302"/>
                  <a:ext cx="312393" cy="26161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680075" y="2823683"/>
                  <a:ext cx="3123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5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075" y="2823683"/>
                  <a:ext cx="312393" cy="26161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9" name="Группа 208"/>
          <p:cNvGrpSpPr/>
          <p:nvPr/>
        </p:nvGrpSpPr>
        <p:grpSpPr>
          <a:xfrm>
            <a:off x="4797425" y="4076422"/>
            <a:ext cx="3702091" cy="339494"/>
            <a:chOff x="4797425" y="1337352"/>
            <a:chExt cx="3702091" cy="33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TextBox 210"/>
            <p:cNvSpPr txBox="1"/>
            <p:nvPr/>
          </p:nvSpPr>
          <p:spPr>
            <a:xfrm>
              <a:off x="5993702" y="1337352"/>
              <a:ext cx="25058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механическая работа.</a:t>
              </a:r>
              <a:endParaRPr lang="ru-RU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8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-0.06914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3951E-6 L -2.77778E-7 0.06266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73" grpId="0"/>
      <p:bldP spid="174" grpId="0"/>
      <p:bldP spid="176" grpId="0"/>
      <p:bldP spid="177" grpId="0"/>
      <p:bldP spid="179" grpId="0"/>
      <p:bldP spid="180" grpId="0"/>
      <p:bldP spid="182" grpId="0"/>
      <p:bldP spid="183" grpId="0"/>
      <p:bldP spid="185" grpId="0"/>
      <p:bldP spid="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76006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366938" y="1351158"/>
            <a:ext cx="4071712" cy="1117520"/>
            <a:chOff x="366938" y="1344156"/>
            <a:chExt cx="4071712" cy="111752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Механическая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скалярная физическая величина, </a:t>
              </a:r>
              <a:r>
                <a:rPr lang="ru-RU" sz="1500" dirty="0" smtClean="0"/>
                <a:t>характеризующая </a:t>
              </a:r>
              <a:r>
                <a:rPr lang="ru-RU" sz="1500" dirty="0"/>
                <a:t>процесс перемещения тела под действием силы.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797425" y="1415913"/>
            <a:ext cx="3265242" cy="351186"/>
            <a:chOff x="4797425" y="1326106"/>
            <a:chExt cx="3265242" cy="351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797425" y="1353681"/>
                  <a:ext cx="94468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944682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582564" y="1326106"/>
                  <a:ext cx="2480103" cy="351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/>
                    <a:t>— </a:t>
                  </a:r>
                  <a:r>
                    <a:rPr lang="ru-RU" sz="1500" dirty="0" smtClean="0"/>
                    <a:t>работа силы 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ru-RU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↑↑∆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a14:m>
                  <a:r>
                    <a:rPr lang="en-US" sz="1500" dirty="0" smtClean="0"/>
                    <a:t>)</a:t>
                  </a:r>
                  <a:r>
                    <a:rPr lang="ru-RU" sz="1500" dirty="0" smtClean="0"/>
                    <a:t>.</a:t>
                  </a:r>
                  <a:endParaRPr lang="ru-RU" sz="15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564" y="1326106"/>
                  <a:ext cx="2480103" cy="3511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83" t="-8621" r="-1966" b="-189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Группа 50"/>
          <p:cNvGrpSpPr/>
          <p:nvPr/>
        </p:nvGrpSpPr>
        <p:grpSpPr>
          <a:xfrm>
            <a:off x="4797425" y="1807802"/>
            <a:ext cx="3820160" cy="324589"/>
            <a:chOff x="4797425" y="1757503"/>
            <a:chExt cx="3820160" cy="324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797425" y="1758927"/>
                  <a:ext cx="128137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∙м</m:t>
                            </m:r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758927"/>
                  <a:ext cx="1281376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885153" y="1758927"/>
                  <a:ext cx="83279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Дж</m:t>
                            </m:r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153" y="1758927"/>
                  <a:ext cx="832792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/>
            <p:cNvSpPr txBox="1"/>
            <p:nvPr/>
          </p:nvSpPr>
          <p:spPr>
            <a:xfrm>
              <a:off x="6546184" y="1757503"/>
              <a:ext cx="207140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единица работы.</a:t>
              </a:r>
              <a:endParaRPr lang="ru-RU" sz="15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87900" y="2173094"/>
            <a:ext cx="3340507" cy="352661"/>
            <a:chOff x="4787900" y="2271902"/>
            <a:chExt cx="3340507" cy="352661"/>
          </a:xfrm>
        </p:grpSpPr>
        <p:sp>
          <p:nvSpPr>
            <p:cNvPr id="152" name="TextBox 151"/>
            <p:cNvSpPr txBox="1"/>
            <p:nvPr/>
          </p:nvSpPr>
          <p:spPr>
            <a:xfrm>
              <a:off x="4787900" y="2301398"/>
              <a:ext cx="181652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II</a:t>
              </a:r>
              <a:r>
                <a:rPr lang="ru-RU" sz="1500" dirty="0" smtClean="0"/>
                <a:t> закон Ньютона:</a:t>
              </a:r>
              <a:endParaRPr lang="ru-RU" sz="1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483598" y="2271902"/>
                  <a:ext cx="1644809" cy="352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3598" y="2271902"/>
                  <a:ext cx="1644809" cy="35266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Группа 57"/>
          <p:cNvGrpSpPr/>
          <p:nvPr/>
        </p:nvGrpSpPr>
        <p:grpSpPr>
          <a:xfrm>
            <a:off x="4792981" y="2936250"/>
            <a:ext cx="3913504" cy="323513"/>
            <a:chOff x="4792981" y="2833814"/>
            <a:chExt cx="3913504" cy="323513"/>
          </a:xfrm>
        </p:grpSpPr>
        <p:sp>
          <p:nvSpPr>
            <p:cNvPr id="155" name="TextBox 154"/>
            <p:cNvSpPr txBox="1"/>
            <p:nvPr/>
          </p:nvSpPr>
          <p:spPr>
            <a:xfrm>
              <a:off x="4792981" y="2834162"/>
              <a:ext cx="296587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/>
                <a:t>Работа силы натяжения нити:</a:t>
              </a:r>
              <a:endParaRPr lang="ru-RU" sz="1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7624394" y="2833814"/>
                  <a:ext cx="108209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394" y="2833814"/>
                  <a:ext cx="1082091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Группа 56"/>
          <p:cNvGrpSpPr/>
          <p:nvPr/>
        </p:nvGrpSpPr>
        <p:grpSpPr>
          <a:xfrm>
            <a:off x="4792981" y="2566458"/>
            <a:ext cx="2055034" cy="329089"/>
            <a:chOff x="4792981" y="2505073"/>
            <a:chExt cx="2055034" cy="329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400055" y="2510997"/>
                  <a:ext cx="1447960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55" y="2510997"/>
                  <a:ext cx="1447960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TextBox 156"/>
            <p:cNvSpPr txBox="1"/>
            <p:nvPr/>
          </p:nvSpPr>
          <p:spPr>
            <a:xfrm>
              <a:off x="4792981" y="2505073"/>
              <a:ext cx="720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/>
                <a:t>Тогда</a:t>
              </a:r>
              <a:endParaRPr lang="ru-RU" sz="1500" dirty="0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792981" y="3693830"/>
            <a:ext cx="3357339" cy="341888"/>
            <a:chOff x="4792981" y="2833814"/>
            <a:chExt cx="3357339" cy="341888"/>
          </a:xfrm>
        </p:grpSpPr>
        <p:sp>
          <p:nvSpPr>
            <p:cNvPr id="159" name="TextBox 158"/>
            <p:cNvSpPr txBox="1"/>
            <p:nvPr/>
          </p:nvSpPr>
          <p:spPr>
            <a:xfrm>
              <a:off x="4792981" y="2834162"/>
              <a:ext cx="223009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/>
                <a:t>Работа силы тяжести:</a:t>
              </a:r>
              <a:endParaRPr lang="ru-RU" sz="1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6894783" y="2833814"/>
                  <a:ext cx="1255537" cy="341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783" y="2833814"/>
                  <a:ext cx="1255537" cy="3418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Группа 160"/>
          <p:cNvGrpSpPr/>
          <p:nvPr/>
        </p:nvGrpSpPr>
        <p:grpSpPr>
          <a:xfrm>
            <a:off x="4787900" y="3300466"/>
            <a:ext cx="2815058" cy="352661"/>
            <a:chOff x="4787900" y="2271902"/>
            <a:chExt cx="2815058" cy="352661"/>
          </a:xfrm>
        </p:grpSpPr>
        <p:sp>
          <p:nvSpPr>
            <p:cNvPr id="162" name="TextBox 161"/>
            <p:cNvSpPr txBox="1"/>
            <p:nvPr/>
          </p:nvSpPr>
          <p:spPr>
            <a:xfrm>
              <a:off x="4787900" y="2301398"/>
              <a:ext cx="186942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III</a:t>
              </a:r>
              <a:r>
                <a:rPr lang="ru-RU" sz="1500" dirty="0" smtClean="0"/>
                <a:t> закон Ньютона:</a:t>
              </a:r>
              <a:endParaRPr lang="ru-RU" sz="1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6528048" y="2271902"/>
                  <a:ext cx="1074910" cy="351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5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048" y="2271902"/>
                  <a:ext cx="1074910" cy="3511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0227" b="-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4" name="Rectangle 4"/>
          <p:cNvSpPr>
            <a:spLocks noChangeArrowheads="1"/>
          </p:cNvSpPr>
          <p:nvPr/>
        </p:nvSpPr>
        <p:spPr bwMode="auto">
          <a:xfrm>
            <a:off x="360363" y="3689611"/>
            <a:ext cx="4002439" cy="794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 smtClean="0">
                <a:latin typeface="+mj-lt"/>
              </a:rPr>
              <a:t>Работа силы может быть </a:t>
            </a:r>
            <a:r>
              <a:rPr lang="ru-RU" sz="1400" dirty="0" err="1" smtClean="0">
                <a:latin typeface="+mj-lt"/>
              </a:rPr>
              <a:t>положитель</a:t>
            </a:r>
            <a:r>
              <a:rPr lang="ru-RU" sz="1400" dirty="0" smtClean="0">
                <a:latin typeface="+mj-lt"/>
              </a:rPr>
              <a:t>-ной, отрицательной и равной нулю.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28868" y="2542315"/>
            <a:ext cx="3444440" cy="1109655"/>
            <a:chOff x="628868" y="2517823"/>
            <a:chExt cx="3444440" cy="1109655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217069" y="3036555"/>
              <a:ext cx="581025" cy="0"/>
            </a:xfrm>
            <a:prstGeom prst="line">
              <a:avLst/>
            </a:prstGeom>
            <a:ln w="9525">
              <a:solidFill>
                <a:srgbClr val="0105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Дуга 103"/>
            <p:cNvSpPr/>
            <p:nvPr/>
          </p:nvSpPr>
          <p:spPr>
            <a:xfrm rot="2396603">
              <a:off x="3359755" y="2921988"/>
              <a:ext cx="138794" cy="138794"/>
            </a:xfrm>
            <a:prstGeom prst="arc">
              <a:avLst/>
            </a:prstGeom>
            <a:ln>
              <a:solidFill>
                <a:srgbClr val="0105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28868" y="2517823"/>
              <a:ext cx="3444440" cy="1109655"/>
              <a:chOff x="628868" y="3349788"/>
              <a:chExt cx="3444440" cy="1109655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628868" y="4076700"/>
                <a:ext cx="3444440" cy="0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Группа 64"/>
              <p:cNvGrpSpPr/>
              <p:nvPr/>
            </p:nvGrpSpPr>
            <p:grpSpPr>
              <a:xfrm>
                <a:off x="927100" y="3366065"/>
                <a:ext cx="3073665" cy="678885"/>
                <a:chOff x="927100" y="2936835"/>
                <a:chExt cx="3073665" cy="678885"/>
              </a:xfrm>
            </p:grpSpPr>
            <p:grpSp>
              <p:nvGrpSpPr>
                <p:cNvPr id="66" name="Группа 65"/>
                <p:cNvGrpSpPr/>
                <p:nvPr/>
              </p:nvGrpSpPr>
              <p:grpSpPr>
                <a:xfrm>
                  <a:off x="927100" y="3129606"/>
                  <a:ext cx="3073665" cy="486114"/>
                  <a:chOff x="927100" y="3129606"/>
                  <a:chExt cx="3073665" cy="486114"/>
                </a:xfrm>
              </p:grpSpPr>
              <p:sp>
                <p:nvSpPr>
                  <p:cNvPr id="68" name="Прямоугольник 67"/>
                  <p:cNvSpPr/>
                  <p:nvPr/>
                </p:nvSpPr>
                <p:spPr>
                  <a:xfrm>
                    <a:off x="927100" y="3247420"/>
                    <a:ext cx="539750" cy="3683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69" name="Прямая со стрелкой 68"/>
                  <p:cNvCxnSpPr>
                    <a:stCxn id="68" idx="3"/>
                  </p:cNvCxnSpPr>
                  <p:nvPr/>
                </p:nvCxnSpPr>
                <p:spPr>
                  <a:xfrm flipV="1">
                    <a:off x="1466850" y="3129606"/>
                    <a:ext cx="802821" cy="301964"/>
                  </a:xfrm>
                  <a:prstGeom prst="straightConnector1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 стрелкой 94"/>
                  <p:cNvCxnSpPr/>
                  <p:nvPr/>
                </p:nvCxnSpPr>
                <p:spPr>
                  <a:xfrm flipV="1">
                    <a:off x="3197944" y="3129606"/>
                    <a:ext cx="802821" cy="301964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1834758" y="2936835"/>
                      <a:ext cx="343684" cy="3253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34758" y="2936835"/>
                      <a:ext cx="343684" cy="325345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t="-13208" r="-160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5" name="Группа 74"/>
              <p:cNvGrpSpPr/>
              <p:nvPr/>
            </p:nvGrpSpPr>
            <p:grpSpPr>
              <a:xfrm>
                <a:off x="2672326" y="3349788"/>
                <a:ext cx="1284040" cy="695162"/>
                <a:chOff x="665726" y="3349788"/>
                <a:chExt cx="1284040" cy="695162"/>
              </a:xfrm>
            </p:grpSpPr>
            <p:sp>
              <p:nvSpPr>
                <p:cNvPr id="78" name="Прямоугольник 77"/>
                <p:cNvSpPr/>
                <p:nvPr/>
              </p:nvSpPr>
              <p:spPr>
                <a:xfrm>
                  <a:off x="665726" y="3676650"/>
                  <a:ext cx="539750" cy="3683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606082" y="3349788"/>
                      <a:ext cx="343684" cy="3253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6082" y="3349788"/>
                      <a:ext cx="343684" cy="325345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t="-13208" r="-160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1196975" y="4051300"/>
                <a:ext cx="0" cy="2698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2950482" y="4051300"/>
                <a:ext cx="0" cy="2698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>
                <a:off x="1196975" y="4192591"/>
                <a:ext cx="175350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1888670" y="4159361"/>
                    <a:ext cx="419281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8670" y="4159361"/>
                    <a:ext cx="419281" cy="30008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t="-10204" r="-3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466850" y="3041317"/>
              <a:ext cx="581025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Дуга 12"/>
            <p:cNvSpPr/>
            <p:nvPr/>
          </p:nvSpPr>
          <p:spPr>
            <a:xfrm rot="2396603">
              <a:off x="1611917" y="2926750"/>
              <a:ext cx="138794" cy="138794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33763" y="2821302"/>
                  <a:ext cx="3123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05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3763" y="2821302"/>
                  <a:ext cx="312393" cy="2616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680075" y="2823683"/>
                  <a:ext cx="3123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5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075" y="2823683"/>
                  <a:ext cx="312393" cy="2616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Группа 115"/>
          <p:cNvGrpSpPr/>
          <p:nvPr/>
        </p:nvGrpSpPr>
        <p:grpSpPr>
          <a:xfrm>
            <a:off x="4797425" y="4076422"/>
            <a:ext cx="3702091" cy="339494"/>
            <a:chOff x="4797425" y="1337352"/>
            <a:chExt cx="3702091" cy="33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TextBox 117"/>
            <p:cNvSpPr txBox="1"/>
            <p:nvPr/>
          </p:nvSpPr>
          <p:spPr>
            <a:xfrm>
              <a:off x="5993702" y="1337352"/>
              <a:ext cx="25058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механическая работа.</a:t>
              </a:r>
              <a:endParaRPr lang="ru-RU" sz="1500" dirty="0"/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4797425" y="1409707"/>
            <a:ext cx="3702091" cy="339494"/>
            <a:chOff x="4797425" y="1337352"/>
            <a:chExt cx="3702091" cy="33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TextBox 121"/>
            <p:cNvSpPr txBox="1"/>
            <p:nvPr/>
          </p:nvSpPr>
          <p:spPr>
            <a:xfrm>
              <a:off x="5993702" y="1337352"/>
              <a:ext cx="25058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механическая работа.</a:t>
              </a:r>
              <a:endParaRPr lang="ru-RU" sz="15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8868" y="2983055"/>
            <a:ext cx="3444440" cy="1109655"/>
            <a:chOff x="628868" y="2983055"/>
            <a:chExt cx="3444440" cy="1109655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217069" y="3501787"/>
              <a:ext cx="581025" cy="0"/>
            </a:xfrm>
            <a:prstGeom prst="line">
              <a:avLst/>
            </a:prstGeom>
            <a:ln w="9525">
              <a:solidFill>
                <a:srgbClr val="0105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Дуга 123"/>
            <p:cNvSpPr/>
            <p:nvPr/>
          </p:nvSpPr>
          <p:spPr>
            <a:xfrm rot="2396603">
              <a:off x="3359755" y="3387220"/>
              <a:ext cx="138794" cy="138794"/>
            </a:xfrm>
            <a:prstGeom prst="arc">
              <a:avLst/>
            </a:prstGeom>
            <a:ln>
              <a:solidFill>
                <a:srgbClr val="0105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628868" y="3709967"/>
              <a:ext cx="3444440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Прямоугольник 131"/>
            <p:cNvSpPr/>
            <p:nvPr/>
          </p:nvSpPr>
          <p:spPr>
            <a:xfrm>
              <a:off x="927100" y="3309917"/>
              <a:ext cx="539750" cy="3683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3" name="Прямая со стрелкой 132"/>
            <p:cNvCxnSpPr>
              <a:stCxn id="132" idx="3"/>
            </p:cNvCxnSpPr>
            <p:nvPr/>
          </p:nvCxnSpPr>
          <p:spPr>
            <a:xfrm flipV="1">
              <a:off x="1466850" y="3192103"/>
              <a:ext cx="802821" cy="30196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 flipV="1">
              <a:off x="3197944" y="3192103"/>
              <a:ext cx="802821" cy="30196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834758" y="2999332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4758" y="2999332"/>
                  <a:ext cx="343684" cy="32534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Прямоугольник 135"/>
            <p:cNvSpPr/>
            <p:nvPr/>
          </p:nvSpPr>
          <p:spPr>
            <a:xfrm>
              <a:off x="2672326" y="3309917"/>
              <a:ext cx="539750" cy="3683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3612682" y="2983055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682" y="2983055"/>
                  <a:ext cx="343684" cy="32534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2963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Прямая соединительная линия 137"/>
            <p:cNvCxnSpPr/>
            <p:nvPr/>
          </p:nvCxnSpPr>
          <p:spPr>
            <a:xfrm>
              <a:off x="1196975" y="3684567"/>
              <a:ext cx="0" cy="26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2950482" y="3684567"/>
              <a:ext cx="0" cy="26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/>
            <p:nvPr/>
          </p:nvCxnSpPr>
          <p:spPr>
            <a:xfrm>
              <a:off x="1196975" y="3825858"/>
              <a:ext cx="17535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1888670" y="3792628"/>
                  <a:ext cx="419281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670" y="3792628"/>
                  <a:ext cx="419281" cy="30008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0204" r="-3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Прямая соединительная линия 166"/>
            <p:cNvCxnSpPr/>
            <p:nvPr/>
          </p:nvCxnSpPr>
          <p:spPr>
            <a:xfrm>
              <a:off x="1466850" y="3506549"/>
              <a:ext cx="581025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Дуга 167"/>
            <p:cNvSpPr/>
            <p:nvPr/>
          </p:nvSpPr>
          <p:spPr>
            <a:xfrm rot="2396603">
              <a:off x="1611917" y="3391982"/>
              <a:ext cx="138794" cy="138794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3433763" y="3286534"/>
                  <a:ext cx="3123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050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3763" y="3286534"/>
                  <a:ext cx="312393" cy="26161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1680075" y="3288915"/>
                  <a:ext cx="3123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5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075" y="3288915"/>
                  <a:ext cx="312393" cy="2616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1" name="TextBox 170"/>
          <p:cNvSpPr txBox="1"/>
          <p:nvPr/>
        </p:nvSpPr>
        <p:spPr>
          <a:xfrm>
            <a:off x="4796064" y="1928451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blipFill rotWithShape="0">
                <a:blip r:embed="rId24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/>
          <p:cNvSpPr txBox="1"/>
          <p:nvPr/>
        </p:nvSpPr>
        <p:spPr>
          <a:xfrm>
            <a:off x="5981143" y="1928451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6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05E-6 L -3.33333E-6 -0.51914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08704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71" grpId="0"/>
      <p:bldP spid="172" grpId="0"/>
      <p:bldP spid="173" grpId="0"/>
      <p:bldP spid="174" grpId="0"/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76006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366938" y="1351158"/>
            <a:ext cx="4071712" cy="1117520"/>
            <a:chOff x="366938" y="1344156"/>
            <a:chExt cx="4071712" cy="111752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Механическая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скалярная физическая величина, </a:t>
              </a:r>
              <a:r>
                <a:rPr lang="ru-RU" sz="1500" dirty="0" smtClean="0"/>
                <a:t>характеризующая </a:t>
              </a:r>
              <a:r>
                <a:rPr lang="ru-RU" sz="1500" dirty="0"/>
                <a:t>процесс перемещения тела под действием силы.</a:t>
              </a:r>
              <a:endParaRPr lang="ru-RU" sz="1500" dirty="0">
                <a:latin typeface="+mj-lt"/>
              </a:endParaRPr>
            </a:p>
          </p:txBody>
        </p:sp>
      </p:grpSp>
      <p:cxnSp>
        <p:nvCxnSpPr>
          <p:cNvPr id="103" name="Прямая соединительная линия 102"/>
          <p:cNvCxnSpPr/>
          <p:nvPr/>
        </p:nvCxnSpPr>
        <p:spPr>
          <a:xfrm>
            <a:off x="3217069" y="3501787"/>
            <a:ext cx="581025" cy="0"/>
          </a:xfrm>
          <a:prstGeom prst="line">
            <a:avLst/>
          </a:prstGeom>
          <a:ln w="9525">
            <a:solidFill>
              <a:srgbClr val="01051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Дуга 103"/>
          <p:cNvSpPr/>
          <p:nvPr/>
        </p:nvSpPr>
        <p:spPr>
          <a:xfrm rot="2396603">
            <a:off x="3359755" y="3387220"/>
            <a:ext cx="138794" cy="138794"/>
          </a:xfrm>
          <a:prstGeom prst="arc">
            <a:avLst/>
          </a:prstGeom>
          <a:ln>
            <a:solidFill>
              <a:srgbClr val="010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28868" y="3709967"/>
            <a:ext cx="34444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8" idx="3"/>
          </p:cNvCxnSpPr>
          <p:nvPr/>
        </p:nvCxnSpPr>
        <p:spPr>
          <a:xfrm flipV="1">
            <a:off x="1466850" y="3192103"/>
            <a:ext cx="802821" cy="3019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3197944" y="3192103"/>
            <a:ext cx="802821" cy="301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834758" y="2999332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58" y="2999332"/>
                <a:ext cx="343684" cy="325345"/>
              </a:xfrm>
              <a:prstGeom prst="rect">
                <a:avLst/>
              </a:prstGeom>
              <a:blipFill rotWithShape="0">
                <a:blip r:embed="rId3"/>
                <a:stretch>
                  <a:fillRect t="-13208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12682" y="2983055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2" y="2983055"/>
                <a:ext cx="343684" cy="325345"/>
              </a:xfrm>
              <a:prstGeom prst="rect">
                <a:avLst/>
              </a:prstGeom>
              <a:blipFill rotWithShape="0">
                <a:blip r:embed="rId4"/>
                <a:stretch>
                  <a:fillRect t="-12963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Прямая соединительная линия 79"/>
          <p:cNvCxnSpPr/>
          <p:nvPr/>
        </p:nvCxnSpPr>
        <p:spPr>
          <a:xfrm>
            <a:off x="1196975" y="3684567"/>
            <a:ext cx="0" cy="2698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950482" y="3684567"/>
            <a:ext cx="0" cy="2698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1196975" y="3825858"/>
            <a:ext cx="175350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888670" y="3792628"/>
                <a:ext cx="41928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70" y="3792628"/>
                <a:ext cx="419281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204" r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1466850" y="3506549"/>
            <a:ext cx="58102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2396603">
            <a:off x="1611917" y="3391982"/>
            <a:ext cx="138794" cy="138794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33763" y="3286534"/>
                <a:ext cx="3123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63" y="3286534"/>
                <a:ext cx="312393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680075" y="3288915"/>
                <a:ext cx="3123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75" y="3288915"/>
                <a:ext cx="312393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Группа 119"/>
          <p:cNvGrpSpPr/>
          <p:nvPr/>
        </p:nvGrpSpPr>
        <p:grpSpPr>
          <a:xfrm>
            <a:off x="4797425" y="1409707"/>
            <a:ext cx="3702091" cy="339494"/>
            <a:chOff x="4797425" y="1337352"/>
            <a:chExt cx="3702091" cy="33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TextBox 121"/>
            <p:cNvSpPr txBox="1"/>
            <p:nvPr/>
          </p:nvSpPr>
          <p:spPr>
            <a:xfrm>
              <a:off x="5993702" y="1337352"/>
              <a:ext cx="25058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механическая работа.</a:t>
              </a:r>
              <a:endParaRPr lang="ru-RU" sz="15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96064" y="1928451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blipFill rotWithShape="0">
                <a:blip r:embed="rId9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981143" y="1928451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796064" y="2520588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24850" y="2448919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2448919"/>
                <a:ext cx="937493" cy="484556"/>
              </a:xfrm>
              <a:prstGeom prst="rect">
                <a:avLst/>
              </a:prstGeom>
              <a:blipFill rotWithShape="0">
                <a:blip r:embed="rId12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5981143" y="2520588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42368" y="2521450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2521450"/>
                <a:ext cx="1079783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074361" y="2521450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2521450"/>
                <a:ext cx="1079783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4796064" y="3112725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24850" y="3041056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3041056"/>
                <a:ext cx="937493" cy="484556"/>
              </a:xfrm>
              <a:prstGeom prst="rect">
                <a:avLst/>
              </a:prstGeom>
              <a:blipFill rotWithShape="0">
                <a:blip r:embed="rId1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5981143" y="3112725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42368" y="3113587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3113587"/>
                <a:ext cx="1079783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074361" y="3113587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3113587"/>
                <a:ext cx="1079783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Прямоугольник 67"/>
          <p:cNvSpPr/>
          <p:nvPr/>
        </p:nvSpPr>
        <p:spPr>
          <a:xfrm>
            <a:off x="927100" y="3309917"/>
            <a:ext cx="539750" cy="368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672326" y="3309917"/>
            <a:ext cx="539750" cy="36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171360" y="3234948"/>
                <a:ext cx="3123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60" y="3234948"/>
                <a:ext cx="312393" cy="2616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Дуга 108"/>
          <p:cNvSpPr/>
          <p:nvPr/>
        </p:nvSpPr>
        <p:spPr>
          <a:xfrm rot="4027116" flipH="1">
            <a:off x="1055279" y="3412785"/>
            <a:ext cx="281005" cy="262424"/>
          </a:xfrm>
          <a:prstGeom prst="arc">
            <a:avLst>
              <a:gd name="adj1" fmla="val 15923601"/>
              <a:gd name="adj2" fmla="val 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26306" y="3506549"/>
            <a:ext cx="5405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 flipV="1">
            <a:off x="810397" y="2914912"/>
            <a:ext cx="382814" cy="58752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31320" y="2858427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0" y="2858427"/>
                <a:ext cx="343684" cy="325345"/>
              </a:xfrm>
              <a:prstGeom prst="rect">
                <a:avLst/>
              </a:prstGeom>
              <a:blipFill rotWithShape="0">
                <a:blip r:embed="rId20"/>
                <a:stretch>
                  <a:fillRect t="-13208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913456" y="3230186"/>
                <a:ext cx="3123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456" y="3230186"/>
                <a:ext cx="312393" cy="2616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Дуга 111"/>
          <p:cNvSpPr/>
          <p:nvPr/>
        </p:nvSpPr>
        <p:spPr>
          <a:xfrm rot="4027116" flipH="1">
            <a:off x="2797375" y="3408023"/>
            <a:ext cx="281005" cy="262424"/>
          </a:xfrm>
          <a:prstGeom prst="arc">
            <a:avLst>
              <a:gd name="adj1" fmla="val 1592360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2668402" y="3501787"/>
            <a:ext cx="540544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 flipV="1">
            <a:off x="2552493" y="2910150"/>
            <a:ext cx="382814" cy="58752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292466" y="2853665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466" y="2853665"/>
                <a:ext cx="343684" cy="325345"/>
              </a:xfrm>
              <a:prstGeom prst="rect">
                <a:avLst/>
              </a:prstGeom>
              <a:blipFill rotWithShape="0">
                <a:blip r:embed="rId22"/>
                <a:stretch>
                  <a:fillRect t="-13208"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 стрелкой 55"/>
          <p:cNvCxnSpPr/>
          <p:nvPr/>
        </p:nvCxnSpPr>
        <p:spPr>
          <a:xfrm flipH="1" flipV="1">
            <a:off x="2939255" y="2884351"/>
            <a:ext cx="1777" cy="62242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905376" y="2804032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376" y="2804032"/>
                <a:ext cx="343684" cy="325345"/>
              </a:xfrm>
              <a:prstGeom prst="rect">
                <a:avLst/>
              </a:prstGeom>
              <a:blipFill rotWithShape="0">
                <a:blip r:embed="rId23"/>
                <a:stretch>
                  <a:fillRect t="-13208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/>
          <p:cNvCxnSpPr/>
          <p:nvPr/>
        </p:nvCxnSpPr>
        <p:spPr>
          <a:xfrm flipH="1" flipV="1">
            <a:off x="1193979" y="2884351"/>
            <a:ext cx="1777" cy="622428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57421" y="2804032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1" y="2804032"/>
                <a:ext cx="343684" cy="325345"/>
              </a:xfrm>
              <a:prstGeom prst="rect">
                <a:avLst/>
              </a:prstGeom>
              <a:blipFill rotWithShape="0">
                <a:blip r:embed="rId24"/>
                <a:stretch>
                  <a:fillRect t="-13208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олилиния 6"/>
          <p:cNvSpPr/>
          <p:nvPr/>
        </p:nvSpPr>
        <p:spPr>
          <a:xfrm>
            <a:off x="1196600" y="3399242"/>
            <a:ext cx="93959" cy="101187"/>
          </a:xfrm>
          <a:custGeom>
            <a:avLst/>
            <a:gdLst>
              <a:gd name="connsiteX0" fmla="*/ 0 w 61912"/>
              <a:gd name="connsiteY0" fmla="*/ 0 h 66675"/>
              <a:gd name="connsiteX1" fmla="*/ 61912 w 61912"/>
              <a:gd name="connsiteY1" fmla="*/ 0 h 66675"/>
              <a:gd name="connsiteX2" fmla="*/ 61912 w 61912"/>
              <a:gd name="connsiteY2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66675">
                <a:moveTo>
                  <a:pt x="0" y="0"/>
                </a:moveTo>
                <a:lnTo>
                  <a:pt x="61912" y="0"/>
                </a:lnTo>
                <a:lnTo>
                  <a:pt x="61912" y="66675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2951732" y="3399242"/>
            <a:ext cx="93959" cy="101187"/>
          </a:xfrm>
          <a:custGeom>
            <a:avLst/>
            <a:gdLst>
              <a:gd name="connsiteX0" fmla="*/ 0 w 61912"/>
              <a:gd name="connsiteY0" fmla="*/ 0 h 66675"/>
              <a:gd name="connsiteX1" fmla="*/ 61912 w 61912"/>
              <a:gd name="connsiteY1" fmla="*/ 0 h 66675"/>
              <a:gd name="connsiteX2" fmla="*/ 61912 w 61912"/>
              <a:gd name="connsiteY2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66675">
                <a:moveTo>
                  <a:pt x="0" y="0"/>
                </a:moveTo>
                <a:lnTo>
                  <a:pt x="61912" y="0"/>
                </a:lnTo>
                <a:lnTo>
                  <a:pt x="61912" y="66675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7" grpId="0"/>
      <p:bldP spid="77" grpId="0"/>
      <p:bldP spid="13" grpId="0" animBg="1"/>
      <p:bldP spid="14" grpId="0"/>
      <p:bldP spid="106" grpId="0"/>
      <p:bldP spid="74" grpId="0"/>
      <p:bldP spid="76" grpId="0"/>
      <p:bldP spid="79" grpId="0"/>
      <p:bldP spid="87" grpId="0"/>
      <p:bldP spid="88" grpId="0"/>
      <p:bldP spid="89" grpId="0"/>
      <p:bldP spid="90" grpId="0"/>
      <p:bldP spid="92" grpId="0"/>
      <p:bldP spid="107" grpId="0"/>
      <p:bldP spid="107" grpId="1"/>
      <p:bldP spid="109" grpId="0" animBg="1"/>
      <p:bldP spid="109" grpId="1" animBg="1"/>
      <p:bldP spid="110" grpId="0"/>
      <p:bldP spid="110" grpId="1"/>
      <p:bldP spid="111" grpId="0"/>
      <p:bldP spid="111" grpId="1"/>
      <p:bldP spid="112" grpId="0" animBg="1"/>
      <p:bldP spid="112" grpId="1" animBg="1"/>
      <p:bldP spid="115" grpId="0"/>
      <p:bldP spid="115" grpId="1"/>
      <p:bldP spid="115" grpId="2"/>
      <p:bldP spid="57" grpId="0"/>
      <p:bldP spid="65" grpId="0"/>
      <p:bldP spid="7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76006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366938" y="1351158"/>
            <a:ext cx="4071712" cy="1117520"/>
            <a:chOff x="366938" y="1344156"/>
            <a:chExt cx="4071712" cy="111752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Механическая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скалярная физическая величина, </a:t>
              </a:r>
              <a:r>
                <a:rPr lang="ru-RU" sz="1500" dirty="0" smtClean="0"/>
                <a:t>характеризующая </a:t>
              </a:r>
              <a:r>
                <a:rPr lang="ru-RU" sz="1500" dirty="0"/>
                <a:t>процесс перемещения тела под действием силы.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4797425" y="1409707"/>
            <a:ext cx="3702091" cy="339494"/>
            <a:chOff x="4797425" y="1337352"/>
            <a:chExt cx="3702091" cy="33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TextBox 121"/>
            <p:cNvSpPr txBox="1"/>
            <p:nvPr/>
          </p:nvSpPr>
          <p:spPr>
            <a:xfrm>
              <a:off x="5993702" y="1337352"/>
              <a:ext cx="25058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механическая работа.</a:t>
              </a:r>
              <a:endParaRPr lang="ru-RU" sz="15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96064" y="1928451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blipFill rotWithShape="0">
                <a:blip r:embed="rId9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981143" y="1928451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796064" y="2520588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24850" y="2448919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2448919"/>
                <a:ext cx="937493" cy="484556"/>
              </a:xfrm>
              <a:prstGeom prst="rect">
                <a:avLst/>
              </a:prstGeom>
              <a:blipFill rotWithShape="0">
                <a:blip r:embed="rId12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5981143" y="2520588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42368" y="2521450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2521450"/>
                <a:ext cx="1079783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074361" y="2521450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2521450"/>
                <a:ext cx="1079783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4796064" y="3112725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24850" y="3041056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3041056"/>
                <a:ext cx="937493" cy="484556"/>
              </a:xfrm>
              <a:prstGeom prst="rect">
                <a:avLst/>
              </a:prstGeom>
              <a:blipFill rotWithShape="0">
                <a:blip r:embed="rId1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5981143" y="3112725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42368" y="3113587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3113587"/>
                <a:ext cx="1079783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074361" y="3113587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3113587"/>
                <a:ext cx="1079783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4794171" y="3633193"/>
            <a:ext cx="3991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Общая работа нескольких сил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796064" y="4079328"/>
                <a:ext cx="2526087" cy="36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sub>
                      </m:sSub>
                      <m:r>
                        <a:rPr lang="ru-RU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4079328"/>
                <a:ext cx="2526087" cy="36721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Группа 90"/>
          <p:cNvGrpSpPr/>
          <p:nvPr/>
        </p:nvGrpSpPr>
        <p:grpSpPr>
          <a:xfrm>
            <a:off x="628868" y="2804032"/>
            <a:ext cx="3444440" cy="1288678"/>
            <a:chOff x="628868" y="2804032"/>
            <a:chExt cx="3444440" cy="1288678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3217069" y="3501787"/>
              <a:ext cx="581025" cy="0"/>
            </a:xfrm>
            <a:prstGeom prst="line">
              <a:avLst/>
            </a:prstGeom>
            <a:ln w="9525">
              <a:solidFill>
                <a:srgbClr val="0105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28868" y="3709967"/>
              <a:ext cx="3444440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196975" y="3684567"/>
              <a:ext cx="0" cy="26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2950482" y="3684567"/>
              <a:ext cx="0" cy="26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>
              <a:off x="1196975" y="3825858"/>
              <a:ext cx="17535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1888670" y="3792628"/>
                  <a:ext cx="419281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670" y="3792628"/>
                  <a:ext cx="419281" cy="30008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0204" r="-3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Прямая соединительная линия 117"/>
            <p:cNvCxnSpPr/>
            <p:nvPr/>
          </p:nvCxnSpPr>
          <p:spPr>
            <a:xfrm>
              <a:off x="1466850" y="3506549"/>
              <a:ext cx="581025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Прямоугольник 118"/>
            <p:cNvSpPr/>
            <p:nvPr/>
          </p:nvSpPr>
          <p:spPr>
            <a:xfrm>
              <a:off x="927100" y="3309917"/>
              <a:ext cx="539750" cy="3683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672326" y="3309917"/>
              <a:ext cx="539750" cy="3683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926306" y="3506549"/>
              <a:ext cx="540544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2668402" y="3501787"/>
              <a:ext cx="54054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 flipH="1" flipV="1">
              <a:off x="2939255" y="2878001"/>
              <a:ext cx="1777" cy="62242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2905376" y="2804032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376" y="2804032"/>
                  <a:ext cx="343684" cy="32534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Прямая со стрелкой 127"/>
            <p:cNvCxnSpPr/>
            <p:nvPr/>
          </p:nvCxnSpPr>
          <p:spPr>
            <a:xfrm flipH="1" flipV="1">
              <a:off x="1193979" y="2878001"/>
              <a:ext cx="1777" cy="622428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1157421" y="2804032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421" y="2804032"/>
                  <a:ext cx="343684" cy="32534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Полилиния 129"/>
            <p:cNvSpPr/>
            <p:nvPr/>
          </p:nvSpPr>
          <p:spPr>
            <a:xfrm>
              <a:off x="1196600" y="3399242"/>
              <a:ext cx="93959" cy="101187"/>
            </a:xfrm>
            <a:custGeom>
              <a:avLst/>
              <a:gdLst>
                <a:gd name="connsiteX0" fmla="*/ 0 w 61912"/>
                <a:gd name="connsiteY0" fmla="*/ 0 h 66675"/>
                <a:gd name="connsiteX1" fmla="*/ 61912 w 61912"/>
                <a:gd name="connsiteY1" fmla="*/ 0 h 66675"/>
                <a:gd name="connsiteX2" fmla="*/ 61912 w 61912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66675">
                  <a:moveTo>
                    <a:pt x="0" y="0"/>
                  </a:moveTo>
                  <a:lnTo>
                    <a:pt x="61912" y="0"/>
                  </a:lnTo>
                  <a:lnTo>
                    <a:pt x="61912" y="66675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2951732" y="3399242"/>
              <a:ext cx="93959" cy="101187"/>
            </a:xfrm>
            <a:custGeom>
              <a:avLst/>
              <a:gdLst>
                <a:gd name="connsiteX0" fmla="*/ 0 w 61912"/>
                <a:gd name="connsiteY0" fmla="*/ 0 h 66675"/>
                <a:gd name="connsiteX1" fmla="*/ 61912 w 61912"/>
                <a:gd name="connsiteY1" fmla="*/ 0 h 66675"/>
                <a:gd name="connsiteX2" fmla="*/ 61912 w 61912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66675">
                  <a:moveTo>
                    <a:pt x="0" y="0"/>
                  </a:moveTo>
                  <a:lnTo>
                    <a:pt x="61912" y="0"/>
                  </a:lnTo>
                  <a:lnTo>
                    <a:pt x="61912" y="66675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8868" y="2730621"/>
            <a:ext cx="3444440" cy="1608723"/>
            <a:chOff x="628868" y="2730621"/>
            <a:chExt cx="3444440" cy="1608723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628868" y="3840108"/>
              <a:ext cx="3444440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351088" y="2730621"/>
                  <a:ext cx="362022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088" y="2730621"/>
                  <a:ext cx="362022" cy="32534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Прямоугольник 77"/>
            <p:cNvSpPr/>
            <p:nvPr/>
          </p:nvSpPr>
          <p:spPr>
            <a:xfrm>
              <a:off x="1896605" y="3242866"/>
              <a:ext cx="908966" cy="5654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H="1" flipV="1">
              <a:off x="2353834" y="2806385"/>
              <a:ext cx="1" cy="73386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H="1">
              <a:off x="2353834" y="3544572"/>
              <a:ext cx="1" cy="73386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2356847" y="3535333"/>
              <a:ext cx="985676" cy="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H="1">
              <a:off x="1552575" y="3533362"/>
              <a:ext cx="802766" cy="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Овал 2"/>
            <p:cNvSpPr/>
            <p:nvPr/>
          </p:nvSpPr>
          <p:spPr>
            <a:xfrm>
              <a:off x="2328811" y="351263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018820" y="3205381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820" y="3205381"/>
                  <a:ext cx="343684" cy="32534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351088" y="4039262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088" y="4039262"/>
                  <a:ext cx="488724" cy="30008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t="-10204" r="-33750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522813" y="3191093"/>
                  <a:ext cx="444994" cy="3487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13" y="3191093"/>
                  <a:ext cx="444994" cy="34875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10345" r="-123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61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76006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Механическая работа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366938" y="1351158"/>
            <a:ext cx="4071712" cy="1117520"/>
            <a:chOff x="366938" y="1344156"/>
            <a:chExt cx="4071712" cy="111752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Механическая работа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407171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скалярная физическая величина, </a:t>
              </a:r>
              <a:r>
                <a:rPr lang="ru-RU" sz="1500" dirty="0" smtClean="0"/>
                <a:t>характеризующая </a:t>
              </a:r>
              <a:r>
                <a:rPr lang="ru-RU" sz="1500" dirty="0"/>
                <a:t>процесс перемещения тела под действием силы.</a:t>
              </a:r>
              <a:endParaRPr lang="ru-RU" sz="1500" dirty="0">
                <a:latin typeface="+mj-lt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4797425" y="1409707"/>
            <a:ext cx="3702091" cy="339494"/>
            <a:chOff x="4797425" y="1337352"/>
            <a:chExt cx="3702091" cy="33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425" y="1353681"/>
                  <a:ext cx="1402794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TextBox 121"/>
            <p:cNvSpPr txBox="1"/>
            <p:nvPr/>
          </p:nvSpPr>
          <p:spPr>
            <a:xfrm>
              <a:off x="5993702" y="1337352"/>
              <a:ext cx="25058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механическая работа.</a:t>
              </a:r>
              <a:endParaRPr lang="ru-RU" sz="15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96064" y="1928451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1856782"/>
                <a:ext cx="937493" cy="484556"/>
              </a:xfrm>
              <a:prstGeom prst="rect">
                <a:avLst/>
              </a:prstGeom>
              <a:blipFill rotWithShape="0">
                <a:blip r:embed="rId9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981143" y="1928451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1929313"/>
                <a:ext cx="1079783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1929313"/>
                <a:ext cx="1079783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796064" y="2520588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24850" y="2448919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2448919"/>
                <a:ext cx="937493" cy="484556"/>
              </a:xfrm>
              <a:prstGeom prst="rect">
                <a:avLst/>
              </a:prstGeom>
              <a:blipFill rotWithShape="0">
                <a:blip r:embed="rId12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5981143" y="2520588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42368" y="2521450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2521450"/>
                <a:ext cx="1079783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074361" y="2521450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2521450"/>
                <a:ext cx="1079783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4796064" y="3112725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Если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24850" y="3041056"/>
                <a:ext cx="93749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500" dirty="0"/>
                        <m:t>,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50" y="3041056"/>
                <a:ext cx="937493" cy="484556"/>
              </a:xfrm>
              <a:prstGeom prst="rect">
                <a:avLst/>
              </a:prstGeom>
              <a:blipFill rotWithShape="0">
                <a:blip r:embed="rId1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5981143" y="3112725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то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42368" y="3113587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68" y="3113587"/>
                <a:ext cx="1079783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074361" y="3113587"/>
                <a:ext cx="10797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61" y="3113587"/>
                <a:ext cx="1079783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4794171" y="3633193"/>
            <a:ext cx="3991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Общая работа нескольких сил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796064" y="4079328"/>
                <a:ext cx="2526087" cy="36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sub>
                      </m:sSub>
                      <m:r>
                        <a:rPr lang="ru-RU" sz="15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4079328"/>
                <a:ext cx="2526087" cy="36721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628868" y="2730621"/>
            <a:ext cx="3444440" cy="1608723"/>
            <a:chOff x="628868" y="2730621"/>
            <a:chExt cx="3444440" cy="1608723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628868" y="3840108"/>
              <a:ext cx="3444440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351088" y="2730621"/>
                  <a:ext cx="362022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088" y="2730621"/>
                  <a:ext cx="362022" cy="32534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Прямоугольник 77"/>
            <p:cNvSpPr/>
            <p:nvPr/>
          </p:nvSpPr>
          <p:spPr>
            <a:xfrm>
              <a:off x="1896605" y="3242866"/>
              <a:ext cx="908966" cy="5654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H="1" flipV="1">
              <a:off x="2353834" y="2806385"/>
              <a:ext cx="1" cy="73386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H="1">
              <a:off x="2353834" y="3544572"/>
              <a:ext cx="1" cy="73386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2356847" y="3535333"/>
              <a:ext cx="985676" cy="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H="1">
              <a:off x="1552575" y="3533362"/>
              <a:ext cx="802766" cy="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Овал 2"/>
            <p:cNvSpPr/>
            <p:nvPr/>
          </p:nvSpPr>
          <p:spPr>
            <a:xfrm>
              <a:off x="2328811" y="351263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018820" y="3205381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820" y="3205381"/>
                  <a:ext cx="343684" cy="32534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351088" y="4039262"/>
                  <a:ext cx="48872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088" y="4039262"/>
                  <a:ext cx="488724" cy="30008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0204" r="-33750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522813" y="3191093"/>
                  <a:ext cx="444994" cy="3487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13" y="3191093"/>
                  <a:ext cx="444994" cy="34875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10345" r="-123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Прямоугольник 58"/>
          <p:cNvSpPr/>
          <p:nvPr/>
        </p:nvSpPr>
        <p:spPr>
          <a:xfrm>
            <a:off x="1400175" y="3229395"/>
            <a:ext cx="1295400" cy="928268"/>
          </a:xfrm>
          <a:prstGeom prst="rect">
            <a:avLst/>
          </a:pr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404938" y="3224213"/>
            <a:ext cx="0" cy="936307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690813" y="3224213"/>
            <a:ext cx="0" cy="936307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72515" y="3224213"/>
            <a:ext cx="199929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062990" y="4160520"/>
            <a:ext cx="251841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6761" y="2645336"/>
                <a:ext cx="34368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1" y="2645336"/>
                <a:ext cx="343684" cy="30008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251918" y="4153942"/>
                <a:ext cx="41928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18" y="4153942"/>
                <a:ext cx="419281" cy="30008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227740" y="4153942"/>
                <a:ext cx="37074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40" y="4153942"/>
                <a:ext cx="370743" cy="30008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508196" y="4153942"/>
                <a:ext cx="374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96" y="4153942"/>
                <a:ext cx="374782" cy="30008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28655" y="3072209"/>
                <a:ext cx="39895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3072209"/>
                <a:ext cx="398955" cy="30008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363168" y="3404984"/>
                <a:ext cx="136941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68" y="3404984"/>
                <a:ext cx="1369414" cy="507831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97232" y="4153942"/>
                <a:ext cx="32733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32" y="4153942"/>
                <a:ext cx="327333" cy="30008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Прямоугольный треугольник 103"/>
          <p:cNvSpPr/>
          <p:nvPr/>
        </p:nvSpPr>
        <p:spPr>
          <a:xfrm>
            <a:off x="1073150" y="3229395"/>
            <a:ext cx="2051050" cy="928268"/>
          </a:xfrm>
          <a:prstGeom prst="rtTriangle">
            <a:avLst/>
          </a:pr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1072515" y="3224213"/>
            <a:ext cx="2026285" cy="9318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89776" y="4153942"/>
                <a:ext cx="374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76" y="4153942"/>
                <a:ext cx="374782" cy="30008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115027" y="3566292"/>
                <a:ext cx="992258" cy="481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27" y="3566292"/>
                <a:ext cx="992258" cy="481286"/>
              </a:xfrm>
              <a:prstGeom prst="rect">
                <a:avLst/>
              </a:prstGeom>
              <a:blipFill rotWithShape="0">
                <a:blip r:embed="rId3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 стрелкой 68"/>
          <p:cNvCxnSpPr/>
          <p:nvPr/>
        </p:nvCxnSpPr>
        <p:spPr>
          <a:xfrm flipV="1">
            <a:off x="1072514" y="2734202"/>
            <a:ext cx="0" cy="143108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80" grpId="0"/>
      <p:bldP spid="81" grpId="0"/>
      <p:bldP spid="84" grpId="0"/>
      <p:bldP spid="84" grpId="1"/>
      <p:bldP spid="85" grpId="0"/>
      <p:bldP spid="85" grpId="1"/>
      <p:bldP spid="95" grpId="0"/>
      <p:bldP spid="99" grpId="0"/>
      <p:bldP spid="99" grpId="1"/>
      <p:bldP spid="103" grpId="0"/>
      <p:bldP spid="104" grpId="0" animBg="1"/>
      <p:bldP spid="106" grpId="0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1821355" y="516267"/>
            <a:ext cx="5501291" cy="9154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44546A">
                    <a:lumMod val="75000"/>
                  </a:srgbClr>
                </a:solidFill>
              </a:rPr>
              <a:t>Виды сил в механике</a:t>
            </a:r>
            <a:endParaRPr lang="ru-RU" sz="32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6327" y="2154313"/>
            <a:ext cx="2518693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prstClr val="black"/>
                </a:solidFill>
              </a:rPr>
              <a:t>Гравитационные силы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11347" y="2138761"/>
            <a:ext cx="252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prstClr val="black"/>
                </a:solidFill>
              </a:rPr>
              <a:t>Силы упругости</a:t>
            </a:r>
            <a:endParaRPr lang="ru-RU" sz="1700" dirty="0">
              <a:solidFill>
                <a:prstClr val="black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5" idx="2"/>
            <a:endCxn id="26" idx="0"/>
          </p:cNvCxnSpPr>
          <p:nvPr/>
        </p:nvCxnSpPr>
        <p:spPr>
          <a:xfrm rot="5400000">
            <a:off x="2752550" y="334861"/>
            <a:ext cx="722577" cy="2916327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9"/>
          <p:cNvCxnSpPr>
            <a:stCxn id="25" idx="2"/>
            <a:endCxn id="28" idx="0"/>
          </p:cNvCxnSpPr>
          <p:nvPr/>
        </p:nvCxnSpPr>
        <p:spPr>
          <a:xfrm rot="5400000">
            <a:off x="4218162" y="1784921"/>
            <a:ext cx="707025" cy="654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1"/>
          <p:cNvCxnSpPr>
            <a:stCxn id="26" idx="2"/>
            <a:endCxn id="32" idx="0"/>
          </p:cNvCxnSpPr>
          <p:nvPr/>
        </p:nvCxnSpPr>
        <p:spPr>
          <a:xfrm flipH="1">
            <a:off x="1654520" y="2874313"/>
            <a:ext cx="1154" cy="2638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4"/>
          <p:cNvCxnSpPr>
            <a:stCxn id="28" idx="2"/>
            <a:endCxn id="43" idx="0"/>
          </p:cNvCxnSpPr>
          <p:nvPr/>
        </p:nvCxnSpPr>
        <p:spPr>
          <a:xfrm>
            <a:off x="4571347" y="2858761"/>
            <a:ext cx="2786" cy="279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227674" y="2138761"/>
            <a:ext cx="252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prstClr val="black"/>
                </a:solidFill>
              </a:rPr>
              <a:t>Силы сопротивления и силы трения</a:t>
            </a:r>
            <a:endParaRPr lang="ru-RU" sz="1700" dirty="0">
              <a:solidFill>
                <a:prstClr val="black"/>
              </a:solidFill>
            </a:endParaRPr>
          </a:p>
        </p:txBody>
      </p:sp>
      <p:cxnSp>
        <p:nvCxnSpPr>
          <p:cNvPr id="38" name="Скругленная соединительная линия 5"/>
          <p:cNvCxnSpPr>
            <a:stCxn id="25" idx="2"/>
            <a:endCxn id="37" idx="0"/>
          </p:cNvCxnSpPr>
          <p:nvPr/>
        </p:nvCxnSpPr>
        <p:spPr>
          <a:xfrm rot="16200000" flipH="1">
            <a:off x="5676325" y="327411"/>
            <a:ext cx="707025" cy="291567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96327" y="3138161"/>
            <a:ext cx="2516385" cy="1514802"/>
            <a:chOff x="387793" y="3252461"/>
            <a:chExt cx="1801259" cy="1262062"/>
          </a:xfrm>
        </p:grpSpPr>
        <p:sp>
          <p:nvSpPr>
            <p:cNvPr id="32" name="Прямоугольник 11"/>
            <p:cNvSpPr/>
            <p:nvPr/>
          </p:nvSpPr>
          <p:spPr>
            <a:xfrm>
              <a:off x="387793" y="3252461"/>
              <a:ext cx="1801259" cy="126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87793" y="3252461"/>
              <a:ext cx="1801259" cy="1262062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48" y="3659328"/>
              <a:ext cx="829749" cy="82059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57" y="3417705"/>
              <a:ext cx="486898" cy="418171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87289" y="3801241"/>
              <a:ext cx="486898" cy="418171"/>
            </a:xfrm>
            <a:prstGeom prst="rect">
              <a:avLst/>
            </a:prstGeom>
          </p:spPr>
        </p:pic>
        <p:cxnSp>
          <p:nvCxnSpPr>
            <p:cNvPr id="42" name="Прямая со стрелкой 41"/>
            <p:cNvCxnSpPr/>
            <p:nvPr/>
          </p:nvCxnSpPr>
          <p:spPr>
            <a:xfrm>
              <a:off x="1288423" y="3683000"/>
              <a:ext cx="0" cy="336550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1497973" y="3914775"/>
              <a:ext cx="0" cy="336550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082442" y="3888758"/>
                  <a:ext cx="243994" cy="235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1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442" y="3888758"/>
                  <a:ext cx="243994" cy="235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174" r="-71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Прямая соединительная линия 34"/>
          <p:cNvCxnSpPr>
            <a:stCxn id="37" idx="2"/>
            <a:endCxn id="46" idx="0"/>
          </p:cNvCxnSpPr>
          <p:nvPr/>
        </p:nvCxnSpPr>
        <p:spPr>
          <a:xfrm flipH="1">
            <a:off x="7484562" y="2858761"/>
            <a:ext cx="3112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6227674" y="3138160"/>
            <a:ext cx="2513775" cy="1488949"/>
            <a:chOff x="6953292" y="3252461"/>
            <a:chExt cx="1804572" cy="1262062"/>
          </a:xfrm>
        </p:grpSpPr>
        <p:sp>
          <p:nvSpPr>
            <p:cNvPr id="46" name="Прямоугольник 13"/>
            <p:cNvSpPr/>
            <p:nvPr/>
          </p:nvSpPr>
          <p:spPr>
            <a:xfrm>
              <a:off x="6954949" y="3252461"/>
              <a:ext cx="1801259" cy="126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3292" y="3252542"/>
              <a:ext cx="1804572" cy="1261981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63" name="Прямая со стрелкой 62"/>
            <p:cNvCxnSpPr/>
            <p:nvPr/>
          </p:nvCxnSpPr>
          <p:spPr>
            <a:xfrm flipH="1">
              <a:off x="7750971" y="4266147"/>
              <a:ext cx="276225" cy="83343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449818" y="4201271"/>
                  <a:ext cx="398571" cy="3012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1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818" y="4201271"/>
                  <a:ext cx="398571" cy="30123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2000" r="-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Группа 95"/>
          <p:cNvGrpSpPr/>
          <p:nvPr/>
        </p:nvGrpSpPr>
        <p:grpSpPr>
          <a:xfrm>
            <a:off x="3311347" y="3138161"/>
            <a:ext cx="2520000" cy="1514802"/>
            <a:chOff x="4761906" y="3252461"/>
            <a:chExt cx="1805250" cy="1262062"/>
          </a:xfrm>
        </p:grpSpPr>
        <p:sp>
          <p:nvSpPr>
            <p:cNvPr id="43" name="Прямоугольник 13"/>
            <p:cNvSpPr/>
            <p:nvPr/>
          </p:nvSpPr>
          <p:spPr>
            <a:xfrm>
              <a:off x="4765897" y="3252461"/>
              <a:ext cx="1801259" cy="126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4761906" y="3252461"/>
              <a:ext cx="1801259" cy="1262062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378" y="3270786"/>
              <a:ext cx="1309601" cy="1222197"/>
            </a:xfrm>
            <a:prstGeom prst="rect">
              <a:avLst/>
            </a:prstGeom>
          </p:spPr>
        </p:pic>
        <p:cxnSp>
          <p:nvCxnSpPr>
            <p:cNvPr id="59" name="Прямая со стрелкой 58"/>
            <p:cNvCxnSpPr/>
            <p:nvPr/>
          </p:nvCxnSpPr>
          <p:spPr>
            <a:xfrm flipV="1">
              <a:off x="5753099" y="3716341"/>
              <a:ext cx="390525" cy="44336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076963" y="3617265"/>
                  <a:ext cx="329193" cy="2821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1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6963" y="3617265"/>
                  <a:ext cx="329193" cy="28219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77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/>
          <p:nvPr/>
        </p:nvCxnSpPr>
        <p:spPr>
          <a:xfrm flipH="1">
            <a:off x="2219325" y="1863668"/>
            <a:ext cx="481013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171575" y="1861457"/>
            <a:ext cx="814388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909657" y="1641021"/>
            <a:ext cx="440872" cy="4408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25" name="Овал 24"/>
          <p:cNvSpPr/>
          <p:nvPr/>
        </p:nvSpPr>
        <p:spPr>
          <a:xfrm>
            <a:off x="1908975" y="1638473"/>
            <a:ext cx="440872" cy="4408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i="1" dirty="0">
              <a:solidFill>
                <a:schemeClr val="tx1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2219325" y="3832343"/>
            <a:ext cx="481013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1171575" y="3832343"/>
            <a:ext cx="828675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3627916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Работа силы тяжести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4789261" y="1338592"/>
            <a:ext cx="3630285" cy="335926"/>
            <a:chOff x="4789261" y="1353681"/>
            <a:chExt cx="3630285" cy="335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789261" y="1353681"/>
                  <a:ext cx="1180858" cy="33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𝑐𝑜𝑛𝑠𝑡</m:t>
                            </m:r>
                          </m:e>
                        </m:acc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261" y="1353681"/>
                  <a:ext cx="1180858" cy="3359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636" b="-54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5838583" y="1375855"/>
                  <a:ext cx="25809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— </a:t>
                  </a:r>
                  <a:r>
                    <a:rPr lang="ru-RU" sz="1400" dirty="0" smtClean="0"/>
                    <a:t>сила тяжести для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</m:oMath>
                  </a14:m>
                  <a:r>
                    <a:rPr lang="ru-RU" sz="1400" i="1" dirty="0" smtClean="0"/>
                    <a:t>.</a:t>
                  </a:r>
                  <a:endParaRPr lang="ru-RU" sz="1400" i="1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583" y="1375855"/>
                  <a:ext cx="2580963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09" t="-3922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Прямая соединительная линия 21"/>
          <p:cNvCxnSpPr/>
          <p:nvPr/>
        </p:nvCxnSpPr>
        <p:spPr>
          <a:xfrm>
            <a:off x="873579" y="4457133"/>
            <a:ext cx="2979964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167493" y="1344156"/>
            <a:ext cx="0" cy="311297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1913738" y="3611907"/>
            <a:ext cx="440872" cy="4408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9482" y="1708868"/>
                <a:ext cx="40421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82" y="1708868"/>
                <a:ext cx="404213" cy="3000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69482" y="3682302"/>
                <a:ext cx="40825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82" y="3682302"/>
                <a:ext cx="408253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35"/>
          <p:cNvCxnSpPr/>
          <p:nvPr/>
        </p:nvCxnSpPr>
        <p:spPr>
          <a:xfrm>
            <a:off x="2516981" y="1858909"/>
            <a:ext cx="0" cy="19734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516979" y="2690252"/>
                <a:ext cx="464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979" y="2690252"/>
                <a:ext cx="464871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12500" r="-3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/>
          <p:cNvGrpSpPr/>
          <p:nvPr/>
        </p:nvGrpSpPr>
        <p:grpSpPr>
          <a:xfrm>
            <a:off x="4791300" y="2049377"/>
            <a:ext cx="3635152" cy="327518"/>
            <a:chOff x="4791300" y="1840987"/>
            <a:chExt cx="3635152" cy="327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791300" y="1840987"/>
                  <a:ext cx="144621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1446213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6039260" y="1860728"/>
              <a:ext cx="2387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модуль перемещения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cxnSp>
        <p:nvCxnSpPr>
          <p:cNvPr id="40" name="Прямая со стрелкой 39"/>
          <p:cNvCxnSpPr/>
          <p:nvPr/>
        </p:nvCxnSpPr>
        <p:spPr>
          <a:xfrm>
            <a:off x="2132013" y="1876459"/>
            <a:ext cx="0" cy="54955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119031" y="1840909"/>
            <a:ext cx="36000" cy="3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94308" y="2171880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08" y="2171880"/>
                <a:ext cx="488724" cy="30008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3375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 стрелкой 96"/>
          <p:cNvCxnSpPr/>
          <p:nvPr/>
        </p:nvCxnSpPr>
        <p:spPr>
          <a:xfrm>
            <a:off x="2132013" y="3849578"/>
            <a:ext cx="0" cy="54955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2119031" y="3814028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94308" y="4144999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08" y="4144999"/>
                <a:ext cx="488724" cy="300082"/>
              </a:xfrm>
              <a:prstGeom prst="rect">
                <a:avLst/>
              </a:prstGeom>
              <a:blipFill rotWithShape="0">
                <a:blip r:embed="rId10"/>
                <a:stretch>
                  <a:fillRect t="-10204" r="-3375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Группа 102"/>
          <p:cNvGrpSpPr/>
          <p:nvPr/>
        </p:nvGrpSpPr>
        <p:grpSpPr>
          <a:xfrm>
            <a:off x="4791300" y="2402742"/>
            <a:ext cx="3786505" cy="323165"/>
            <a:chOff x="4791300" y="1840987"/>
            <a:chExt cx="3786505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791300" y="1840987"/>
                  <a:ext cx="162582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1625829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/>
            <p:cNvSpPr txBox="1"/>
            <p:nvPr/>
          </p:nvSpPr>
          <p:spPr>
            <a:xfrm>
              <a:off x="6251527" y="1852564"/>
              <a:ext cx="2326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— </a:t>
              </a:r>
              <a:r>
                <a:rPr lang="ru-RU" sz="1400" dirty="0" smtClean="0"/>
                <a:t>работа силы тяжести</a:t>
              </a:r>
              <a:r>
                <a:rPr lang="ru-RU" sz="1400" i="1" dirty="0" smtClean="0"/>
                <a:t>.</a:t>
              </a:r>
              <a:endParaRPr lang="ru-RU" sz="1400" i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37013" y="4134818"/>
            <a:ext cx="16097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нулевой уровень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1518" y="4271347"/>
                <a:ext cx="65248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8" y="4271347"/>
                <a:ext cx="652486" cy="3000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Группа 106"/>
          <p:cNvGrpSpPr/>
          <p:nvPr/>
        </p:nvGrpSpPr>
        <p:grpSpPr>
          <a:xfrm>
            <a:off x="4791300" y="2751754"/>
            <a:ext cx="4081566" cy="323165"/>
            <a:chOff x="4791300" y="1840987"/>
            <a:chExt cx="4081566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791300" y="1840987"/>
                  <a:ext cx="964521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𝑚𝑔h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00" y="1840987"/>
                  <a:ext cx="964521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5604214" y="1852564"/>
                  <a:ext cx="32686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— </a:t>
                  </a:r>
                  <a:r>
                    <a:rPr lang="ru-RU" sz="1400" dirty="0" smtClean="0"/>
                    <a:t>работа силы тяжести</a:t>
                  </a:r>
                  <a:r>
                    <a:rPr lang="en-US" sz="1400" dirty="0" smtClean="0"/>
                    <a:t> </a:t>
                  </a:r>
                  <a:r>
                    <a:rPr lang="ru-RU" sz="1400" dirty="0" smtClean="0"/>
                    <a:t>при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ru-RU" sz="1400" i="1" dirty="0" smtClean="0"/>
                    <a:t>.</a:t>
                  </a:r>
                  <a:endParaRPr lang="ru-RU" sz="1400" i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214" y="1852564"/>
                  <a:ext cx="3268652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59" t="-1961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109"/>
          <p:cNvSpPr txBox="1"/>
          <p:nvPr/>
        </p:nvSpPr>
        <p:spPr>
          <a:xfrm>
            <a:off x="4793100" y="1722590"/>
            <a:ext cx="3992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Свободное падение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path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6914E-7 L -2.5E-6 0.3830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5" grpId="0" animBg="1"/>
      <p:bldP spid="25" grpId="1" animBg="1"/>
      <p:bldP spid="25" grpId="2" animBg="1"/>
      <p:bldP spid="68" grpId="0" animBg="1"/>
      <p:bldP spid="34" grpId="0"/>
      <p:bldP spid="85" grpId="0"/>
      <p:bldP spid="91" grpId="0"/>
      <p:bldP spid="41" grpId="0" animBg="1"/>
      <p:bldP spid="43" grpId="0"/>
      <p:bldP spid="98" grpId="0" animBg="1"/>
      <p:bldP spid="99" grpId="0"/>
      <p:bldP spid="46" grpId="0"/>
      <p:bldP spid="106" grpId="0"/>
      <p:bldP spid="1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6643</TotalTime>
  <Words>1046</Words>
  <Application>Microsoft Office PowerPoint</Application>
  <PresentationFormat>Экран (16:9)</PresentationFormat>
  <Paragraphs>354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Gerbera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546</cp:revision>
  <dcterms:created xsi:type="dcterms:W3CDTF">2015-09-21T08:48:07Z</dcterms:created>
  <dcterms:modified xsi:type="dcterms:W3CDTF">2016-01-29T07:20:44Z</dcterms:modified>
</cp:coreProperties>
</file>