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320" r:id="rId4"/>
    <p:sldId id="325" r:id="rId5"/>
    <p:sldId id="337" r:id="rId6"/>
    <p:sldId id="319" r:id="rId7"/>
    <p:sldId id="323" r:id="rId8"/>
    <p:sldId id="326" r:id="rId9"/>
    <p:sldId id="328" r:id="rId10"/>
    <p:sldId id="335" r:id="rId11"/>
    <p:sldId id="331" r:id="rId12"/>
    <p:sldId id="336" r:id="rId13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4"/>
      <p:bold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38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66FF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06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57.png"/><Relationship Id="rId18" Type="http://schemas.openxmlformats.org/officeDocument/2006/relationships/image" Target="../media/image106.png"/><Relationship Id="rId26" Type="http://schemas.openxmlformats.org/officeDocument/2006/relationships/image" Target="../media/image123.png"/><Relationship Id="rId39" Type="http://schemas.openxmlformats.org/officeDocument/2006/relationships/image" Target="../media/image163.png"/><Relationship Id="rId3" Type="http://schemas.openxmlformats.org/officeDocument/2006/relationships/image" Target="../media/image155.png"/><Relationship Id="rId21" Type="http://schemas.openxmlformats.org/officeDocument/2006/relationships/image" Target="../media/image154.png"/><Relationship Id="rId34" Type="http://schemas.openxmlformats.org/officeDocument/2006/relationships/image" Target="../media/image158.png"/><Relationship Id="rId7" Type="http://schemas.openxmlformats.org/officeDocument/2006/relationships/image" Target="../media/image153.png"/><Relationship Id="rId12" Type="http://schemas.openxmlformats.org/officeDocument/2006/relationships/image" Target="../media/image148.png"/><Relationship Id="rId17" Type="http://schemas.openxmlformats.org/officeDocument/2006/relationships/image" Target="../media/image3.png"/><Relationship Id="rId25" Type="http://schemas.openxmlformats.org/officeDocument/2006/relationships/image" Target="../media/image122.png"/><Relationship Id="rId33" Type="http://schemas.openxmlformats.org/officeDocument/2006/relationships/image" Target="../media/image136.png"/><Relationship Id="rId38" Type="http://schemas.openxmlformats.org/officeDocument/2006/relationships/image" Target="../media/image162.png"/><Relationship Id="rId2" Type="http://schemas.openxmlformats.org/officeDocument/2006/relationships/image" Target="../media/image1.png"/><Relationship Id="rId16" Type="http://schemas.openxmlformats.org/officeDocument/2006/relationships/image" Target="../media/image105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147.png"/><Relationship Id="rId24" Type="http://schemas.openxmlformats.org/officeDocument/2006/relationships/image" Target="../media/image121.png"/><Relationship Id="rId32" Type="http://schemas.openxmlformats.org/officeDocument/2006/relationships/image" Target="../media/image135.png"/><Relationship Id="rId37" Type="http://schemas.openxmlformats.org/officeDocument/2006/relationships/image" Target="../media/image161.png"/><Relationship Id="rId5" Type="http://schemas.openxmlformats.org/officeDocument/2006/relationships/image" Target="../media/image149.png"/><Relationship Id="rId15" Type="http://schemas.openxmlformats.org/officeDocument/2006/relationships/image" Target="../media/image104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60.png"/><Relationship Id="rId10" Type="http://schemas.openxmlformats.org/officeDocument/2006/relationships/image" Target="../media/image146.png"/><Relationship Id="rId19" Type="http://schemas.openxmlformats.org/officeDocument/2006/relationships/image" Target="../media/image107.png"/><Relationship Id="rId31" Type="http://schemas.openxmlformats.org/officeDocument/2006/relationships/image" Target="../media/image128.png"/><Relationship Id="rId4" Type="http://schemas.openxmlformats.org/officeDocument/2006/relationships/image" Target="../media/image156.png"/><Relationship Id="rId9" Type="http://schemas.openxmlformats.org/officeDocument/2006/relationships/image" Target="../media/image145.png"/><Relationship Id="rId14" Type="http://schemas.openxmlformats.org/officeDocument/2006/relationships/image" Target="../media/image103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8.png"/><Relationship Id="rId21" Type="http://schemas.openxmlformats.org/officeDocument/2006/relationships/image" Target="../media/image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0.png"/><Relationship Id="rId26" Type="http://schemas.openxmlformats.org/officeDocument/2006/relationships/image" Target="../media/image6.png"/><Relationship Id="rId3" Type="http://schemas.openxmlformats.org/officeDocument/2006/relationships/image" Target="../media/image38.png"/><Relationship Id="rId21" Type="http://schemas.openxmlformats.org/officeDocument/2006/relationships/image" Target="../media/image540.png"/><Relationship Id="rId12" Type="http://schemas.openxmlformats.org/officeDocument/2006/relationships/image" Target="../media/image46.png"/><Relationship Id="rId7" Type="http://schemas.openxmlformats.org/officeDocument/2006/relationships/image" Target="../media/image41.png"/><Relationship Id="rId17" Type="http://schemas.openxmlformats.org/officeDocument/2006/relationships/image" Target="../media/image49.png"/><Relationship Id="rId25" Type="http://schemas.openxmlformats.org/officeDocument/2006/relationships/image" Target="../media/image8.png"/><Relationship Id="rId2" Type="http://schemas.openxmlformats.org/officeDocument/2006/relationships/image" Target="../media/image1.png"/><Relationship Id="rId20" Type="http://schemas.openxmlformats.org/officeDocument/2006/relationships/image" Target="../media/image53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5.png"/><Relationship Id="rId6" Type="http://schemas.openxmlformats.org/officeDocument/2006/relationships/image" Target="../media/image40.png"/><Relationship Id="rId24" Type="http://schemas.openxmlformats.org/officeDocument/2006/relationships/image" Target="../media/image7.png"/><Relationship Id="rId15" Type="http://schemas.openxmlformats.org/officeDocument/2006/relationships/image" Target="../media/image3.png"/><Relationship Id="rId23" Type="http://schemas.openxmlformats.org/officeDocument/2006/relationships/image" Target="../media/image610.png"/><Relationship Id="rId10" Type="http://schemas.openxmlformats.org/officeDocument/2006/relationships/image" Target="../media/image44.png"/><Relationship Id="rId19" Type="http://schemas.openxmlformats.org/officeDocument/2006/relationships/image" Target="../media/image41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4" Type="http://schemas.openxmlformats.org/officeDocument/2006/relationships/image" Target="../media/image39.png"/><Relationship Id="rId2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image" Target="../media/image3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2" Type="http://schemas.openxmlformats.org/officeDocument/2006/relationships/image" Target="../media/image1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10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3.png"/><Relationship Id="rId34" Type="http://schemas.openxmlformats.org/officeDocument/2006/relationships/image" Target="../media/image11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33" Type="http://schemas.openxmlformats.org/officeDocument/2006/relationships/image" Target="../media/image1010.png"/><Relationship Id="rId38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32" Type="http://schemas.openxmlformats.org/officeDocument/2006/relationships/image" Target="../media/image911.png"/><Relationship Id="rId37" Type="http://schemas.openxmlformats.org/officeDocument/2006/relationships/image" Target="../media/image14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8" Type="http://schemas.openxmlformats.org/officeDocument/2006/relationships/image" Target="../media/image89.png"/><Relationship Id="rId36" Type="http://schemas.openxmlformats.org/officeDocument/2006/relationships/image" Target="../media/image13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92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30" Type="http://schemas.openxmlformats.org/officeDocument/2006/relationships/image" Target="../media/image91.png"/><Relationship Id="rId3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9.png"/><Relationship Id="rId26" Type="http://schemas.openxmlformats.org/officeDocument/2006/relationships/image" Target="../media/image96.png"/><Relationship Id="rId3" Type="http://schemas.openxmlformats.org/officeDocument/2006/relationships/image" Target="../media/image93.png"/><Relationship Id="rId34" Type="http://schemas.openxmlformats.org/officeDocument/2006/relationships/image" Target="../media/image13.png"/><Relationship Id="rId7" Type="http://schemas.openxmlformats.org/officeDocument/2006/relationships/image" Target="../media/image72.png"/><Relationship Id="rId12" Type="http://schemas.openxmlformats.org/officeDocument/2006/relationships/image" Target="../media/image61.png"/><Relationship Id="rId25" Type="http://schemas.openxmlformats.org/officeDocument/2006/relationships/image" Target="../media/image95.png"/><Relationship Id="rId33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92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0.png"/><Relationship Id="rId24" Type="http://schemas.openxmlformats.org/officeDocument/2006/relationships/image" Target="../media/image94.png"/><Relationship Id="rId32" Type="http://schemas.openxmlformats.org/officeDocument/2006/relationships/image" Target="../media/image11.png"/><Relationship Id="rId5" Type="http://schemas.openxmlformats.org/officeDocument/2006/relationships/image" Target="../media/image71.png"/><Relationship Id="rId15" Type="http://schemas.openxmlformats.org/officeDocument/2006/relationships/image" Target="../media/image91.png"/><Relationship Id="rId28" Type="http://schemas.openxmlformats.org/officeDocument/2006/relationships/image" Target="../media/image98.png"/><Relationship Id="rId36" Type="http://schemas.openxmlformats.org/officeDocument/2006/relationships/image" Target="../media/image15.png"/><Relationship Id="rId10" Type="http://schemas.openxmlformats.org/officeDocument/2006/relationships/image" Target="../media/image75.png"/><Relationship Id="rId31" Type="http://schemas.openxmlformats.org/officeDocument/2006/relationships/image" Target="../media/image1010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image" Target="../media/image90.png"/><Relationship Id="rId27" Type="http://schemas.openxmlformats.org/officeDocument/2006/relationships/image" Target="../media/image97.png"/><Relationship Id="rId30" Type="http://schemas.openxmlformats.org/officeDocument/2006/relationships/image" Target="../media/image911.png"/><Relationship Id="rId3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9" Type="http://schemas.openxmlformats.org/officeDocument/2006/relationships/image" Target="../media/image135.png"/><Relationship Id="rId3" Type="http://schemas.openxmlformats.org/officeDocument/2006/relationships/image" Target="../media/image100.png"/><Relationship Id="rId21" Type="http://schemas.openxmlformats.org/officeDocument/2006/relationships/image" Target="../media/image117.png"/><Relationship Id="rId34" Type="http://schemas.openxmlformats.org/officeDocument/2006/relationships/image" Target="../media/image130.png"/><Relationship Id="rId7" Type="http://schemas.openxmlformats.org/officeDocument/2006/relationships/image" Target="../media/image104.png"/><Relationship Id="rId12" Type="http://schemas.openxmlformats.org/officeDocument/2006/relationships/image" Target="../media/image910.png"/><Relationship Id="rId17" Type="http://schemas.openxmlformats.org/officeDocument/2006/relationships/image" Target="../media/image113.png"/><Relationship Id="rId33" Type="http://schemas.openxmlformats.org/officeDocument/2006/relationships/image" Target="../media/image129.png"/><Relationship Id="rId38" Type="http://schemas.openxmlformats.org/officeDocument/2006/relationships/image" Target="../media/image134.png"/><Relationship Id="rId2" Type="http://schemas.openxmlformats.org/officeDocument/2006/relationships/image" Target="../media/image1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5" Type="http://schemas.openxmlformats.org/officeDocument/2006/relationships/image" Target="../media/image102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36" Type="http://schemas.openxmlformats.org/officeDocument/2006/relationships/image" Target="../media/image132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image" Target="../media/image101.png"/><Relationship Id="rId9" Type="http://schemas.openxmlformats.org/officeDocument/2006/relationships/image" Target="../media/image3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08.png"/><Relationship Id="rId35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7.png"/><Relationship Id="rId26" Type="http://schemas.openxmlformats.org/officeDocument/2006/relationships/image" Target="../media/image124.png"/><Relationship Id="rId39" Type="http://schemas.openxmlformats.org/officeDocument/2006/relationships/image" Target="../media/image142.png"/><Relationship Id="rId3" Type="http://schemas.openxmlformats.org/officeDocument/2006/relationships/image" Target="../media/image137.png"/><Relationship Id="rId21" Type="http://schemas.openxmlformats.org/officeDocument/2006/relationships/image" Target="../media/image119.png"/><Relationship Id="rId34" Type="http://schemas.openxmlformats.org/officeDocument/2006/relationships/image" Target="../media/image115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153.png"/><Relationship Id="rId7" Type="http://schemas.openxmlformats.org/officeDocument/2006/relationships/image" Target="../media/image102.png"/><Relationship Id="rId12" Type="http://schemas.openxmlformats.org/officeDocument/2006/relationships/image" Target="../media/image140.png"/><Relationship Id="rId17" Type="http://schemas.openxmlformats.org/officeDocument/2006/relationships/image" Target="../media/image106.png"/><Relationship Id="rId25" Type="http://schemas.openxmlformats.org/officeDocument/2006/relationships/image" Target="../media/image123.png"/><Relationship Id="rId33" Type="http://schemas.openxmlformats.org/officeDocument/2006/relationships/image" Target="../media/image114.png"/><Relationship Id="rId38" Type="http://schemas.openxmlformats.org/officeDocument/2006/relationships/image" Target="../media/image141.png"/><Relationship Id="rId46" Type="http://schemas.openxmlformats.org/officeDocument/2006/relationships/image" Target="../media/image149.pn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20" Type="http://schemas.openxmlformats.org/officeDocument/2006/relationships/image" Target="../media/image117.png"/><Relationship Id="rId29" Type="http://schemas.openxmlformats.org/officeDocument/2006/relationships/image" Target="../media/image127.png"/><Relationship Id="rId41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39.png"/><Relationship Id="rId24" Type="http://schemas.openxmlformats.org/officeDocument/2006/relationships/image" Target="../media/image122.png"/><Relationship Id="rId32" Type="http://schemas.openxmlformats.org/officeDocument/2006/relationships/image" Target="../media/image113.png"/><Relationship Id="rId37" Type="http://schemas.openxmlformats.org/officeDocument/2006/relationships/image" Target="../media/image136.png"/><Relationship Id="rId40" Type="http://schemas.openxmlformats.org/officeDocument/2006/relationships/image" Target="../media/image143.png"/><Relationship Id="rId45" Type="http://schemas.openxmlformats.org/officeDocument/2006/relationships/image" Target="../media/image148.png"/><Relationship Id="rId5" Type="http://schemas.openxmlformats.org/officeDocument/2006/relationships/image" Target="../media/image100.png"/><Relationship Id="rId15" Type="http://schemas.openxmlformats.org/officeDocument/2006/relationships/image" Target="../media/image105.png"/><Relationship Id="rId23" Type="http://schemas.openxmlformats.org/officeDocument/2006/relationships/image" Target="../media/image121.png"/><Relationship Id="rId36" Type="http://schemas.openxmlformats.org/officeDocument/2006/relationships/image" Target="../media/image135.png"/><Relationship Id="rId49" Type="http://schemas.openxmlformats.org/officeDocument/2006/relationships/image" Target="../media/image152.png"/><Relationship Id="rId10" Type="http://schemas.openxmlformats.org/officeDocument/2006/relationships/image" Target="../media/image130.png"/><Relationship Id="rId19" Type="http://schemas.openxmlformats.org/officeDocument/2006/relationships/image" Target="../media/image111.png"/><Relationship Id="rId31" Type="http://schemas.openxmlformats.org/officeDocument/2006/relationships/image" Target="../media/image112.png"/><Relationship Id="rId44" Type="http://schemas.openxmlformats.org/officeDocument/2006/relationships/image" Target="../media/image147.png"/><Relationship Id="rId4" Type="http://schemas.openxmlformats.org/officeDocument/2006/relationships/image" Target="../media/image138.png"/><Relationship Id="rId9" Type="http://schemas.openxmlformats.org/officeDocument/2006/relationships/image" Target="../media/image109.png"/><Relationship Id="rId14" Type="http://schemas.openxmlformats.org/officeDocument/2006/relationships/image" Target="../media/image104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Relationship Id="rId35" Type="http://schemas.openxmlformats.org/officeDocument/2006/relationships/image" Target="../media/image129.png"/><Relationship Id="rId43" Type="http://schemas.openxmlformats.org/officeDocument/2006/relationships/image" Target="../media/image146.png"/><Relationship Id="rId48" Type="http://schemas.openxmlformats.org/officeDocument/2006/relationships/image" Target="../media/image151.png"/><Relationship Id="rId8" Type="http://schemas.openxmlformats.org/officeDocument/2006/relationships/image" Target="../media/image910.png"/><Relationship Id="rId51" Type="http://schemas.openxmlformats.org/officeDocument/2006/relationships/image" Target="../media/image1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8"/>
            <a:ext cx="3980325" cy="514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700" b="1" cap="all" dirty="0" smtClean="0">
                <a:solidFill>
                  <a:schemeClr val="accent2">
                    <a:lumMod val="75000"/>
                  </a:schemeClr>
                </a:solidFill>
              </a:rPr>
              <a:t>Механическая работа. Мощность (практика)</a:t>
            </a:r>
            <a:endParaRPr lang="ru-RU" sz="27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33400" y="4248150"/>
            <a:ext cx="17621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31800" y="4388048"/>
            <a:ext cx="19351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Джордж Вашингтон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Группа 148"/>
          <p:cNvGrpSpPr/>
          <p:nvPr/>
        </p:nvGrpSpPr>
        <p:grpSpPr>
          <a:xfrm>
            <a:off x="1382992" y="2345163"/>
            <a:ext cx="3254322" cy="329095"/>
            <a:chOff x="1382992" y="2450399"/>
            <a:chExt cx="3254322" cy="329095"/>
          </a:xfrm>
        </p:grpSpPr>
        <p:sp>
          <p:nvSpPr>
            <p:cNvPr id="150" name="TextBox 149"/>
            <p:cNvSpPr txBox="1"/>
            <p:nvPr/>
          </p:nvSpPr>
          <p:spPr>
            <a:xfrm>
              <a:off x="1382992" y="2456329"/>
              <a:ext cx="1863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Полезная работа: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3110593" y="2450399"/>
                  <a:ext cx="1526721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i="1">
                                <a:latin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𝑔𝑠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0593" y="2450399"/>
                  <a:ext cx="1526721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2" name="Группа 151"/>
          <p:cNvGrpSpPr/>
          <p:nvPr/>
        </p:nvGrpSpPr>
        <p:grpSpPr>
          <a:xfrm>
            <a:off x="1382992" y="2750368"/>
            <a:ext cx="4448704" cy="330690"/>
            <a:chOff x="1382992" y="2777941"/>
            <a:chExt cx="4448704" cy="330690"/>
          </a:xfrm>
        </p:grpSpPr>
        <p:sp>
          <p:nvSpPr>
            <p:cNvPr id="153" name="TextBox 152"/>
            <p:cNvSpPr txBox="1"/>
            <p:nvPr/>
          </p:nvSpPr>
          <p:spPr>
            <a:xfrm>
              <a:off x="1382992" y="2785466"/>
              <a:ext cx="213020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Затраченная работа: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3388180" y="2777941"/>
                  <a:ext cx="244351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i="1">
                                <a:latin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  <m:r>
                          <a:rPr lang="en-US" sz="1500" i="1" smtClean="0">
                            <a:latin typeface="Cambria Math"/>
                          </a:rPr>
                          <m:t>=</m:t>
                        </m:r>
                        <m:r>
                          <a:rPr lang="en-US" sz="1500" i="1" smtClean="0">
                            <a:latin typeface="Cambria Math"/>
                          </a:rPr>
                          <m:t>𝑚𝑔𝑠</m:t>
                        </m:r>
                        <m:d>
                          <m:d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func>
                              <m:funcPr>
                                <m:ctrlP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5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ru-RU" sz="1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500" i="1">
                                <a:latin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5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180" y="2777941"/>
                  <a:ext cx="2443516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Группа 15"/>
          <p:cNvGrpSpPr/>
          <p:nvPr/>
        </p:nvGrpSpPr>
        <p:grpSpPr>
          <a:xfrm>
            <a:off x="1377522" y="2950289"/>
            <a:ext cx="5202653" cy="1806035"/>
            <a:chOff x="1377522" y="2950289"/>
            <a:chExt cx="5202653" cy="180603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377522" y="3433895"/>
              <a:ext cx="5202653" cy="1322429"/>
              <a:chOff x="1377522" y="3433895"/>
              <a:chExt cx="5202653" cy="1322429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377522" y="3928962"/>
                <a:ext cx="2929229" cy="345434"/>
                <a:chOff x="1377522" y="3946195"/>
                <a:chExt cx="2929229" cy="3454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2677886" y="3947817"/>
                      <a:ext cx="1628865" cy="3438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1500" i="1">
                                    <a:latin typeface="Cambria Math"/>
                                  </a:rPr>
                                  <m:t>тр</m:t>
                                </m:r>
                              </m:sub>
                            </m:s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𝑚𝑔</m:t>
                            </m:r>
                            <m:func>
                              <m:funcPr>
                                <m:ctrlP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5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77886" y="3947817"/>
                      <a:ext cx="1628865" cy="34381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7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TextBox 44"/>
                <p:cNvSpPr txBox="1"/>
                <p:nvPr/>
              </p:nvSpPr>
              <p:spPr>
                <a:xfrm>
                  <a:off x="1377522" y="3946195"/>
                  <a:ext cx="1547581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Сила трения:</a:t>
                  </a:r>
                  <a:endParaRPr lang="ru-RU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982784" y="4422741"/>
                    <a:ext cx="2368186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i="1">
                              <a:latin typeface="Cambria Math"/>
                            </a:rPr>
                            <m:t> </m:t>
                          </m:r>
                          <m:r>
                            <a:rPr lang="en-US" sz="1500" i="1">
                              <a:latin typeface="Cambria Math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784" y="4422741"/>
                    <a:ext cx="2368186" cy="3231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/>
              <p:cNvSpPr txBox="1"/>
              <p:nvPr/>
            </p:nvSpPr>
            <p:spPr>
              <a:xfrm>
                <a:off x="1377523" y="4428853"/>
                <a:ext cx="77579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Тогда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211989" y="4433159"/>
                    <a:ext cx="2368186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500" i="1" smtClean="0">
                              <a:latin typeface="Cambria Math"/>
                            </a:rPr>
                            <m:t>𝑚𝑔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func>
                                <m:func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500" i="1"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5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1989" y="4433159"/>
                    <a:ext cx="2368186" cy="3231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Группа 7"/>
              <p:cNvGrpSpPr/>
              <p:nvPr/>
            </p:nvGrpSpPr>
            <p:grpSpPr>
              <a:xfrm>
                <a:off x="1382992" y="3433895"/>
                <a:ext cx="2528315" cy="349596"/>
                <a:chOff x="1374729" y="3610026"/>
                <a:chExt cx="2528315" cy="3495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/>
                    <p:cNvSpPr txBox="1"/>
                    <p:nvPr/>
                  </p:nvSpPr>
                  <p:spPr>
                    <a:xfrm>
                      <a:off x="1731926" y="3619146"/>
                      <a:ext cx="541879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</m:oMath>
                        </m:oMathPara>
                      </a14:m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4" name="TextBox 1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31926" y="3619146"/>
                      <a:ext cx="541879" cy="32316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5" name="Прямоугольник 144"/>
                    <p:cNvSpPr/>
                    <p:nvPr/>
                  </p:nvSpPr>
                  <p:spPr>
                    <a:xfrm>
                      <a:off x="2697778" y="3610026"/>
                      <a:ext cx="1205266" cy="3231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𝑚𝑔</m:t>
                            </m:r>
                            <m:func>
                              <m:func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5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5" name="Прямоугольник 1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7778" y="3610026"/>
                      <a:ext cx="1205266" cy="32316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566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6" name="Прямоугольник 145"/>
                    <p:cNvSpPr/>
                    <p:nvPr/>
                  </p:nvSpPr>
                  <p:spPr>
                    <a:xfrm>
                      <a:off x="2218962" y="3615810"/>
                      <a:ext cx="660052" cy="34381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тр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6" name="Прямоугольник 1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8962" y="3615810"/>
                      <a:ext cx="660052" cy="34381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Прямоугольник 146"/>
                    <p:cNvSpPr/>
                    <p:nvPr/>
                  </p:nvSpPr>
                  <p:spPr>
                    <a:xfrm>
                      <a:off x="2072616" y="3615810"/>
                      <a:ext cx="360483" cy="3231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oMath>
                        </m:oMathPara>
                      </a14:m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7" name="Прямоугольник 1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72616" y="3615810"/>
                      <a:ext cx="360483" cy="323165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/>
                    <p:cNvSpPr txBox="1"/>
                    <p:nvPr/>
                  </p:nvSpPr>
                  <p:spPr>
                    <a:xfrm>
                      <a:off x="1374729" y="3619146"/>
                      <a:ext cx="541879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𝑂𝑥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oMath>
                        </m:oMathPara>
                      </a14:m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8" name="TextBox 1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74729" y="3619146"/>
                      <a:ext cx="541879" cy="323165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3641171" y="2950289"/>
                  <a:ext cx="642805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𝐹𝑠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171" y="2950289"/>
                  <a:ext cx="642805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Группа 48"/>
          <p:cNvGrpSpPr/>
          <p:nvPr/>
        </p:nvGrpSpPr>
        <p:grpSpPr>
          <a:xfrm>
            <a:off x="1376931" y="1762457"/>
            <a:ext cx="4173694" cy="563744"/>
            <a:chOff x="1376931" y="1895347"/>
            <a:chExt cx="4173694" cy="563744"/>
          </a:xfrm>
        </p:grpSpPr>
        <p:sp>
          <p:nvSpPr>
            <p:cNvPr id="50" name="TextBox 49"/>
            <p:cNvSpPr txBox="1"/>
            <p:nvPr/>
          </p:nvSpPr>
          <p:spPr>
            <a:xfrm>
              <a:off x="1376931" y="2010664"/>
              <a:ext cx="389076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Коэффициент полезного действия: 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724807" y="1895347"/>
                  <a:ext cx="825818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807" y="1895347"/>
                  <a:ext cx="825818" cy="5637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371475" y="9973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Груз массой 10 кг поднимают равномерно по наклонной плоскости с углом наклона 45</a:t>
            </a:r>
            <a:r>
              <a:rPr lang="ru-RU" altLang="ru-RU" sz="1400" baseline="30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Определите КПД наклонной плоскости, если коэффициент трения тела о плоскость 0,2.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38018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76931" y="138018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749945"/>
            <a:ext cx="1008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76931" y="1709481"/>
            <a:ext cx="0" cy="13731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709480"/>
                <a:ext cx="10699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709480"/>
                <a:ext cx="1069975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602" y="2759470"/>
                <a:ext cx="10086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2" y="2759470"/>
                <a:ext cx="1008632" cy="323165"/>
              </a:xfrm>
              <a:prstGeom prst="rect">
                <a:avLst/>
              </a:prstGeom>
              <a:blipFill rotWithShape="0">
                <a:blip r:embed="rId1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8301" y="2042170"/>
                <a:ext cx="8585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042170"/>
                <a:ext cx="858520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8300" y="2374860"/>
                <a:ext cx="858521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74860"/>
                <a:ext cx="858521" cy="325795"/>
              </a:xfrm>
              <a:prstGeom prst="rect">
                <a:avLst/>
              </a:prstGeom>
              <a:blipFill rotWithShape="0">
                <a:blip r:embed="rId19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1382992" y="2436446"/>
            <a:ext cx="3241330" cy="329095"/>
            <a:chOff x="1382992" y="2450399"/>
            <a:chExt cx="3241330" cy="329095"/>
          </a:xfrm>
        </p:grpSpPr>
        <p:sp>
          <p:nvSpPr>
            <p:cNvPr id="55" name="TextBox 54"/>
            <p:cNvSpPr txBox="1"/>
            <p:nvPr/>
          </p:nvSpPr>
          <p:spPr>
            <a:xfrm>
              <a:off x="1382992" y="2456329"/>
              <a:ext cx="1863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Полезная работа: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112812" y="2450399"/>
                  <a:ext cx="151151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latin typeface="Cambria Math"/>
                          </a:rPr>
                          <m:t>𝑚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𝑔𝑠</m:t>
                        </m:r>
                        <m:func>
                          <m:func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812" y="2450399"/>
                  <a:ext cx="1511510" cy="3231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89990" y="2951986"/>
                <a:ext cx="23681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/>
                        </a:rPr>
                        <m:t>=</m:t>
                      </m:r>
                      <m:r>
                        <a:rPr lang="en-US" sz="1500" i="1" smtClean="0">
                          <a:latin typeface="Cambria Math"/>
                        </a:rPr>
                        <m:t>𝑚𝑔𝑠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i="1">
                              <a:latin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2951986"/>
                <a:ext cx="2368186" cy="323165"/>
              </a:xfrm>
              <a:prstGeom prst="rect">
                <a:avLst/>
              </a:prstGeom>
              <a:blipFill rotWithShape="0">
                <a:blip r:embed="rId2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6086030" y="2335841"/>
            <a:ext cx="2674620" cy="2026994"/>
            <a:chOff x="6086030" y="2335841"/>
            <a:chExt cx="2674620" cy="2026994"/>
          </a:xfrm>
        </p:grpSpPr>
        <p:sp>
          <p:nvSpPr>
            <p:cNvPr id="111" name="Дуга 110"/>
            <p:cNvSpPr/>
            <p:nvPr/>
          </p:nvSpPr>
          <p:spPr>
            <a:xfrm rot="2088602">
              <a:off x="6241949" y="3966595"/>
              <a:ext cx="396240" cy="396240"/>
            </a:xfrm>
            <a:prstGeom prst="arc">
              <a:avLst>
                <a:gd name="adj1" fmla="val 16438866"/>
                <a:gd name="adj2" fmla="val 2122668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ый треугольник 111"/>
            <p:cNvSpPr/>
            <p:nvPr/>
          </p:nvSpPr>
          <p:spPr>
            <a:xfrm flipH="1">
              <a:off x="6086030" y="2695366"/>
              <a:ext cx="2674620" cy="1580623"/>
            </a:xfrm>
            <a:prstGeom prst="rtTriangle">
              <a:avLst/>
            </a:prstGeom>
            <a:solidFill>
              <a:schemeClr val="bg1">
                <a:lumMod val="85000"/>
                <a:alpha val="31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6162248" y="2599278"/>
              <a:ext cx="2382689" cy="139470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 rot="19724108">
                  <a:off x="8274513" y="2335841"/>
                  <a:ext cx="32778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24108">
                  <a:off x="8274513" y="2335841"/>
                  <a:ext cx="327782" cy="30008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Прямоугольник 116"/>
            <p:cNvSpPr/>
            <p:nvPr/>
          </p:nvSpPr>
          <p:spPr>
            <a:xfrm rot="19740000">
              <a:off x="6958532" y="3139379"/>
              <a:ext cx="675256" cy="370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8" name="Прямая со стрелкой 117"/>
            <p:cNvCxnSpPr/>
            <p:nvPr/>
          </p:nvCxnSpPr>
          <p:spPr>
            <a:xfrm flipH="1">
              <a:off x="6708210" y="3330945"/>
              <a:ext cx="594212" cy="34358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7039682" y="3891721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9682" y="3891721"/>
                  <a:ext cx="488724" cy="30008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0000" r="-33750"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Прямая со стрелкой 120"/>
            <p:cNvCxnSpPr/>
            <p:nvPr/>
          </p:nvCxnSpPr>
          <p:spPr>
            <a:xfrm flipV="1">
              <a:off x="7296160" y="3026554"/>
              <a:ext cx="520700" cy="30480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flipH="1" flipV="1">
              <a:off x="6809948" y="2551500"/>
              <a:ext cx="1010091" cy="159165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/>
            <p:nvPr/>
          </p:nvCxnSpPr>
          <p:spPr>
            <a:xfrm flipH="1" flipV="1">
              <a:off x="6979174" y="2815921"/>
              <a:ext cx="319367" cy="50358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 rot="19674593">
                  <a:off x="6980379" y="2650390"/>
                  <a:ext cx="362022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74593">
                  <a:off x="6980379" y="2650390"/>
                  <a:ext cx="362022" cy="32534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 rot="19778865">
                  <a:off x="7532423" y="2735684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78865">
                  <a:off x="7532423" y="2735684"/>
                  <a:ext cx="343684" cy="32534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13333" r="-263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 rot="19795724">
                  <a:off x="6289527" y="3419491"/>
                  <a:ext cx="444994" cy="3487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95724">
                  <a:off x="6289527" y="3419491"/>
                  <a:ext cx="444994" cy="34875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10345" r="-10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 rot="19641827">
                  <a:off x="6549282" y="2497281"/>
                  <a:ext cx="32778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41827">
                  <a:off x="6549282" y="2497281"/>
                  <a:ext cx="327782" cy="30008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TextBox 127"/>
            <p:cNvSpPr txBox="1"/>
            <p:nvPr/>
          </p:nvSpPr>
          <p:spPr>
            <a:xfrm>
              <a:off x="8457864" y="3410826"/>
              <a:ext cx="28886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</a:t>
              </a:r>
              <a:endParaRPr lang="ru-RU" i="1" dirty="0"/>
            </a:p>
          </p:txBody>
        </p:sp>
        <p:sp>
          <p:nvSpPr>
            <p:cNvPr id="129" name="TextBox 128"/>
            <p:cNvSpPr txBox="1"/>
            <p:nvPr/>
          </p:nvSpPr>
          <p:spPr>
            <a:xfrm rot="19793661">
              <a:off x="8228702" y="2963566"/>
              <a:ext cx="2584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ru-RU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6581010" y="3943235"/>
                  <a:ext cx="34060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010" y="3943235"/>
                  <a:ext cx="340606" cy="30008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Прямая со стрелкой 131"/>
            <p:cNvCxnSpPr/>
            <p:nvPr/>
          </p:nvCxnSpPr>
          <p:spPr>
            <a:xfrm flipH="1" flipV="1">
              <a:off x="7006942" y="3512344"/>
              <a:ext cx="281881" cy="444474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 flipH="1">
              <a:off x="7293769" y="3792420"/>
              <a:ext cx="296894" cy="171668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 flipH="1">
              <a:off x="7001987" y="3342636"/>
              <a:ext cx="279935" cy="161862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flipH="1" flipV="1">
              <a:off x="7304349" y="3326077"/>
              <a:ext cx="294220" cy="46393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>
              <a:off x="7295684" y="3330945"/>
              <a:ext cx="0" cy="627484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Овал 136"/>
            <p:cNvSpPr/>
            <p:nvPr/>
          </p:nvSpPr>
          <p:spPr>
            <a:xfrm>
              <a:off x="7278160" y="3310456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9795724">
                  <a:off x="6823858" y="3171808"/>
                  <a:ext cx="52168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95724">
                  <a:off x="6823858" y="3171808"/>
                  <a:ext cx="521681" cy="276999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 rot="19673160">
                  <a:off x="7522266" y="3449353"/>
                  <a:ext cx="526234" cy="291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73160">
                  <a:off x="7522266" y="3449353"/>
                  <a:ext cx="526234" cy="291618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Дуга 139"/>
            <p:cNvSpPr/>
            <p:nvPr/>
          </p:nvSpPr>
          <p:spPr>
            <a:xfrm rot="17410464">
              <a:off x="7182804" y="3733449"/>
              <a:ext cx="156795" cy="156795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Дуга 140"/>
            <p:cNvSpPr/>
            <p:nvPr/>
          </p:nvSpPr>
          <p:spPr>
            <a:xfrm rot="6489321">
              <a:off x="7229982" y="3372725"/>
              <a:ext cx="215856" cy="215856"/>
            </a:xfrm>
            <a:prstGeom prst="arc">
              <a:avLst>
                <a:gd name="adj1" fmla="val 17173948"/>
                <a:gd name="adj2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7060542" y="3522924"/>
                  <a:ext cx="3239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542" y="3522924"/>
                  <a:ext cx="323999" cy="276999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7230886" y="3488783"/>
                  <a:ext cx="3239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886" y="3488783"/>
                  <a:ext cx="323999" cy="276999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Группа 16"/>
          <p:cNvGrpSpPr/>
          <p:nvPr/>
        </p:nvGrpSpPr>
        <p:grpSpPr>
          <a:xfrm>
            <a:off x="1382992" y="2949908"/>
            <a:ext cx="2419905" cy="332768"/>
            <a:chOff x="1382992" y="2949908"/>
            <a:chExt cx="2419905" cy="332768"/>
          </a:xfrm>
        </p:grpSpPr>
        <p:sp>
          <p:nvSpPr>
            <p:cNvPr id="61" name="TextBox 60"/>
            <p:cNvSpPr txBox="1"/>
            <p:nvPr/>
          </p:nvSpPr>
          <p:spPr>
            <a:xfrm>
              <a:off x="1382992" y="2959511"/>
              <a:ext cx="213020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Затраченная работа: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3372972" y="2949908"/>
                  <a:ext cx="429925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972" y="2949908"/>
                  <a:ext cx="429925" cy="32316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Группа 154"/>
          <p:cNvGrpSpPr/>
          <p:nvPr/>
        </p:nvGrpSpPr>
        <p:grpSpPr>
          <a:xfrm>
            <a:off x="1376931" y="3173127"/>
            <a:ext cx="3915255" cy="563424"/>
            <a:chOff x="1376931" y="1903511"/>
            <a:chExt cx="3915255" cy="563424"/>
          </a:xfrm>
        </p:grpSpPr>
        <p:sp>
          <p:nvSpPr>
            <p:cNvPr id="156" name="TextBox 155"/>
            <p:cNvSpPr txBox="1"/>
            <p:nvPr/>
          </p:nvSpPr>
          <p:spPr>
            <a:xfrm>
              <a:off x="1376931" y="2010664"/>
              <a:ext cx="165201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Следовательно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2897736" y="1903511"/>
                  <a:ext cx="2394450" cy="563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𝑔𝑠</m:t>
                            </m:r>
                            <m:func>
                              <m:func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500" i="1">
                                <a:latin typeface="Cambria Math"/>
                              </a:rPr>
                              <m:t>𝑚𝑔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func>
                                  <m:func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5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ru-RU" sz="15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500" i="1">
                                    <a:latin typeface="Cambria Math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d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736" y="1903511"/>
                  <a:ext cx="2394450" cy="563424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5026297" y="3165332"/>
                <a:ext cx="1196610" cy="563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ctg</m:t>
                              </m:r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297" y="3165332"/>
                <a:ext cx="1196610" cy="563424"/>
              </a:xfrm>
              <a:prstGeom prst="rect">
                <a:avLst/>
              </a:prstGeom>
              <a:blipFill rotWithShape="0">
                <a:blip r:embed="rId36"/>
                <a:stretch>
                  <a:fillRect r="-3571" b="-5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1439847" y="3796333"/>
                <a:ext cx="1807001" cy="56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1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</m:t>
                              </m:r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ctg</m:t>
                              </m:r>
                            </m:fName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47" y="3796333"/>
                <a:ext cx="1807001" cy="566502"/>
              </a:xfrm>
              <a:prstGeom prst="rect">
                <a:avLst/>
              </a:prstGeom>
              <a:blipFill rotWithShape="0">
                <a:blip r:embed="rId37"/>
                <a:stretch>
                  <a:fillRect b="-5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995712" y="3918001"/>
                <a:ext cx="75985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0,83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2" y="3918001"/>
                <a:ext cx="759859" cy="32316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3604060" y="3918001"/>
                <a:ext cx="75985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83%.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60" y="3918001"/>
                <a:ext cx="759859" cy="323165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1376931" y="4422619"/>
            <a:ext cx="161878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altLang="ru-RU" sz="1400" i="1" dirty="0" smtClean="0">
                <a:latin typeface="+mn-lt"/>
                <a:cs typeface="Times New Roman" panose="02020603050405020304" pitchFamily="18" charset="0"/>
              </a:rPr>
              <a:t>η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 = 83%.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-0.017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9753E-6 L 3.05556E-6 -0.03919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8642E-6 L -0.04966 -0.03951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158" grpId="0"/>
      <p:bldP spid="159" grpId="0"/>
      <p:bldP spid="160" grpId="0"/>
      <p:bldP spid="161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8"/>
            <a:ext cx="3980325" cy="514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400" b="1" cap="all" dirty="0">
                <a:solidFill>
                  <a:schemeClr val="accent2">
                    <a:lumMod val="75000"/>
                  </a:schemeClr>
                </a:solidFill>
              </a:rPr>
              <a:t>Трудись, чтобы в твоей душе не умерли те крошечные искры небесного огня, что зовутся совестью.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3400" y="4248150"/>
            <a:ext cx="17621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800" y="4388048"/>
            <a:ext cx="19351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Джордж Вашингтон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6976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81294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Тело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движется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вдоль оси </a:t>
            </a:r>
            <a:r>
              <a:rPr lang="ru-RU" altLang="ru-RU" sz="1400" i="1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</a:t>
            </a:r>
            <a:r>
              <a:rPr lang="en-US" altLang="ru-RU" sz="1400" i="1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x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под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действием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силы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Н,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направленной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вдоль этой оси. На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рисунке приведен график зависимости проекции скорости тела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 эту ось от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времени.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Какую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мощность развивает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эта сила в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момент времени </a:t>
            </a:r>
            <a:r>
              <a:rPr lang="en-US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4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1343298" y="4417188"/>
            <a:ext cx="166115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N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= 12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Вт.</a:t>
            </a:r>
            <a:endParaRPr lang="ru-RU" altLang="ru-RU" sz="1400" b="1" dirty="0">
              <a:latin typeface="Gerbera"/>
              <a:cs typeface="Arial" panose="020B0604020202020204" pitchFamily="34" charset="0"/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19310"/>
              </p:ext>
            </p:extLst>
          </p:nvPr>
        </p:nvGraphicFramePr>
        <p:xfrm>
          <a:off x="5554106" y="2267101"/>
          <a:ext cx="2700000" cy="2160000"/>
        </p:xfrm>
        <a:graphic>
          <a:graphicData uri="http://schemas.openxmlformats.org/drawingml/2006/table">
            <a:tbl>
              <a:tblPr/>
              <a:tblGrid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47162" y="1854139"/>
                <a:ext cx="40694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14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м/с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162" y="1854139"/>
                <a:ext cx="406944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65581" y="4441465"/>
                <a:ext cx="40694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581" y="4441465"/>
                <a:ext cx="406944" cy="215444"/>
              </a:xfrm>
              <a:prstGeom prst="rect">
                <a:avLst/>
              </a:prstGeom>
              <a:blipFill rotWithShape="0"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01478" y="442549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948351" y="4425492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569410" y="442549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ru-R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7041544" y="442549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ru-RU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6496530" y="442549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ru-RU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5272138" y="372972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ru-RU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5273500" y="319893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ru-R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5267150" y="265263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346365" y="2169382"/>
            <a:ext cx="24089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Мгновенная мощность: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10593" y="2169381"/>
                <a:ext cx="85498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93" y="2169381"/>
                <a:ext cx="85498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/>
          <p:cNvSpPr/>
          <p:nvPr/>
        </p:nvSpPr>
        <p:spPr>
          <a:xfrm>
            <a:off x="1346365" y="2649868"/>
            <a:ext cx="29393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 графика находим, что при 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48014" y="3203599"/>
                <a:ext cx="85380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 xmlns:m="http://schemas.openxmlformats.org/officeDocument/2006/math">
                    <m:r>
                      <a:rPr kumimoji="0" lang="en-US" sz="1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0" lang="en-US" sz="1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=4 с</m:t>
                    </m:r>
                  </m:oMath>
                </a14:m>
                <a:r>
                  <a:rPr kumimoji="0" lang="ru-RU" sz="15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,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014" y="3203599"/>
                <a:ext cx="853803" cy="323165"/>
              </a:xfrm>
              <a:prstGeom prst="rect">
                <a:avLst/>
              </a:prstGeom>
              <a:blipFill rotWithShape="0">
                <a:blip r:embed="rId7"/>
                <a:stretch>
                  <a:fillRect t="-5660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7600" y="3130354"/>
                <a:ext cx="1077952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kumimoji="0" lang="en-US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kumimoji="0" lang="ru-RU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ru-RU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kumimoji="0" lang="ru-RU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kumimoji="0" lang="ru-RU" sz="15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600" y="3130354"/>
                <a:ext cx="1077952" cy="4860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1346365" y="3838866"/>
            <a:ext cx="7604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956598" y="3773770"/>
                <a:ext cx="1431293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=2 Н ∙6 </m:t>
                      </m:r>
                      <m:f>
                        <m:fPr>
                          <m:ctrlPr>
                            <a:rPr lang="ru-RU" sz="15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 ker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i="1" kern="0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98" y="3773770"/>
                <a:ext cx="1431293" cy="4860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177620" y="3847030"/>
                <a:ext cx="91990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15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12 Вт.</m:t>
                      </m:r>
                    </m:oMath>
                  </m:oMathPara>
                </a14:m>
                <a:endPara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620" y="3847030"/>
                <a:ext cx="919906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371475" y="1691908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1249550" y="169190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68906" y="2742875"/>
            <a:ext cx="87614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1245055" y="2021203"/>
            <a:ext cx="0" cy="104419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68300" y="2021203"/>
                <a:ext cx="8359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Н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21203"/>
                <a:ext cx="835936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8299" y="2742237"/>
                <a:ext cx="87675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42237"/>
                <a:ext cx="876756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7711413" y="2800350"/>
            <a:ext cx="0" cy="1620797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68300" y="2353893"/>
                <a:ext cx="7756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53893"/>
                <a:ext cx="775676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09721" y="404675"/>
                <a:ext cx="8359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Н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21" y="404675"/>
                <a:ext cx="835936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68577" y="914405"/>
                <a:ext cx="87675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77" y="914405"/>
                <a:ext cx="876756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932136" y="908814"/>
                <a:ext cx="7756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136" y="908814"/>
                <a:ext cx="775676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Прямая соединительная линия 85"/>
          <p:cNvCxnSpPr/>
          <p:nvPr/>
        </p:nvCxnSpPr>
        <p:spPr>
          <a:xfrm>
            <a:off x="5555456" y="2803931"/>
            <a:ext cx="2157462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5560456" y="2454295"/>
            <a:ext cx="2610129" cy="196010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54106" y="1889145"/>
            <a:ext cx="0" cy="253795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542314" y="4430276"/>
            <a:ext cx="308189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694919" y="278451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877E-6 L -0.52969 0.3138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1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7639 0.35432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69136E-6 L -0.49878 0.28087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1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48" grpId="0"/>
      <p:bldP spid="56" grpId="0"/>
      <p:bldP spid="51" grpId="0"/>
      <p:bldP spid="54" grpId="0"/>
      <p:bldP spid="71" grpId="0"/>
      <p:bldP spid="72" grpId="0"/>
      <p:bldP spid="73" grpId="0"/>
      <p:bldP spid="74" grpId="0"/>
      <p:bldP spid="79" grpId="0"/>
      <p:bldP spid="80" grpId="0"/>
      <p:bldP spid="81" grpId="0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4103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Мальчик, стреляя из рогатки, натянул ее так, что длина резиновых шнуров стала на 0,1 м больше. Какая работа при этом совершена, если коэффициент упругости резинового шнура 9,8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∙ 10</a:t>
            </a:r>
            <a:r>
              <a:rPr lang="ru-RU" altLang="ru-RU" sz="1400" baseline="30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Н/м?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11357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99687" y="1511357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776070"/>
            <a:ext cx="141596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84872" y="1840653"/>
            <a:ext cx="0" cy="12667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840652"/>
                <a:ext cx="11325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13258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2784234"/>
                <a:ext cx="141657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84234"/>
                <a:ext cx="1416573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8300" y="2173342"/>
                <a:ext cx="1450563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9,8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173342"/>
                <a:ext cx="1450563" cy="5230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796477" y="2401472"/>
            <a:ext cx="24514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силы упругости: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99569" y="2261185"/>
                <a:ext cx="1714268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69" y="2261185"/>
                <a:ext cx="1714268" cy="5540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34" y="1927495"/>
            <a:ext cx="2854275" cy="2749485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796477" y="2857890"/>
            <a:ext cx="41916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Равнодействующая сил упругости шнуров: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81545" y="1876601"/>
            <a:ext cx="1256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Гука: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915970" y="1874152"/>
                <a:ext cx="1033246" cy="34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70" y="1874152"/>
                <a:ext cx="1033246" cy="3443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1796478" y="3618895"/>
            <a:ext cx="742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404509" y="3624610"/>
                <a:ext cx="1241837" cy="34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упр0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09" y="3624610"/>
                <a:ext cx="1241837" cy="344390"/>
              </a:xfrm>
              <a:prstGeom prst="rect">
                <a:avLst/>
              </a:prstGeom>
              <a:blipFill rotWithShape="0">
                <a:blip r:embed="rId10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492353" y="3624610"/>
                <a:ext cx="1241837" cy="34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53" y="3624610"/>
                <a:ext cx="1241837" cy="344390"/>
              </a:xfrm>
              <a:prstGeom prst="rect">
                <a:avLst/>
              </a:prstGeom>
              <a:blipFill rotWithShape="0">
                <a:blip r:embed="rId11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572000" y="3624610"/>
                <a:ext cx="1241837" cy="34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24610"/>
                <a:ext cx="1241837" cy="344390"/>
              </a:xfrm>
              <a:prstGeom prst="rect">
                <a:avLst/>
              </a:prstGeom>
              <a:blipFill rotWithShape="0">
                <a:blip r:embed="rId1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799687" y="3231862"/>
                <a:ext cx="2020759" cy="34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упр0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87" y="3231862"/>
                <a:ext cx="2020759" cy="344390"/>
              </a:xfrm>
              <a:prstGeom prst="rect">
                <a:avLst/>
              </a:prstGeom>
              <a:blipFill rotWithShape="0">
                <a:blip r:embed="rId1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561875" y="3223698"/>
                <a:ext cx="19380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875" y="3223698"/>
                <a:ext cx="1938025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1776460" y="4011643"/>
            <a:ext cx="4037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Общий коэффициент упругости шнуров: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1796477" y="4377450"/>
                <a:ext cx="125696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77" y="4377450"/>
                <a:ext cx="1256967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914575" y="4380499"/>
                <a:ext cx="7129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75" y="4380499"/>
                <a:ext cx="712955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2409" y="652563"/>
                <a:ext cx="11325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9" y="652563"/>
                <a:ext cx="1132580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96477" y="665081"/>
                <a:ext cx="141657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77" y="665081"/>
                <a:ext cx="1416573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6900" y="779971"/>
                <a:ext cx="1450563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9,8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779971"/>
                <a:ext cx="1450563" cy="52302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36" y="1792764"/>
            <a:ext cx="3185031" cy="3185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9" t="19841" r="3025" b="4603"/>
          <a:stretch/>
        </p:blipFill>
        <p:spPr>
          <a:xfrm>
            <a:off x="5995997" y="1626680"/>
            <a:ext cx="2767156" cy="30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531E-6 L 0.025 0.23118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46914E-6 L -0.15608 0.4126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8025E-6 L -0.02552 0.2737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46" grpId="0"/>
      <p:bldP spid="73" grpId="0"/>
      <p:bldP spid="65" grpId="0"/>
      <p:bldP spid="98" grpId="0"/>
      <p:bldP spid="101" grpId="0"/>
      <p:bldP spid="102" grpId="0"/>
      <p:bldP spid="108" grpId="0"/>
      <p:bldP spid="109" grpId="0"/>
      <p:bldP spid="113" grpId="0"/>
      <p:bldP spid="114" grpId="0"/>
      <p:bldP spid="100" grpId="0"/>
      <p:bldP spid="115" grpId="0"/>
      <p:bldP spid="117" grpId="0"/>
      <p:bldP spid="122" grpId="0"/>
      <p:bldP spid="123" grpId="0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81545" y="1874152"/>
            <a:ext cx="4206573" cy="2094848"/>
            <a:chOff x="1781545" y="1874152"/>
            <a:chExt cx="4206573" cy="2094848"/>
          </a:xfrm>
        </p:grpSpPr>
        <p:sp>
          <p:nvSpPr>
            <p:cNvPr id="98" name="TextBox 97"/>
            <p:cNvSpPr txBox="1"/>
            <p:nvPr/>
          </p:nvSpPr>
          <p:spPr>
            <a:xfrm>
              <a:off x="1796477" y="2857890"/>
              <a:ext cx="419164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Равнодействующая сил упругости шнуров: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81545" y="1876601"/>
              <a:ext cx="12569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Закон Гука: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915970" y="1874152"/>
                  <a:ext cx="1033246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970" y="1874152"/>
                  <a:ext cx="1033246" cy="34439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/>
            <p:cNvSpPr txBox="1"/>
            <p:nvPr/>
          </p:nvSpPr>
          <p:spPr>
            <a:xfrm>
              <a:off x="1796478" y="3618895"/>
              <a:ext cx="742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Тогда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2404509" y="3624610"/>
                  <a:ext cx="1241837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упр0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509" y="3624610"/>
                  <a:ext cx="1241837" cy="34439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3492353" y="3624610"/>
                  <a:ext cx="1241837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353" y="3624610"/>
                  <a:ext cx="1241837" cy="34439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572000" y="3624610"/>
                  <a:ext cx="1241837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624610"/>
                  <a:ext cx="1241837" cy="34439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799687" y="3231862"/>
                  <a:ext cx="2020759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упр0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i="1">
                                <a:latin typeface="Cambria Math" panose="02040503050406030204" pitchFamily="18" charset="0"/>
                              </a:rPr>
                              <m:t>упр</m:t>
                            </m:r>
                            <m:r>
                              <a:rPr lang="ru-RU" sz="1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i="1">
                                <a:latin typeface="Cambria Math" panose="02040503050406030204" pitchFamily="18" charset="0"/>
                              </a:rPr>
                              <m:t>упр</m:t>
                            </m:r>
                            <m:r>
                              <a:rPr lang="ru-RU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687" y="3231862"/>
                  <a:ext cx="2020759" cy="34439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561875" y="3223698"/>
                  <a:ext cx="193802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875" y="3223698"/>
                  <a:ext cx="1938025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371475" y="124103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Мальчик, стреляя из рогатки, натянул ее так, что длина резиновых шнуров стала на 0,1 м больше. Какая работа при этом совершена, если коэффициент упругости резинового шнура 9,8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∙ 10</a:t>
            </a:r>
            <a:r>
              <a:rPr lang="ru-RU" altLang="ru-RU" sz="1400" baseline="30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Н/м?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11357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99687" y="1511357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776070"/>
            <a:ext cx="141596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84872" y="1840653"/>
            <a:ext cx="0" cy="12667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840652"/>
                <a:ext cx="11325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13258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2784234"/>
                <a:ext cx="141657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84234"/>
                <a:ext cx="1416573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8300" y="2173342"/>
                <a:ext cx="1450563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9,8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173342"/>
                <a:ext cx="1450563" cy="5230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796477" y="2261185"/>
            <a:ext cx="4017360" cy="554062"/>
            <a:chOff x="1796477" y="2261185"/>
            <a:chExt cx="4017360" cy="554062"/>
          </a:xfrm>
        </p:grpSpPr>
        <p:sp>
          <p:nvSpPr>
            <p:cNvPr id="73" name="TextBox 72"/>
            <p:cNvSpPr txBox="1"/>
            <p:nvPr/>
          </p:nvSpPr>
          <p:spPr>
            <a:xfrm>
              <a:off x="1796477" y="2401472"/>
              <a:ext cx="24514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Работа силы упругости: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099569" y="2261185"/>
                  <a:ext cx="1714268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9569" y="2261185"/>
                  <a:ext cx="1714268" cy="55406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/>
          <p:cNvSpPr txBox="1"/>
          <p:nvPr/>
        </p:nvSpPr>
        <p:spPr>
          <a:xfrm>
            <a:off x="1776460" y="4011643"/>
            <a:ext cx="4037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Общий коэффициент упругости шнуров: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6477" y="4377450"/>
            <a:ext cx="1831053" cy="326214"/>
            <a:chOff x="1796477" y="4377450"/>
            <a:chExt cx="1831053" cy="3262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1796477" y="4377450"/>
                  <a:ext cx="1256967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477" y="4377450"/>
                  <a:ext cx="1256967" cy="3231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2914575" y="4380499"/>
                  <a:ext cx="71295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575" y="4380499"/>
                  <a:ext cx="712955" cy="3231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Группа 42"/>
          <p:cNvGrpSpPr/>
          <p:nvPr/>
        </p:nvGrpSpPr>
        <p:grpSpPr>
          <a:xfrm>
            <a:off x="1796477" y="1759342"/>
            <a:ext cx="4017360" cy="554062"/>
            <a:chOff x="1796477" y="1895870"/>
            <a:chExt cx="4017360" cy="554062"/>
          </a:xfrm>
        </p:grpSpPr>
        <p:sp>
          <p:nvSpPr>
            <p:cNvPr id="44" name="TextBox 43"/>
            <p:cNvSpPr txBox="1"/>
            <p:nvPr/>
          </p:nvSpPr>
          <p:spPr>
            <a:xfrm>
              <a:off x="1796477" y="2036157"/>
              <a:ext cx="24514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Работа силы упругости: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099569" y="1895870"/>
                  <a:ext cx="1714268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9569" y="1895870"/>
                  <a:ext cx="1714268" cy="55406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/>
          <p:cNvSpPr txBox="1"/>
          <p:nvPr/>
        </p:nvSpPr>
        <p:spPr>
          <a:xfrm>
            <a:off x="1792788" y="2301880"/>
            <a:ext cx="4037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Общий коэффициент упругости шнуров: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786469" y="2613521"/>
            <a:ext cx="1831053" cy="326214"/>
            <a:chOff x="1796477" y="4189124"/>
            <a:chExt cx="1831053" cy="3262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796477" y="4189124"/>
                  <a:ext cx="1256967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477" y="4189124"/>
                  <a:ext cx="1256967" cy="3231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14575" y="4192173"/>
                  <a:ext cx="71295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575" y="4192173"/>
                  <a:ext cx="712955" cy="3231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Группа 50"/>
          <p:cNvGrpSpPr/>
          <p:nvPr/>
        </p:nvGrpSpPr>
        <p:grpSpPr>
          <a:xfrm>
            <a:off x="1776460" y="2936375"/>
            <a:ext cx="3301686" cy="554062"/>
            <a:chOff x="1776460" y="3119457"/>
            <a:chExt cx="3301686" cy="554062"/>
          </a:xfrm>
        </p:grpSpPr>
        <p:sp>
          <p:nvSpPr>
            <p:cNvPr id="52" name="TextBox 51"/>
            <p:cNvSpPr txBox="1"/>
            <p:nvPr/>
          </p:nvSpPr>
          <p:spPr>
            <a:xfrm>
              <a:off x="1776460" y="3262005"/>
              <a:ext cx="81978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Тогда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376359" y="3119457"/>
                  <a:ext cx="2701787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359" y="3119457"/>
                  <a:ext cx="2701787" cy="55406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1776461" y="3554938"/>
            <a:ext cx="1851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мальчика: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82221" y="3544225"/>
                <a:ext cx="1940506" cy="349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21" y="3544225"/>
                <a:ext cx="1940506" cy="34907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784872" y="3930755"/>
                <a:ext cx="2314698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=9,8∙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0,1 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872" y="3930755"/>
                <a:ext cx="2314698" cy="52302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894033" y="4047014"/>
                <a:ext cx="9859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=9,8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Дж.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033" y="4047014"/>
                <a:ext cx="985939" cy="323165"/>
              </a:xfrm>
              <a:prstGeom prst="rect">
                <a:avLst/>
              </a:prstGeom>
              <a:blipFill rotWithShape="0">
                <a:blip r:embed="rId2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799687" y="4515737"/>
            <a:ext cx="1817835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= 9,8 Дж.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9" t="19841" r="3025" b="4603"/>
          <a:stretch/>
        </p:blipFill>
        <p:spPr>
          <a:xfrm>
            <a:off x="5995997" y="1626680"/>
            <a:ext cx="2767156" cy="30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3951E-6 L 4.16667E-6 -0.0978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7 L 0.00174 -0.33179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660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-0.0007 -0.34321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7" grpId="1"/>
      <p:bldP spid="47" grpId="0"/>
      <p:bldP spid="54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4103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58867" y="1511357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55656" y="2282510"/>
            <a:ext cx="2511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Второй закон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012148" y="2255470"/>
                <a:ext cx="2322752" cy="377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т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148" y="2255470"/>
                <a:ext cx="2322752" cy="377155"/>
              </a:xfrm>
              <a:prstGeom prst="rect">
                <a:avLst/>
              </a:prstGeom>
              <a:blipFill rotWithShape="0">
                <a:blip r:embed="rId4"/>
                <a:stretch>
                  <a:fillRect t="-8065" r="-4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755657" y="1876775"/>
            <a:ext cx="23762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Механическая работа: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38917" y="1870711"/>
                <a:ext cx="13841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17" y="1870711"/>
                <a:ext cx="1384196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052301" y="1870711"/>
                <a:ext cx="6598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301" y="1870711"/>
                <a:ext cx="659836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1755657" y="3072274"/>
            <a:ext cx="25922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Оу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995280" y="3073915"/>
                <a:ext cx="12180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80" y="3073915"/>
                <a:ext cx="1218070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075541" y="3073915"/>
                <a:ext cx="12180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1" y="3073915"/>
                <a:ext cx="1218070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755656" y="3442625"/>
            <a:ext cx="16201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Сила трения: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060947" y="3442346"/>
                <a:ext cx="1116124" cy="34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47" y="3442346"/>
                <a:ext cx="1116124" cy="343812"/>
              </a:xfrm>
              <a:prstGeom prst="rect">
                <a:avLst/>
              </a:prstGeom>
              <a:blipFill rotWithShape="0"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837168" y="3448696"/>
                <a:ext cx="8609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168" y="3448696"/>
                <a:ext cx="860996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755657" y="2677891"/>
            <a:ext cx="25922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Ох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989658" y="2683196"/>
                <a:ext cx="1382442" cy="34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58" y="2683196"/>
                <a:ext cx="1382442" cy="3438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193152" y="2683196"/>
                <a:ext cx="152073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52" y="2683196"/>
                <a:ext cx="1520737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1755656" y="3831703"/>
            <a:ext cx="22877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Сила тяги тепловоза: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796241" y="3831424"/>
                <a:ext cx="152687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241" y="3831424"/>
                <a:ext cx="1526872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1755656" y="4351702"/>
            <a:ext cx="1260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Ускорение: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898019" y="4200131"/>
                <a:ext cx="1526872" cy="578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019" y="4200131"/>
                <a:ext cx="1526872" cy="5780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368298" y="402495"/>
            <a:ext cx="8545507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На горизонтальном участке пути длиной 2 км скорость поезда увеличилась с 54 км/ч до 72 км/ч. Определите работу тепловоз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на этом участке, если масса поезда 800 т, а коэффициент сопротивления движению равен 0,007.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371475" y="1511357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368906" y="3894577"/>
            <a:ext cx="13833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1752216" y="1840653"/>
            <a:ext cx="0" cy="24007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68300" y="1840652"/>
                <a:ext cx="12985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298576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68299" y="3905539"/>
                <a:ext cx="138391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905539"/>
                <a:ext cx="1383917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68300" y="2173342"/>
                <a:ext cx="1069975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173342"/>
                <a:ext cx="1069975" cy="48789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68300" y="2685833"/>
                <a:ext cx="1069975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85833"/>
                <a:ext cx="1069975" cy="48789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68300" y="3180031"/>
                <a:ext cx="1450563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80031"/>
                <a:ext cx="1450563" cy="32579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68300" y="3553725"/>
                <a:ext cx="1069975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=0,007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553725"/>
                <a:ext cx="1069975" cy="325795"/>
              </a:xfrm>
              <a:prstGeom prst="rect">
                <a:avLst/>
              </a:prstGeom>
              <a:blipFill rotWithShape="0">
                <a:blip r:embed="rId2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Прямая соединительная линия 125"/>
          <p:cNvCxnSpPr/>
          <p:nvPr/>
        </p:nvCxnSpPr>
        <p:spPr>
          <a:xfrm flipV="1">
            <a:off x="7425368" y="3208565"/>
            <a:ext cx="0" cy="155937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6339210" y="4046071"/>
            <a:ext cx="247005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6331046" y="4246403"/>
            <a:ext cx="2418869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8586024" y="3740289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024" y="3740289"/>
                <a:ext cx="327782" cy="30008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Прямоугольник 129"/>
          <p:cNvSpPr/>
          <p:nvPr/>
        </p:nvSpPr>
        <p:spPr>
          <a:xfrm>
            <a:off x="7086245" y="3843652"/>
            <a:ext cx="675256" cy="3704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Прямая со стрелкой 130"/>
          <p:cNvCxnSpPr/>
          <p:nvPr/>
        </p:nvCxnSpPr>
        <p:spPr>
          <a:xfrm flipH="1">
            <a:off x="6593059" y="4048350"/>
            <a:ext cx="830815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7430223" y="4422481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223" y="4422481"/>
                <a:ext cx="488724" cy="300082"/>
              </a:xfrm>
              <a:prstGeom prst="rect">
                <a:avLst/>
              </a:prstGeom>
              <a:blipFill rotWithShape="0">
                <a:blip r:embed="rId22"/>
                <a:stretch>
                  <a:fillRect t="-10000" r="-3375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Прямая со стрелкой 132"/>
          <p:cNvCxnSpPr/>
          <p:nvPr/>
        </p:nvCxnSpPr>
        <p:spPr>
          <a:xfrm>
            <a:off x="7423874" y="4048350"/>
            <a:ext cx="974097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V="1">
            <a:off x="7425025" y="3418435"/>
            <a:ext cx="0" cy="62748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7425652" y="4051525"/>
            <a:ext cx="0" cy="62748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432124" y="3336588"/>
                <a:ext cx="362022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124" y="3336588"/>
                <a:ext cx="362022" cy="32534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8122797" y="3710432"/>
                <a:ext cx="374461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797" y="3710432"/>
                <a:ext cx="374461" cy="325345"/>
              </a:xfrm>
              <a:prstGeom prst="rect">
                <a:avLst/>
              </a:prstGeom>
              <a:blipFill rotWithShape="0">
                <a:blip r:embed="rId24"/>
                <a:stretch>
                  <a:fillRect t="-13208" r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6513355" y="3685032"/>
                <a:ext cx="444994" cy="348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355" y="3685032"/>
                <a:ext cx="444994" cy="348750"/>
              </a:xfrm>
              <a:prstGeom prst="rect">
                <a:avLst/>
              </a:prstGeom>
              <a:blipFill rotWithShape="0">
                <a:blip r:embed="rId25"/>
                <a:stretch>
                  <a:fillRect t="-10526" r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Овал 138"/>
          <p:cNvSpPr/>
          <p:nvPr/>
        </p:nvSpPr>
        <p:spPr>
          <a:xfrm>
            <a:off x="7406450" y="402607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8166196" y="3570008"/>
            <a:ext cx="37465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8166986" y="3278776"/>
                <a:ext cx="33156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986" y="3278776"/>
                <a:ext cx="331565" cy="300082"/>
              </a:xfrm>
              <a:prstGeom prst="rect">
                <a:avLst/>
              </a:prstGeom>
              <a:blipFill rotWithShape="0">
                <a:blip r:embed="rId26"/>
                <a:stretch>
                  <a:fillRect t="-10204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101480" y="3142649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480" y="3142649"/>
                <a:ext cx="327782" cy="300082"/>
              </a:xfrm>
              <a:prstGeom prst="rect">
                <a:avLst/>
              </a:prstGeom>
              <a:blipFill rotWithShape="0">
                <a:blip r:embed="rId2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4483100" y="395574"/>
                <a:ext cx="12985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00" y="395574"/>
                <a:ext cx="1298576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7613135" y="326256"/>
                <a:ext cx="1069975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135" y="326256"/>
                <a:ext cx="1069975" cy="48789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88686" y="554955"/>
                <a:ext cx="1069975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6" y="554955"/>
                <a:ext cx="1069975" cy="48789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2605741" y="637317"/>
                <a:ext cx="138391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741" y="637317"/>
                <a:ext cx="1383917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875238" y="640938"/>
                <a:ext cx="1450563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38" y="640938"/>
                <a:ext cx="1450563" cy="32579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4148365" y="875839"/>
                <a:ext cx="1069975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=0,007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65" y="875839"/>
                <a:ext cx="1069975" cy="325795"/>
              </a:xfrm>
              <a:prstGeom prst="rect">
                <a:avLst/>
              </a:prstGeom>
              <a:blipFill rotWithShape="0">
                <a:blip r:embed="rId3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1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45052 0.2805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79289 0.35895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53" y="179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8642E-6 L 0.01909 0.41296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24444 0.63518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3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3951E-6 L -0.71163 0.4913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0" y="2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0988E-6 L -0.41302 0.52037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95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9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96B0"/>
                                      </p:to>
                                    </p:animClr>
                                    <p:set>
                                      <p:cBhvr>
                                        <p:cTn id="211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4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7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0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5" grpId="0"/>
      <p:bldP spid="73" grpId="0"/>
      <p:bldP spid="79" grpId="0"/>
      <p:bldP spid="99" grpId="0"/>
      <p:bldP spid="80" grpId="0"/>
      <p:bldP spid="81" grpId="0"/>
      <p:bldP spid="100" grpId="0"/>
      <p:bldP spid="82" grpId="0"/>
      <p:bldP spid="83" grpId="0"/>
      <p:bldP spid="101" grpId="0"/>
      <p:bldP spid="90" grpId="0"/>
      <p:bldP spid="96" grpId="0"/>
      <p:bldP spid="102" grpId="0"/>
      <p:bldP spid="104" grpId="0"/>
      <p:bldP spid="106" grpId="0"/>
      <p:bldP spid="111" grpId="0"/>
      <p:bldP spid="112" grpId="0"/>
      <p:bldP spid="118" grpId="0"/>
      <p:bldP spid="119" grpId="0"/>
      <p:bldP spid="121" grpId="0"/>
      <p:bldP spid="122" grpId="0"/>
      <p:bldP spid="123" grpId="0"/>
      <p:bldP spid="124" grpId="0"/>
      <p:bldP spid="129" grpId="0"/>
      <p:bldP spid="130" grpId="0" animBg="1"/>
      <p:bldP spid="132" grpId="0"/>
      <p:bldP spid="136" grpId="0"/>
      <p:bldP spid="137" grpId="0"/>
      <p:bldP spid="138" grpId="0"/>
      <p:bldP spid="139" grpId="0" animBg="1"/>
      <p:bldP spid="141" grpId="0"/>
      <p:bldP spid="142" grpId="0"/>
      <p:bldP spid="143" grpId="0"/>
      <p:bldP spid="143" grpId="1"/>
      <p:bldP spid="143" grpId="2"/>
      <p:bldP spid="144" grpId="0"/>
      <p:bldP spid="144" grpId="1"/>
      <p:bldP spid="144" grpId="2"/>
      <p:bldP spid="145" grpId="0"/>
      <p:bldP spid="145" grpId="1"/>
      <p:bldP spid="145" grpId="2"/>
      <p:bldP spid="146" grpId="0"/>
      <p:bldP spid="146" grpId="1"/>
      <p:bldP spid="146" grpId="2"/>
      <p:bldP spid="147" grpId="0"/>
      <p:bldP spid="147" grpId="1"/>
      <p:bldP spid="147" grpId="2"/>
      <p:bldP spid="148" grpId="0"/>
      <p:bldP spid="148" grpId="1"/>
      <p:bldP spid="14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4103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58867" y="1511357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1755656" y="2255470"/>
            <a:ext cx="4579244" cy="377155"/>
            <a:chOff x="1844612" y="1919909"/>
            <a:chExt cx="4579244" cy="377155"/>
          </a:xfrm>
        </p:grpSpPr>
        <p:sp>
          <p:nvSpPr>
            <p:cNvPr id="52" name="TextBox 51"/>
            <p:cNvSpPr txBox="1"/>
            <p:nvPr/>
          </p:nvSpPr>
          <p:spPr>
            <a:xfrm>
              <a:off x="1844612" y="1946949"/>
              <a:ext cx="25114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Второй закон Ньютона: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4101104" y="1919909"/>
                  <a:ext cx="2322752" cy="3771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500" i="1">
                                <a:latin typeface="Cambria Math" panose="02040503050406030204" pitchFamily="18" charset="0"/>
                              </a:rPr>
                              <m:t>т</m:t>
                            </m:r>
                            <m:r>
                              <a:rPr lang="ru-RU" sz="1500" b="0" i="1" smtClean="0">
                                <a:latin typeface="Cambria Math" panose="02040503050406030204" pitchFamily="18" charset="0"/>
                              </a:rPr>
                              <m:t>р</m:t>
                            </m:r>
                          </m:sub>
                        </m:sSub>
                        <m:r>
                          <a:rPr lang="ru-RU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104" y="1919909"/>
                  <a:ext cx="2322752" cy="3771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065" r="-446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Группа 22"/>
          <p:cNvGrpSpPr/>
          <p:nvPr/>
        </p:nvGrpSpPr>
        <p:grpSpPr>
          <a:xfrm>
            <a:off x="1755657" y="1870711"/>
            <a:ext cx="3956480" cy="329229"/>
            <a:chOff x="1755657" y="1810983"/>
            <a:chExt cx="3956480" cy="329229"/>
          </a:xfrm>
        </p:grpSpPr>
        <p:sp>
          <p:nvSpPr>
            <p:cNvPr id="73" name="TextBox 72"/>
            <p:cNvSpPr txBox="1"/>
            <p:nvPr/>
          </p:nvSpPr>
          <p:spPr>
            <a:xfrm>
              <a:off x="1755657" y="1817047"/>
              <a:ext cx="237626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Механическая работа: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938917" y="1810983"/>
                  <a:ext cx="138419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917" y="1810983"/>
                  <a:ext cx="1384196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5052301" y="1810983"/>
                  <a:ext cx="65983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301" y="1810983"/>
                  <a:ext cx="659836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Группа 20"/>
          <p:cNvGrpSpPr/>
          <p:nvPr/>
        </p:nvGrpSpPr>
        <p:grpSpPr>
          <a:xfrm>
            <a:off x="1755657" y="3072274"/>
            <a:ext cx="4537954" cy="324806"/>
            <a:chOff x="1755657" y="2838402"/>
            <a:chExt cx="4537954" cy="324806"/>
          </a:xfrm>
        </p:grpSpPr>
        <p:sp>
          <p:nvSpPr>
            <p:cNvPr id="80" name="TextBox 79"/>
            <p:cNvSpPr txBox="1"/>
            <p:nvPr/>
          </p:nvSpPr>
          <p:spPr>
            <a:xfrm>
              <a:off x="1755657" y="2838402"/>
              <a:ext cx="25922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проекциях на ось </a:t>
              </a:r>
              <a:r>
                <a:rPr lang="ru-RU" sz="15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Оу</a:t>
              </a:r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995280" y="2840043"/>
                  <a:ext cx="12180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𝑚𝑔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280" y="2840043"/>
                  <a:ext cx="1218070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5075541" y="2840043"/>
                  <a:ext cx="12180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𝑚𝑔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541" y="2840043"/>
                  <a:ext cx="1218070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Группа 24"/>
          <p:cNvGrpSpPr/>
          <p:nvPr/>
        </p:nvGrpSpPr>
        <p:grpSpPr>
          <a:xfrm>
            <a:off x="1755656" y="3442346"/>
            <a:ext cx="2942508" cy="343812"/>
            <a:chOff x="1755656" y="3175390"/>
            <a:chExt cx="2942508" cy="343812"/>
          </a:xfrm>
        </p:grpSpPr>
        <p:sp>
          <p:nvSpPr>
            <p:cNvPr id="82" name="TextBox 81"/>
            <p:cNvSpPr txBox="1"/>
            <p:nvPr/>
          </p:nvSpPr>
          <p:spPr>
            <a:xfrm>
              <a:off x="1755656" y="3175669"/>
              <a:ext cx="16201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Сила трения: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060947" y="3175390"/>
                  <a:ext cx="1116124" cy="343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0947" y="3175390"/>
                  <a:ext cx="1116124" cy="34381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3837168" y="3181740"/>
                  <a:ext cx="86099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𝑚𝑔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168" y="3181740"/>
                  <a:ext cx="860996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Группа 21"/>
          <p:cNvGrpSpPr/>
          <p:nvPr/>
        </p:nvGrpSpPr>
        <p:grpSpPr>
          <a:xfrm>
            <a:off x="1755657" y="2677891"/>
            <a:ext cx="4958232" cy="349117"/>
            <a:chOff x="1755657" y="2507764"/>
            <a:chExt cx="4958232" cy="349117"/>
          </a:xfrm>
        </p:grpSpPr>
        <p:sp>
          <p:nvSpPr>
            <p:cNvPr id="90" name="TextBox 89"/>
            <p:cNvSpPr txBox="1"/>
            <p:nvPr/>
          </p:nvSpPr>
          <p:spPr>
            <a:xfrm>
              <a:off x="1755657" y="2507764"/>
              <a:ext cx="25922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проекциях на ось </a:t>
              </a:r>
              <a:r>
                <a:rPr lang="ru-RU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Ох</a:t>
              </a:r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3989658" y="2513069"/>
                  <a:ext cx="1382442" cy="343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658" y="2513069"/>
                  <a:ext cx="1382442" cy="34381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5193152" y="2513069"/>
                  <a:ext cx="1520737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152" y="2513069"/>
                  <a:ext cx="1520737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Группа 102"/>
          <p:cNvGrpSpPr/>
          <p:nvPr/>
        </p:nvGrpSpPr>
        <p:grpSpPr>
          <a:xfrm>
            <a:off x="1755656" y="3831424"/>
            <a:ext cx="3567457" cy="323444"/>
            <a:chOff x="1755656" y="3175390"/>
            <a:chExt cx="3567457" cy="323444"/>
          </a:xfrm>
        </p:grpSpPr>
        <p:sp>
          <p:nvSpPr>
            <p:cNvPr id="104" name="TextBox 103"/>
            <p:cNvSpPr txBox="1"/>
            <p:nvPr/>
          </p:nvSpPr>
          <p:spPr>
            <a:xfrm>
              <a:off x="1755656" y="3175669"/>
              <a:ext cx="22877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Сила тяги тепловоза: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796241" y="3175390"/>
                  <a:ext cx="152687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241" y="3175390"/>
                  <a:ext cx="1526872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Группа 109"/>
          <p:cNvGrpSpPr/>
          <p:nvPr/>
        </p:nvGrpSpPr>
        <p:grpSpPr>
          <a:xfrm>
            <a:off x="1755656" y="4200131"/>
            <a:ext cx="2669235" cy="578043"/>
            <a:chOff x="1755656" y="3024098"/>
            <a:chExt cx="2669235" cy="578043"/>
          </a:xfrm>
        </p:grpSpPr>
        <p:sp>
          <p:nvSpPr>
            <p:cNvPr id="111" name="TextBox 110"/>
            <p:cNvSpPr txBox="1"/>
            <p:nvPr/>
          </p:nvSpPr>
          <p:spPr>
            <a:xfrm>
              <a:off x="1755656" y="3175669"/>
              <a:ext cx="12605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Ускорение: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2898019" y="3024098"/>
                  <a:ext cx="1526872" cy="578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8019" y="3024098"/>
                  <a:ext cx="1526872" cy="57804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368298" y="402495"/>
            <a:ext cx="8545507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На горизонтальном участке пути длиной 2 км скорость поезда увеличилась с 54 км/ч до 72 км/ч. Определите работу тепловоз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на этом участке, если масса поезда 800 т, а коэффициент сопротивления движению равен 0,007.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371475" y="1511357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68906" y="3894577"/>
            <a:ext cx="13833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752216" y="1840653"/>
            <a:ext cx="0" cy="24007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68300" y="1840652"/>
                <a:ext cx="12985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298576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68299" y="3905539"/>
                <a:ext cx="138391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905539"/>
                <a:ext cx="1383917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68300" y="2173342"/>
                <a:ext cx="1069975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173342"/>
                <a:ext cx="1069975" cy="48789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68300" y="2685833"/>
                <a:ext cx="1069975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85833"/>
                <a:ext cx="1069975" cy="48789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8300" y="3180031"/>
                <a:ext cx="1450563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80031"/>
                <a:ext cx="1450563" cy="32579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68300" y="3553725"/>
                <a:ext cx="1069975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=0,007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553725"/>
                <a:ext cx="1069975" cy="325795"/>
              </a:xfrm>
              <a:prstGeom prst="rect">
                <a:avLst/>
              </a:prstGeom>
              <a:blipFill rotWithShape="0">
                <a:blip r:embed="rId2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1755656" y="2491918"/>
            <a:ext cx="22877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Сила тяги тепловоза: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796241" y="2491639"/>
                <a:ext cx="152687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241" y="2491639"/>
                <a:ext cx="1526872" cy="323165"/>
              </a:xfrm>
              <a:prstGeom prst="rect">
                <a:avLst/>
              </a:prstGeom>
              <a:blipFill rotWithShape="0">
                <a:blip r:embed="rId2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130560" y="2348739"/>
                <a:ext cx="1976984" cy="61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560" y="2348739"/>
                <a:ext cx="1976984" cy="61927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Группа 122"/>
          <p:cNvGrpSpPr/>
          <p:nvPr/>
        </p:nvGrpSpPr>
        <p:grpSpPr>
          <a:xfrm>
            <a:off x="1755656" y="3100482"/>
            <a:ext cx="2669235" cy="578043"/>
            <a:chOff x="1755656" y="3024098"/>
            <a:chExt cx="2669235" cy="578043"/>
          </a:xfrm>
        </p:grpSpPr>
        <p:sp>
          <p:nvSpPr>
            <p:cNvPr id="124" name="TextBox 123"/>
            <p:cNvSpPr txBox="1"/>
            <p:nvPr/>
          </p:nvSpPr>
          <p:spPr>
            <a:xfrm>
              <a:off x="1755656" y="3175669"/>
              <a:ext cx="12605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Ускорение: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2898019" y="3024098"/>
                  <a:ext cx="1526872" cy="578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8019" y="3024098"/>
                  <a:ext cx="1526872" cy="578043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Группа 125"/>
          <p:cNvGrpSpPr/>
          <p:nvPr/>
        </p:nvGrpSpPr>
        <p:grpSpPr>
          <a:xfrm>
            <a:off x="1756672" y="3843652"/>
            <a:ext cx="2839820" cy="619272"/>
            <a:chOff x="1756672" y="3356311"/>
            <a:chExt cx="2839820" cy="619272"/>
          </a:xfrm>
        </p:grpSpPr>
        <p:sp>
          <p:nvSpPr>
            <p:cNvPr id="127" name="TextBox 126"/>
            <p:cNvSpPr txBox="1"/>
            <p:nvPr/>
          </p:nvSpPr>
          <p:spPr>
            <a:xfrm>
              <a:off x="1756672" y="3518643"/>
              <a:ext cx="8173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Тогда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2363951" y="3356311"/>
                  <a:ext cx="2232541" cy="619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5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951" y="3356311"/>
                  <a:ext cx="2232541" cy="61927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Группа 1"/>
          <p:cNvGrpSpPr/>
          <p:nvPr/>
        </p:nvGrpSpPr>
        <p:grpSpPr>
          <a:xfrm>
            <a:off x="6331046" y="3142649"/>
            <a:ext cx="2582760" cy="1625294"/>
            <a:chOff x="6331046" y="3142649"/>
            <a:chExt cx="2582760" cy="1625294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7425368" y="3208565"/>
              <a:ext cx="0" cy="155937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6339210" y="4046071"/>
              <a:ext cx="247005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6331046" y="4246403"/>
              <a:ext cx="2418869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586024" y="3740289"/>
                  <a:ext cx="32778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024" y="3740289"/>
                  <a:ext cx="327782" cy="30008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Прямоугольник 75"/>
            <p:cNvSpPr/>
            <p:nvPr/>
          </p:nvSpPr>
          <p:spPr>
            <a:xfrm>
              <a:off x="7086245" y="3843652"/>
              <a:ext cx="675256" cy="3704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 flipH="1">
              <a:off x="6593059" y="4048350"/>
              <a:ext cx="83081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430223" y="4422481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223" y="4422481"/>
                  <a:ext cx="488724" cy="30008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10000" r="-33750"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Прямая со стрелкой 91"/>
            <p:cNvCxnSpPr/>
            <p:nvPr/>
          </p:nvCxnSpPr>
          <p:spPr>
            <a:xfrm>
              <a:off x="7423874" y="4048350"/>
              <a:ext cx="974097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 flipV="1">
              <a:off x="7425025" y="3418435"/>
              <a:ext cx="0" cy="62748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>
              <a:off x="7425652" y="4051525"/>
              <a:ext cx="0" cy="627484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7432124" y="3336588"/>
                  <a:ext cx="362022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124" y="3336588"/>
                  <a:ext cx="362022" cy="32534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8122797" y="3710432"/>
                  <a:ext cx="374461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2797" y="3710432"/>
                  <a:ext cx="374461" cy="32534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t="-13208" r="-1451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6513355" y="3685032"/>
                  <a:ext cx="444994" cy="3487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355" y="3685032"/>
                  <a:ext cx="444994" cy="348750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t="-10526" r="-136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Овал 132"/>
            <p:cNvSpPr/>
            <p:nvPr/>
          </p:nvSpPr>
          <p:spPr>
            <a:xfrm>
              <a:off x="7406450" y="4026079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4" name="Прямая со стрелкой 133"/>
            <p:cNvCxnSpPr/>
            <p:nvPr/>
          </p:nvCxnSpPr>
          <p:spPr>
            <a:xfrm>
              <a:off x="8166196" y="3570008"/>
              <a:ext cx="374650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8166986" y="3278776"/>
                  <a:ext cx="331565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6986" y="3278776"/>
                  <a:ext cx="331565" cy="300082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t="-10204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7101480" y="3142649"/>
                  <a:ext cx="32778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480" y="3142649"/>
                  <a:ext cx="327782" cy="300082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8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679E-6 L 8.33333E-7 -0.26049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3827E-7 L 2.77778E-6 -0.2142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1" grpId="0"/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1755657" y="1887706"/>
            <a:ext cx="4416540" cy="619272"/>
            <a:chOff x="1755657" y="1862213"/>
            <a:chExt cx="4416540" cy="619272"/>
          </a:xfrm>
        </p:grpSpPr>
        <p:sp>
          <p:nvSpPr>
            <p:cNvPr id="50" name="TextBox 49"/>
            <p:cNvSpPr txBox="1"/>
            <p:nvPr/>
          </p:nvSpPr>
          <p:spPr>
            <a:xfrm>
              <a:off x="1755657" y="2010664"/>
              <a:ext cx="237626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Механическая работа: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939656" y="1862213"/>
                  <a:ext cx="2232541" cy="619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5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656" y="1862213"/>
                  <a:ext cx="2232541" cy="6192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371475" y="124103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5507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На горизонтальном участке пути длиной 2 км скорость поезда увеличилась с 54 км/ч до 72 км/ч. Определите работу тепловоз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на этом участке, если масса поезда 800 т, а коэффициент сопротивления движению равен 0,007.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11357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58867" y="1511357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894577"/>
            <a:ext cx="13833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52216" y="1840653"/>
            <a:ext cx="0" cy="24007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840652"/>
                <a:ext cx="12985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298576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905539"/>
                <a:ext cx="138391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905539"/>
                <a:ext cx="1383917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8300" y="2173342"/>
                <a:ext cx="1069975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173342"/>
                <a:ext cx="1069975" cy="4878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68300" y="2685833"/>
                <a:ext cx="1069975" cy="48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85833"/>
                <a:ext cx="1069975" cy="4878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8300" y="3180031"/>
                <a:ext cx="1450563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80031"/>
                <a:ext cx="1450563" cy="3257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8300" y="3553725"/>
                <a:ext cx="1069975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=0,007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553725"/>
                <a:ext cx="1069975" cy="325795"/>
              </a:xfrm>
              <a:prstGeom prst="rect">
                <a:avLst/>
              </a:prstGeom>
              <a:blipFill rotWithShape="0">
                <a:blip r:embed="rId1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755657" y="1876775"/>
            <a:ext cx="23762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Механическая работа: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38917" y="1870711"/>
            <a:ext cx="1773220" cy="323165"/>
            <a:chOff x="3938917" y="1870711"/>
            <a:chExt cx="1773220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938917" y="1870711"/>
                  <a:ext cx="138419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917" y="1870711"/>
                  <a:ext cx="1384196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5052301" y="1870711"/>
                  <a:ext cx="65983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301" y="1870711"/>
                  <a:ext cx="659836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Группа 102"/>
          <p:cNvGrpSpPr/>
          <p:nvPr/>
        </p:nvGrpSpPr>
        <p:grpSpPr>
          <a:xfrm>
            <a:off x="1755656" y="2348739"/>
            <a:ext cx="5351888" cy="619272"/>
            <a:chOff x="1755656" y="3032490"/>
            <a:chExt cx="5351888" cy="619272"/>
          </a:xfrm>
        </p:grpSpPr>
        <p:sp>
          <p:nvSpPr>
            <p:cNvPr id="104" name="TextBox 103"/>
            <p:cNvSpPr txBox="1"/>
            <p:nvPr/>
          </p:nvSpPr>
          <p:spPr>
            <a:xfrm>
              <a:off x="1755656" y="3175669"/>
              <a:ext cx="22877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Сила тяги тепловоза: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796241" y="3175390"/>
                  <a:ext cx="152687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241" y="3175390"/>
                  <a:ext cx="1526872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130560" y="3032490"/>
                  <a:ext cx="1976984" cy="619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560" y="3032490"/>
                  <a:ext cx="1976984" cy="61927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Группа 109"/>
          <p:cNvGrpSpPr/>
          <p:nvPr/>
        </p:nvGrpSpPr>
        <p:grpSpPr>
          <a:xfrm>
            <a:off x="1755656" y="3100482"/>
            <a:ext cx="2669235" cy="578043"/>
            <a:chOff x="1755656" y="3024098"/>
            <a:chExt cx="2669235" cy="578043"/>
          </a:xfrm>
        </p:grpSpPr>
        <p:sp>
          <p:nvSpPr>
            <p:cNvPr id="111" name="TextBox 110"/>
            <p:cNvSpPr txBox="1"/>
            <p:nvPr/>
          </p:nvSpPr>
          <p:spPr>
            <a:xfrm>
              <a:off x="1755656" y="3175669"/>
              <a:ext cx="12605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Ускорение: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2898019" y="3024098"/>
                  <a:ext cx="1526872" cy="578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8019" y="3024098"/>
                  <a:ext cx="1526872" cy="57804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TextBox 62"/>
          <p:cNvSpPr txBox="1"/>
          <p:nvPr/>
        </p:nvSpPr>
        <p:spPr>
          <a:xfrm>
            <a:off x="1756672" y="4005984"/>
            <a:ext cx="8173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363951" y="3843652"/>
                <a:ext cx="2232541" cy="61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51" y="3843652"/>
                <a:ext cx="2232541" cy="61927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67031" y="3874873"/>
                <a:ext cx="3082555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ru-RU" sz="15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15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113,75</m:t>
                      </m:r>
                      <m:r>
                        <a:rPr lang="ru-RU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31" y="3874873"/>
                <a:ext cx="3082555" cy="48609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29340" y="3952846"/>
                <a:ext cx="159462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=1,82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ж.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340" y="3952846"/>
                <a:ext cx="1594627" cy="323165"/>
              </a:xfrm>
              <a:prstGeom prst="rect">
                <a:avLst/>
              </a:prstGeom>
              <a:blipFill rotWithShape="0">
                <a:blip r:embed="rId2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67031" y="3332581"/>
                <a:ext cx="3983584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ru-RU" sz="15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43,75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f>
                            <m:fPr>
                              <m:ctrlP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0,07 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31" y="3332581"/>
                <a:ext cx="3983584" cy="48609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98521" y="3405270"/>
                <a:ext cx="30840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521" y="3405270"/>
                <a:ext cx="308407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767031" y="2563175"/>
                <a:ext cx="5586270" cy="71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кг∙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ru-RU" sz="15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5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500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en-US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м</m:t>
                                          </m:r>
                                        </m:num>
                                        <m:den>
                                          <m:r>
                                            <a:rPr lang="ru-RU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en-US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м</m:t>
                                          </m:r>
                                        </m:num>
                                        <m:den>
                                          <m:r>
                                            <a:rPr lang="ru-RU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2∙</m:t>
                              </m:r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den>
                          </m:f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0,007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 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31" y="2563175"/>
                <a:ext cx="5586270" cy="713209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65138" y="2861400"/>
                <a:ext cx="30840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38" y="2861400"/>
                <a:ext cx="308407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758867" y="4417164"/>
            <a:ext cx="218078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182 М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Дж.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331046" y="3142649"/>
            <a:ext cx="2582760" cy="1625294"/>
            <a:chOff x="6331046" y="3142649"/>
            <a:chExt cx="2582760" cy="1625294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7425368" y="3208565"/>
              <a:ext cx="0" cy="155937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339210" y="4046071"/>
              <a:ext cx="247005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331046" y="4246403"/>
              <a:ext cx="2418869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586024" y="3740289"/>
                  <a:ext cx="32778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024" y="3740289"/>
                  <a:ext cx="327782" cy="30008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Прямоугольник 69"/>
            <p:cNvSpPr/>
            <p:nvPr/>
          </p:nvSpPr>
          <p:spPr>
            <a:xfrm>
              <a:off x="7086245" y="3843652"/>
              <a:ext cx="675256" cy="3704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 flipH="1">
              <a:off x="6593059" y="4048350"/>
              <a:ext cx="83081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430223" y="4422481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223" y="4422481"/>
                  <a:ext cx="488724" cy="30008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t="-10000" r="-33750"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Прямая со стрелкой 74"/>
            <p:cNvCxnSpPr/>
            <p:nvPr/>
          </p:nvCxnSpPr>
          <p:spPr>
            <a:xfrm>
              <a:off x="7423874" y="4048350"/>
              <a:ext cx="974097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flipV="1">
              <a:off x="7425025" y="3418435"/>
              <a:ext cx="0" cy="62748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7425652" y="4051525"/>
              <a:ext cx="0" cy="627484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432124" y="3336588"/>
                  <a:ext cx="362022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124" y="3336588"/>
                  <a:ext cx="362022" cy="325345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8122797" y="3710432"/>
                  <a:ext cx="374461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2797" y="3710432"/>
                  <a:ext cx="374461" cy="325345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13208" r="-1451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513355" y="3685032"/>
                  <a:ext cx="444994" cy="3487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355" y="3685032"/>
                  <a:ext cx="444994" cy="34875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t="-10526" r="-136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Овал 82"/>
            <p:cNvSpPr/>
            <p:nvPr/>
          </p:nvSpPr>
          <p:spPr>
            <a:xfrm>
              <a:off x="7406450" y="4026079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 стрелкой 89"/>
            <p:cNvCxnSpPr/>
            <p:nvPr/>
          </p:nvCxnSpPr>
          <p:spPr>
            <a:xfrm>
              <a:off x="8166196" y="3570008"/>
              <a:ext cx="374650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166986" y="3278776"/>
                  <a:ext cx="331565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6986" y="3278776"/>
                  <a:ext cx="331565" cy="30008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t="-10204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7101480" y="3142649"/>
                  <a:ext cx="32778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480" y="3142649"/>
                  <a:ext cx="327782" cy="300082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665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03148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7309 -0.3805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-1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63" grpId="0"/>
      <p:bldP spid="65" grpId="0"/>
      <p:bldP spid="65" grpId="1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ый треугольник 102"/>
          <p:cNvSpPr/>
          <p:nvPr/>
        </p:nvSpPr>
        <p:spPr>
          <a:xfrm flipH="1">
            <a:off x="6086030" y="2695366"/>
            <a:ext cx="2674620" cy="1580623"/>
          </a:xfrm>
          <a:prstGeom prst="rtTriangle">
            <a:avLst/>
          </a:prstGeom>
          <a:solidFill>
            <a:schemeClr val="bg1">
              <a:lumMod val="85000"/>
              <a:alpha val="3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ый треугольник 143"/>
          <p:cNvSpPr/>
          <p:nvPr/>
        </p:nvSpPr>
        <p:spPr>
          <a:xfrm flipH="1">
            <a:off x="6153150" y="2726774"/>
            <a:ext cx="2592164" cy="1535302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47179" y="4035539"/>
                <a:ext cx="58506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79" y="4035539"/>
                <a:ext cx="585066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06759" y="4030037"/>
                <a:ext cx="38617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59" y="4030037"/>
                <a:ext cx="386171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288525" y="4021742"/>
                <a:ext cx="123313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25" y="4021742"/>
                <a:ext cx="1233135" cy="323165"/>
              </a:xfrm>
              <a:prstGeom prst="rect">
                <a:avLst/>
              </a:prstGeom>
              <a:blipFill rotWithShape="0"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376931" y="1877774"/>
            <a:ext cx="3499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Коэффициент полезного действия: 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24807" y="1762457"/>
                <a:ext cx="825818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807" y="1762457"/>
                <a:ext cx="825818" cy="5637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71475" y="9973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Груз массой 10 кг поднимают равномерно по наклонной плоскости с углом наклона 45</a:t>
            </a:r>
            <a:r>
              <a:rPr lang="ru-RU" altLang="ru-RU" sz="1400" baseline="30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Определите КПД наклонной плоскости, если коэффициент трения тела о плоскость 0,2.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38018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76931" y="138018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749945"/>
            <a:ext cx="1008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76931" y="1709481"/>
            <a:ext cx="0" cy="13731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709480"/>
                <a:ext cx="10699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709480"/>
                <a:ext cx="1069975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602" y="2759470"/>
                <a:ext cx="10086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2" y="2759470"/>
                <a:ext cx="1008632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8301" y="2042170"/>
                <a:ext cx="8585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042170"/>
                <a:ext cx="858520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8300" y="2374860"/>
                <a:ext cx="858521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74860"/>
                <a:ext cx="858521" cy="325795"/>
              </a:xfrm>
              <a:prstGeom prst="rect">
                <a:avLst/>
              </a:prstGeom>
              <a:blipFill rotWithShape="0">
                <a:blip r:embed="rId11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89816" y="3205777"/>
            <a:ext cx="1598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з-н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57792" y="3170751"/>
                <a:ext cx="2089881" cy="377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92" y="3170751"/>
                <a:ext cx="2089881" cy="377155"/>
              </a:xfrm>
              <a:prstGeom prst="rect">
                <a:avLst/>
              </a:prstGeom>
              <a:blipFill rotWithShape="0">
                <a:blip r:embed="rId12"/>
                <a:stretch>
                  <a:fillRect t="-8065" r="-5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47868" y="4040583"/>
                <a:ext cx="169980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868" y="4040583"/>
                <a:ext cx="1699805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80657" y="4425702"/>
                <a:ext cx="1107124" cy="34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57" y="4425702"/>
                <a:ext cx="1107124" cy="343812"/>
              </a:xfrm>
              <a:prstGeom prst="rect">
                <a:avLst/>
              </a:prstGeom>
              <a:blipFill rotWithShape="0">
                <a:blip r:embed="rId1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57535" y="4422449"/>
                <a:ext cx="13453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35" y="4422449"/>
                <a:ext cx="1345396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377522" y="4420827"/>
            <a:ext cx="1547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Сила трения: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31926" y="3619146"/>
                <a:ext cx="5418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26" y="3619146"/>
                <a:ext cx="541879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697778" y="3610026"/>
                <a:ext cx="120526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78" y="3610026"/>
                <a:ext cx="1205266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218962" y="3615810"/>
                <a:ext cx="660052" cy="343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962" y="3615810"/>
                <a:ext cx="660052" cy="34381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072616" y="3615810"/>
                <a:ext cx="36048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16" y="3615810"/>
                <a:ext cx="360483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382992" y="2394251"/>
            <a:ext cx="1863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Полезная работа: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112812" y="2388321"/>
                <a:ext cx="11285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812" y="2388321"/>
                <a:ext cx="1128516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30815" y="2388321"/>
                <a:ext cx="11285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𝑔𝑠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15" y="2388321"/>
                <a:ext cx="1128516" cy="323165"/>
              </a:xfrm>
              <a:prstGeom prst="rect">
                <a:avLst/>
              </a:prstGeom>
              <a:blipFill rotWithShape="0">
                <a:blip r:embed="rId21"/>
                <a:stretch>
                  <a:fillRect r="-3243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382992" y="2785466"/>
            <a:ext cx="2130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Затраченная работа: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397669" y="2779536"/>
                <a:ext cx="195728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𝐹𝑠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𝐹𝑠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69" y="2779536"/>
                <a:ext cx="1957282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Дуга 101"/>
          <p:cNvSpPr/>
          <p:nvPr/>
        </p:nvSpPr>
        <p:spPr>
          <a:xfrm rot="2088602">
            <a:off x="6241949" y="3966595"/>
            <a:ext cx="396240" cy="396240"/>
          </a:xfrm>
          <a:prstGeom prst="arc">
            <a:avLst>
              <a:gd name="adj1" fmla="val 16438866"/>
              <a:gd name="adj2" fmla="val 2122668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6162248" y="2599278"/>
            <a:ext cx="2382689" cy="13947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 rot="19724108">
                <a:off x="8274513" y="2335841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4108">
                <a:off x="8274513" y="2335841"/>
                <a:ext cx="327782" cy="30008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Прямоугольник 109"/>
          <p:cNvSpPr/>
          <p:nvPr/>
        </p:nvSpPr>
        <p:spPr>
          <a:xfrm rot="19740000">
            <a:off x="6958532" y="3139379"/>
            <a:ext cx="675256" cy="3704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 стрелкой 110"/>
          <p:cNvCxnSpPr/>
          <p:nvPr/>
        </p:nvCxnSpPr>
        <p:spPr>
          <a:xfrm flipH="1">
            <a:off x="6708210" y="3330945"/>
            <a:ext cx="594212" cy="34358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039682" y="3891721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82" y="3891721"/>
                <a:ext cx="488724" cy="300082"/>
              </a:xfrm>
              <a:prstGeom prst="rect">
                <a:avLst/>
              </a:prstGeom>
              <a:blipFill rotWithShape="0">
                <a:blip r:embed="rId24"/>
                <a:stretch>
                  <a:fillRect t="-10000" r="-3375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Прямая со стрелкой 113"/>
          <p:cNvCxnSpPr/>
          <p:nvPr/>
        </p:nvCxnSpPr>
        <p:spPr>
          <a:xfrm flipV="1">
            <a:off x="7296160" y="3026554"/>
            <a:ext cx="520700" cy="30480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6809948" y="2551500"/>
            <a:ext cx="1010091" cy="15916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 flipV="1">
            <a:off x="6979174" y="2815921"/>
            <a:ext cx="319367" cy="503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 rot="19778865">
                <a:off x="7532423" y="2735684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8865">
                <a:off x="7532423" y="2735684"/>
                <a:ext cx="343684" cy="325345"/>
              </a:xfrm>
              <a:prstGeom prst="rect">
                <a:avLst/>
              </a:prstGeom>
              <a:blipFill rotWithShape="0">
                <a:blip r:embed="rId26"/>
                <a:stretch>
                  <a:fillRect t="-13333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 rot="19795724">
                <a:off x="6289527" y="3419491"/>
                <a:ext cx="444994" cy="348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95724">
                <a:off x="6289527" y="3419491"/>
                <a:ext cx="444994" cy="348750"/>
              </a:xfrm>
              <a:prstGeom prst="rect">
                <a:avLst/>
              </a:prstGeom>
              <a:blipFill rotWithShape="0">
                <a:blip r:embed="rId27"/>
                <a:stretch>
                  <a:fillRect t="-10345" r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 rot="19641827">
                <a:off x="6549282" y="2497281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1827">
                <a:off x="6549282" y="2497281"/>
                <a:ext cx="327782" cy="30008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/>
          <p:cNvSpPr txBox="1"/>
          <p:nvPr/>
        </p:nvSpPr>
        <p:spPr>
          <a:xfrm>
            <a:off x="8457864" y="3410826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ru-RU" i="1" dirty="0"/>
          </a:p>
        </p:txBody>
      </p:sp>
      <p:sp>
        <p:nvSpPr>
          <p:cNvPr id="126" name="TextBox 125"/>
          <p:cNvSpPr txBox="1"/>
          <p:nvPr/>
        </p:nvSpPr>
        <p:spPr>
          <a:xfrm rot="19793661">
            <a:off x="8228702" y="2963566"/>
            <a:ext cx="2584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6581010" y="3943235"/>
                <a:ext cx="34060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10" y="3943235"/>
                <a:ext cx="340606" cy="30008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 rot="19674593">
                <a:off x="6981980" y="2648958"/>
                <a:ext cx="362022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4593">
                <a:off x="6981980" y="2648958"/>
                <a:ext cx="362022" cy="32534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Прямая со стрелкой 129"/>
          <p:cNvCxnSpPr/>
          <p:nvPr/>
        </p:nvCxnSpPr>
        <p:spPr>
          <a:xfrm flipH="1">
            <a:off x="7293769" y="3792420"/>
            <a:ext cx="296894" cy="17166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9795724">
                <a:off x="6823858" y="3171808"/>
                <a:ext cx="5216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95724">
                <a:off x="6823858" y="3171808"/>
                <a:ext cx="521681" cy="276999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 rot="19673160">
                <a:off x="7522266" y="3449353"/>
                <a:ext cx="526234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3160">
                <a:off x="7522266" y="3449353"/>
                <a:ext cx="526234" cy="29161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1374729" y="3619146"/>
                <a:ext cx="5418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𝑂𝑥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29" y="3619146"/>
                <a:ext cx="541879" cy="3231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382992" y="4023013"/>
                <a:ext cx="5418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𝑂𝑦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92" y="4023013"/>
                <a:ext cx="541879" cy="323165"/>
              </a:xfrm>
              <a:prstGeom prst="rect">
                <a:avLst/>
              </a:prstGeom>
              <a:blipFill rotWithShape="0">
                <a:blip r:embed="rId3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899920" y="398840"/>
                <a:ext cx="10699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920" y="398840"/>
                <a:ext cx="1069975" cy="323165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132081" y="633059"/>
                <a:ext cx="8585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1" y="633059"/>
                <a:ext cx="858520" cy="32316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1672025" y="617899"/>
                <a:ext cx="10086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5" y="617899"/>
                <a:ext cx="1008632" cy="323165"/>
              </a:xfrm>
              <a:prstGeom prst="rect">
                <a:avLst/>
              </a:prstGeom>
              <a:blipFill rotWithShape="0">
                <a:blip r:embed="rId3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7828280" y="637500"/>
                <a:ext cx="858521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80" y="637500"/>
                <a:ext cx="858521" cy="325795"/>
              </a:xfrm>
              <a:prstGeom prst="rect">
                <a:avLst/>
              </a:prstGeom>
              <a:blipFill rotWithShape="0">
                <a:blip r:embed="rId3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ый треугольник 16"/>
          <p:cNvSpPr/>
          <p:nvPr/>
        </p:nvSpPr>
        <p:spPr>
          <a:xfrm rot="19673821" flipV="1">
            <a:off x="7130821" y="3382378"/>
            <a:ext cx="319206" cy="536588"/>
          </a:xfrm>
          <a:prstGeom prst="rtTriangl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 стрелкой 128"/>
          <p:cNvCxnSpPr/>
          <p:nvPr/>
        </p:nvCxnSpPr>
        <p:spPr>
          <a:xfrm flipH="1" flipV="1">
            <a:off x="7006942" y="3512344"/>
            <a:ext cx="281881" cy="44447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>
            <a:off x="7001987" y="3342636"/>
            <a:ext cx="279935" cy="16186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7410464">
            <a:off x="7182804" y="3733449"/>
            <a:ext cx="156795" cy="156795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060542" y="3522924"/>
                <a:ext cx="323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42" y="3522924"/>
                <a:ext cx="323999" cy="276999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Прямоугольный треугольник 144"/>
          <p:cNvSpPr/>
          <p:nvPr/>
        </p:nvSpPr>
        <p:spPr>
          <a:xfrm rot="19717138" flipH="1">
            <a:off x="7132180" y="3376232"/>
            <a:ext cx="337106" cy="542026"/>
          </a:xfrm>
          <a:prstGeom prst="rtTriangl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7295684" y="3330945"/>
            <a:ext cx="0" cy="62748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H="1" flipV="1">
            <a:off x="7304349" y="3326077"/>
            <a:ext cx="294220" cy="463930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7278160" y="331045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7230886" y="3488783"/>
                <a:ext cx="323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86" y="3488783"/>
                <a:ext cx="323999" cy="276999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Дуга 134"/>
          <p:cNvSpPr/>
          <p:nvPr/>
        </p:nvSpPr>
        <p:spPr>
          <a:xfrm rot="6489321">
            <a:off x="7229982" y="3372725"/>
            <a:ext cx="215856" cy="215856"/>
          </a:xfrm>
          <a:prstGeom prst="arc">
            <a:avLst>
              <a:gd name="adj1" fmla="val 17173948"/>
              <a:gd name="adj2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7 L -0.16806 0.25401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4568E-6 L 0.02622 0.2737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5679E-6 L -0.14219 0.41574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81545 0.33765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47" y="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0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0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1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96B0"/>
                                      </p:to>
                                    </p:animClr>
                                    <p:set>
                                      <p:cBhvr>
                                        <p:cTn id="234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78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5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9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5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96B0"/>
                                      </p:to>
                                    </p:animClr>
                                    <p:set>
                                      <p:cBhvr>
                                        <p:cTn id="30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04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3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96B0"/>
                                      </p:to>
                                    </p:animClr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44" grpId="0" animBg="1"/>
      <p:bldP spid="144" grpId="1" animBg="1"/>
      <p:bldP spid="41" grpId="0"/>
      <p:bldP spid="53" grpId="0"/>
      <p:bldP spid="54" grpId="0"/>
      <p:bldP spid="50" grpId="0"/>
      <p:bldP spid="51" grpId="0"/>
      <p:bldP spid="107" grpId="0"/>
      <p:bldP spid="74" grpId="0"/>
      <p:bldP spid="46" grpId="0"/>
      <p:bldP spid="47" grpId="0"/>
      <p:bldP spid="36" grpId="0"/>
      <p:bldP spid="37" grpId="0"/>
      <p:bldP spid="42" grpId="0"/>
      <p:bldP spid="43" grpId="0"/>
      <p:bldP spid="44" grpId="0"/>
      <p:bldP spid="45" grpId="0"/>
      <p:bldP spid="39" grpId="0"/>
      <p:bldP spid="48" grpId="0"/>
      <p:bldP spid="52" grpId="0"/>
      <p:bldP spid="59" grpId="0"/>
      <p:bldP spid="55" grpId="0"/>
      <p:bldP spid="56" grpId="0"/>
      <p:bldP spid="58" grpId="0"/>
      <p:bldP spid="61" grpId="0"/>
      <p:bldP spid="63" grpId="0"/>
      <p:bldP spid="102" grpId="0" animBg="1"/>
      <p:bldP spid="106" grpId="0"/>
      <p:bldP spid="110" grpId="0" animBg="1"/>
      <p:bldP spid="112" grpId="0"/>
      <p:bldP spid="121" grpId="0"/>
      <p:bldP spid="122" grpId="0"/>
      <p:bldP spid="124" grpId="0"/>
      <p:bldP spid="125" grpId="0"/>
      <p:bldP spid="126" grpId="0"/>
      <p:bldP spid="127" grpId="0"/>
      <p:bldP spid="128" grpId="0"/>
      <p:bldP spid="133" grpId="0"/>
      <p:bldP spid="134" grpId="0"/>
      <p:bldP spid="138" grpId="0"/>
      <p:bldP spid="139" grpId="0"/>
      <p:bldP spid="140" grpId="0"/>
      <p:bldP spid="140" grpId="1"/>
      <p:bldP spid="140" grpId="2"/>
      <p:bldP spid="141" grpId="0"/>
      <p:bldP spid="141" grpId="1"/>
      <p:bldP spid="141" grpId="2"/>
      <p:bldP spid="142" grpId="0"/>
      <p:bldP spid="142" grpId="1"/>
      <p:bldP spid="142" grpId="2"/>
      <p:bldP spid="143" grpId="0"/>
      <p:bldP spid="143" grpId="1"/>
      <p:bldP spid="143" grpId="2"/>
      <p:bldP spid="17" grpId="0" animBg="1"/>
      <p:bldP spid="17" grpId="1" animBg="1"/>
      <p:bldP spid="16" grpId="0" animBg="1"/>
      <p:bldP spid="136" grpId="0"/>
      <p:bldP spid="145" grpId="0" animBg="1"/>
      <p:bldP spid="145" grpId="1" animBg="1"/>
      <p:bldP spid="123" grpId="0" animBg="1"/>
      <p:bldP spid="137" grpId="0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/>
          <p:cNvGrpSpPr/>
          <p:nvPr/>
        </p:nvGrpSpPr>
        <p:grpSpPr>
          <a:xfrm>
            <a:off x="1382992" y="2950406"/>
            <a:ext cx="2858336" cy="332270"/>
            <a:chOff x="1382992" y="2447224"/>
            <a:chExt cx="2858336" cy="332270"/>
          </a:xfrm>
        </p:grpSpPr>
        <p:sp>
          <p:nvSpPr>
            <p:cNvPr id="86" name="TextBox 85"/>
            <p:cNvSpPr txBox="1"/>
            <p:nvPr/>
          </p:nvSpPr>
          <p:spPr>
            <a:xfrm>
              <a:off x="1382992" y="2456329"/>
              <a:ext cx="213020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Затраченная работа: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397669" y="2447224"/>
                  <a:ext cx="84365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𝐹𝑠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669" y="2447224"/>
                  <a:ext cx="843659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Группа 80"/>
          <p:cNvGrpSpPr/>
          <p:nvPr/>
        </p:nvGrpSpPr>
        <p:grpSpPr>
          <a:xfrm>
            <a:off x="1382992" y="2436446"/>
            <a:ext cx="3241330" cy="329095"/>
            <a:chOff x="1382992" y="2450399"/>
            <a:chExt cx="3241330" cy="329095"/>
          </a:xfrm>
        </p:grpSpPr>
        <p:sp>
          <p:nvSpPr>
            <p:cNvPr id="82" name="TextBox 81"/>
            <p:cNvSpPr txBox="1"/>
            <p:nvPr/>
          </p:nvSpPr>
          <p:spPr>
            <a:xfrm>
              <a:off x="1382992" y="2456329"/>
              <a:ext cx="1863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Полезная работа: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112812" y="2450399"/>
                  <a:ext cx="151151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latin typeface="Cambria Math"/>
                          </a:rPr>
                          <m:t>𝑚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𝑔𝑠</m:t>
                        </m:r>
                        <m:func>
                          <m:func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812" y="2450399"/>
                  <a:ext cx="1511510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Группа 8"/>
          <p:cNvGrpSpPr/>
          <p:nvPr/>
        </p:nvGrpSpPr>
        <p:grpSpPr>
          <a:xfrm>
            <a:off x="1382992" y="2386629"/>
            <a:ext cx="3564681" cy="1977119"/>
            <a:chOff x="1382992" y="2386629"/>
            <a:chExt cx="3564681" cy="1977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747179" y="4035539"/>
                  <a:ext cx="58506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0=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179" y="4035539"/>
                  <a:ext cx="585066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106759" y="4030037"/>
                  <a:ext cx="386171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759" y="4030037"/>
                  <a:ext cx="386171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288525" y="4021742"/>
                  <a:ext cx="123313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𝑚𝑔</m:t>
                        </m:r>
                        <m:func>
                          <m:func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525" y="4021742"/>
                  <a:ext cx="1233135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1389816" y="3205777"/>
              <a:ext cx="15983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II</a:t>
              </a:r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з-н Ньютона: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57793" y="3170751"/>
                  <a:ext cx="2056432" cy="377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793" y="3170751"/>
                  <a:ext cx="2056432" cy="37715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8065" r="-77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247868" y="4040583"/>
                  <a:ext cx="169980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𝑚𝑔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7868" y="4040583"/>
                  <a:ext cx="1699805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1382992" y="4023013"/>
                  <a:ext cx="54187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𝑂𝑦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992" y="4023013"/>
                  <a:ext cx="541879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3344252" y="2386629"/>
                  <a:ext cx="823239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𝑔h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252" y="2386629"/>
                  <a:ext cx="823239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3612319" y="2779713"/>
                  <a:ext cx="1155765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𝐹𝑠</m:t>
                        </m:r>
                        <m:func>
                          <m:func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2319" y="2779713"/>
                  <a:ext cx="1155765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Прямоугольный треугольник 102"/>
          <p:cNvSpPr/>
          <p:nvPr/>
        </p:nvSpPr>
        <p:spPr>
          <a:xfrm flipH="1">
            <a:off x="6086030" y="2695366"/>
            <a:ext cx="2674620" cy="1580623"/>
          </a:xfrm>
          <a:prstGeom prst="rtTriangle">
            <a:avLst/>
          </a:prstGeom>
          <a:solidFill>
            <a:schemeClr val="bg1">
              <a:lumMod val="85000"/>
              <a:alpha val="3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376931" y="1877774"/>
            <a:ext cx="3499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Коэффициент полезного действия: 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24807" y="1762457"/>
                <a:ext cx="825818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807" y="1762457"/>
                <a:ext cx="825818" cy="5637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71475" y="9973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Груз массой 10 кг поднимают равномерно по наклонной плоскости с углом наклона 45</a:t>
            </a:r>
            <a:r>
              <a:rPr lang="ru-RU" altLang="ru-RU" sz="1400" baseline="30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Определите КПД наклонной плоскости, если коэффициент трения тела о плоскость 0,2.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38018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76931" y="138018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749945"/>
            <a:ext cx="1008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76931" y="1709481"/>
            <a:ext cx="0" cy="13731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709480"/>
                <a:ext cx="10699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709480"/>
                <a:ext cx="1069975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602" y="2759470"/>
                <a:ext cx="100863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2" y="2759470"/>
                <a:ext cx="1008632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8301" y="2042170"/>
                <a:ext cx="8585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042170"/>
                <a:ext cx="858520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8300" y="2374860"/>
                <a:ext cx="858521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74860"/>
                <a:ext cx="858521" cy="325795"/>
              </a:xfrm>
              <a:prstGeom prst="rect">
                <a:avLst/>
              </a:prstGeom>
              <a:blipFill rotWithShape="0">
                <a:blip r:embed="rId1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57535" y="4422449"/>
                <a:ext cx="13453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35" y="4422449"/>
                <a:ext cx="1345396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377522" y="4420827"/>
            <a:ext cx="1547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Сила трения: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82992" y="2394251"/>
            <a:ext cx="1863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Полезная работа: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30815" y="2388321"/>
                <a:ext cx="11285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𝑔𝑠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15" y="2388321"/>
                <a:ext cx="1128516" cy="323165"/>
              </a:xfrm>
              <a:prstGeom prst="rect">
                <a:avLst/>
              </a:prstGeom>
              <a:blipFill rotWithShape="0">
                <a:blip r:embed="rId20"/>
                <a:stretch>
                  <a:fillRect r="-3243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382992" y="2785466"/>
            <a:ext cx="2130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Затраченная работа: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" name="Дуга 101"/>
          <p:cNvSpPr/>
          <p:nvPr/>
        </p:nvSpPr>
        <p:spPr>
          <a:xfrm rot="2088602">
            <a:off x="6241949" y="3966595"/>
            <a:ext cx="396240" cy="396240"/>
          </a:xfrm>
          <a:prstGeom prst="arc">
            <a:avLst>
              <a:gd name="adj1" fmla="val 16438866"/>
              <a:gd name="adj2" fmla="val 2122668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6162248" y="2599278"/>
            <a:ext cx="2382689" cy="13947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 rot="19724108">
                <a:off x="8274513" y="2335841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4108">
                <a:off x="8274513" y="2335841"/>
                <a:ext cx="327782" cy="30008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Прямоугольник 109"/>
          <p:cNvSpPr/>
          <p:nvPr/>
        </p:nvSpPr>
        <p:spPr>
          <a:xfrm rot="19740000">
            <a:off x="6958532" y="3139379"/>
            <a:ext cx="675256" cy="3704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 стрелкой 110"/>
          <p:cNvCxnSpPr/>
          <p:nvPr/>
        </p:nvCxnSpPr>
        <p:spPr>
          <a:xfrm flipH="1">
            <a:off x="6708210" y="3330945"/>
            <a:ext cx="594212" cy="34358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039682" y="3891721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82" y="3891721"/>
                <a:ext cx="488724" cy="300082"/>
              </a:xfrm>
              <a:prstGeom prst="rect">
                <a:avLst/>
              </a:prstGeom>
              <a:blipFill rotWithShape="0">
                <a:blip r:embed="rId22"/>
                <a:stretch>
                  <a:fillRect t="-10000" r="-3375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Прямая со стрелкой 113"/>
          <p:cNvCxnSpPr/>
          <p:nvPr/>
        </p:nvCxnSpPr>
        <p:spPr>
          <a:xfrm flipV="1">
            <a:off x="7296160" y="3026554"/>
            <a:ext cx="520700" cy="30480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6809948" y="2551500"/>
            <a:ext cx="1010091" cy="15916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 flipV="1">
            <a:off x="6979174" y="2815921"/>
            <a:ext cx="319367" cy="503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 rot="19674593">
                <a:off x="6980379" y="2650390"/>
                <a:ext cx="362022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4593">
                <a:off x="6980379" y="2650390"/>
                <a:ext cx="362022" cy="32534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 rot="19778865">
                <a:off x="7532423" y="2735684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8865">
                <a:off x="7532423" y="2735684"/>
                <a:ext cx="343684" cy="325345"/>
              </a:xfrm>
              <a:prstGeom prst="rect">
                <a:avLst/>
              </a:prstGeom>
              <a:blipFill rotWithShape="0">
                <a:blip r:embed="rId24"/>
                <a:stretch>
                  <a:fillRect t="-13333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 rot="19795724">
                <a:off x="6289527" y="3419491"/>
                <a:ext cx="444994" cy="348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95724">
                <a:off x="6289527" y="3419491"/>
                <a:ext cx="444994" cy="348750"/>
              </a:xfrm>
              <a:prstGeom prst="rect">
                <a:avLst/>
              </a:prstGeom>
              <a:blipFill rotWithShape="0">
                <a:blip r:embed="rId25"/>
                <a:stretch>
                  <a:fillRect t="-10345" r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 rot="19641827">
                <a:off x="6549282" y="2497281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1827">
                <a:off x="6549282" y="2497281"/>
                <a:ext cx="327782" cy="30008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/>
          <p:cNvSpPr txBox="1"/>
          <p:nvPr/>
        </p:nvSpPr>
        <p:spPr>
          <a:xfrm>
            <a:off x="8457864" y="3410826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ru-RU" i="1" dirty="0"/>
          </a:p>
        </p:txBody>
      </p:sp>
      <p:sp>
        <p:nvSpPr>
          <p:cNvPr id="126" name="TextBox 125"/>
          <p:cNvSpPr txBox="1"/>
          <p:nvPr/>
        </p:nvSpPr>
        <p:spPr>
          <a:xfrm rot="19793661">
            <a:off x="8228702" y="2963566"/>
            <a:ext cx="2584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6581010" y="3943235"/>
                <a:ext cx="34060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10" y="3943235"/>
                <a:ext cx="340606" cy="30008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Прямая со стрелкой 129"/>
          <p:cNvCxnSpPr/>
          <p:nvPr/>
        </p:nvCxnSpPr>
        <p:spPr>
          <a:xfrm flipH="1">
            <a:off x="7293769" y="3792420"/>
            <a:ext cx="296894" cy="17166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9795724">
                <a:off x="6823858" y="3171808"/>
                <a:ext cx="5216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95724">
                <a:off x="6823858" y="3171808"/>
                <a:ext cx="521681" cy="276999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 rot="19673160">
                <a:off x="7522266" y="3449353"/>
                <a:ext cx="526234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3160">
                <a:off x="7522266" y="3449353"/>
                <a:ext cx="526234" cy="29161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1374729" y="3610026"/>
            <a:ext cx="2528315" cy="349596"/>
            <a:chOff x="1374729" y="3610026"/>
            <a:chExt cx="2528315" cy="349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731926" y="3619146"/>
                  <a:ext cx="54187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926" y="3619146"/>
                  <a:ext cx="541879" cy="323165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2697778" y="3610026"/>
                  <a:ext cx="1205266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𝑚𝑔</m:t>
                        </m:r>
                        <m:func>
                          <m:func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778" y="3610026"/>
                  <a:ext cx="1205266" cy="323165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рямоугольник 51"/>
                <p:cNvSpPr/>
                <p:nvPr/>
              </p:nvSpPr>
              <p:spPr>
                <a:xfrm>
                  <a:off x="2218962" y="3615810"/>
                  <a:ext cx="660052" cy="343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Прямоугольник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962" y="3615810"/>
                  <a:ext cx="660052" cy="34381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2072616" y="3615810"/>
                  <a:ext cx="360483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616" y="3615810"/>
                  <a:ext cx="360483" cy="32316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374729" y="3619146"/>
                  <a:ext cx="54187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𝑂𝑥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729" y="3619146"/>
                  <a:ext cx="541879" cy="32316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9" name="Прямая со стрелкой 128"/>
          <p:cNvCxnSpPr/>
          <p:nvPr/>
        </p:nvCxnSpPr>
        <p:spPr>
          <a:xfrm flipH="1" flipV="1">
            <a:off x="7006942" y="3512344"/>
            <a:ext cx="281881" cy="44447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>
            <a:off x="7001987" y="3342636"/>
            <a:ext cx="279935" cy="16186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7410464">
            <a:off x="7182804" y="3733449"/>
            <a:ext cx="156795" cy="156795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060542" y="3522924"/>
                <a:ext cx="323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42" y="3522924"/>
                <a:ext cx="323999" cy="276999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Прямая со стрелкой 117"/>
          <p:cNvCxnSpPr/>
          <p:nvPr/>
        </p:nvCxnSpPr>
        <p:spPr>
          <a:xfrm>
            <a:off x="7295684" y="3330945"/>
            <a:ext cx="0" cy="62748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H="1" flipV="1">
            <a:off x="7304349" y="3326077"/>
            <a:ext cx="294220" cy="463930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7278160" y="331045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7230886" y="3488783"/>
                <a:ext cx="323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86" y="3488783"/>
                <a:ext cx="323999" cy="276999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Дуга 134"/>
          <p:cNvSpPr/>
          <p:nvPr/>
        </p:nvSpPr>
        <p:spPr>
          <a:xfrm rot="6489321">
            <a:off x="7229982" y="3372725"/>
            <a:ext cx="215856" cy="215856"/>
          </a:xfrm>
          <a:prstGeom prst="arc">
            <a:avLst>
              <a:gd name="adj1" fmla="val 17173948"/>
              <a:gd name="adj2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86581" y="2385956"/>
                <a:ext cx="44595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581" y="2385956"/>
                <a:ext cx="445956" cy="32316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371163" y="2776188"/>
                <a:ext cx="42992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63" y="2776188"/>
                <a:ext cx="429925" cy="323165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06233" y="2776188"/>
                <a:ext cx="68287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𝐹𝑠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233" y="2776188"/>
                <a:ext cx="682879" cy="323165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Группа 87"/>
          <p:cNvGrpSpPr/>
          <p:nvPr/>
        </p:nvGrpSpPr>
        <p:grpSpPr>
          <a:xfrm>
            <a:off x="1382992" y="3433895"/>
            <a:ext cx="2528315" cy="349596"/>
            <a:chOff x="1374729" y="3610026"/>
            <a:chExt cx="2528315" cy="349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731926" y="3619146"/>
                  <a:ext cx="54187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926" y="3619146"/>
                  <a:ext cx="541879" cy="323165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Прямоугольник 89"/>
                <p:cNvSpPr/>
                <p:nvPr/>
              </p:nvSpPr>
              <p:spPr>
                <a:xfrm>
                  <a:off x="2697778" y="3610026"/>
                  <a:ext cx="1205266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𝑚𝑔</m:t>
                        </m:r>
                        <m:func>
                          <m:func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Прямоугольник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778" y="3610026"/>
                  <a:ext cx="1205266" cy="323165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Прямоугольник 90"/>
                <p:cNvSpPr/>
                <p:nvPr/>
              </p:nvSpPr>
              <p:spPr>
                <a:xfrm>
                  <a:off x="2218962" y="3615810"/>
                  <a:ext cx="660052" cy="343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Прямоугольник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962" y="3615810"/>
                  <a:ext cx="660052" cy="343812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Прямоугольник 92"/>
                <p:cNvSpPr/>
                <p:nvPr/>
              </p:nvSpPr>
              <p:spPr>
                <a:xfrm>
                  <a:off x="2072616" y="3615810"/>
                  <a:ext cx="360483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Прямоугольник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616" y="3615810"/>
                  <a:ext cx="360483" cy="323165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1374729" y="3619146"/>
                  <a:ext cx="54187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𝑂𝑥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729" y="3619146"/>
                  <a:ext cx="541879" cy="323165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Группа 94"/>
          <p:cNvGrpSpPr/>
          <p:nvPr/>
        </p:nvGrpSpPr>
        <p:grpSpPr>
          <a:xfrm>
            <a:off x="1377522" y="3928962"/>
            <a:ext cx="2929229" cy="345434"/>
            <a:chOff x="1377522" y="3946195"/>
            <a:chExt cx="2929229" cy="345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2677886" y="3947817"/>
                  <a:ext cx="1628865" cy="343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i="1"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𝑚𝑔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886" y="3947817"/>
                  <a:ext cx="1628865" cy="343812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1377522" y="3946195"/>
              <a:ext cx="15475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Сила трения: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653256" y="4425184"/>
                <a:ext cx="474104" cy="343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56" y="4425184"/>
                <a:ext cx="474104" cy="343812"/>
              </a:xfrm>
              <a:prstGeom prst="rect">
                <a:avLst/>
              </a:prstGeom>
              <a:blipFill rotWithShape="0">
                <a:blip r:embed="rId4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42524" y="4420827"/>
                <a:ext cx="68518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524" y="4420827"/>
                <a:ext cx="685188" cy="323165"/>
              </a:xfrm>
              <a:prstGeom prst="rect">
                <a:avLst/>
              </a:prstGeom>
              <a:blipFill rotWithShape="0">
                <a:blip r:embed="rId48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982784" y="4422741"/>
                <a:ext cx="23681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500" i="1"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5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4" y="4422741"/>
                <a:ext cx="2368186" cy="323165"/>
              </a:xfrm>
              <a:prstGeom prst="rect">
                <a:avLst/>
              </a:prstGeom>
              <a:blipFill rotWithShape="0">
                <a:blip r:embed="rId4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1377523" y="4428853"/>
            <a:ext cx="7757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211989" y="4433159"/>
                <a:ext cx="23681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/>
                        </a:rPr>
                        <m:t>=</m:t>
                      </m:r>
                      <m:r>
                        <a:rPr lang="en-US" sz="1500" i="1" smtClean="0">
                          <a:latin typeface="Cambria Math"/>
                        </a:rPr>
                        <m:t>𝑚𝑔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i="1">
                              <a:latin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89" y="4433159"/>
                <a:ext cx="2368186" cy="323165"/>
              </a:xfrm>
              <a:prstGeom prst="rect">
                <a:avLst/>
              </a:prstGeom>
              <a:blipFill rotWithShape="0">
                <a:blip r:embed="rId5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089990" y="2951986"/>
                <a:ext cx="23681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/>
                        </a:rPr>
                        <m:t>=</m:t>
                      </m:r>
                      <m:r>
                        <a:rPr lang="en-US" sz="1500" i="1" smtClean="0">
                          <a:latin typeface="Cambria Math"/>
                        </a:rPr>
                        <m:t>𝑚𝑔𝑠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i="1">
                              <a:latin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2951986"/>
                <a:ext cx="2368186" cy="323165"/>
              </a:xfrm>
              <a:prstGeom prst="rect">
                <a:avLst/>
              </a:prstGeom>
              <a:blipFill rotWithShape="0">
                <a:blip r:embed="rId5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9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87654E-7 L -0.07205 0.0098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4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58025E-6 L 5E-6 0.0095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4.44444E-6 0.00988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3827E-7 L 1.66667E-6 0.03395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4568E-6 L -0.00052 0.03457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7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4568E-6 L -0.10573 0.03395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169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6 L 0.0007 -0.03333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3.05556E-6 -0.09537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83951E-6 L -2.22222E-6 -0.09661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17284E-7 L -0.05312 -0.09661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55" grpId="0"/>
      <p:bldP spid="55" grpId="1"/>
      <p:bldP spid="58" grpId="0"/>
      <p:bldP spid="58" grpId="1"/>
      <p:bldP spid="61" grpId="0"/>
      <p:bldP spid="61" grpId="1"/>
      <p:bldP spid="3" grpId="0"/>
      <p:bldP spid="3" grpId="1"/>
      <p:bldP spid="6" grpId="0"/>
      <p:bldP spid="6" grpId="1"/>
      <p:bldP spid="7" grpId="0"/>
      <p:bldP spid="7" grpId="1"/>
      <p:bldP spid="12" grpId="0"/>
      <p:bldP spid="12" grpId="1"/>
      <p:bldP spid="14" grpId="0"/>
      <p:bldP spid="100" grpId="0"/>
      <p:bldP spid="101" grpId="0"/>
      <p:bldP spid="108" grpId="0"/>
      <p:bldP spid="109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8565</TotalTime>
  <Words>1090</Words>
  <Application>Microsoft Office PowerPoint</Application>
  <PresentationFormat>Экран (16:9)</PresentationFormat>
  <Paragraphs>360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Gerbera</vt:lpstr>
      <vt:lpstr>Cambria Math</vt:lpstr>
      <vt:lpstr>Times New Roman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671</cp:revision>
  <dcterms:created xsi:type="dcterms:W3CDTF">2015-09-21T08:48:07Z</dcterms:created>
  <dcterms:modified xsi:type="dcterms:W3CDTF">2016-01-29T07:22:09Z</dcterms:modified>
</cp:coreProperties>
</file>