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0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7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00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93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2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0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4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77B0-A13A-4A56-B22D-BE062A7B687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94A2-5B8A-4058-980A-7C74AFB4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9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1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34" Type="http://schemas.openxmlformats.org/officeDocument/2006/relationships/image" Target="NULL"/><Relationship Id="rId12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14" Type="http://schemas.openxmlformats.org/officeDocument/2006/relationships/image" Target="NULL"/><Relationship Id="rId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11"/>
            <a:ext cx="5307099" cy="6864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2" y="511632"/>
            <a:ext cx="5802691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067" b="1" cap="all" dirty="0">
                <a:solidFill>
                  <a:srgbClr val="ED7D31">
                    <a:lumMod val="75000"/>
                  </a:srgbClr>
                </a:solidFill>
              </a:rPr>
              <a:t>Кинетическая энергия. Теорема о кинетической энергии (практика)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32368" y="5664200"/>
            <a:ext cx="16044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5734" y="5850699"/>
            <a:ext cx="1865254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Никола Тесла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28367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95301" y="1708392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6" y="536660"/>
            <a:ext cx="11363477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Тело массой 10 кг движется вдоль оси 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x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под действием постоянной силы. На рисунке приведен график зависимости проекции скорости тела на эту ось от времени. Определите кинетическую энергию тела в момент времени 4 с.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1829429" y="5889584"/>
            <a:ext cx="2597287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W</a:t>
            </a:r>
            <a:r>
              <a:rPr lang="en-US" altLang="ru-RU" sz="1867" i="1" baseline="-25000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k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320 Дж.</a:t>
            </a:r>
            <a:endParaRPr lang="ru-RU" altLang="ru-RU" sz="1867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/>
          </p:nvPr>
        </p:nvGraphicFramePr>
        <p:xfrm>
          <a:off x="7636953" y="3024919"/>
          <a:ext cx="2880000" cy="2880000"/>
        </p:xfrm>
        <a:graphic>
          <a:graphicData uri="http://schemas.openxmlformats.org/drawingml/2006/table">
            <a:tbl>
              <a:tblPr/>
              <a:tblGrid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94361" y="2581671"/>
                <a:ext cx="542592" cy="5746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8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1867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ctr"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м/с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771" y="1936253"/>
                <a:ext cx="406944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814087" y="5921954"/>
                <a:ext cx="542592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,с</m:t>
                      </m:r>
                    </m:oMath>
                  </m:oMathPara>
                </a14:m>
                <a:endParaRPr lang="ru-RU" sz="1867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65" y="4441465"/>
                <a:ext cx="406944" cy="215444"/>
              </a:xfrm>
              <a:prstGeom prst="rect">
                <a:avLst/>
              </a:prstGeom>
              <a:blipFill rotWithShape="0"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33449" y="5900656"/>
            <a:ext cx="33054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dirty="0">
                <a:solidFill>
                  <a:prstClr val="black"/>
                </a:solidFill>
              </a:rPr>
              <a:t>0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31987" y="5900656"/>
            <a:ext cx="28245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dirty="0">
                <a:solidFill>
                  <a:prstClr val="black"/>
                </a:solidFill>
              </a:rPr>
              <a:t>1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60996" y="5127567"/>
            <a:ext cx="3097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67" dirty="0">
                <a:solidFill>
                  <a:prstClr val="black"/>
                </a:solidFill>
              </a:rPr>
              <a:t>2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33518" y="2866612"/>
            <a:ext cx="321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Кинетическая энергия: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96650" y="2681597"/>
                <a:ext cx="16989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87" y="2011198"/>
                <a:ext cx="1274201" cy="5744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/>
          <p:cNvSpPr/>
          <p:nvPr/>
        </p:nvSpPr>
        <p:spPr>
          <a:xfrm>
            <a:off x="1833518" y="3555239"/>
            <a:ext cx="3919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Из графика находим, что при 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835717" y="4191490"/>
                <a:ext cx="1138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 с</m:t>
                    </m:r>
                  </m:oMath>
                </a14:m>
                <a:r>
                  <a:rPr lang="ru-RU" sz="2000" kern="0" dirty="0">
                    <a:solidFill>
                      <a:prstClr val="black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87" y="3143617"/>
                <a:ext cx="853803" cy="323165"/>
              </a:xfrm>
              <a:prstGeom prst="rect">
                <a:avLst/>
              </a:prstGeom>
              <a:blipFill rotWithShape="0">
                <a:blip r:embed="rId7"/>
                <a:stretch>
                  <a:fillRect t="-5660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755164" y="4093829"/>
                <a:ext cx="1437269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20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373" y="3070372"/>
                <a:ext cx="1077952" cy="4860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Прямоугольник 71"/>
          <p:cNvSpPr/>
          <p:nvPr/>
        </p:nvSpPr>
        <p:spPr>
          <a:xfrm>
            <a:off x="1833518" y="5200831"/>
            <a:ext cx="1013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48185" y="4815156"/>
                <a:ext cx="2540383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 кг ∙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ru-RU" sz="20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м</m:t>
                                      </m:r>
                                    </m:num>
                                    <m:den>
                                      <m:r>
                                        <a:rPr lang="ru-RU" sz="20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138" y="3611367"/>
                <a:ext cx="1905287" cy="6991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93183" y="5200277"/>
                <a:ext cx="1226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320 Дж.</m:t>
                      </m:r>
                    </m:oMath>
                  </m:oMathPara>
                </a14:m>
                <a:endParaRPr lang="ru-RU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887" y="3900208"/>
                <a:ext cx="919906" cy="323165"/>
              </a:xfrm>
              <a:prstGeom prst="rect">
                <a:avLst/>
              </a:prstGeom>
              <a:blipFill rotWithShape="0">
                <a:blip r:embed="rId10"/>
                <a:stretch>
                  <a:fillRect r="-7285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495300" y="225587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1831167" y="225587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491875" y="3657167"/>
            <a:ext cx="133375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1825173" y="2694938"/>
            <a:ext cx="0" cy="13922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1067" y="2694938"/>
                <a:ext cx="1443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021203"/>
                <a:ext cx="1082294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91065" y="3669016"/>
                <a:ext cx="13256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51762"/>
                <a:ext cx="994232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 flipV="1">
            <a:off x="9936420" y="3592285"/>
            <a:ext cx="0" cy="2302579"/>
          </a:xfrm>
          <a:prstGeom prst="line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91067" y="3138525"/>
                <a:ext cx="1034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 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353893"/>
                <a:ext cx="775676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Прямая соединительная линия 85"/>
          <p:cNvCxnSpPr/>
          <p:nvPr/>
        </p:nvCxnSpPr>
        <p:spPr>
          <a:xfrm>
            <a:off x="7632701" y="3601599"/>
            <a:ext cx="2308836" cy="0"/>
          </a:xfrm>
          <a:prstGeom prst="line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7645421" y="3140075"/>
            <a:ext cx="2757479" cy="274579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636953" y="2677886"/>
            <a:ext cx="0" cy="322491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621231" y="5907035"/>
            <a:ext cx="3684648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9912420" y="3576969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4345" y="3411557"/>
            <a:ext cx="32252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8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56126" y="5900656"/>
            <a:ext cx="30970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4</a:t>
            </a:r>
            <a:endParaRPr lang="ru-RU" sz="1867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538401" y="544085"/>
                <a:ext cx="1443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01" y="408063"/>
                <a:ext cx="1082294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139157" y="1217710"/>
                <a:ext cx="1034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 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368" y="913282"/>
                <a:ext cx="775676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100856" y="1244273"/>
                <a:ext cx="13256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42" y="933205"/>
                <a:ext cx="994232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0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-0.16736 0.3117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9877E-6 L -0.21441 0.3524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9877E-6 L -0.54496 0.2790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48" grpId="0"/>
      <p:bldP spid="56" grpId="0"/>
      <p:bldP spid="51" grpId="0"/>
      <p:bldP spid="54" grpId="0"/>
      <p:bldP spid="71" grpId="0"/>
      <p:bldP spid="72" grpId="0"/>
      <p:bldP spid="73" grpId="0"/>
      <p:bldP spid="74" grpId="0"/>
      <p:bldP spid="79" grpId="0"/>
      <p:bldP spid="80" grpId="0"/>
      <p:bldP spid="81" grpId="0"/>
      <p:bldP spid="30" grpId="0" animBg="1"/>
      <p:bldP spid="45" grpId="0"/>
      <p:bldP spid="46" grpId="0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331292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2.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Какую работу совершают силы сопротивления при остановке автомобиля массой </a:t>
            </a:r>
            <a:endParaRPr lang="en-US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3 т, движущегося со скоростью 54 км/ч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?</a:t>
            </a:r>
            <a:endParaRPr lang="ru-RU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95300" y="1808315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286001" y="1808315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91875" y="3367785"/>
            <a:ext cx="180501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281859" y="2247376"/>
            <a:ext cx="0" cy="15621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1067" y="2247375"/>
                <a:ext cx="18775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685531"/>
                <a:ext cx="140816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1066" y="3378671"/>
                <a:ext cx="1790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534003"/>
                <a:ext cx="1343095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1068" y="2690961"/>
                <a:ext cx="1403048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018221"/>
                <a:ext cx="1052286" cy="4845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2301769" y="2978276"/>
            <a:ext cx="6890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Кинетическая энергия в момент начала торможения: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45409" y="2785101"/>
                <a:ext cx="1605256" cy="71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057" y="2088826"/>
                <a:ext cx="1203942" cy="5777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281860" y="2296332"/>
            <a:ext cx="462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Теорема о кинетической энергии: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644137" y="2293067"/>
                <a:ext cx="20797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02" y="1719800"/>
                <a:ext cx="1559819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301769" y="3613367"/>
            <a:ext cx="5736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Кинетическая энергия в момент остановки: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847980" y="3613367"/>
                <a:ext cx="13440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984" y="2710025"/>
                <a:ext cx="1008001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281859" y="4299212"/>
            <a:ext cx="999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11942" y="4102136"/>
                <a:ext cx="2912295" cy="71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956" y="3076602"/>
                <a:ext cx="2184221" cy="5573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01769" y="4903215"/>
                <a:ext cx="3412832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кг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с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327" y="3677411"/>
                <a:ext cx="2559624" cy="6976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33214" y="5295211"/>
                <a:ext cx="2408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337,5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Дж.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910" y="3971408"/>
                <a:ext cx="1806409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281859" y="5891267"/>
            <a:ext cx="3144888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с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−337,5 кДж.</a:t>
            </a:r>
            <a:endParaRPr lang="ru-RU" altLang="ru-RU" sz="1867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46661" y="538751"/>
                <a:ext cx="1790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995" y="404063"/>
                <a:ext cx="1343095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569" y="866075"/>
                <a:ext cx="18775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" y="649556"/>
                <a:ext cx="1408160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96577" y="758644"/>
                <a:ext cx="1403048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433" y="568983"/>
                <a:ext cx="1052286" cy="48455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8081635" y="5891267"/>
            <a:ext cx="3532804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865419" y="5527587"/>
            <a:ext cx="545095" cy="3227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547137" y="5527587"/>
            <a:ext cx="545095" cy="3227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>
            <a:stCxn id="11" idx="3"/>
          </p:cNvCxnSpPr>
          <p:nvPr/>
        </p:nvCxnSpPr>
        <p:spPr>
          <a:xfrm>
            <a:off x="9410514" y="5688952"/>
            <a:ext cx="696993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82989" y="5293665"/>
                <a:ext cx="461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41" y="3970249"/>
                <a:ext cx="392800" cy="300082"/>
              </a:xfrm>
              <a:prstGeom prst="rect">
                <a:avLst/>
              </a:prstGeom>
              <a:blipFill rotWithShape="0">
                <a:blip r:embed="rId16"/>
                <a:stretch>
                  <a:fillRect t="-10000" r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340320" y="5091997"/>
                <a:ext cx="896656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240" y="3818997"/>
                <a:ext cx="719043" cy="32669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 стрелкой 58"/>
          <p:cNvCxnSpPr/>
          <p:nvPr/>
        </p:nvCxnSpPr>
        <p:spPr>
          <a:xfrm flipH="1">
            <a:off x="8444448" y="5696029"/>
            <a:ext cx="696993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9119427" y="5672029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380911" y="5252370"/>
                <a:ext cx="42646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683" y="3939277"/>
                <a:ext cx="366446" cy="325345"/>
              </a:xfrm>
              <a:prstGeom prst="rect">
                <a:avLst/>
              </a:prstGeom>
              <a:blipFill rotWithShape="0">
                <a:blip r:embed="rId18"/>
                <a:stretch>
                  <a:fillRect t="-12963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-0.12813 0.4132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2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86 L 0.03871 0.20123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0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5062E-6 L -0.25434 0.2833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74" grpId="0"/>
      <p:bldP spid="46" grpId="0"/>
      <p:bldP spid="73" grpId="0"/>
      <p:bldP spid="65" grpId="0"/>
      <p:bldP spid="101" grpId="0"/>
      <p:bldP spid="102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11" grpId="0" animBg="1"/>
      <p:bldP spid="52" grpId="0" animBg="1"/>
      <p:bldP spid="15" grpId="0"/>
      <p:bldP spid="56" grpId="0"/>
      <p:bldP spid="17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329596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902899" y="1740823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898617" y="317968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Второй закон Ньютона: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907273" y="3143627"/>
                <a:ext cx="136608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55" y="2357720"/>
                <a:ext cx="1079591" cy="351186"/>
              </a:xfrm>
              <a:prstGeom prst="rect">
                <a:avLst/>
              </a:prstGeom>
              <a:blipFill rotWithShape="0">
                <a:blip r:embed="rId4"/>
                <a:stretch>
                  <a:fillRect t="-8772" r="-9605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898619" y="2435983"/>
            <a:ext cx="3168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Кинетическая энергия: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863720" y="2242696"/>
                <a:ext cx="18455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90" y="1682022"/>
                <a:ext cx="1384196" cy="5744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066729" y="2176571"/>
                <a:ext cx="1615263" cy="84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046" y="1632428"/>
                <a:ext cx="1211447" cy="6565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475703" y="2235093"/>
                <a:ext cx="1574623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77" y="1676320"/>
                <a:ext cx="1180967" cy="5556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76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3.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На тело массой 2,5 кг действует сила 5 H в течение 3 с. Определите кинетическую энергию тела в этот момент времени, если его начальная скорость равна нулю.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495300" y="1740823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491875" y="4037488"/>
            <a:ext cx="139443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1895191" y="2179885"/>
            <a:ext cx="0" cy="229864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91066" y="2179883"/>
                <a:ext cx="1464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634912"/>
                <a:ext cx="1098191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91066" y="4047647"/>
                <a:ext cx="14041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035735"/>
                <a:ext cx="1053094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91068" y="2623470"/>
                <a:ext cx="112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1967602"/>
                <a:ext cx="843280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91068" y="3064693"/>
                <a:ext cx="1012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298519"/>
                <a:ext cx="759460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91067" y="3505915"/>
                <a:ext cx="1012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29436"/>
                <a:ext cx="759461" cy="32579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7745009" y="5905301"/>
            <a:ext cx="3532804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9932787" y="5541621"/>
            <a:ext cx="545095" cy="3227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11810" y="5541621"/>
            <a:ext cx="545095" cy="3227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704994" y="5106032"/>
                <a:ext cx="896656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745" y="3829523"/>
                <a:ext cx="719043" cy="3266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898619" y="3703563"/>
            <a:ext cx="371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Изменение импульса тела: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385287" y="3710637"/>
                <a:ext cx="16920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965" y="2782977"/>
                <a:ext cx="1269012" cy="323165"/>
              </a:xfrm>
              <a:prstGeom prst="rect">
                <a:avLst/>
              </a:prstGeom>
              <a:blipFill rotWithShape="0">
                <a:blip r:embed="rId14"/>
                <a:stretch>
                  <a:fillRect t="-7547" r="-9615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857746" y="3710517"/>
                <a:ext cx="847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309" y="2782888"/>
                <a:ext cx="635437" cy="323165"/>
              </a:xfrm>
              <a:prstGeom prst="rect">
                <a:avLst/>
              </a:prstGeom>
              <a:blipFill rotWithShape="0">
                <a:blip r:embed="rId15"/>
                <a:stretch>
                  <a:fillRect t="-7547" r="-10577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449745" y="3710517"/>
                <a:ext cx="847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308" y="2782888"/>
                <a:ext cx="635437" cy="323165"/>
              </a:xfrm>
              <a:prstGeom prst="rect">
                <a:avLst/>
              </a:prstGeom>
              <a:blipFill rotWithShape="0">
                <a:blip r:embed="rId16"/>
                <a:stretch>
                  <a:fillRect t="-7547" r="-3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898617" y="4387459"/>
            <a:ext cx="580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Второй закон Ньютона в проекциях на </a:t>
            </a: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Ox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32311" y="4388783"/>
                <a:ext cx="13647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233" y="3291587"/>
                <a:ext cx="1023578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394792" y="4233211"/>
                <a:ext cx="173886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93" y="3174908"/>
                <a:ext cx="1304149" cy="5260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895191" y="5026287"/>
                <a:ext cx="2223795" cy="74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∙3 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2,5 кг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393" y="3769715"/>
                <a:ext cx="1667846" cy="57996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813947" y="5222136"/>
                <a:ext cx="12530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45 Дж.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460" y="3916602"/>
                <a:ext cx="939767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1910350" y="5891267"/>
            <a:ext cx="2483372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W</a:t>
            </a:r>
            <a:r>
              <a:rPr lang="en-US" altLang="ru-RU" sz="1867" i="1" baseline="-25000" dirty="0" err="1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k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4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5 Дж.</a:t>
            </a:r>
            <a:endParaRPr lang="ru-RU" altLang="ru-RU" sz="1867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8208355" y="5696001"/>
            <a:ext cx="76729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8160355" y="5681011"/>
            <a:ext cx="48000" cy="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662132" y="5269194"/>
                <a:ext cx="39728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599" y="3951895"/>
                <a:ext cx="343684" cy="325345"/>
              </a:xfrm>
              <a:prstGeom prst="rect">
                <a:avLst/>
              </a:prstGeom>
              <a:blipFill rotWithShape="0">
                <a:blip r:embed="rId21"/>
                <a:stretch>
                  <a:fillRect t="-12963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Прямая со стрелкой 93"/>
          <p:cNvCxnSpPr/>
          <p:nvPr/>
        </p:nvCxnSpPr>
        <p:spPr>
          <a:xfrm>
            <a:off x="10211790" y="5710949"/>
            <a:ext cx="767293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10186795" y="5686064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1053417" y="5013276"/>
                <a:ext cx="368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63" y="3759957"/>
                <a:ext cx="322268" cy="300082"/>
              </a:xfrm>
              <a:prstGeom prst="rect">
                <a:avLst/>
              </a:prstGeom>
              <a:blipFill rotWithShape="0">
                <a:blip r:embed="rId22"/>
                <a:stretch>
                  <a:fillRect t="-10204" r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596260" y="5277661"/>
                <a:ext cx="39728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195" y="3958245"/>
                <a:ext cx="343684" cy="325345"/>
              </a:xfrm>
              <a:prstGeom prst="rect">
                <a:avLst/>
              </a:prstGeom>
              <a:blipFill rotWithShape="0">
                <a:blip r:embed="rId21"/>
                <a:stretch>
                  <a:fillRect t="-12963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Прямая со стрелкой 97"/>
          <p:cNvCxnSpPr/>
          <p:nvPr/>
        </p:nvCxnSpPr>
        <p:spPr>
          <a:xfrm>
            <a:off x="11049185" y="5404357"/>
            <a:ext cx="481255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656845" y="6057900"/>
            <a:ext cx="401868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1286279" y="6002816"/>
                <a:ext cx="37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709" y="4502112"/>
                <a:ext cx="327782" cy="30008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929467" y="536661"/>
                <a:ext cx="1464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 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00" y="402495"/>
                <a:ext cx="1098191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530428" y="530510"/>
                <a:ext cx="112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821" y="397882"/>
                <a:ext cx="843280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206828" y="524693"/>
                <a:ext cx="1012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21" y="393519"/>
                <a:ext cx="759460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02838" y="858052"/>
                <a:ext cx="14041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8" y="643539"/>
                <a:ext cx="1053094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757915" y="874729"/>
                <a:ext cx="1012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36" y="656046"/>
                <a:ext cx="759461" cy="32579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9877E-6 L -0.19948 0.2401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9136E-6 L -0.41302 0.3030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85 L -0.55104 0.36944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7" y="1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4568E-6 L 0.00695 0.4642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31 L -0.6783 0.38488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89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5" grpId="0"/>
      <p:bldP spid="73" grpId="0"/>
      <p:bldP spid="79" grpId="0"/>
      <p:bldP spid="84" grpId="0"/>
      <p:bldP spid="85" grpId="0"/>
      <p:bldP spid="118" grpId="0"/>
      <p:bldP spid="119" grpId="0"/>
      <p:bldP spid="121" grpId="0"/>
      <p:bldP spid="122" grpId="0"/>
      <p:bldP spid="123" grpId="0"/>
      <p:bldP spid="61" grpId="0" animBg="1"/>
      <p:bldP spid="62" grpId="0" animBg="1"/>
      <p:bldP spid="66" grpId="0"/>
      <p:bldP spid="90" grpId="0"/>
      <p:bldP spid="96" grpId="0"/>
      <p:bldP spid="74" grpId="0"/>
      <p:bldP spid="89" grpId="0"/>
      <p:bldP spid="82" grpId="0"/>
      <p:bldP spid="83" grpId="0"/>
      <p:bldP spid="77" grpId="0"/>
      <p:bldP spid="86" grpId="0"/>
      <p:bldP spid="87" grpId="0"/>
      <p:bldP spid="88" grpId="0"/>
      <p:bldP spid="92" grpId="0" animBg="1"/>
      <p:bldP spid="93" grpId="0"/>
      <p:bldP spid="68" grpId="0" animBg="1"/>
      <p:bldP spid="95" grpId="0"/>
      <p:bldP spid="97" grpId="0"/>
      <p:bldP spid="103" grpId="0"/>
      <p:bldP spid="107" grpId="0"/>
      <p:bldP spid="107" grpId="1"/>
      <p:bldP spid="107" grpId="2"/>
      <p:bldP spid="108" grpId="0"/>
      <p:bldP spid="108" grpId="1"/>
      <p:bldP spid="108" grpId="2"/>
      <p:bldP spid="109" grpId="0"/>
      <p:bldP spid="109" grpId="1"/>
      <p:bldP spid="109" grpId="2"/>
      <p:bldP spid="110" grpId="0"/>
      <p:bldP spid="110" grpId="1"/>
      <p:bldP spid="110" grpId="2"/>
      <p:bldP spid="113" grpId="0"/>
      <p:bldP spid="113" grpId="1"/>
      <p:bldP spid="11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48907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114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Тело массой 12 кг ударяется абсолютно неупруго о тело меньшей массы. Если тело меньшей массы до удара покоилось, а доля потерянной кинетической энергии после удара составила 14%, то какова масса меньшего тела?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982279" y="2137425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495300" y="2137425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91875" y="3940604"/>
            <a:ext cx="149040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982279" y="2576489"/>
            <a:ext cx="0" cy="18051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1066" y="2576486"/>
                <a:ext cx="1540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32364"/>
                <a:ext cx="1155701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1066" y="3950763"/>
                <a:ext cx="14912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963072"/>
                <a:ext cx="1118410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91068" y="3461295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=0,14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595971"/>
                <a:ext cx="917574" cy="323165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1066" y="3021887"/>
                <a:ext cx="13952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66415"/>
                <a:ext cx="1046433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982279" y="3014307"/>
            <a:ext cx="5375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Доля потерянной кинетической энергии: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29556" y="2869251"/>
                <a:ext cx="1923091" cy="720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166" y="2151938"/>
                <a:ext cx="1487395" cy="5634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982279" y="3832944"/>
            <a:ext cx="365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Энергия системы до удара: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523678" y="3620040"/>
                <a:ext cx="1715791" cy="712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58" y="2715029"/>
                <a:ext cx="1333827" cy="5573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1982280" y="4597068"/>
            <a:ext cx="4081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Энергия системы после удара: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953296" y="4406587"/>
                <a:ext cx="25421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71" y="3304940"/>
                <a:ext cx="2027030" cy="5540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1982279" y="5218349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ЗСИ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в проекциях на </a:t>
            </a:r>
            <a:r>
              <a:rPr lang="ru-RU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Ох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983072" y="5785051"/>
                <a:ext cx="2491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04" y="4338788"/>
                <a:ext cx="1968616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292381" y="5662927"/>
                <a:ext cx="2181623" cy="669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85" y="4247195"/>
                <a:ext cx="1684372" cy="5254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/>
          <p:cNvCxnSpPr/>
          <p:nvPr/>
        </p:nvCxnSpPr>
        <p:spPr>
          <a:xfrm>
            <a:off x="6949738" y="6269912"/>
            <a:ext cx="4690233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081847" y="6067443"/>
            <a:ext cx="4091352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7202461" y="5650930"/>
            <a:ext cx="720080" cy="37973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826897" y="5691867"/>
            <a:ext cx="360040" cy="3360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1274052" y="5830951"/>
                <a:ext cx="412549" cy="42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538" y="4373213"/>
                <a:ext cx="355995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Прямая со стрелкой 128"/>
          <p:cNvCxnSpPr/>
          <p:nvPr/>
        </p:nvCxnSpPr>
        <p:spPr>
          <a:xfrm>
            <a:off x="7922542" y="5833217"/>
            <a:ext cx="6899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10323439" y="5762503"/>
            <a:ext cx="796525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8071971" y="5365031"/>
                <a:ext cx="522386" cy="42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978" y="4023773"/>
                <a:ext cx="438389" cy="338554"/>
              </a:xfrm>
              <a:prstGeom prst="rect">
                <a:avLst/>
              </a:prstGeom>
              <a:blipFill rotWithShape="0">
                <a:blip r:embed="rId14"/>
                <a:stretch>
                  <a:fillRect t="-12500" r="-19444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0529117" y="5292093"/>
                <a:ext cx="528734" cy="420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38" y="3969070"/>
                <a:ext cx="443135" cy="338554"/>
              </a:xfrm>
              <a:prstGeom prst="rect">
                <a:avLst/>
              </a:prstGeom>
              <a:blipFill rotWithShape="0">
                <a:blip r:embed="rId15"/>
                <a:stretch>
                  <a:fillRect t="-12500" r="-17808" b="-5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Прямоугольник 132"/>
          <p:cNvSpPr/>
          <p:nvPr/>
        </p:nvSpPr>
        <p:spPr>
          <a:xfrm>
            <a:off x="9603359" y="5504656"/>
            <a:ext cx="720080" cy="5283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202461" y="5646769"/>
            <a:ext cx="720080" cy="3797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826897" y="5693339"/>
            <a:ext cx="360040" cy="3360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826828" y="5505267"/>
            <a:ext cx="720080" cy="5283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2459566" y="519086"/>
                <a:ext cx="1540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74" y="389314"/>
                <a:ext cx="1155701" cy="3231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708635" y="845785"/>
                <a:ext cx="10126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76" y="634338"/>
                <a:ext cx="759460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143991" y="1170438"/>
                <a:ext cx="12840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=0,14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93" y="877828"/>
                <a:ext cx="963014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8338947" y="4130141"/>
                <a:ext cx="3236399" cy="984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0" y="3097605"/>
                <a:ext cx="2476960" cy="76129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335200" y="4393239"/>
                <a:ext cx="1937710" cy="760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400" y="3294929"/>
                <a:ext cx="1500539" cy="5965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8966889" y="2563574"/>
                <a:ext cx="2737031" cy="12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66" y="1922680"/>
                <a:ext cx="2100896" cy="9828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08635" y="1174352"/>
                <a:ext cx="14912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476" y="880764"/>
                <a:ext cx="1118410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6076 0.30031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3 L -0.26337 0.31759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185 L -0.05364 0.3330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64198E-7 L -0.2632 0.40494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2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563 4.07407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22222E-6 1.97531E-6 L 0.06372 1.97531E-6 " pathEditMode="relative" rAng="0" ptsTypes="AA">
                                      <p:cBhvr>
                                        <p:cTn id="114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5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63" grpId="0"/>
      <p:bldP spid="65" grpId="0"/>
      <p:bldP spid="67" grpId="0"/>
      <p:bldP spid="69" grpId="0"/>
      <p:bldP spid="70" grpId="0"/>
      <p:bldP spid="71" grpId="0"/>
      <p:bldP spid="72" grpId="0"/>
      <p:bldP spid="75" grpId="0"/>
      <p:bldP spid="76" grpId="0"/>
      <p:bldP spid="78" grpId="0"/>
      <p:bldP spid="100" grpId="0" animBg="1"/>
      <p:bldP spid="101" grpId="0" animBg="1"/>
      <p:bldP spid="128" grpId="0"/>
      <p:bldP spid="131" grpId="0"/>
      <p:bldP spid="132" grpId="0"/>
      <p:bldP spid="133" grpId="0" animBg="1"/>
      <p:bldP spid="134" grpId="0" animBg="1"/>
      <p:bldP spid="134" grpId="1" animBg="1"/>
      <p:bldP spid="134" grpId="2" animBg="1"/>
      <p:bldP spid="135" grpId="0" animBg="1"/>
      <p:bldP spid="135" grpId="1" animBg="1"/>
      <p:bldP spid="136" grpId="0" animBg="1"/>
      <p:bldP spid="136" grpId="1" animBg="1"/>
      <p:bldP spid="136" grpId="2" animBg="1"/>
      <p:bldP spid="137" grpId="0"/>
      <p:bldP spid="137" grpId="1"/>
      <p:bldP spid="137" grpId="2"/>
      <p:bldP spid="139" grpId="0"/>
      <p:bldP spid="139" grpId="1"/>
      <p:bldP spid="139" grpId="2"/>
      <p:bldP spid="140" grpId="0"/>
      <p:bldP spid="140" grpId="1"/>
      <p:bldP spid="140" grpId="2"/>
      <p:bldP spid="141" grpId="0"/>
      <p:bldP spid="141" grpId="1"/>
      <p:bldP spid="142" grpId="0"/>
      <p:bldP spid="143" grpId="0"/>
      <p:bldP spid="43" grpId="0"/>
      <p:bldP spid="43" grpId="1"/>
      <p:bldP spid="4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48907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982279" y="2137425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49737" y="5292092"/>
            <a:ext cx="4736863" cy="977818"/>
            <a:chOff x="5212303" y="3969070"/>
            <a:chExt cx="3552647" cy="733364"/>
          </a:xfrm>
        </p:grpSpPr>
        <p:cxnSp>
          <p:nvCxnSpPr>
            <p:cNvPr id="81" name="Прямая со стрелкой 80"/>
            <p:cNvCxnSpPr/>
            <p:nvPr/>
          </p:nvCxnSpPr>
          <p:spPr>
            <a:xfrm>
              <a:off x="5212303" y="4702434"/>
              <a:ext cx="351767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5311385" y="4550582"/>
              <a:ext cx="3068514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Прямоугольник 99"/>
            <p:cNvSpPr/>
            <p:nvPr/>
          </p:nvSpPr>
          <p:spPr>
            <a:xfrm>
              <a:off x="5401846" y="4238197"/>
              <a:ext cx="540060" cy="28480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620173" y="4268900"/>
              <a:ext cx="270030" cy="25202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8455538" y="4373213"/>
                  <a:ext cx="309412" cy="3154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21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538" y="4373213"/>
                  <a:ext cx="355995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Прямая со стрелкой 128"/>
            <p:cNvCxnSpPr/>
            <p:nvPr/>
          </p:nvCxnSpPr>
          <p:spPr>
            <a:xfrm>
              <a:off x="5941906" y="4374913"/>
              <a:ext cx="5174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>
              <a:off x="7742579" y="4321877"/>
              <a:ext cx="597394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6053978" y="4023773"/>
                  <a:ext cx="391789" cy="3154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1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1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1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ru-RU" sz="21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1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78" y="4023773"/>
                  <a:ext cx="438389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2500" r="-19444" b="-53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7896838" y="3969070"/>
                  <a:ext cx="396550" cy="3154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1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1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1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133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1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38" y="3969070"/>
                  <a:ext cx="443135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2500" r="-17808" b="-53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Прямоугольник 132"/>
            <p:cNvSpPr/>
            <p:nvPr/>
          </p:nvSpPr>
          <p:spPr>
            <a:xfrm>
              <a:off x="7202519" y="4128492"/>
              <a:ext cx="540060" cy="39629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982280" y="3620039"/>
            <a:ext cx="8289349" cy="2712623"/>
            <a:chOff x="1486709" y="2715029"/>
            <a:chExt cx="6217012" cy="2034467"/>
          </a:xfrm>
        </p:grpSpPr>
        <p:sp>
          <p:nvSpPr>
            <p:cNvPr id="69" name="TextBox 68"/>
            <p:cNvSpPr txBox="1"/>
            <p:nvPr/>
          </p:nvSpPr>
          <p:spPr>
            <a:xfrm>
              <a:off x="1486709" y="2874708"/>
              <a:ext cx="2738972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Энергия системы до удара: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142758" y="2715029"/>
                  <a:ext cx="1286843" cy="534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8" y="2715029"/>
                  <a:ext cx="1333827" cy="5573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1486709" y="3447801"/>
              <a:ext cx="3061175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Энергия системы после удара: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464971" y="3304940"/>
                  <a:ext cx="1907590" cy="5309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971" y="3304940"/>
                  <a:ext cx="2027030" cy="55406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1486709" y="3913762"/>
              <a:ext cx="2362666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ЗСИ</a:t>
              </a:r>
              <a:r>
                <a:rPr lang="en-US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в проекциях на </a:t>
              </a:r>
              <a:r>
                <a:rPr lang="ru-RU" sz="2000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Ох</a:t>
              </a:r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487304" y="4338788"/>
                  <a:ext cx="1868733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304" y="4338788"/>
                  <a:ext cx="1968616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219285" y="4247195"/>
                  <a:ext cx="1636217" cy="5023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285" y="4247195"/>
                  <a:ext cx="1684372" cy="52540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6251400" y="3296290"/>
                  <a:ext cx="1452321" cy="5733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𝜐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400" y="3296290"/>
                  <a:ext cx="1500539" cy="5965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966889" y="2563574"/>
                <a:ext cx="2737031" cy="12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66" y="1922680"/>
                <a:ext cx="2100896" cy="9828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91065" y="536661"/>
            <a:ext cx="11222568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4.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Тело массой 12 кг ударяется абсолютно неупруго о тело меньшей массы. Если тело меньшей массы до удара покоилось, а доля потерянной кинетической энергии после удара составила 14%, то какова масса меньшего тела?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95300" y="2137425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91875" y="3940604"/>
            <a:ext cx="149040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982279" y="2576489"/>
            <a:ext cx="0" cy="18051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1066" y="2576486"/>
                <a:ext cx="1540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1932364"/>
                <a:ext cx="1155701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1066" y="3950763"/>
                <a:ext cx="14912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963072"/>
                <a:ext cx="1118410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1068" y="3461295"/>
                <a:ext cx="1223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=0,14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1" y="2595971"/>
                <a:ext cx="917574" cy="323165"/>
              </a:xfrm>
              <a:prstGeom prst="rect">
                <a:avLst/>
              </a:prstGeom>
              <a:blipFill rotWithShape="0">
                <a:blip r:embed="rId2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1066" y="3021887"/>
                <a:ext cx="13952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66415"/>
                <a:ext cx="1046433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197982" y="3021747"/>
                <a:ext cx="395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486" y="2266310"/>
                <a:ext cx="342594" cy="323165"/>
              </a:xfrm>
              <a:prstGeom prst="rect">
                <a:avLst/>
              </a:prstGeom>
              <a:blipFill rotWithShape="0">
                <a:blip r:embed="rId2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435094" y="2868584"/>
                <a:ext cx="1709699" cy="720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320" y="2151438"/>
                <a:ext cx="1327351" cy="56348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982279" y="3011372"/>
            <a:ext cx="5375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Доля потерянной кинетической энергии: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234604" y="2548721"/>
                <a:ext cx="2950423" cy="12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𝜐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52" y="1911540"/>
                <a:ext cx="2260940" cy="98289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988799" y="3014543"/>
                <a:ext cx="4459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599" y="2260907"/>
                <a:ext cx="380232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982279" y="5035035"/>
                <a:ext cx="2183034" cy="703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12 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кг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1−0,14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09" y="3776276"/>
                <a:ext cx="1680268" cy="550407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65427" y="5205691"/>
                <a:ext cx="10173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2 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кг.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70" y="3904268"/>
                <a:ext cx="808748" cy="3231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988504" y="5895576"/>
            <a:ext cx="2309177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en-US" altLang="ru-RU" sz="1867" baseline="-25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2 кг.</a:t>
            </a:r>
            <a:endParaRPr lang="ru-RU" altLang="ru-RU" sz="1867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982279" y="4026556"/>
                <a:ext cx="3192028" cy="787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09" y="3019917"/>
                <a:ext cx="2445541" cy="61414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994069" y="4126075"/>
                <a:ext cx="1486497" cy="669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51" y="3094556"/>
                <a:ext cx="1162306" cy="52540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316097" y="4244331"/>
                <a:ext cx="2550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73" y="3183248"/>
                <a:ext cx="1961691" cy="323165"/>
              </a:xfrm>
              <a:prstGeom prst="rect">
                <a:avLst/>
              </a:prstGeom>
              <a:blipFill rotWithShape="0">
                <a:blip r:embed="rId3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676979" y="4145080"/>
                <a:ext cx="1983941" cy="671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734" y="3108810"/>
                <a:ext cx="1534138" cy="526747"/>
              </a:xfrm>
              <a:prstGeom prst="rect">
                <a:avLst/>
              </a:prstGeom>
              <a:blipFill rotWithShape="0">
                <a:blip r:embed="rId3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0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9753E-6 L -0.12535 -0.0024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1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6" grpId="0"/>
      <p:bldP spid="7" grpId="0"/>
      <p:bldP spid="73" grpId="0"/>
      <p:bldP spid="74" grpId="0"/>
      <p:bldP spid="77" grpId="0"/>
      <p:bldP spid="79" grpId="0"/>
      <p:bldP spid="80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5188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181317" y="208178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198497" y="4670092"/>
            <a:ext cx="213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II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з-н Ньютона: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55798" y="4623391"/>
                <a:ext cx="3078889" cy="47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48" y="3467543"/>
                <a:ext cx="2309167" cy="377155"/>
              </a:xfrm>
              <a:prstGeom prst="rect">
                <a:avLst/>
              </a:prstGeom>
              <a:blipFill rotWithShape="0">
                <a:blip r:embed="rId4"/>
                <a:stretch>
                  <a:fillRect t="-8065" r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99499" y="5167491"/>
                <a:ext cx="21558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𝑂𝑦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 0=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624" y="3875618"/>
                <a:ext cx="1616870" cy="323165"/>
              </a:xfrm>
              <a:prstGeom prst="rect">
                <a:avLst/>
              </a:prstGeom>
              <a:blipFill rotWithShape="0">
                <a:blip r:embed="rId5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77827" y="5163705"/>
                <a:ext cx="1707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70" y="3872778"/>
                <a:ext cx="1280976" cy="323165"/>
              </a:xfrm>
              <a:prstGeom prst="rect">
                <a:avLst/>
              </a:prstGeom>
              <a:blipFill rotWithShape="0"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19618" y="4139036"/>
                <a:ext cx="1476165" cy="42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13" y="3104277"/>
                <a:ext cx="1107124" cy="3438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55456" y="4134699"/>
                <a:ext cx="1140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91" y="3101024"/>
                <a:ext cx="855409" cy="323165"/>
              </a:xfrm>
              <a:prstGeom prst="rect">
                <a:avLst/>
              </a:prstGeom>
              <a:blipFill rotWithShape="0">
                <a:blip r:embed="rId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182105" y="4132536"/>
            <a:ext cx="20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Сила трения: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1317" y="2702817"/>
            <a:ext cx="45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Теорема о кинетической энергии: 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41181" y="2518492"/>
                <a:ext cx="2769797" cy="712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885" y="1888869"/>
                <a:ext cx="2126801" cy="5576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510732" y="3179855"/>
                <a:ext cx="26122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0°</m:t>
                          </m:r>
                        </m:e>
                      </m:func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49" y="2384891"/>
                <a:ext cx="2001766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2199499" y="3179855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Работа силы тяги: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870574" y="3648182"/>
                <a:ext cx="3251403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18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0°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тр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30" y="2736136"/>
                <a:ext cx="2519216" cy="343812"/>
              </a:xfrm>
              <a:prstGeom prst="rect">
                <a:avLst/>
              </a:prstGeom>
              <a:blipFill rotWithShape="0">
                <a:blip r:embed="rId11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2196860" y="3648181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Работа силы трения: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913042" y="3648181"/>
                <a:ext cx="1399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81" y="2736136"/>
                <a:ext cx="1094852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023857" y="5612814"/>
                <a:ext cx="3187219" cy="712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92" y="4209610"/>
                <a:ext cx="2436693" cy="5576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2196862" y="5796979"/>
            <a:ext cx="989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Тогда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57" name="Прямая со стрелкой 156"/>
          <p:cNvCxnSpPr/>
          <p:nvPr/>
        </p:nvCxnSpPr>
        <p:spPr>
          <a:xfrm flipV="1">
            <a:off x="9479368" y="4404236"/>
            <a:ext cx="0" cy="195757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8293100" y="5483105"/>
            <a:ext cx="311785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8153400" y="5757575"/>
            <a:ext cx="3524251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9124255" y="5254693"/>
            <a:ext cx="710227" cy="4611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1" name="Прямая со стрелкой 160"/>
          <p:cNvCxnSpPr/>
          <p:nvPr/>
        </p:nvCxnSpPr>
        <p:spPr>
          <a:xfrm>
            <a:off x="9503369" y="5485291"/>
            <a:ext cx="1084199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10612968" y="4610852"/>
                <a:ext cx="381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726" y="3458139"/>
                <a:ext cx="331566" cy="300082"/>
              </a:xfrm>
              <a:prstGeom prst="rect">
                <a:avLst/>
              </a:prstGeom>
              <a:blipFill rotWithShape="0">
                <a:blip r:embed="rId14"/>
                <a:stretch>
                  <a:fillRect t="-10000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10109454" y="5043353"/>
                <a:ext cx="43928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090" y="3782514"/>
                <a:ext cx="374461" cy="325345"/>
              </a:xfrm>
              <a:prstGeom prst="rect">
                <a:avLst/>
              </a:prstGeom>
              <a:blipFill rotWithShape="0">
                <a:blip r:embed="rId15"/>
                <a:stretch>
                  <a:fillRect t="-12963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Прямая со стрелкой 163"/>
          <p:cNvCxnSpPr/>
          <p:nvPr/>
        </p:nvCxnSpPr>
        <p:spPr>
          <a:xfrm>
            <a:off x="10608735" y="5001933"/>
            <a:ext cx="481255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11310964" y="5262573"/>
                <a:ext cx="377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223" y="3946930"/>
                <a:ext cx="327782" cy="30008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Прямая со стрелкой 165"/>
          <p:cNvCxnSpPr/>
          <p:nvPr/>
        </p:nvCxnSpPr>
        <p:spPr>
          <a:xfrm flipH="1">
            <a:off x="8674100" y="5485291"/>
            <a:ext cx="805269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8633036" y="5017960"/>
                <a:ext cx="532262" cy="43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77" y="3763470"/>
                <a:ext cx="444994" cy="348750"/>
              </a:xfrm>
              <a:prstGeom prst="rect">
                <a:avLst/>
              </a:prstGeom>
              <a:blipFill rotWithShape="0">
                <a:blip r:embed="rId17"/>
                <a:stretch>
                  <a:fillRect t="-10345" r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Прямая со стрелкой 167"/>
          <p:cNvCxnSpPr/>
          <p:nvPr/>
        </p:nvCxnSpPr>
        <p:spPr>
          <a:xfrm flipV="1">
            <a:off x="9480624" y="4726348"/>
            <a:ext cx="0" cy="75488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>
            <a:off x="9480624" y="5485167"/>
            <a:ext cx="0" cy="75598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Овал 169"/>
          <p:cNvSpPr/>
          <p:nvPr/>
        </p:nvSpPr>
        <p:spPr>
          <a:xfrm>
            <a:off x="9455368" y="546129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9483221" y="4642530"/>
                <a:ext cx="42114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415" y="3481897"/>
                <a:ext cx="362022" cy="32534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9483220" y="5937033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415" y="4452775"/>
                <a:ext cx="488724" cy="300082"/>
              </a:xfrm>
              <a:prstGeom prst="rect">
                <a:avLst/>
              </a:prstGeom>
              <a:blipFill rotWithShape="0">
                <a:blip r:embed="rId19"/>
                <a:stretch>
                  <a:fillRect t="-10000" r="-33750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9055027" y="4256268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270" y="3192201"/>
                <a:ext cx="327782" cy="300082"/>
              </a:xfrm>
              <a:prstGeom prst="rect">
                <a:avLst/>
              </a:prstGeom>
              <a:blipFill rotWithShape="0">
                <a:blip r:embed="rId2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491065" y="536661"/>
            <a:ext cx="11344376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5.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На горизонтальном участке пути длиной 500 м скорость поезда возрастает с 15 м/с до 20 м/с. Локомотив развивает постоянную силу тяги 4 ∙ 10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6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Н. Определите массу поезда, если коэффициент трения между колесами и рельсами равен 0,07.</a:t>
            </a: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495300" y="208178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76" name="Прямая соединительная линия 175"/>
          <p:cNvCxnSpPr/>
          <p:nvPr/>
        </p:nvCxnSpPr>
        <p:spPr>
          <a:xfrm>
            <a:off x="491875" y="5149021"/>
            <a:ext cx="16846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flipV="1">
            <a:off x="2181316" y="2520851"/>
            <a:ext cx="0" cy="30919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491067" y="4265194"/>
                <a:ext cx="1818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98895"/>
                <a:ext cx="1363626" cy="32579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491469" y="5161721"/>
                <a:ext cx="1685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1" y="3871291"/>
                <a:ext cx="1263771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491067" y="4714847"/>
                <a:ext cx="1374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536135"/>
                <a:ext cx="1031201" cy="323165"/>
              </a:xfrm>
              <a:prstGeom prst="rect">
                <a:avLst/>
              </a:prstGeom>
              <a:blipFill rotWithShape="0">
                <a:blip r:embed="rId2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491067" y="2953421"/>
                <a:ext cx="144026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15066"/>
                <a:ext cx="1080195" cy="48609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491067" y="3610741"/>
                <a:ext cx="144026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08056"/>
                <a:ext cx="1080195" cy="48609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491067" y="2519345"/>
                <a:ext cx="1374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89508"/>
                <a:ext cx="1031201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6046478" y="541021"/>
                <a:ext cx="1374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58" y="405765"/>
                <a:ext cx="1031201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10069110" y="433916"/>
                <a:ext cx="144026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832" y="325437"/>
                <a:ext cx="1080195" cy="48609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274241" y="768756"/>
                <a:ext cx="144026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0" y="576567"/>
                <a:ext cx="1080195" cy="48609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6376583" y="851818"/>
                <a:ext cx="1818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437" y="638863"/>
                <a:ext cx="1363626" cy="32579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9189503" y="871016"/>
                <a:ext cx="1685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127" y="653262"/>
                <a:ext cx="1263771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7346193" y="1183767"/>
                <a:ext cx="1374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644" y="887825"/>
                <a:ext cx="1031201" cy="323165"/>
              </a:xfrm>
              <a:prstGeom prst="rect">
                <a:avLst/>
              </a:prstGeom>
              <a:blipFill rotWithShape="0">
                <a:blip r:embed="rId32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5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17284E-7 L -0.45608 0.2873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1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82716E-6 L -0.78577 0.36791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183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184 0.4142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9753E-6 L -0.48333 0.49754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2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5062E-6 L -0.71336 0.625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3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8025E-6 L -0.56267 0.51389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96B0"/>
                                      </p:to>
                                    </p:animClr>
                                    <p:set>
                                      <p:cBhvr>
                                        <p:cTn id="225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28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42" grpId="0"/>
      <p:bldP spid="43" grpId="0"/>
      <p:bldP spid="44" grpId="0"/>
      <p:bldP spid="45" grpId="0"/>
      <p:bldP spid="50" grpId="0"/>
      <p:bldP spid="76" grpId="0"/>
      <p:bldP spid="80" grpId="0"/>
      <p:bldP spid="81" grpId="0"/>
      <p:bldP spid="83" grpId="0"/>
      <p:bldP spid="85" grpId="0"/>
      <p:bldP spid="88" grpId="0"/>
      <p:bldP spid="89" grpId="0"/>
      <p:bldP spid="90" grpId="0"/>
      <p:bldP spid="160" grpId="0" animBg="1"/>
      <p:bldP spid="162" grpId="0"/>
      <p:bldP spid="163" grpId="0"/>
      <p:bldP spid="165" grpId="0"/>
      <p:bldP spid="167" grpId="0"/>
      <p:bldP spid="170" grpId="0" animBg="1"/>
      <p:bldP spid="171" grpId="0"/>
      <p:bldP spid="172" grpId="0"/>
      <p:bldP spid="173" grpId="0"/>
      <p:bldP spid="178" grpId="0"/>
      <p:bldP spid="179" grpId="0"/>
      <p:bldP spid="180" grpId="0"/>
      <p:bldP spid="181" grpId="0"/>
      <p:bldP spid="182" grpId="0"/>
      <p:bldP spid="183" grpId="0"/>
      <p:bldP spid="185" grpId="0"/>
      <p:bldP spid="185" grpId="1"/>
      <p:bldP spid="185" grpId="2"/>
      <p:bldP spid="186" grpId="0"/>
      <p:bldP spid="186" grpId="1"/>
      <p:bldP spid="186" grpId="2"/>
      <p:bldP spid="187" grpId="0"/>
      <p:bldP spid="187" grpId="1"/>
      <p:bldP spid="187" grpId="2"/>
      <p:bldP spid="188" grpId="0"/>
      <p:bldP spid="188" grpId="1"/>
      <p:bldP spid="188" grpId="2"/>
      <p:bldP spid="189" grpId="0"/>
      <p:bldP spid="189" grpId="1"/>
      <p:bldP spid="189" grpId="2"/>
      <p:bldP spid="190" grpId="0"/>
      <p:bldP spid="190" grpId="1"/>
      <p:bldP spid="19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5301" y="1651889"/>
            <a:ext cx="1122377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2181317" y="2081787"/>
            <a:ext cx="131211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495301" y="508000"/>
            <a:ext cx="1122256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181317" y="2702817"/>
            <a:ext cx="45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Теорема о кинетической энергии: 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023857" y="5612814"/>
                <a:ext cx="3187219" cy="712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92" y="4209610"/>
                <a:ext cx="2436693" cy="5576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2182104" y="2518493"/>
            <a:ext cx="7130231" cy="3678596"/>
            <a:chOff x="1636578" y="1888869"/>
            <a:chExt cx="5347673" cy="275894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48872" y="3467543"/>
              <a:ext cx="3777143" cy="354088"/>
              <a:chOff x="1648872" y="3351906"/>
              <a:chExt cx="3777143" cy="35408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648872" y="3386932"/>
                <a:ext cx="1598313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II</a:t>
                </a:r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з-н Ньютона: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116848" y="3351906"/>
                    <a:ext cx="2309167" cy="354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6848" y="3351906"/>
                    <a:ext cx="2309167" cy="37715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8065" r="-501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Группа 6"/>
            <p:cNvGrpSpPr/>
            <p:nvPr/>
          </p:nvGrpSpPr>
          <p:grpSpPr>
            <a:xfrm>
              <a:off x="1649624" y="3872778"/>
              <a:ext cx="2689722" cy="302923"/>
              <a:chOff x="1649624" y="3565459"/>
              <a:chExt cx="2689722" cy="3029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649624" y="3568299"/>
                    <a:ext cx="1616870" cy="3000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: 0=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9624" y="3568299"/>
                    <a:ext cx="1616870" cy="3231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058370" y="3565459"/>
                    <a:ext cx="1280976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8370" y="3565459"/>
                    <a:ext cx="1280976" cy="3231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Группа 7"/>
            <p:cNvGrpSpPr/>
            <p:nvPr/>
          </p:nvGrpSpPr>
          <p:grpSpPr>
            <a:xfrm>
              <a:off x="1636578" y="3099402"/>
              <a:ext cx="2935422" cy="325589"/>
              <a:chOff x="1636578" y="4601982"/>
              <a:chExt cx="2935422" cy="3255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939713" y="4606857"/>
                    <a:ext cx="1107124" cy="320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тр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713" y="4606857"/>
                    <a:ext cx="1107124" cy="34381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716591" y="4603604"/>
                    <a:ext cx="855409" cy="3000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6591" y="4603604"/>
                    <a:ext cx="855409" cy="3231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Box 44"/>
              <p:cNvSpPr txBox="1"/>
              <p:nvPr/>
            </p:nvSpPr>
            <p:spPr>
              <a:xfrm>
                <a:off x="1636578" y="4601982"/>
                <a:ext cx="1547581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Сила трения: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905885" y="1888869"/>
                  <a:ext cx="2077348" cy="5345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ru-RU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𝜐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885" y="1888869"/>
                  <a:ext cx="2126801" cy="55765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Группа 77"/>
            <p:cNvGrpSpPr/>
            <p:nvPr/>
          </p:nvGrpSpPr>
          <p:grpSpPr>
            <a:xfrm>
              <a:off x="1649624" y="2384891"/>
              <a:ext cx="3692615" cy="300083"/>
              <a:chOff x="2877553" y="2321155"/>
              <a:chExt cx="3692615" cy="3000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610978" y="2321155"/>
                    <a:ext cx="1959190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0°</m:t>
                              </m:r>
                            </m:e>
                          </m:func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0978" y="2321155"/>
                    <a:ext cx="2001766" cy="3231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TextBox 80"/>
              <p:cNvSpPr txBox="1"/>
              <p:nvPr/>
            </p:nvSpPr>
            <p:spPr>
              <a:xfrm>
                <a:off x="2877553" y="2321155"/>
                <a:ext cx="1808428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Работа силы тяги: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1647645" y="2736136"/>
              <a:ext cx="5336606" cy="320714"/>
              <a:chOff x="1647645" y="2891017"/>
              <a:chExt cx="5336606" cy="3207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3652930" y="2891017"/>
                    <a:ext cx="2438552" cy="3207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18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0°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тр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2930" y="2891017"/>
                    <a:ext cx="2519216" cy="34381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5" name="TextBox 84"/>
              <p:cNvSpPr txBox="1"/>
              <p:nvPr/>
            </p:nvSpPr>
            <p:spPr>
              <a:xfrm>
                <a:off x="1647645" y="2891017"/>
                <a:ext cx="2072923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Работа силы трения:</a:t>
                </a:r>
                <a:endPara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5934781" y="2891017"/>
                    <a:ext cx="1049470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4781" y="2891017"/>
                    <a:ext cx="1094852" cy="32316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0" name="TextBox 89"/>
            <p:cNvSpPr txBox="1"/>
            <p:nvPr/>
          </p:nvSpPr>
          <p:spPr>
            <a:xfrm>
              <a:off x="1647646" y="4347734"/>
              <a:ext cx="74187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Тогда</a:t>
              </a:r>
              <a:endParaRPr lang="ru-RU" sz="20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153402" y="4256269"/>
            <a:ext cx="3535167" cy="2105539"/>
            <a:chOff x="6115050" y="3097312"/>
            <a:chExt cx="2651375" cy="1579154"/>
          </a:xfrm>
        </p:grpSpPr>
        <p:cxnSp>
          <p:nvCxnSpPr>
            <p:cNvPr id="58" name="Прямая со стрелкой 57"/>
            <p:cNvCxnSpPr/>
            <p:nvPr/>
          </p:nvCxnSpPr>
          <p:spPr>
            <a:xfrm flipV="1">
              <a:off x="7109526" y="3208288"/>
              <a:ext cx="0" cy="146817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6219825" y="4017440"/>
              <a:ext cx="2338388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6115050" y="4223292"/>
              <a:ext cx="2643188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6843191" y="3846131"/>
              <a:ext cx="532670" cy="3458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7127526" y="4019079"/>
              <a:ext cx="813149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959726" y="3363250"/>
                  <a:ext cx="2858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726" y="3363250"/>
                  <a:ext cx="331566" cy="30008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000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7582090" y="3687625"/>
                  <a:ext cx="329465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090" y="3687625"/>
                  <a:ext cx="374461" cy="32534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2963" r="-147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Прямая со стрелкой 66"/>
            <p:cNvCxnSpPr/>
            <p:nvPr/>
          </p:nvCxnSpPr>
          <p:spPr>
            <a:xfrm>
              <a:off x="7956551" y="3656561"/>
              <a:ext cx="360941" cy="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8483223" y="3852041"/>
                  <a:ext cx="2832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223" y="3852041"/>
                  <a:ext cx="327782" cy="30008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Прямая со стрелкой 68"/>
            <p:cNvCxnSpPr/>
            <p:nvPr/>
          </p:nvCxnSpPr>
          <p:spPr>
            <a:xfrm flipH="1">
              <a:off x="6505575" y="4019079"/>
              <a:ext cx="603952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474777" y="3668581"/>
                  <a:ext cx="399196" cy="325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777" y="3668581"/>
                  <a:ext cx="444994" cy="34875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0345" r="-136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Прямая со стрелкой 70"/>
            <p:cNvCxnSpPr/>
            <p:nvPr/>
          </p:nvCxnSpPr>
          <p:spPr>
            <a:xfrm flipV="1">
              <a:off x="7110468" y="3449872"/>
              <a:ext cx="0" cy="56616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>
              <a:off x="7110468" y="4018986"/>
              <a:ext cx="0" cy="56699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Овал 76"/>
            <p:cNvSpPr/>
            <p:nvPr/>
          </p:nvSpPr>
          <p:spPr>
            <a:xfrm>
              <a:off x="7091526" y="4001079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112415" y="3387008"/>
                  <a:ext cx="315856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415" y="3387008"/>
                  <a:ext cx="362022" cy="32534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7112415" y="4357886"/>
                  <a:ext cx="4426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415" y="4357886"/>
                  <a:ext cx="488724" cy="30008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0000" r="-33750" b="-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791270" y="3097312"/>
                  <a:ext cx="2857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270" y="3097312"/>
                  <a:ext cx="327782" cy="30008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495300" y="2081787"/>
            <a:ext cx="121920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ДАНО</a:t>
            </a:r>
            <a:endParaRPr lang="ru-RU" altLang="ru-RU" sz="16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491875" y="5149021"/>
            <a:ext cx="16846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2181316" y="2520851"/>
            <a:ext cx="0" cy="30919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91067" y="4265194"/>
                <a:ext cx="1818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198895"/>
                <a:ext cx="1363626" cy="32579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1469" y="5161721"/>
                <a:ext cx="1685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1" y="3871291"/>
                <a:ext cx="1263771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91067" y="4714847"/>
                <a:ext cx="1374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536135"/>
                <a:ext cx="1031201" cy="323165"/>
              </a:xfrm>
              <a:prstGeom prst="rect">
                <a:avLst/>
              </a:prstGeom>
              <a:blipFill rotWithShape="0">
                <a:blip r:embed="rId2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91067" y="2953421"/>
                <a:ext cx="144026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215066"/>
                <a:ext cx="1080195" cy="48609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91067" y="3610741"/>
                <a:ext cx="144026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 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708056"/>
                <a:ext cx="1080195" cy="48609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91067" y="2519345"/>
                <a:ext cx="13749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=500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889508"/>
                <a:ext cx="1031201" cy="3231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541181" y="2518492"/>
                <a:ext cx="3187219" cy="712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885" y="1888869"/>
                <a:ext cx="2436693" cy="55765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185548" y="4401998"/>
                <a:ext cx="5730928" cy="998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  <m:r>
                            <m:rPr>
                              <m:nor/>
                            </m:rPr>
                            <a:rPr lang="ru-RU" sz="20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a:rPr lang="ru-RU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500 м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20 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м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с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∙0,07∙10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∙500 м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61" y="3301498"/>
                <a:ext cx="4403513" cy="775533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197640" y="3314454"/>
                <a:ext cx="3037435" cy="79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т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229" y="2485840"/>
                <a:ext cx="2322302" cy="61927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010907" y="3348958"/>
                <a:ext cx="2736839" cy="969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num>
                        <m:den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180" y="2511718"/>
                <a:ext cx="2170979" cy="750462"/>
              </a:xfrm>
              <a:prstGeom prst="rect">
                <a:avLst/>
              </a:prstGeom>
              <a:blipFill rotWithShape="0">
                <a:blip r:embed="rId3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70593" y="3345378"/>
                <a:ext cx="2310569" cy="744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т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+2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44" y="2509033"/>
                <a:ext cx="1777153" cy="581506"/>
              </a:xfrm>
              <a:prstGeom prst="rect">
                <a:avLst/>
              </a:prstGeom>
              <a:blipFill rotWithShape="0">
                <a:blip r:embed="rId31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2185548" y="5534471"/>
                <a:ext cx="1804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4,6∙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кг</m:t>
                      </m:r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161" y="4150853"/>
                <a:ext cx="1396023" cy="32316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686220" y="4586257"/>
                <a:ext cx="4427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65" y="3439693"/>
                <a:ext cx="377026" cy="32316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ectangle 4"/>
          <p:cNvSpPr>
            <a:spLocks noChangeArrowheads="1"/>
          </p:cNvSpPr>
          <p:nvPr/>
        </p:nvSpPr>
        <p:spPr bwMode="auto">
          <a:xfrm>
            <a:off x="2181316" y="5971776"/>
            <a:ext cx="286293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67"/>
              </a:lnSpc>
            </a:pPr>
            <a:r>
              <a:rPr lang="ru-RU" altLang="ru-RU" sz="1600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867" b="1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en-US" altLang="ru-RU" sz="1867" i="1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m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= 4,6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∙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10</a:t>
            </a:r>
            <a:r>
              <a:rPr lang="en-US" altLang="ru-RU" sz="1867" baseline="30000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6</a:t>
            </a:r>
            <a:r>
              <a:rPr lang="en-US" altLang="ru-RU" sz="1867" dirty="0">
                <a:solidFill>
                  <a:prstClr val="black"/>
                </a:solidFill>
                <a:latin typeface="Gerbera"/>
                <a:cs typeface="Times New Roman" panose="02020603050405020304" pitchFamily="18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кг.</a:t>
            </a:r>
            <a:endParaRPr lang="ru-RU" altLang="ru-RU" sz="1867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491065" y="536661"/>
            <a:ext cx="11344376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533"/>
              </a:lnSpc>
            </a:pPr>
            <a:r>
              <a:rPr lang="ru-RU" altLang="ru-RU" sz="1867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5.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На горизонтальном участке пути длиной 500 м скорость поезда возрастает с 15 м/с до 20 м/с. Локомотив развивает постоянную силу тяги 4 ∙ 10</a:t>
            </a:r>
            <a:r>
              <a:rPr lang="ru-RU" altLang="ru-RU" sz="1867" baseline="300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6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Н. Определите массу поезда, если коэффициент трения между колесами и рельсами равен 0,07.</a:t>
            </a:r>
          </a:p>
        </p:txBody>
      </p:sp>
    </p:spTree>
    <p:extLst>
      <p:ext uri="{BB962C8B-B14F-4D97-AF65-F5344CB8AC3E}">
        <p14:creationId xmlns:p14="http://schemas.microsoft.com/office/powerpoint/2010/main" val="30848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4198E-7 L 0.28889 -0.4515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110" grpId="0"/>
      <p:bldP spid="111" grpId="0"/>
      <p:bldP spid="112" grpId="0"/>
      <p:bldP spid="114" grpId="0"/>
      <p:bldP spid="115" grpId="0"/>
      <p:bldP spid="117" grpId="0"/>
      <p:bldP spid="118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5" y="11"/>
            <a:ext cx="5307099" cy="6864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2" y="511633"/>
            <a:ext cx="58026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Вам знакомо выражение «Выше головы не прыгнешь»? Это заблуждение. Человек может </a:t>
            </a:r>
            <a:r>
              <a:rPr lang="ru-RU" sz="2667" b="1" cap="all" dirty="0">
                <a:solidFill>
                  <a:srgbClr val="ED7D31">
                    <a:lumMod val="75000"/>
                  </a:srgbClr>
                </a:solidFill>
              </a:rPr>
              <a:t>все!</a:t>
            </a:r>
            <a:endParaRPr lang="ru-RU" sz="2667" b="1" cap="all" dirty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32368" y="5664200"/>
            <a:ext cx="16044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75734" y="5850699"/>
            <a:ext cx="1865254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Никола Тесла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2157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Широкоэкранный</PresentationFormat>
  <Paragraphs>223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2016-02-02T09:22:33Z</dcterms:created>
  <dcterms:modified xsi:type="dcterms:W3CDTF">2016-02-02T09:22:42Z</dcterms:modified>
</cp:coreProperties>
</file>