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8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1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6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3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57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2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6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FA55-85EA-47BC-82CE-BBEDC28B2AB9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F8E9-1900-4543-B21B-1630524A0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7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32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105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6" y="11"/>
            <a:ext cx="5307097" cy="6864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2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733" b="1" cap="all" dirty="0">
                <a:solidFill>
                  <a:srgbClr val="ED7D31">
                    <a:lumMod val="75000"/>
                  </a:srgbClr>
                </a:solidFill>
              </a:rPr>
              <a:t>Закон сохранения и превращения  энергии 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32368" y="5664200"/>
            <a:ext cx="208195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5734" y="5850699"/>
            <a:ext cx="2384627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Уинстон Черчилль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8215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6" y="11"/>
            <a:ext cx="5307097" cy="6864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3"/>
            <a:ext cx="5695648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3733"/>
              </a:lnSpc>
            </a:pP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Не нужно в последний момент геройски хвататься за невозможное. Достаточно вовремя сделать то, что </a:t>
            </a: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нужно</a:t>
            </a: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32368" y="5664200"/>
            <a:ext cx="208195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4" y="5850699"/>
            <a:ext cx="2384627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Уинстон Черчилль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18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8395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0"/>
            <a:ext cx="11363477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Тело сво­бод­но па­да­ет с некоторой вы­со­ты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Какой из гра­фи­ков, пред­став­лен­ных на ри­сун­ке, вы­ра­жа­ет за­ви­си­мость по­тен­ци­аль­ной, кинетической и полной энер­гий тела от време­ни?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Сопротивлением воздуха пренебречь.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84795" y="213391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97" name="Группа 296"/>
          <p:cNvGrpSpPr/>
          <p:nvPr/>
        </p:nvGrpSpPr>
        <p:grpSpPr>
          <a:xfrm>
            <a:off x="9521860" y="4315259"/>
            <a:ext cx="1958621" cy="1970210"/>
            <a:chOff x="5696876" y="1680190"/>
            <a:chExt cx="2672424" cy="2688236"/>
          </a:xfrm>
        </p:grpSpPr>
        <p:cxnSp>
          <p:nvCxnSpPr>
            <p:cNvPr id="298" name="Прямая соединительная линия 297"/>
            <p:cNvCxnSpPr/>
            <p:nvPr/>
          </p:nvCxnSpPr>
          <p:spPr>
            <a:xfrm>
              <a:off x="5790501" y="4010783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Прямая соединительная линия 298"/>
            <p:cNvCxnSpPr/>
            <p:nvPr/>
          </p:nvCxnSpPr>
          <p:spPr>
            <a:xfrm>
              <a:off x="5790501" y="3652008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>
              <a:off x="5790501" y="3291646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единительная линия 300"/>
            <p:cNvCxnSpPr/>
            <p:nvPr/>
          </p:nvCxnSpPr>
          <p:spPr>
            <a:xfrm>
              <a:off x="5790501" y="2931283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5790501" y="2570921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Прямая соединительная линия 302"/>
            <p:cNvCxnSpPr/>
            <p:nvPr/>
          </p:nvCxnSpPr>
          <p:spPr>
            <a:xfrm>
              <a:off x="7957533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Прямая соединительная линия 303"/>
            <p:cNvCxnSpPr/>
            <p:nvPr/>
          </p:nvCxnSpPr>
          <p:spPr>
            <a:xfrm>
              <a:off x="7597171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Прямая соединительная линия 304"/>
            <p:cNvCxnSpPr/>
            <p:nvPr/>
          </p:nvCxnSpPr>
          <p:spPr>
            <a:xfrm>
              <a:off x="7236808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единительная линия 305"/>
            <p:cNvCxnSpPr/>
            <p:nvPr/>
          </p:nvCxnSpPr>
          <p:spPr>
            <a:xfrm>
              <a:off x="6876446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единительная линия 306"/>
            <p:cNvCxnSpPr/>
            <p:nvPr/>
          </p:nvCxnSpPr>
          <p:spPr>
            <a:xfrm>
              <a:off x="6517671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Прямая соединительная линия 307"/>
            <p:cNvCxnSpPr/>
            <p:nvPr/>
          </p:nvCxnSpPr>
          <p:spPr>
            <a:xfrm>
              <a:off x="6157308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/>
            <p:cNvSpPr txBox="1"/>
            <p:nvPr/>
          </p:nvSpPr>
          <p:spPr>
            <a:xfrm>
              <a:off x="7960341" y="3853734"/>
              <a:ext cx="400147" cy="50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t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10" name="Прямая соединительная линия 309"/>
            <p:cNvCxnSpPr/>
            <p:nvPr/>
          </p:nvCxnSpPr>
          <p:spPr>
            <a:xfrm>
              <a:off x="5792134" y="2559016"/>
              <a:ext cx="1602260" cy="180339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Прямая со стрелкой 310"/>
            <p:cNvCxnSpPr/>
            <p:nvPr/>
          </p:nvCxnSpPr>
          <p:spPr>
            <a:xfrm flipV="1">
              <a:off x="5793222" y="1808748"/>
              <a:ext cx="0" cy="255967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Прямая со стрелкой 311"/>
            <p:cNvCxnSpPr/>
            <p:nvPr/>
          </p:nvCxnSpPr>
          <p:spPr>
            <a:xfrm>
              <a:off x="5790501" y="4368426"/>
              <a:ext cx="2578799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/>
            <p:cNvSpPr txBox="1"/>
            <p:nvPr/>
          </p:nvSpPr>
          <p:spPr>
            <a:xfrm>
              <a:off x="5696876" y="1680190"/>
              <a:ext cx="539880" cy="50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W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14" name="Прямая соединительная линия 313"/>
            <p:cNvCxnSpPr/>
            <p:nvPr/>
          </p:nvCxnSpPr>
          <p:spPr>
            <a:xfrm>
              <a:off x="5790501" y="2208971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Группа 314"/>
          <p:cNvGrpSpPr/>
          <p:nvPr/>
        </p:nvGrpSpPr>
        <p:grpSpPr>
          <a:xfrm>
            <a:off x="9538796" y="2063284"/>
            <a:ext cx="1941688" cy="1970211"/>
            <a:chOff x="5719982" y="1680190"/>
            <a:chExt cx="2649318" cy="2688237"/>
          </a:xfrm>
        </p:grpSpPr>
        <p:cxnSp>
          <p:nvCxnSpPr>
            <p:cNvPr id="316" name="Прямая соединительная линия 315"/>
            <p:cNvCxnSpPr/>
            <p:nvPr/>
          </p:nvCxnSpPr>
          <p:spPr>
            <a:xfrm>
              <a:off x="5790501" y="4010783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Прямая соединительная линия 316"/>
            <p:cNvCxnSpPr/>
            <p:nvPr/>
          </p:nvCxnSpPr>
          <p:spPr>
            <a:xfrm>
              <a:off x="5790501" y="3652008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Прямая соединительная линия 317"/>
            <p:cNvCxnSpPr/>
            <p:nvPr/>
          </p:nvCxnSpPr>
          <p:spPr>
            <a:xfrm>
              <a:off x="5790501" y="3291646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Прямая соединительная линия 318"/>
            <p:cNvCxnSpPr/>
            <p:nvPr/>
          </p:nvCxnSpPr>
          <p:spPr>
            <a:xfrm>
              <a:off x="5790501" y="2931283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Прямая соединительная линия 319"/>
            <p:cNvCxnSpPr/>
            <p:nvPr/>
          </p:nvCxnSpPr>
          <p:spPr>
            <a:xfrm>
              <a:off x="5790501" y="2570921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>
              <a:off x="7957533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>
              <a:off x="7597171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>
              <a:off x="7236808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>
              <a:off x="6876446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>
              <a:off x="6517671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>
              <a:off x="6157308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>
              <a:off x="7960342" y="3853734"/>
              <a:ext cx="400147" cy="50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t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5790501" y="2377255"/>
              <a:ext cx="2005239" cy="199117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 стрелкой 328"/>
            <p:cNvCxnSpPr/>
            <p:nvPr/>
          </p:nvCxnSpPr>
          <p:spPr>
            <a:xfrm flipV="1">
              <a:off x="5793222" y="1808748"/>
              <a:ext cx="0" cy="255967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 стрелкой 329"/>
            <p:cNvCxnSpPr/>
            <p:nvPr/>
          </p:nvCxnSpPr>
          <p:spPr>
            <a:xfrm>
              <a:off x="5790501" y="4368426"/>
              <a:ext cx="2578799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TextBox 330"/>
            <p:cNvSpPr txBox="1"/>
            <p:nvPr/>
          </p:nvSpPr>
          <p:spPr>
            <a:xfrm>
              <a:off x="5719982" y="1680190"/>
              <a:ext cx="539881" cy="50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W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32" name="Прямая соединительная линия 331"/>
            <p:cNvCxnSpPr/>
            <p:nvPr/>
          </p:nvCxnSpPr>
          <p:spPr>
            <a:xfrm>
              <a:off x="5790501" y="2208971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Группа 332"/>
          <p:cNvGrpSpPr/>
          <p:nvPr/>
        </p:nvGrpSpPr>
        <p:grpSpPr>
          <a:xfrm>
            <a:off x="6710930" y="2054818"/>
            <a:ext cx="1958621" cy="1978676"/>
            <a:chOff x="5696878" y="1668638"/>
            <a:chExt cx="2672422" cy="2699788"/>
          </a:xfrm>
        </p:grpSpPr>
        <p:cxnSp>
          <p:nvCxnSpPr>
            <p:cNvPr id="334" name="Прямая соединительная линия 333"/>
            <p:cNvCxnSpPr/>
            <p:nvPr/>
          </p:nvCxnSpPr>
          <p:spPr>
            <a:xfrm>
              <a:off x="5790501" y="4010783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>
              <a:off x="5790501" y="3652008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Прямая соединительная линия 335"/>
            <p:cNvCxnSpPr/>
            <p:nvPr/>
          </p:nvCxnSpPr>
          <p:spPr>
            <a:xfrm>
              <a:off x="5790501" y="3291646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/>
            <p:cNvCxnSpPr/>
            <p:nvPr/>
          </p:nvCxnSpPr>
          <p:spPr>
            <a:xfrm>
              <a:off x="5790501" y="2931283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Прямая соединительная линия 337"/>
            <p:cNvCxnSpPr/>
            <p:nvPr/>
          </p:nvCxnSpPr>
          <p:spPr>
            <a:xfrm>
              <a:off x="5790501" y="2570921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/>
            <p:cNvCxnSpPr/>
            <p:nvPr/>
          </p:nvCxnSpPr>
          <p:spPr>
            <a:xfrm>
              <a:off x="7957533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Прямая соединительная линия 339"/>
            <p:cNvCxnSpPr/>
            <p:nvPr/>
          </p:nvCxnSpPr>
          <p:spPr>
            <a:xfrm>
              <a:off x="7597171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Прямая соединительная линия 340"/>
            <p:cNvCxnSpPr/>
            <p:nvPr/>
          </p:nvCxnSpPr>
          <p:spPr>
            <a:xfrm>
              <a:off x="7236808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Прямая соединительная линия 341"/>
            <p:cNvCxnSpPr/>
            <p:nvPr/>
          </p:nvCxnSpPr>
          <p:spPr>
            <a:xfrm>
              <a:off x="6876446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Прямая соединительная линия 342"/>
            <p:cNvCxnSpPr/>
            <p:nvPr/>
          </p:nvCxnSpPr>
          <p:spPr>
            <a:xfrm>
              <a:off x="6517671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Прямая соединительная линия 343"/>
            <p:cNvCxnSpPr/>
            <p:nvPr/>
          </p:nvCxnSpPr>
          <p:spPr>
            <a:xfrm>
              <a:off x="6157308" y="2208971"/>
              <a:ext cx="0" cy="215629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/>
            <p:cNvSpPr txBox="1"/>
            <p:nvPr/>
          </p:nvSpPr>
          <p:spPr>
            <a:xfrm>
              <a:off x="7960342" y="3853736"/>
              <a:ext cx="400147" cy="50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t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46" name="Прямая соединительная линия 345"/>
            <p:cNvCxnSpPr/>
            <p:nvPr/>
          </p:nvCxnSpPr>
          <p:spPr>
            <a:xfrm>
              <a:off x="5793577" y="3104646"/>
              <a:ext cx="205341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Прямая со стрелкой 346"/>
            <p:cNvCxnSpPr/>
            <p:nvPr/>
          </p:nvCxnSpPr>
          <p:spPr>
            <a:xfrm flipV="1">
              <a:off x="5793222" y="1808748"/>
              <a:ext cx="0" cy="255967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Прямая со стрелкой 347"/>
            <p:cNvCxnSpPr/>
            <p:nvPr/>
          </p:nvCxnSpPr>
          <p:spPr>
            <a:xfrm>
              <a:off x="5790501" y="4368426"/>
              <a:ext cx="2578799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5696878" y="1668638"/>
              <a:ext cx="539880" cy="50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W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350" name="Прямая соединительная линия 349"/>
            <p:cNvCxnSpPr/>
            <p:nvPr/>
          </p:nvCxnSpPr>
          <p:spPr>
            <a:xfrm>
              <a:off x="5790501" y="2208971"/>
              <a:ext cx="216703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710927" y="4315260"/>
            <a:ext cx="1958621" cy="1970210"/>
            <a:chOff x="5033195" y="3236444"/>
            <a:chExt cx="1468966" cy="1477657"/>
          </a:xfrm>
        </p:grpSpPr>
        <p:cxnSp>
          <p:nvCxnSpPr>
            <p:cNvPr id="279" name="Прямая соединительная линия 278"/>
            <p:cNvCxnSpPr/>
            <p:nvPr/>
          </p:nvCxnSpPr>
          <p:spPr>
            <a:xfrm>
              <a:off x="5084658" y="4517513"/>
              <a:ext cx="11911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5084658" y="4320304"/>
              <a:ext cx="11911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Прямая соединительная линия 280"/>
            <p:cNvCxnSpPr/>
            <p:nvPr/>
          </p:nvCxnSpPr>
          <p:spPr>
            <a:xfrm>
              <a:off x="5084658" y="4122222"/>
              <a:ext cx="11911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Прямая соединительная линия 281"/>
            <p:cNvCxnSpPr/>
            <p:nvPr/>
          </p:nvCxnSpPr>
          <p:spPr>
            <a:xfrm>
              <a:off x="5084658" y="3924139"/>
              <a:ext cx="11911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/>
            <p:cNvCxnSpPr/>
            <p:nvPr/>
          </p:nvCxnSpPr>
          <p:spPr>
            <a:xfrm>
              <a:off x="5084658" y="3726057"/>
              <a:ext cx="11911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/>
            <p:cNvCxnSpPr/>
            <p:nvPr/>
          </p:nvCxnSpPr>
          <p:spPr>
            <a:xfrm>
              <a:off x="6275823" y="3527102"/>
              <a:ext cx="0" cy="11852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единительная линия 284"/>
            <p:cNvCxnSpPr/>
            <p:nvPr/>
          </p:nvCxnSpPr>
          <p:spPr>
            <a:xfrm>
              <a:off x="6077741" y="3527102"/>
              <a:ext cx="0" cy="11852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Прямая соединительная линия 285"/>
            <p:cNvCxnSpPr/>
            <p:nvPr/>
          </p:nvCxnSpPr>
          <p:spPr>
            <a:xfrm>
              <a:off x="5879658" y="3527102"/>
              <a:ext cx="0" cy="11852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/>
            <p:cNvCxnSpPr/>
            <p:nvPr/>
          </p:nvCxnSpPr>
          <p:spPr>
            <a:xfrm>
              <a:off x="5681576" y="3527102"/>
              <a:ext cx="0" cy="11852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/>
            <p:cNvCxnSpPr/>
            <p:nvPr/>
          </p:nvCxnSpPr>
          <p:spPr>
            <a:xfrm>
              <a:off x="5484366" y="3527102"/>
              <a:ext cx="0" cy="11852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Прямая соединительная линия 288"/>
            <p:cNvCxnSpPr/>
            <p:nvPr/>
          </p:nvCxnSpPr>
          <p:spPr>
            <a:xfrm>
              <a:off x="5286283" y="3527102"/>
              <a:ext cx="0" cy="11852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277366" y="4431188"/>
              <a:ext cx="219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t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5033195" y="3236444"/>
              <a:ext cx="296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W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5084658" y="3527102"/>
              <a:ext cx="11911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олилиния 14"/>
            <p:cNvSpPr/>
            <p:nvPr/>
          </p:nvSpPr>
          <p:spPr>
            <a:xfrm flipV="1">
              <a:off x="5081588" y="3624263"/>
              <a:ext cx="990600" cy="1085850"/>
            </a:xfrm>
            <a:custGeom>
              <a:avLst/>
              <a:gdLst>
                <a:gd name="connsiteX0" fmla="*/ 0 w 800100"/>
                <a:gd name="connsiteY0" fmla="*/ 0 h 985838"/>
                <a:gd name="connsiteX1" fmla="*/ 495300 w 800100"/>
                <a:gd name="connsiteY1" fmla="*/ 214313 h 985838"/>
                <a:gd name="connsiteX2" fmla="*/ 800100 w 800100"/>
                <a:gd name="connsiteY2" fmla="*/ 985838 h 985838"/>
                <a:gd name="connsiteX0" fmla="*/ 0 w 800100"/>
                <a:gd name="connsiteY0" fmla="*/ 0 h 985838"/>
                <a:gd name="connsiteX1" fmla="*/ 512610 w 800100"/>
                <a:gd name="connsiteY1" fmla="*/ 272685 h 985838"/>
                <a:gd name="connsiteX2" fmla="*/ 800100 w 800100"/>
                <a:gd name="connsiteY2" fmla="*/ 985838 h 98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985838">
                  <a:moveTo>
                    <a:pt x="0" y="0"/>
                  </a:moveTo>
                  <a:cubicBezTo>
                    <a:pt x="180975" y="25003"/>
                    <a:pt x="379260" y="108379"/>
                    <a:pt x="512610" y="272685"/>
                  </a:cubicBezTo>
                  <a:cubicBezTo>
                    <a:pt x="645960" y="436991"/>
                    <a:pt x="714375" y="682228"/>
                    <a:pt x="800100" y="985838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93" name="Прямая со стрелкой 292"/>
            <p:cNvCxnSpPr/>
            <p:nvPr/>
          </p:nvCxnSpPr>
          <p:spPr>
            <a:xfrm flipV="1">
              <a:off x="5086154" y="3307109"/>
              <a:ext cx="0" cy="14069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Прямая со стрелкой 293"/>
            <p:cNvCxnSpPr/>
            <p:nvPr/>
          </p:nvCxnSpPr>
          <p:spPr>
            <a:xfrm>
              <a:off x="5084658" y="4714101"/>
              <a:ext cx="1417503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78367" y="2580636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Потенциальная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1066" y="2987830"/>
                <a:ext cx="1413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40872"/>
                <a:ext cx="1060451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1748867" y="2987829"/>
                <a:ext cx="2779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если</a:t>
                </a:r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,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</a:t>
                </a:r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.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50" y="2240872"/>
                <a:ext cx="2084386" cy="323165"/>
              </a:xfrm>
              <a:prstGeom prst="rect">
                <a:avLst/>
              </a:prstGeom>
              <a:blipFill rotWithShape="0">
                <a:blip r:embed="rId5"/>
                <a:stretch>
                  <a:fillRect t="-5660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/>
          <p:cNvSpPr txBox="1"/>
          <p:nvPr/>
        </p:nvSpPr>
        <p:spPr>
          <a:xfrm>
            <a:off x="478367" y="3514761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Кинетическая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491066" y="3932840"/>
                <a:ext cx="14139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949630"/>
                <a:ext cx="1060451" cy="5540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1715520" y="4118908"/>
                <a:ext cx="2779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если</a:t>
                </a:r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,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</a:t>
                </a:r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.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40" y="3089181"/>
                <a:ext cx="2084386" cy="323165"/>
              </a:xfrm>
              <a:prstGeom prst="rect">
                <a:avLst/>
              </a:prstGeom>
              <a:blipFill rotWithShape="0">
                <a:blip r:embed="rId7"/>
                <a:stretch>
                  <a:fillRect t="-3774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6" name="TextBox 355"/>
          <p:cNvSpPr txBox="1"/>
          <p:nvPr/>
        </p:nvSpPr>
        <p:spPr>
          <a:xfrm>
            <a:off x="478367" y="5498993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Полная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/>
              <p:cNvSpPr txBox="1"/>
              <p:nvPr/>
            </p:nvSpPr>
            <p:spPr>
              <a:xfrm>
                <a:off x="491066" y="5927962"/>
                <a:ext cx="2884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7" name="TextBox 3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445971"/>
                <a:ext cx="2163659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46422" y="4612079"/>
                <a:ext cx="128439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867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16" y="3459059"/>
                <a:ext cx="100822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357"/>
              <p:cNvSpPr txBox="1"/>
              <p:nvPr/>
            </p:nvSpPr>
            <p:spPr>
              <a:xfrm>
                <a:off x="6754529" y="4612079"/>
                <a:ext cx="1315553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867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58" name="TextBox 3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96" y="3459059"/>
                <a:ext cx="1031629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Box 358"/>
              <p:cNvSpPr txBox="1"/>
              <p:nvPr/>
            </p:nvSpPr>
            <p:spPr>
              <a:xfrm>
                <a:off x="7181511" y="2356699"/>
                <a:ext cx="123578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67" i="1">
                          <a:solidFill>
                            <a:srgbClr val="4472C4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867" dirty="0">
                  <a:solidFill>
                    <a:srgbClr val="4472C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59" name="TextBox 3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33" y="1767524"/>
                <a:ext cx="972638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0" name="Прямая соединительная линия 359"/>
          <p:cNvCxnSpPr/>
          <p:nvPr/>
        </p:nvCxnSpPr>
        <p:spPr>
          <a:xfrm>
            <a:off x="1687285" y="5994400"/>
            <a:ext cx="2866572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Овал 360"/>
          <p:cNvSpPr/>
          <p:nvPr/>
        </p:nvSpPr>
        <p:spPr>
          <a:xfrm>
            <a:off x="2793998" y="2764973"/>
            <a:ext cx="653143" cy="6531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4231" y="3696409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38741" y="59626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894753" y="36964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860579" y="594838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91066" y="4760427"/>
                <a:ext cx="1032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70320"/>
                <a:ext cx="774701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286126" y="4560813"/>
                <a:ext cx="21287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94" y="3420610"/>
                <a:ext cx="1596527" cy="5744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201868" y="4560813"/>
                <a:ext cx="14338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01" y="3420610"/>
                <a:ext cx="1075366" cy="5744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1605E-6 L -2.77778E-6 0.3685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0" grpId="0"/>
      <p:bldP spid="21" grpId="0"/>
      <p:bldP spid="351" grpId="0"/>
      <p:bldP spid="352" grpId="0"/>
      <p:bldP spid="354" grpId="0"/>
      <p:bldP spid="355" grpId="0"/>
      <p:bldP spid="356" grpId="0"/>
      <p:bldP spid="357" grpId="0"/>
      <p:bldP spid="28" grpId="0"/>
      <p:bldP spid="358" grpId="0"/>
      <p:bldP spid="359" grpId="0"/>
      <p:bldP spid="361" grpId="0" animBg="1"/>
      <p:bldP spid="361" grpId="1" animBg="1"/>
      <p:bldP spid="361" grpId="2" animBg="1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Прямая со стрелкой 101"/>
          <p:cNvCxnSpPr/>
          <p:nvPr/>
        </p:nvCxnSpPr>
        <p:spPr>
          <a:xfrm flipH="1">
            <a:off x="10557934" y="5081145"/>
            <a:ext cx="854649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0513066" y="5076610"/>
            <a:ext cx="108857" cy="10885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10955383" y="2716845"/>
            <a:ext cx="0" cy="23667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613457" y="3879643"/>
            <a:ext cx="7906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Сжатая на 3 см пружина пистолета выстреливает стальной шарик вертикально вверх на 15 см. Насколько увеличится высота полета шарика при сжатии пружины на 5 см? Считать, что вся энергия сжатой пружины передается шару.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542567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4005343"/>
            <a:ext cx="20444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538425" y="2615439"/>
            <a:ext cx="0" cy="18316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2045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153397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4016228"/>
                <a:ext cx="2045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2171"/>
                <a:ext cx="153397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538426" y="2716843"/>
            <a:ext cx="548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механической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91782" y="2716843"/>
                <a:ext cx="2596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36" y="2037632"/>
                <a:ext cx="2023824" cy="3304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538426" y="3448755"/>
            <a:ext cx="547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Потенциальная энергия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сжатой пружины: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7883146" y="3261327"/>
                <a:ext cx="14076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59" y="2445995"/>
                <a:ext cx="1103059" cy="5540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91068" y="3053916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90437"/>
                <a:ext cx="1604293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1068" y="3495490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21617"/>
                <a:ext cx="1604293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6718222" y="4113673"/>
                <a:ext cx="15101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66" y="3085255"/>
                <a:ext cx="1178336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538426" y="4127812"/>
            <a:ext cx="429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Потенциальная энергия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шарика: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38426" y="4845744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3368901" y="4672297"/>
                <a:ext cx="1692451" cy="712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75" y="3504222"/>
                <a:ext cx="1316322" cy="5573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903787" y="4672756"/>
                <a:ext cx="1698414" cy="71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40" y="3504567"/>
                <a:ext cx="1316322" cy="5573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2536371" y="5529553"/>
                <a:ext cx="1788182" cy="788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278" y="4147164"/>
                <a:ext cx="1386533" cy="6143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171724" y="5531646"/>
                <a:ext cx="1846916" cy="788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793" y="4148734"/>
                <a:ext cx="1432956" cy="6143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 flipH="1">
            <a:off x="9845041" y="5079984"/>
            <a:ext cx="156754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0613457" y="3249689"/>
            <a:ext cx="7906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11196320" y="3879641"/>
            <a:ext cx="0" cy="1196968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196320" y="3251201"/>
            <a:ext cx="0" cy="636689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10506652" y="5076610"/>
            <a:ext cx="108857" cy="10885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265439" y="514494"/>
                <a:ext cx="2045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079" y="385870"/>
                <a:ext cx="1533978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38108" y="849196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0" y="636897"/>
                <a:ext cx="1604293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1124055" y="4276056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041" y="3207042"/>
                <a:ext cx="404213" cy="30008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10364" y="849195"/>
                <a:ext cx="2045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772" y="636896"/>
                <a:ext cx="1533979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124055" y="3362764"/>
                <a:ext cx="517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041" y="2522073"/>
                <a:ext cx="432874" cy="30008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907210" y="839377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407" y="629532"/>
                <a:ext cx="1604293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35387" y="5309254"/>
            <a:ext cx="1180360" cy="729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737161" y="503251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870" y="3774384"/>
                <a:ext cx="327334" cy="3000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14549 0.3061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-0.181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3715 0.32191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3224 0.46234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2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27315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2643E-17 4.07407E-6 L -0.77275 0.38766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28" y="1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7" grpId="0"/>
      <p:bldP spid="74" grpId="0"/>
      <p:bldP spid="55" grpId="0"/>
      <p:bldP spid="57" grpId="0"/>
      <p:bldP spid="59" grpId="0"/>
      <p:bldP spid="60" grpId="0"/>
      <p:bldP spid="58" grpId="0"/>
      <p:bldP spid="61" grpId="0"/>
      <p:bldP spid="65" grpId="0"/>
      <p:bldP spid="66" grpId="0"/>
      <p:bldP spid="67" grpId="0"/>
      <p:bldP spid="68" grpId="0"/>
      <p:bldP spid="78" grpId="0"/>
      <p:bldP spid="79" grpId="0"/>
      <p:bldP spid="80" grpId="0"/>
      <p:bldP spid="93" grpId="0" animBg="1"/>
      <p:bldP spid="94" grpId="0"/>
      <p:bldP spid="94" grpId="1"/>
      <p:bldP spid="94" grpId="2"/>
      <p:bldP spid="95" grpId="0"/>
      <p:bldP spid="95" grpId="1"/>
      <p:bldP spid="95" grpId="2"/>
      <p:bldP spid="88" grpId="0"/>
      <p:bldP spid="97" grpId="0"/>
      <p:bldP spid="97" grpId="1"/>
      <p:bldP spid="97" grpId="2"/>
      <p:bldP spid="98" grpId="0"/>
      <p:bldP spid="99" grpId="0"/>
      <p:bldP spid="99" grpId="1"/>
      <p:bldP spid="99" grpId="2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Сжатая на 3 см пружина пистолета выстреливает стальной шарик вертикально вверх на 15 см. Насколько увеличится высота полета шарика при сжатии пружины на 5 см? Считать, что вся энергия сжатой пружины передается шару.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542567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4005343"/>
            <a:ext cx="20444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538425" y="2615439"/>
            <a:ext cx="0" cy="18316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61577"/>
                <a:ext cx="1604293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4016228"/>
                <a:ext cx="2045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2171"/>
                <a:ext cx="153397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91068" y="3053916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90437"/>
                <a:ext cx="1604293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1068" y="3495490"/>
                <a:ext cx="21390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21617"/>
                <a:ext cx="1604293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2536371" y="2716844"/>
            <a:ext cx="7954205" cy="3600938"/>
            <a:chOff x="1902278" y="2037632"/>
            <a:chExt cx="5965654" cy="2700704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903819" y="2037632"/>
              <a:ext cx="5964113" cy="300083"/>
              <a:chOff x="1903819" y="2004913"/>
              <a:chExt cx="5964113" cy="30008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903819" y="2004913"/>
                <a:ext cx="4115550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сохранения механической энергии: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920523" y="2004913"/>
                    <a:ext cx="1947409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523" y="2004913"/>
                    <a:ext cx="1991956" cy="3231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Группа 24"/>
            <p:cNvGrpSpPr/>
            <p:nvPr/>
          </p:nvGrpSpPr>
          <p:grpSpPr>
            <a:xfrm>
              <a:off x="1903819" y="2445995"/>
              <a:ext cx="5064262" cy="530915"/>
              <a:chOff x="1903819" y="2381382"/>
              <a:chExt cx="5064262" cy="53091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903819" y="2521953"/>
                <a:ext cx="4108337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Потенциальная энергия</a:t>
                </a:r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сжатой пружины: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5912359" y="2381382"/>
                    <a:ext cx="1055722" cy="5309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Прямоугольник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2359" y="2381382"/>
                    <a:ext cx="1103059" cy="55406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Группа 26"/>
            <p:cNvGrpSpPr/>
            <p:nvPr/>
          </p:nvGrpSpPr>
          <p:grpSpPr>
            <a:xfrm>
              <a:off x="1903819" y="3085255"/>
              <a:ext cx="4267465" cy="310686"/>
              <a:chOff x="1903819" y="2974635"/>
              <a:chExt cx="4267465" cy="3106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Прямоугольник 64"/>
                  <p:cNvSpPr/>
                  <p:nvPr/>
                </p:nvSpPr>
                <p:spPr>
                  <a:xfrm>
                    <a:off x="5038666" y="2974635"/>
                    <a:ext cx="1132618" cy="3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Прямоугольник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8666" y="2974635"/>
                    <a:ext cx="1178336" cy="3231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/>
              <p:cNvSpPr txBox="1"/>
              <p:nvPr/>
            </p:nvSpPr>
            <p:spPr>
              <a:xfrm>
                <a:off x="1903819" y="2985239"/>
                <a:ext cx="32186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Потенциальная энергия</a:t>
                </a:r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шарика: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903819" y="3504222"/>
              <a:ext cx="3047832" cy="534867"/>
              <a:chOff x="1903819" y="3326827"/>
              <a:chExt cx="3047832" cy="53486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903819" y="3456913"/>
                <a:ext cx="674704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Тогда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2526675" y="3326827"/>
                    <a:ext cx="1269338" cy="5342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Прямоугольник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6675" y="3326827"/>
                    <a:ext cx="1316322" cy="55739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Прямоугольник 77"/>
                  <p:cNvSpPr/>
                  <p:nvPr/>
                </p:nvSpPr>
                <p:spPr>
                  <a:xfrm>
                    <a:off x="3677840" y="3327172"/>
                    <a:ext cx="1273811" cy="53452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Прямоугольник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7840" y="3327172"/>
                    <a:ext cx="1316322" cy="55739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Прямоугольник 78"/>
                <p:cNvSpPr/>
                <p:nvPr/>
              </p:nvSpPr>
              <p:spPr>
                <a:xfrm>
                  <a:off x="1902278" y="4147164"/>
                  <a:ext cx="1341137" cy="591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Прямоугольник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278" y="4147164"/>
                  <a:ext cx="1386533" cy="6143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3103998" y="4305480"/>
                  <a:ext cx="41742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998" y="4305480"/>
                  <a:ext cx="463588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43263" y="5535086"/>
                <a:ext cx="1472711" cy="788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47" y="4151314"/>
                <a:ext cx="1151918" cy="614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538426" y="3004311"/>
            <a:ext cx="747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Высота, на которую поднимется шарик во втором случае: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9864953" y="2810190"/>
                <a:ext cx="1472711" cy="788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714" y="2107642"/>
                <a:ext cx="1151918" cy="6143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538426" y="4041375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Увеличение высоты подъема: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303559" y="4032505"/>
                <a:ext cx="17127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69" y="3024379"/>
                <a:ext cx="1331198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7843443" y="3836333"/>
                <a:ext cx="1648978" cy="788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82" y="2877249"/>
                <a:ext cx="1283749" cy="614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302053" y="3836333"/>
                <a:ext cx="1925271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39" y="2877249"/>
                <a:ext cx="1489703" cy="61927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536370" y="4868972"/>
                <a:ext cx="4539345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5∙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277" y="3651729"/>
                <a:ext cx="3404509" cy="61568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818481" y="5049812"/>
                <a:ext cx="2292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∙1,8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60" y="3787359"/>
                <a:ext cx="1719647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8903267" y="5049813"/>
                <a:ext cx="18191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50" y="3787359"/>
                <a:ext cx="1364372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536370" y="5896825"/>
            <a:ext cx="2275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dirty="0">
                <a:solidFill>
                  <a:prstClr val="black"/>
                </a:solidFill>
                <a:latin typeface="Gerbera"/>
                <a:ea typeface="Yu Mincho Light" panose="02020300000000000000" pitchFamily="18" charset="-128"/>
                <a:cs typeface="Arial" panose="020B0604020202020204" pitchFamily="34" charset="0"/>
              </a:rPr>
              <a:t>Δ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ea typeface="Yu Mincho Light" panose="02020300000000000000" pitchFamily="18" charset="-128"/>
                <a:cs typeface="Arial" panose="020B0604020202020204" pitchFamily="34" charset="0"/>
              </a:rPr>
              <a:t>h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27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см.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43611 -0.39692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198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8871922" y="3674935"/>
            <a:ext cx="7292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Шарик массой 250 г падает с высоты 30 м с начальной скоростью, равной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нулю. Какова его кинетическая энергия в момент перед ударом о землю, если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потеря энергии за счет сопротивления воздуха составила 7 Дж?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74482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4397229"/>
            <a:ext cx="1578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70340" y="2615439"/>
            <a:ext cx="0" cy="22069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61577"/>
                <a:ext cx="118445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4407917"/>
                <a:ext cx="1579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305938"/>
                <a:ext cx="1184456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392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1044120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070341" y="2673217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и превращения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70340" y="3174076"/>
                <a:ext cx="3489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54" y="2380557"/>
                <a:ext cx="2663550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1068" y="3947973"/>
                <a:ext cx="15668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Дж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960979"/>
                <a:ext cx="1175156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070341" y="3675543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Кинетическая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032046" y="3674935"/>
                <a:ext cx="1227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34" y="2756201"/>
                <a:ext cx="964880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6106886" y="3674935"/>
                <a:ext cx="11235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2756201"/>
                <a:ext cx="887231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070340" y="4177009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Потенциальная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221203" y="4176401"/>
                <a:ext cx="15953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902" y="3132301"/>
                <a:ext cx="1285545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6665716" y="4176401"/>
                <a:ext cx="1089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287" y="3132301"/>
                <a:ext cx="862480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2070341" y="467786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882937" y="4677868"/>
                <a:ext cx="2159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02" y="3508401"/>
                <a:ext cx="1664815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75848" y="4677868"/>
                <a:ext cx="2586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85" y="3508401"/>
                <a:ext cx="1985928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070339" y="5178727"/>
                <a:ext cx="4074192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0,25 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∙30 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 Дж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54" y="3884045"/>
                <a:ext cx="3133165" cy="48609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929602" y="5276460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=68 Дж.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01" y="3957345"/>
                <a:ext cx="991490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2074482" y="5896825"/>
            <a:ext cx="2856879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W</a:t>
            </a:r>
            <a:r>
              <a:rPr lang="en-US" altLang="ru-RU" sz="1867" i="1" baseline="-25000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k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68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Дж.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13782" y="525379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36" y="394034"/>
                <a:ext cx="1184455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65840" y="511766"/>
                <a:ext cx="1392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80" y="383824"/>
                <a:ext cx="104412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068" y="3510435"/>
                <a:ext cx="10873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32826"/>
                <a:ext cx="815520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12227" y="539771"/>
                <a:ext cx="10873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70" y="404828"/>
                <a:ext cx="815520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20804" y="873007"/>
                <a:ext cx="1579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03" y="654755"/>
                <a:ext cx="1184456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72600" y="1161230"/>
                <a:ext cx="1522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Дж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450" y="870922"/>
                <a:ext cx="1142092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8862397" y="5707347"/>
            <a:ext cx="198848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867387" y="2872152"/>
            <a:ext cx="0" cy="286444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55204" y="2837537"/>
                <a:ext cx="2998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03" y="2128152"/>
                <a:ext cx="224886" cy="207749"/>
              </a:xfrm>
              <a:prstGeom prst="rect">
                <a:avLst/>
              </a:prstGeom>
              <a:blipFill rotWithShape="0">
                <a:blip r:embed="rId23"/>
                <a:stretch>
                  <a:fillRect b="-2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669579" y="5556206"/>
                <a:ext cx="21020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184" y="4167154"/>
                <a:ext cx="157655" cy="207749"/>
              </a:xfrm>
              <a:prstGeom prst="rect">
                <a:avLst/>
              </a:prstGeom>
              <a:blipFill rotWithShape="0">
                <a:blip r:embed="rId24"/>
                <a:stretch>
                  <a:fillRect l="-40000" r="-400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78589" y="3528307"/>
                <a:ext cx="2869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941" y="2646230"/>
                <a:ext cx="215209" cy="207749"/>
              </a:xfrm>
              <a:prstGeom prst="rect">
                <a:avLst/>
              </a:prstGeom>
              <a:blipFill rotWithShape="0">
                <a:blip r:embed="rId25"/>
                <a:stretch>
                  <a:fillRect r="-2778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9592734" y="3528307"/>
            <a:ext cx="276999" cy="2769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592734" y="3528307"/>
            <a:ext cx="276999" cy="2769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9592734" y="5382507"/>
            <a:ext cx="276999" cy="2769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36298" y="3435824"/>
                <a:ext cx="89665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23" y="2576867"/>
                <a:ext cx="719043" cy="32669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815696" y="5285313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72" y="3963985"/>
                <a:ext cx="322268" cy="300082"/>
              </a:xfrm>
              <a:prstGeom prst="rect">
                <a:avLst/>
              </a:prstGeom>
              <a:blipFill rotWithShape="0">
                <a:blip r:embed="rId27"/>
                <a:stretch>
                  <a:fillRect t="-10204"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9136E-6 L -0.17379 0.3046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0798 0.37192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1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9877E-6 L -0.79722 0.4327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908 0.51605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2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05E-6 L -0.31788 0.40524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2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-2.77778E-7 0.270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55" grpId="0"/>
      <p:bldP spid="57" grpId="0"/>
      <p:bldP spid="49" grpId="0"/>
      <p:bldP spid="52" grpId="0"/>
      <p:bldP spid="4" grpId="0"/>
      <p:bldP spid="63" grpId="0"/>
      <p:bldP spid="59" grpId="0"/>
      <p:bldP spid="60" grpId="0"/>
      <p:bldP spid="65" grpId="0"/>
      <p:bldP spid="70" grpId="0"/>
      <p:bldP spid="72" grpId="0"/>
      <p:bldP spid="73" grpId="0"/>
      <p:bldP spid="75" grpId="0"/>
      <p:bldP spid="76" grpId="0"/>
      <p:bldP spid="77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16" grpId="0"/>
      <p:bldP spid="47" grpId="0"/>
      <p:bldP spid="48" grpId="0"/>
      <p:bldP spid="19" grpId="0" animBg="1"/>
      <p:bldP spid="51" grpId="0" animBg="1"/>
      <p:bldP spid="51" grpId="1" animBg="1"/>
      <p:bldP spid="51" grpId="2" animBg="1"/>
      <p:bldP spid="53" grpId="0" animBg="1"/>
      <p:bldP spid="21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897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Камень бросили вертикально вверх с некоторой начальной скоростью. На какой высоте его кинетическая энергия будет в 4 раза больше потенциальной, если максимальная высота подъема камня составила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15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м? Сопротивлением воздуха пренебречь.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00131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38961" y="210013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446743"/>
            <a:ext cx="13470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842463" y="2539194"/>
            <a:ext cx="0" cy="13491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539191"/>
                <a:ext cx="13561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04393"/>
                <a:ext cx="1017142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457431"/>
                <a:ext cx="1351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93073"/>
                <a:ext cx="1013547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9" y="2982778"/>
                <a:ext cx="124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37083"/>
                <a:ext cx="937137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9732304" y="5505629"/>
            <a:ext cx="144580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168023" y="2528001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17" y="1896001"/>
                <a:ext cx="330282" cy="300082"/>
              </a:xfrm>
              <a:prstGeom prst="rect">
                <a:avLst/>
              </a:prstGeom>
              <a:blipFill rotWithShape="0"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741443" y="5494576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82" y="4120932"/>
                <a:ext cx="330282" cy="300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10704286" y="3189011"/>
            <a:ext cx="4677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1178112" y="2988956"/>
                <a:ext cx="379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4" y="2241717"/>
                <a:ext cx="330282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10632080" y="4833680"/>
            <a:ext cx="0" cy="5334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489349" y="5367133"/>
            <a:ext cx="276999" cy="2769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10729686" y="4404900"/>
            <a:ext cx="4423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178112" y="4204845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4" y="3153634"/>
                <a:ext cx="404213" cy="300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Овал 64"/>
          <p:cNvSpPr/>
          <p:nvPr/>
        </p:nvSpPr>
        <p:spPr>
          <a:xfrm>
            <a:off x="10489349" y="4264830"/>
            <a:ext cx="276999" cy="2769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0489349" y="3059721"/>
            <a:ext cx="276999" cy="27699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172433" y="4812621"/>
                <a:ext cx="467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24" y="3609466"/>
                <a:ext cx="396840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204" r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/>
          <p:cNvCxnSpPr/>
          <p:nvPr/>
        </p:nvCxnSpPr>
        <p:spPr>
          <a:xfrm flipV="1">
            <a:off x="10632080" y="3888317"/>
            <a:ext cx="0" cy="37651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195256" y="3836892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442" y="2877669"/>
                <a:ext cx="322268" cy="300082"/>
              </a:xfrm>
              <a:prstGeom prst="rect">
                <a:avLst/>
              </a:prstGeom>
              <a:blipFill rotWithShape="0">
                <a:blip r:embed="rId12"/>
                <a:stretch>
                  <a:fillRect t="-10204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11170505" y="2539191"/>
            <a:ext cx="0" cy="296349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655053" y="2978074"/>
                <a:ext cx="885242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290" y="2233555"/>
                <a:ext cx="710515" cy="3266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1848808" y="2566553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60722" y="2561137"/>
                <a:ext cx="30103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541" y="1920853"/>
                <a:ext cx="2304926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848808" y="3224300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момент бросания камня: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90246" y="3224300"/>
                <a:ext cx="1233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4" y="2418225"/>
                <a:ext cx="971292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383932" y="3031578"/>
                <a:ext cx="1606465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48" y="2273683"/>
                <a:ext cx="1251818" cy="5576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1848808" y="3809252"/>
            <a:ext cx="27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На искомой высоте: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455679" y="3811573"/>
                <a:ext cx="17234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759" y="2858680"/>
                <a:ext cx="1340367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027587" y="3815065"/>
                <a:ext cx="26001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90" y="2861299"/>
                <a:ext cx="1994713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837257" y="4480061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654269" y="4284854"/>
                <a:ext cx="3892091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01" y="3213640"/>
                <a:ext cx="2964851" cy="55765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348473" y="4280089"/>
                <a:ext cx="1761444" cy="768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355" y="3210067"/>
                <a:ext cx="1364797" cy="59965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1848808" y="5113761"/>
            <a:ext cx="346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На максимальной высоте: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201492" y="5116083"/>
                <a:ext cx="147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19" y="3837062"/>
                <a:ext cx="1157496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514737" y="5119575"/>
                <a:ext cx="1123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052" y="3839681"/>
                <a:ext cx="887231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1837257" y="5779807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654269" y="5584599"/>
                <a:ext cx="1586653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𝑚𝑔h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01" y="4188449"/>
                <a:ext cx="1237326" cy="55765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063662" y="5785955"/>
                <a:ext cx="1722459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746" y="4339466"/>
                <a:ext cx="1337161" cy="327654"/>
              </a:xfrm>
              <a:prstGeom prst="rect">
                <a:avLst/>
              </a:prstGeom>
              <a:blipFill rotWithShape="0">
                <a:blip r:embed="rId2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91067" y="875844"/>
                <a:ext cx="1351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656883"/>
                <a:ext cx="1013547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2955" y="841019"/>
                <a:ext cx="13561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16" y="630764"/>
                <a:ext cx="1017142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952726" y="1164865"/>
                <a:ext cx="124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44" y="873648"/>
                <a:ext cx="937137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1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7531E-6 L -0.00017 0.3759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4496 0.24753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034 L -0.28334 0.26544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1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66" grpId="0"/>
      <p:bldP spid="67" grpId="0"/>
      <p:bldP spid="85" grpId="0"/>
      <p:bldP spid="19" grpId="0" animBg="1"/>
      <p:bldP spid="71" grpId="0"/>
      <p:bldP spid="65" grpId="0" animBg="1"/>
      <p:bldP spid="82" grpId="0" animBg="1"/>
      <p:bldP spid="72" grpId="0"/>
      <p:bldP spid="75" grpId="0"/>
      <p:bldP spid="76" grpId="0" build="allAtOnce"/>
      <p:bldP spid="77" grpId="0"/>
      <p:bldP spid="78" grpId="0"/>
      <p:bldP spid="79" grpId="0"/>
      <p:bldP spid="83" grpId="0"/>
      <p:bldP spid="86" grpId="0"/>
      <p:bldP spid="88" grpId="0"/>
      <p:bldP spid="89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6" grpId="0"/>
      <p:bldP spid="108" grpId="0"/>
      <p:bldP spid="112" grpId="0"/>
      <p:bldP spid="113" grpId="0"/>
      <p:bldP spid="113" grpId="1"/>
      <p:bldP spid="113" grpId="2"/>
      <p:bldP spid="114" grpId="0"/>
      <p:bldP spid="114" grpId="1"/>
      <p:bldP spid="114" grpId="2"/>
      <p:bldP spid="115" grpId="0"/>
      <p:bldP spid="115" grpId="1"/>
      <p:bldP spid="11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897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Камень бросили вертикально вверх с некоторой начальной скоростью. На какой высоте его кинетическая энергия будет в 4 раза больше потенциальной, если максимальная высота подъема камня составила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15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м? Сопротивлением воздуха пренебречь.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00131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38961" y="210013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446743"/>
            <a:ext cx="13470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842463" y="2539194"/>
            <a:ext cx="0" cy="13491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539191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04393"/>
                <a:ext cx="118445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457431"/>
                <a:ext cx="1351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93073"/>
                <a:ext cx="1013547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2982777"/>
                <a:ext cx="1740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37083"/>
                <a:ext cx="1305378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9732304" y="5505629"/>
            <a:ext cx="144580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168023" y="2528001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17" y="1896001"/>
                <a:ext cx="330282" cy="300082"/>
              </a:xfrm>
              <a:prstGeom prst="rect">
                <a:avLst/>
              </a:prstGeom>
              <a:blipFill rotWithShape="0"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741443" y="5494576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82" y="4120932"/>
                <a:ext cx="330282" cy="300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10704286" y="3189011"/>
            <a:ext cx="4677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1178112" y="2988956"/>
                <a:ext cx="379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4" y="2241717"/>
                <a:ext cx="330282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10632080" y="4833680"/>
            <a:ext cx="0" cy="5334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489349" y="5367133"/>
            <a:ext cx="276999" cy="2769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10729686" y="4404900"/>
            <a:ext cx="4423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178112" y="4204845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4" y="3153634"/>
                <a:ext cx="404213" cy="300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Овал 64"/>
          <p:cNvSpPr/>
          <p:nvPr/>
        </p:nvSpPr>
        <p:spPr>
          <a:xfrm>
            <a:off x="10489349" y="4264830"/>
            <a:ext cx="276999" cy="2769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0489349" y="3059721"/>
            <a:ext cx="276999" cy="27699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172433" y="4812621"/>
                <a:ext cx="467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24" y="3609466"/>
                <a:ext cx="396840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204" r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/>
          <p:cNvCxnSpPr/>
          <p:nvPr/>
        </p:nvCxnSpPr>
        <p:spPr>
          <a:xfrm flipV="1">
            <a:off x="10632080" y="3888317"/>
            <a:ext cx="0" cy="37651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195256" y="3836892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442" y="2877669"/>
                <a:ext cx="322268" cy="300082"/>
              </a:xfrm>
              <a:prstGeom prst="rect">
                <a:avLst/>
              </a:prstGeom>
              <a:blipFill rotWithShape="0">
                <a:blip r:embed="rId12"/>
                <a:stretch>
                  <a:fillRect t="-10204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11170505" y="2539191"/>
            <a:ext cx="0" cy="296349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655053" y="2978074"/>
                <a:ext cx="885242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290" y="2233555"/>
                <a:ext cx="710515" cy="3266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79843" y="4281835"/>
                <a:ext cx="1387239" cy="768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882" y="3211376"/>
                <a:ext cx="1083758" cy="59965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1837257" y="2561137"/>
            <a:ext cx="6790465" cy="3736158"/>
            <a:chOff x="1377942" y="1920853"/>
            <a:chExt cx="5092849" cy="280211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386606" y="1920853"/>
              <a:ext cx="4891668" cy="304145"/>
              <a:chOff x="1386606" y="1907397"/>
              <a:chExt cx="4891668" cy="3041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386606" y="1911459"/>
                <a:ext cx="2716128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сохранения энергии: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020541" y="1907397"/>
                    <a:ext cx="2257733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0541" y="1907397"/>
                    <a:ext cx="2304926" cy="32316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Группа 27"/>
            <p:cNvGrpSpPr/>
            <p:nvPr/>
          </p:nvGrpSpPr>
          <p:grpSpPr>
            <a:xfrm>
              <a:off x="1386606" y="2273683"/>
              <a:ext cx="4606191" cy="534522"/>
              <a:chOff x="1386606" y="2347627"/>
              <a:chExt cx="4606191" cy="53452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386606" y="2492169"/>
                <a:ext cx="265962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В момент бросания камня: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967684" y="2492169"/>
                    <a:ext cx="925109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684" y="2492169"/>
                    <a:ext cx="971292" cy="32316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787948" y="2347627"/>
                    <a:ext cx="1204849" cy="5345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7948" y="2347627"/>
                    <a:ext cx="1251818" cy="55765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Группа 30"/>
            <p:cNvGrpSpPr/>
            <p:nvPr/>
          </p:nvGrpSpPr>
          <p:grpSpPr>
            <a:xfrm>
              <a:off x="1386606" y="2856939"/>
              <a:ext cx="5084185" cy="304443"/>
              <a:chOff x="1386606" y="3023223"/>
              <a:chExt cx="5084185" cy="30444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386606" y="3023223"/>
                <a:ext cx="202964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На искомой высоте: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341759" y="3024964"/>
                    <a:ext cx="1292566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1759" y="3024964"/>
                    <a:ext cx="1340367" cy="323165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520690" y="3027583"/>
                    <a:ext cx="1950101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0690" y="3027583"/>
                    <a:ext cx="1994713" cy="323165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" name="Группа 2"/>
            <p:cNvGrpSpPr/>
            <p:nvPr/>
          </p:nvGrpSpPr>
          <p:grpSpPr>
            <a:xfrm>
              <a:off x="1377942" y="3213640"/>
              <a:ext cx="3531828" cy="534522"/>
              <a:chOff x="1377942" y="3213640"/>
              <a:chExt cx="3531828" cy="53452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377942" y="3360046"/>
                <a:ext cx="674704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Тогда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990701" y="3213640"/>
                    <a:ext cx="2919069" cy="5345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0701" y="3213640"/>
                    <a:ext cx="2964851" cy="557653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Группа 99"/>
            <p:cNvGrpSpPr/>
            <p:nvPr/>
          </p:nvGrpSpPr>
          <p:grpSpPr>
            <a:xfrm>
              <a:off x="1386606" y="3835321"/>
              <a:ext cx="4342129" cy="304443"/>
              <a:chOff x="1386606" y="3023223"/>
              <a:chExt cx="4342129" cy="304443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386606" y="3023223"/>
                <a:ext cx="2600712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На максимальной высоте: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3901119" y="3024964"/>
                    <a:ext cx="1109775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1119" y="3024964"/>
                    <a:ext cx="1157496" cy="32316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886052" y="3027583"/>
                    <a:ext cx="842683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6052" y="3027583"/>
                    <a:ext cx="887231" cy="32316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Группа 1"/>
            <p:cNvGrpSpPr/>
            <p:nvPr/>
          </p:nvGrpSpPr>
          <p:grpSpPr>
            <a:xfrm>
              <a:off x="1377942" y="4188449"/>
              <a:ext cx="1802749" cy="534522"/>
              <a:chOff x="1377942" y="4188449"/>
              <a:chExt cx="1802749" cy="53452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377942" y="4334855"/>
                <a:ext cx="674704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Тогда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1990701" y="4188449"/>
                    <a:ext cx="1189990" cy="5345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0701" y="4188449"/>
                    <a:ext cx="1237326" cy="557653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736458" y="3363691"/>
                  <a:ext cx="417422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458" y="3363691"/>
                  <a:ext cx="463588" cy="3231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3022238" y="4347603"/>
                  <a:ext cx="417422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238" y="4347603"/>
                  <a:ext cx="463588" cy="32316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38379" y="5785955"/>
                <a:ext cx="1348254" cy="406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84" y="4339466"/>
                <a:ext cx="1056123" cy="327654"/>
              </a:xfrm>
              <a:prstGeom prst="rect">
                <a:avLst/>
              </a:prstGeom>
              <a:blipFill rotWithShape="0">
                <a:blip r:embed="rId2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848809" y="2844096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Искомая высота подъема камня: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41559" y="2647845"/>
                <a:ext cx="1387239" cy="768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69" y="1985884"/>
                <a:ext cx="1083758" cy="59965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837256" y="3619733"/>
            <a:ext cx="474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Квадрат начальной скорости камня: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459242" y="3619734"/>
                <a:ext cx="1331183" cy="40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431" y="2714800"/>
                <a:ext cx="998387" cy="327654"/>
              </a:xfrm>
              <a:prstGeom prst="rect">
                <a:avLst/>
              </a:prstGeom>
              <a:blipFill rotWithShape="0">
                <a:blip r:embed="rId28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652640" y="4184849"/>
                <a:ext cx="1291572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80" y="3138636"/>
                <a:ext cx="1013226" cy="571118"/>
              </a:xfrm>
              <a:prstGeom prst="rect">
                <a:avLst/>
              </a:prstGeom>
              <a:blipFill rotWithShape="0">
                <a:blip r:embed="rId29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761212" y="4186774"/>
                <a:ext cx="759888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09" y="3140080"/>
                <a:ext cx="616451" cy="53065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837257" y="4339617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848808" y="5067184"/>
                <a:ext cx="1359346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15 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06" y="3800388"/>
                <a:ext cx="1062855" cy="530723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838961" y="5895659"/>
            <a:ext cx="1922252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h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07053" y="5216588"/>
                <a:ext cx="9419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=3 м.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89" y="3912441"/>
                <a:ext cx="751039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5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5062E-6 L -0.05573 -0.23704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1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1605E-6 L 0.1658 -0.31513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577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63" grpId="0"/>
      <p:bldP spid="68" grpId="0"/>
      <p:bldP spid="69" grpId="0"/>
      <p:bldP spid="80" grpId="0"/>
      <p:bldP spid="81" grpId="0"/>
      <p:bldP spid="87" grpId="0"/>
      <p:bldP spid="90" grpId="0"/>
      <p:bldP spid="91" grpId="0"/>
      <p:bldP spid="9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34697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Шар массой 7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00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г висит на нити. При попадании в него пули массой 7 г, летящей горизонтально, он поднимается на высоту 44 см. Определить начальную скорость пули. 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1819295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161565" y="1819295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3625753"/>
            <a:ext cx="16634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157423" y="2258357"/>
            <a:ext cx="0" cy="18237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258355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693766"/>
                <a:ext cx="118445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3636441"/>
                <a:ext cx="1664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27331"/>
                <a:ext cx="1248229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2701942"/>
                <a:ext cx="1740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26456"/>
                <a:ext cx="1305378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157424" y="2237025"/>
            <a:ext cx="380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импульса: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170273" y="2658773"/>
                <a:ext cx="19402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04" y="1994080"/>
                <a:ext cx="1552541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157423" y="3080521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 пули до взаимодействия: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57422" y="3502269"/>
                <a:ext cx="1353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66" y="2626702"/>
                <a:ext cx="1062663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068" y="3153354"/>
                <a:ext cx="1566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0,44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65015"/>
                <a:ext cx="1175155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157424" y="3924017"/>
            <a:ext cx="459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 шара до взаимодействия: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157424" y="4345765"/>
                <a:ext cx="10381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67" y="3259324"/>
                <a:ext cx="824008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157423" y="4767513"/>
            <a:ext cx="5452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Импульс системы после взаимодействия: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45023" y="5189261"/>
                <a:ext cx="1884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67" y="3891946"/>
                <a:ext cx="1460785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8341350" y="5505629"/>
            <a:ext cx="300143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346456" y="2392660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842" y="1794495"/>
                <a:ext cx="330282" cy="300082"/>
              </a:xfrm>
              <a:prstGeom prst="rect">
                <a:avLst/>
              </a:prstGeom>
              <a:blipFill rotWithShape="0"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958398" y="5507933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98" y="4130950"/>
                <a:ext cx="330282" cy="3000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8730096" y="3096039"/>
            <a:ext cx="101965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346993" y="2539191"/>
            <a:ext cx="0" cy="296349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472569" y="5500483"/>
            <a:ext cx="41489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8980" r="57653" b="12758"/>
          <a:stretch/>
        </p:blipFill>
        <p:spPr>
          <a:xfrm flipH="1">
            <a:off x="8335161" y="5445306"/>
            <a:ext cx="150600" cy="120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392664" y="5133332"/>
                <a:ext cx="4360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97" y="3849999"/>
                <a:ext cx="374012" cy="276999"/>
              </a:xfrm>
              <a:prstGeom prst="rect">
                <a:avLst/>
              </a:prstGeom>
              <a:blipFill rotWithShape="0">
                <a:blip r:embed="rId15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>
            <a:off x="9236793" y="3096039"/>
            <a:ext cx="0" cy="228092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9098397" y="5367133"/>
            <a:ext cx="276999" cy="2769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7424" y="5713057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64863" y="5717581"/>
                <a:ext cx="2148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47" y="4288186"/>
                <a:ext cx="1659878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923893" y="5611006"/>
                <a:ext cx="1942327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919" y="4208254"/>
                <a:ext cx="1504451" cy="491481"/>
              </a:xfrm>
              <a:prstGeom prst="rect">
                <a:avLst/>
              </a:prstGeom>
              <a:blipFill rotWithShape="0"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330753" y="516647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64" y="387485"/>
                <a:ext cx="1184455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8622697" y="513919"/>
                <a:ext cx="1740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23" y="385439"/>
                <a:ext cx="1305378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834468" y="845589"/>
                <a:ext cx="1566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0,44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850" y="634191"/>
                <a:ext cx="1175155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404641" y="862055"/>
                <a:ext cx="1664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80" y="646541"/>
                <a:ext cx="1248229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5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-0.15087 0.2524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3951E-6 L -0.66737 0.31821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35659 0.33518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6 L -0.64948 0.40339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2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55" grpId="0"/>
      <p:bldP spid="57" grpId="0"/>
      <p:bldP spid="52" grpId="0"/>
      <p:bldP spid="4" grpId="0"/>
      <p:bldP spid="30" grpId="0"/>
      <p:bldP spid="50" grpId="0"/>
      <p:bldP spid="54" grpId="0"/>
      <p:bldP spid="58" grpId="0"/>
      <p:bldP spid="61" grpId="0"/>
      <p:bldP spid="66" grpId="0"/>
      <p:bldP spid="67" grpId="0"/>
      <p:bldP spid="87" grpId="0"/>
      <p:bldP spid="19" grpId="0" animBg="1"/>
      <p:bldP spid="91" grpId="0"/>
      <p:bldP spid="93" grpId="0"/>
      <p:bldP spid="94" grpId="0"/>
      <p:bldP spid="95" grpId="0"/>
      <p:bldP spid="95" grpId="1"/>
      <p:bldP spid="95" grpId="2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1819295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161565" y="1819295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3625753"/>
            <a:ext cx="16634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157423" y="2258357"/>
            <a:ext cx="0" cy="18237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258355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693766"/>
                <a:ext cx="118445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636441"/>
                <a:ext cx="1653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27331"/>
                <a:ext cx="124013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2701942"/>
                <a:ext cx="1740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26456"/>
                <a:ext cx="1305378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068" y="3153354"/>
                <a:ext cx="1566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0,44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65015"/>
                <a:ext cx="117515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8335162" y="2392661"/>
            <a:ext cx="3007622" cy="3484605"/>
            <a:chOff x="6529509" y="2044216"/>
            <a:chExt cx="2255716" cy="2613454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534150" y="4378943"/>
              <a:ext cx="225107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537980" y="2044216"/>
                  <a:ext cx="2857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980" y="2044216"/>
                  <a:ext cx="330282" cy="3000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496936" y="4380671"/>
                  <a:ext cx="2832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936" y="4380671"/>
                  <a:ext cx="330282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Прямая соединительная линия 52"/>
            <p:cNvCxnSpPr/>
            <p:nvPr/>
          </p:nvCxnSpPr>
          <p:spPr>
            <a:xfrm>
              <a:off x="6825710" y="2571750"/>
              <a:ext cx="76473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6538383" y="2154114"/>
              <a:ext cx="0" cy="2222624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6632564" y="4375083"/>
              <a:ext cx="311173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t="8980" r="57653" b="12758"/>
            <a:stretch/>
          </p:blipFill>
          <p:spPr>
            <a:xfrm flipH="1">
              <a:off x="6529509" y="4333700"/>
              <a:ext cx="112950" cy="904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572635" y="4099720"/>
                  <a:ext cx="32706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2635" y="4099720"/>
                  <a:ext cx="374012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Группа 64"/>
            <p:cNvGrpSpPr/>
            <p:nvPr/>
          </p:nvGrpSpPr>
          <p:grpSpPr>
            <a:xfrm>
              <a:off x="7101935" y="2571750"/>
              <a:ext cx="207749" cy="1911069"/>
              <a:chOff x="7194550" y="2571752"/>
              <a:chExt cx="207749" cy="1911069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7298348" y="2571752"/>
                <a:ext cx="0" cy="171069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>
                <a:off x="7194550" y="4275072"/>
                <a:ext cx="207749" cy="20774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2145023" y="2237026"/>
            <a:ext cx="5464535" cy="3880667"/>
            <a:chOff x="1608767" y="1685938"/>
            <a:chExt cx="4098401" cy="2910500"/>
          </a:xfrm>
        </p:grpSpPr>
        <p:sp>
          <p:nvSpPr>
            <p:cNvPr id="55" name="TextBox 54"/>
            <p:cNvSpPr txBox="1"/>
            <p:nvPr/>
          </p:nvSpPr>
          <p:spPr>
            <a:xfrm>
              <a:off x="1618067" y="1685938"/>
              <a:ext cx="2853185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сохранения импульса: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627704" y="2002249"/>
                  <a:ext cx="1455158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704" y="2002249"/>
                  <a:ext cx="1552541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1618067" y="2318560"/>
              <a:ext cx="340862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Импульс пули до взаимодействия: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1618066" y="2634871"/>
                  <a:ext cx="1014893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066" y="2634871"/>
                  <a:ext cx="1062663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1618067" y="2951182"/>
              <a:ext cx="3443491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Импульс шара до взаимодействия: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1618067" y="3267493"/>
                  <a:ext cx="778627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Прямоугольник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067" y="3267493"/>
                  <a:ext cx="824008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1618067" y="3583804"/>
              <a:ext cx="4089101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Импульс системы после взаимодействия: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1608767" y="3900115"/>
                  <a:ext cx="141303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767" y="3900115"/>
                  <a:ext cx="1460785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/>
            <p:cNvSpPr txBox="1"/>
            <p:nvPr/>
          </p:nvSpPr>
          <p:spPr>
            <a:xfrm>
              <a:off x="1618067" y="4292962"/>
              <a:ext cx="67470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223647" y="4296355"/>
                  <a:ext cx="1611739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647" y="4296355"/>
                  <a:ext cx="1659878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3668059" y="4287138"/>
                  <a:ext cx="417422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059" y="4287138"/>
                  <a:ext cx="463588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255426" y="5610718"/>
                <a:ext cx="1568122" cy="624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569" y="4208038"/>
                <a:ext cx="1223412" cy="491481"/>
              </a:xfrm>
              <a:prstGeom prst="rect">
                <a:avLst/>
              </a:prstGeom>
              <a:blipFill rotWithShape="0">
                <a:blip r:embed="rId18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2157423" y="2341917"/>
            <a:ext cx="552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Скорость системы после взаимодействия: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169595" y="2923026"/>
                <a:ext cx="1472454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96" y="2192269"/>
                <a:ext cx="1151277" cy="491481"/>
              </a:xfrm>
              <a:prstGeom prst="rect">
                <a:avLst/>
              </a:prstGeom>
              <a:blipFill rotWithShape="0">
                <a:blip r:embed="rId19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Группа 75"/>
          <p:cNvGrpSpPr/>
          <p:nvPr/>
        </p:nvGrpSpPr>
        <p:grpSpPr>
          <a:xfrm>
            <a:off x="8341349" y="2392661"/>
            <a:ext cx="3151323" cy="3484605"/>
            <a:chOff x="6534150" y="2044216"/>
            <a:chExt cx="2363492" cy="2613454"/>
          </a:xfrm>
        </p:grpSpPr>
        <p:grpSp>
          <p:nvGrpSpPr>
            <p:cNvPr id="77" name="Группа 76"/>
            <p:cNvGrpSpPr/>
            <p:nvPr/>
          </p:nvGrpSpPr>
          <p:grpSpPr>
            <a:xfrm rot="18600000">
              <a:off x="7834932" y="2238142"/>
              <a:ext cx="207749" cy="1917670"/>
              <a:chOff x="7194550" y="2571752"/>
              <a:chExt cx="207749" cy="1917670"/>
            </a:xfrm>
          </p:grpSpPr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7298348" y="2571752"/>
                <a:ext cx="0" cy="17106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Овал 105"/>
              <p:cNvSpPr/>
              <p:nvPr/>
            </p:nvSpPr>
            <p:spPr>
              <a:xfrm>
                <a:off x="7194550" y="4281673"/>
                <a:ext cx="207749" cy="207749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6534150" y="4378943"/>
              <a:ext cx="225107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537980" y="2044216"/>
                  <a:ext cx="2857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980" y="2044216"/>
                  <a:ext cx="330282" cy="3000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8496936" y="4380671"/>
                  <a:ext cx="2832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936" y="4380671"/>
                  <a:ext cx="330282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t="8980" r="57653" b="12758"/>
            <a:stretch/>
          </p:blipFill>
          <p:spPr>
            <a:xfrm flipH="1">
              <a:off x="8537269" y="3701291"/>
              <a:ext cx="112950" cy="90487"/>
            </a:xfrm>
            <a:prstGeom prst="rect">
              <a:avLst/>
            </a:prstGeom>
          </p:spPr>
        </p:pic>
        <p:cxnSp>
          <p:nvCxnSpPr>
            <p:cNvPr id="89" name="Прямая со стрелкой 88"/>
            <p:cNvCxnSpPr/>
            <p:nvPr/>
          </p:nvCxnSpPr>
          <p:spPr>
            <a:xfrm flipV="1">
              <a:off x="6538383" y="2154114"/>
              <a:ext cx="0" cy="2222624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8191500" y="3746534"/>
              <a:ext cx="29421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8338606" y="3746534"/>
              <a:ext cx="0" cy="630204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015841" y="3910070"/>
                  <a:ext cx="2845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841" y="3910070"/>
                  <a:ext cx="330282" cy="30008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Прямая со стрелкой 97"/>
            <p:cNvCxnSpPr/>
            <p:nvPr/>
          </p:nvCxnSpPr>
          <p:spPr>
            <a:xfrm>
              <a:off x="7309684" y="4375083"/>
              <a:ext cx="350003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310890" y="4091303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890" y="4091303"/>
                  <a:ext cx="307520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Группа 99"/>
            <p:cNvGrpSpPr/>
            <p:nvPr/>
          </p:nvGrpSpPr>
          <p:grpSpPr>
            <a:xfrm>
              <a:off x="7101935" y="2571750"/>
              <a:ext cx="207749" cy="1911069"/>
              <a:chOff x="7194550" y="2571752"/>
              <a:chExt cx="207749" cy="1911069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98348" y="2571752"/>
                <a:ext cx="0" cy="171069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Овал 102"/>
              <p:cNvSpPr/>
              <p:nvPr/>
            </p:nvSpPr>
            <p:spPr>
              <a:xfrm>
                <a:off x="7194550" y="4275072"/>
                <a:ext cx="207749" cy="20774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t="8980" r="57653" b="12758"/>
            <a:stretch/>
          </p:blipFill>
          <p:spPr>
            <a:xfrm flipH="1">
              <a:off x="7157094" y="4333700"/>
              <a:ext cx="112950" cy="90487"/>
            </a:xfrm>
            <a:prstGeom prst="rect">
              <a:avLst/>
            </a:prstGeom>
          </p:spPr>
        </p:pic>
        <p:cxnSp>
          <p:nvCxnSpPr>
            <p:cNvPr id="86" name="Прямая соединительная линия 85"/>
            <p:cNvCxnSpPr/>
            <p:nvPr/>
          </p:nvCxnSpPr>
          <p:spPr>
            <a:xfrm>
              <a:off x="6825710" y="2571750"/>
              <a:ext cx="76473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2157423" y="3674087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сохранения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157423" y="4200728"/>
                <a:ext cx="31722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67" y="3150545"/>
                <a:ext cx="2379165" cy="55406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33587" y="4355756"/>
                <a:ext cx="2420380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190" y="3266817"/>
                <a:ext cx="1815285" cy="371833"/>
              </a:xfrm>
              <a:prstGeom prst="rect">
                <a:avLst/>
              </a:prstGeom>
              <a:blipFill rotWithShape="0">
                <a:blip r:embed="rId2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473997" y="2993139"/>
                <a:ext cx="1154483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497" y="2244854"/>
                <a:ext cx="909993" cy="371833"/>
              </a:xfrm>
              <a:prstGeom prst="rect">
                <a:avLst/>
              </a:prstGeom>
              <a:blipFill rotWithShape="0">
                <a:blip r:embed="rId2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4484348" y="2888878"/>
                <a:ext cx="2689904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61" y="2166658"/>
                <a:ext cx="2063514" cy="52456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2169595" y="5035230"/>
                <a:ext cx="4791440" cy="726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0,7 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кг+0,007 кг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0,007 кг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∙0,44 м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96" y="3776422"/>
                <a:ext cx="3631763" cy="56784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6757806" y="5117836"/>
                <a:ext cx="1309654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354" y="3838377"/>
                <a:ext cx="1023550" cy="48609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2161565" y="5888109"/>
            <a:ext cx="287202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ea typeface="Yu Mincho Light" panose="02020300000000000000" pitchFamily="18" charset="-128"/>
                <a:cs typeface="Arial" panose="020B0604020202020204" pitchFamily="34" charset="0"/>
              </a:rPr>
              <a:t>υ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ea typeface="Yu Mincho Light" panose="02020300000000000000" pitchFamily="18" charset="-128"/>
                <a:cs typeface="Arial" panose="020B0604020202020204" pitchFamily="34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ea typeface="Yu Mincho Light" panose="02020300000000000000" pitchFamily="18" charset="-128"/>
                <a:cs typeface="Arial" panose="020B0604020202020204" pitchFamily="34" charset="0"/>
              </a:rPr>
              <a:t> = 300 м/с.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Шар массой 7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00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г висит на нити. При попадании в него пули массой 7 г, летящей горизонтально, он поднимается на высоту 44 см. Определить начальную скорость пули.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495301" y="134697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25677 -0.3941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3" grpId="0"/>
      <p:bldP spid="75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Широкоэкранный</PresentationFormat>
  <Paragraphs>254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Yu Mincho Light</vt:lpstr>
      <vt:lpstr>Arial</vt:lpstr>
      <vt:lpstr>Calibri</vt:lpstr>
      <vt:lpstr>Calibri Light</vt:lpstr>
      <vt:lpstr>Cambria Math</vt:lpstr>
      <vt:lpstr>Gerbera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2016-02-02T09:24:36Z</dcterms:created>
  <dcterms:modified xsi:type="dcterms:W3CDTF">2016-02-02T09:24:44Z</dcterms:modified>
</cp:coreProperties>
</file>