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</p:sldMasterIdLst>
  <p:sldIdLst>
    <p:sldId id="279" r:id="rId3"/>
    <p:sldId id="320" r:id="rId4"/>
    <p:sldId id="334" r:id="rId5"/>
    <p:sldId id="325" r:id="rId6"/>
    <p:sldId id="336" r:id="rId7"/>
    <p:sldId id="337" r:id="rId8"/>
    <p:sldId id="342" r:id="rId9"/>
    <p:sldId id="343" r:id="rId10"/>
    <p:sldId id="340" r:id="rId11"/>
    <p:sldId id="333" r:id="rId12"/>
  </p:sldIdLst>
  <p:sldSz cx="9144000" cy="5143500" type="screen16x9"/>
  <p:notesSz cx="6858000" cy="9144000"/>
  <p:embeddedFontLst>
    <p:embeddedFont>
      <p:font typeface="Gerbera" panose="02000500000000000000" pitchFamily="2" charset="-52"/>
      <p:regular r:id="rId13"/>
      <p:bold r:id="rId14"/>
    </p:embeddedFont>
    <p:embeddedFont>
      <p:font typeface="Cambria Math" panose="02040503050406030204" pitchFamily="18" charset="0"/>
      <p:regular r:id="rId15"/>
    </p:embeddedFont>
    <p:embeddedFont>
      <p:font typeface="Yu Mincho Light" panose="02020300000000000000" pitchFamily="18" charset="-128"/>
      <p:regular r:id="rId16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orient="horz" pos="3003" userDrawn="1">
          <p15:clr>
            <a:srgbClr val="A4A3A4"/>
          </p15:clr>
        </p15:guide>
        <p15:guide id="4" pos="5534" userDrawn="1">
          <p15:clr>
            <a:srgbClr val="A4A3A4"/>
          </p15:clr>
        </p15:guide>
        <p15:guide id="5" pos="2744" userDrawn="1">
          <p15:clr>
            <a:srgbClr val="A4A3A4"/>
          </p15:clr>
        </p15:guide>
        <p15:guide id="6" pos="3016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38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5E1"/>
    <a:srgbClr val="FF00FF"/>
    <a:srgbClr val="CC66FF"/>
    <a:srgbClr val="72B347"/>
    <a:srgbClr val="F57B27"/>
    <a:srgbClr val="848484"/>
    <a:srgbClr val="4D795D"/>
    <a:srgbClr val="548D34"/>
    <a:srgbClr val="558F35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8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840" y="96"/>
      </p:cViewPr>
      <p:guideLst>
        <p:guide orient="horz" pos="237"/>
        <p:guide pos="226"/>
        <p:guide orient="horz" pos="3003"/>
        <p:guide pos="5534"/>
        <p:guide pos="2744"/>
        <p:guide pos="3016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8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5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0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3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0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6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3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3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4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4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3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3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5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1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9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1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" Type="http://schemas.openxmlformats.org/officeDocument/2006/relationships/image" Target="../media/image46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2" Type="http://schemas.openxmlformats.org/officeDocument/2006/relationships/image" Target="../media/image1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5" Type="http://schemas.openxmlformats.org/officeDocument/2006/relationships/image" Target="../media/image3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46.png"/><Relationship Id="rId18" Type="http://schemas.openxmlformats.org/officeDocument/2006/relationships/image" Target="../media/image55.png"/><Relationship Id="rId26" Type="http://schemas.openxmlformats.org/officeDocument/2006/relationships/image" Target="../media/image79.png"/><Relationship Id="rId39" Type="http://schemas.openxmlformats.org/officeDocument/2006/relationships/image" Target="../media/image92.png"/><Relationship Id="rId3" Type="http://schemas.openxmlformats.org/officeDocument/2006/relationships/image" Target="../media/image72.png"/><Relationship Id="rId21" Type="http://schemas.openxmlformats.org/officeDocument/2006/relationships/image" Target="../media/image63.png"/><Relationship Id="rId34" Type="http://schemas.openxmlformats.org/officeDocument/2006/relationships/image" Target="../media/image87.png"/><Relationship Id="rId7" Type="http://schemas.openxmlformats.org/officeDocument/2006/relationships/image" Target="../media/image58.png"/><Relationship Id="rId12" Type="http://schemas.openxmlformats.org/officeDocument/2006/relationships/image" Target="../media/image75.png"/><Relationship Id="rId17" Type="http://schemas.openxmlformats.org/officeDocument/2006/relationships/image" Target="../media/image49.png"/><Relationship Id="rId25" Type="http://schemas.openxmlformats.org/officeDocument/2006/relationships/image" Target="../media/image78.png"/><Relationship Id="rId33" Type="http://schemas.openxmlformats.org/officeDocument/2006/relationships/image" Target="../media/image86.png"/><Relationship Id="rId38" Type="http://schemas.openxmlformats.org/officeDocument/2006/relationships/image" Target="../media/image91.png"/><Relationship Id="rId2" Type="http://schemas.openxmlformats.org/officeDocument/2006/relationships/image" Target="../media/image1.png"/><Relationship Id="rId16" Type="http://schemas.openxmlformats.org/officeDocument/2006/relationships/image" Target="../media/image48.png"/><Relationship Id="rId20" Type="http://schemas.openxmlformats.org/officeDocument/2006/relationships/image" Target="../media/image62.png"/><Relationship Id="rId29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74.png"/><Relationship Id="rId24" Type="http://schemas.openxmlformats.org/officeDocument/2006/relationships/image" Target="../media/image77.png"/><Relationship Id="rId32" Type="http://schemas.openxmlformats.org/officeDocument/2006/relationships/image" Target="../media/image85.png"/><Relationship Id="rId37" Type="http://schemas.openxmlformats.org/officeDocument/2006/relationships/image" Target="../media/image90.png"/><Relationship Id="rId5" Type="http://schemas.openxmlformats.org/officeDocument/2006/relationships/image" Target="../media/image52.png"/><Relationship Id="rId15" Type="http://schemas.openxmlformats.org/officeDocument/2006/relationships/image" Target="../media/image3.png"/><Relationship Id="rId23" Type="http://schemas.openxmlformats.org/officeDocument/2006/relationships/image" Target="../media/image76.png"/><Relationship Id="rId28" Type="http://schemas.openxmlformats.org/officeDocument/2006/relationships/image" Target="../media/image81.png"/><Relationship Id="rId36" Type="http://schemas.openxmlformats.org/officeDocument/2006/relationships/image" Target="../media/image89.png"/><Relationship Id="rId10" Type="http://schemas.openxmlformats.org/officeDocument/2006/relationships/image" Target="../media/image73.png"/><Relationship Id="rId19" Type="http://schemas.openxmlformats.org/officeDocument/2006/relationships/image" Target="../media/image61.png"/><Relationship Id="rId31" Type="http://schemas.openxmlformats.org/officeDocument/2006/relationships/image" Target="../media/image84.png"/><Relationship Id="rId4" Type="http://schemas.openxmlformats.org/officeDocument/2006/relationships/image" Target="../media/image51.png"/><Relationship Id="rId9" Type="http://schemas.openxmlformats.org/officeDocument/2006/relationships/image" Target="../media/image60.png"/><Relationship Id="rId14" Type="http://schemas.openxmlformats.org/officeDocument/2006/relationships/image" Target="../media/image47.png"/><Relationship Id="rId22" Type="http://schemas.openxmlformats.org/officeDocument/2006/relationships/image" Target="../media/image68.png"/><Relationship Id="rId27" Type="http://schemas.openxmlformats.org/officeDocument/2006/relationships/image" Target="../media/image80.png"/><Relationship Id="rId30" Type="http://schemas.openxmlformats.org/officeDocument/2006/relationships/image" Target="../media/image83.png"/><Relationship Id="rId35" Type="http://schemas.openxmlformats.org/officeDocument/2006/relationships/image" Target="../media/image8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26" Type="http://schemas.openxmlformats.org/officeDocument/2006/relationships/image" Target="../media/image114.png"/><Relationship Id="rId3" Type="http://schemas.openxmlformats.org/officeDocument/2006/relationships/image" Target="../media/image93.png"/><Relationship Id="rId21" Type="http://schemas.openxmlformats.org/officeDocument/2006/relationships/image" Target="../media/image76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5" Type="http://schemas.openxmlformats.org/officeDocument/2006/relationships/image" Target="../media/image113.png"/><Relationship Id="rId2" Type="http://schemas.openxmlformats.org/officeDocument/2006/relationships/image" Target="../media/image1.png"/><Relationship Id="rId16" Type="http://schemas.openxmlformats.org/officeDocument/2006/relationships/image" Target="../media/image105.pn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24" Type="http://schemas.openxmlformats.org/officeDocument/2006/relationships/image" Target="../media/image112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23" Type="http://schemas.openxmlformats.org/officeDocument/2006/relationships/image" Target="../media/image111.png"/><Relationship Id="rId10" Type="http://schemas.openxmlformats.org/officeDocument/2006/relationships/image" Target="../media/image99.png"/><Relationship Id="rId19" Type="http://schemas.openxmlformats.org/officeDocument/2006/relationships/image" Target="../media/image108.png"/><Relationship Id="rId4" Type="http://schemas.openxmlformats.org/officeDocument/2006/relationships/image" Target="../media/image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Relationship Id="rId22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96.png"/><Relationship Id="rId18" Type="http://schemas.openxmlformats.org/officeDocument/2006/relationships/image" Target="../media/image107.png"/><Relationship Id="rId26" Type="http://schemas.openxmlformats.org/officeDocument/2006/relationships/image" Target="../media/image120.png"/><Relationship Id="rId3" Type="http://schemas.openxmlformats.org/officeDocument/2006/relationships/image" Target="../media/image98.png"/><Relationship Id="rId21" Type="http://schemas.openxmlformats.org/officeDocument/2006/relationships/image" Target="../media/image76.png"/><Relationship Id="rId7" Type="http://schemas.openxmlformats.org/officeDocument/2006/relationships/image" Target="../media/image102.png"/><Relationship Id="rId12" Type="http://schemas.openxmlformats.org/officeDocument/2006/relationships/image" Target="../media/image95.png"/><Relationship Id="rId17" Type="http://schemas.openxmlformats.org/officeDocument/2006/relationships/image" Target="../media/image106.png"/><Relationship Id="rId25" Type="http://schemas.openxmlformats.org/officeDocument/2006/relationships/image" Target="../media/image119.png"/><Relationship Id="rId33" Type="http://schemas.openxmlformats.org/officeDocument/2006/relationships/image" Target="../media/image127.png"/><Relationship Id="rId2" Type="http://schemas.openxmlformats.org/officeDocument/2006/relationships/image" Target="../media/image1.png"/><Relationship Id="rId16" Type="http://schemas.openxmlformats.org/officeDocument/2006/relationships/image" Target="../media/image105.png"/><Relationship Id="rId20" Type="http://schemas.openxmlformats.org/officeDocument/2006/relationships/image" Target="../media/image109.png"/><Relationship Id="rId29" Type="http://schemas.openxmlformats.org/officeDocument/2006/relationships/image" Target="../media/image1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11" Type="http://schemas.openxmlformats.org/officeDocument/2006/relationships/image" Target="../media/image94.png"/><Relationship Id="rId24" Type="http://schemas.openxmlformats.org/officeDocument/2006/relationships/image" Target="../media/image118.png"/><Relationship Id="rId32" Type="http://schemas.openxmlformats.org/officeDocument/2006/relationships/image" Target="../media/image126.png"/><Relationship Id="rId5" Type="http://schemas.openxmlformats.org/officeDocument/2006/relationships/image" Target="../media/image100.png"/><Relationship Id="rId15" Type="http://schemas.openxmlformats.org/officeDocument/2006/relationships/image" Target="../media/image104.png"/><Relationship Id="rId23" Type="http://schemas.openxmlformats.org/officeDocument/2006/relationships/image" Target="../media/image117.png"/><Relationship Id="rId28" Type="http://schemas.openxmlformats.org/officeDocument/2006/relationships/image" Target="../media/image122.png"/><Relationship Id="rId10" Type="http://schemas.openxmlformats.org/officeDocument/2006/relationships/image" Target="../media/image3.png"/><Relationship Id="rId19" Type="http://schemas.openxmlformats.org/officeDocument/2006/relationships/image" Target="../media/image108.png"/><Relationship Id="rId31" Type="http://schemas.openxmlformats.org/officeDocument/2006/relationships/image" Target="../media/image125.png"/><Relationship Id="rId4" Type="http://schemas.openxmlformats.org/officeDocument/2006/relationships/image" Target="../media/image99.png"/><Relationship Id="rId9" Type="http://schemas.openxmlformats.org/officeDocument/2006/relationships/image" Target="../media/image93.png"/><Relationship Id="rId14" Type="http://schemas.openxmlformats.org/officeDocument/2006/relationships/image" Target="../media/image97.png"/><Relationship Id="rId22" Type="http://schemas.openxmlformats.org/officeDocument/2006/relationships/image" Target="../media/image116.png"/><Relationship Id="rId27" Type="http://schemas.openxmlformats.org/officeDocument/2006/relationships/image" Target="../media/image121.png"/><Relationship Id="rId30" Type="http://schemas.openxmlformats.org/officeDocument/2006/relationships/image" Target="../media/image1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93.png"/><Relationship Id="rId18" Type="http://schemas.openxmlformats.org/officeDocument/2006/relationships/image" Target="../media/image97.png"/><Relationship Id="rId26" Type="http://schemas.openxmlformats.org/officeDocument/2006/relationships/image" Target="../media/image128.png"/><Relationship Id="rId3" Type="http://schemas.openxmlformats.org/officeDocument/2006/relationships/image" Target="../media/image117.png"/><Relationship Id="rId21" Type="http://schemas.openxmlformats.org/officeDocument/2006/relationships/image" Target="../media/image106.png"/><Relationship Id="rId7" Type="http://schemas.openxmlformats.org/officeDocument/2006/relationships/image" Target="../media/image121.png"/><Relationship Id="rId12" Type="http://schemas.openxmlformats.org/officeDocument/2006/relationships/image" Target="../media/image1270.png"/><Relationship Id="rId17" Type="http://schemas.openxmlformats.org/officeDocument/2006/relationships/image" Target="../media/image96.png"/><Relationship Id="rId25" Type="http://schemas.openxmlformats.org/officeDocument/2006/relationships/image" Target="../media/image76.png"/><Relationship Id="rId2" Type="http://schemas.openxmlformats.org/officeDocument/2006/relationships/image" Target="../media/image1.png"/><Relationship Id="rId16" Type="http://schemas.openxmlformats.org/officeDocument/2006/relationships/image" Target="../media/image95.png"/><Relationship Id="rId20" Type="http://schemas.openxmlformats.org/officeDocument/2006/relationships/image" Target="../media/image105.png"/><Relationship Id="rId29" Type="http://schemas.openxmlformats.org/officeDocument/2006/relationships/image" Target="../media/image1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24" Type="http://schemas.openxmlformats.org/officeDocument/2006/relationships/image" Target="../media/image109.png"/><Relationship Id="rId5" Type="http://schemas.openxmlformats.org/officeDocument/2006/relationships/image" Target="../media/image119.png"/><Relationship Id="rId15" Type="http://schemas.openxmlformats.org/officeDocument/2006/relationships/image" Target="../media/image94.png"/><Relationship Id="rId23" Type="http://schemas.openxmlformats.org/officeDocument/2006/relationships/image" Target="../media/image108.png"/><Relationship Id="rId28" Type="http://schemas.openxmlformats.org/officeDocument/2006/relationships/image" Target="../media/image130.png"/><Relationship Id="rId10" Type="http://schemas.openxmlformats.org/officeDocument/2006/relationships/image" Target="../media/image124.png"/><Relationship Id="rId19" Type="http://schemas.openxmlformats.org/officeDocument/2006/relationships/image" Target="../media/image104.png"/><Relationship Id="rId31" Type="http://schemas.openxmlformats.org/officeDocument/2006/relationships/image" Target="../media/image133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3.png"/><Relationship Id="rId22" Type="http://schemas.openxmlformats.org/officeDocument/2006/relationships/image" Target="../media/image107.png"/><Relationship Id="rId27" Type="http://schemas.openxmlformats.org/officeDocument/2006/relationships/image" Target="../media/image129.png"/><Relationship Id="rId30" Type="http://schemas.openxmlformats.org/officeDocument/2006/relationships/image" Target="../media/image1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71" y="8"/>
            <a:ext cx="3980323" cy="51434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939" y="383724"/>
            <a:ext cx="4482647" cy="1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200" b="1" cap="all" dirty="0" smtClean="0">
                <a:solidFill>
                  <a:schemeClr val="accent2">
                    <a:lumMod val="75000"/>
                  </a:schemeClr>
                </a:solidFill>
              </a:rPr>
              <a:t>Гармонические колебания и их характеристики (практика)</a:t>
            </a:r>
            <a:endParaRPr lang="ru-RU" sz="2200" b="1" cap="all" dirty="0" smtClean="0">
              <a:solidFill>
                <a:srgbClr val="ED7D31">
                  <a:lumMod val="75000"/>
                </a:srgb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549275" y="4248150"/>
            <a:ext cx="121856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31800" y="4388048"/>
            <a:ext cx="14318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altLang="ru-RU" sz="1400" dirty="0" smtClean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И. В. Курчатов</a:t>
            </a:r>
            <a:endParaRPr lang="ru-RU" altLang="ru-RU" sz="1400" dirty="0" smtClean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11388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71" y="8"/>
            <a:ext cx="3980323" cy="51434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939" y="383724"/>
            <a:ext cx="4271736" cy="1729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1800" b="1" cap="all" dirty="0">
                <a:solidFill>
                  <a:schemeClr val="accent2">
                    <a:lumMod val="75000"/>
                  </a:schemeClr>
                </a:solidFill>
              </a:rPr>
              <a:t>В любом деле важно определить приоритеты. Иначе второстепенное, хотя и нужное, отнимет все силы и не даст дойти до главного</a:t>
            </a:r>
            <a:r>
              <a:rPr lang="ru-RU" sz="1800" b="1" cap="all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1800" b="1" cap="al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549275" y="4248150"/>
            <a:ext cx="121856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31800" y="4388048"/>
            <a:ext cx="14318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altLang="ru-RU" sz="1400" dirty="0" smtClean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И. В. Курчатов</a:t>
            </a:r>
            <a:endParaRPr lang="ru-RU" altLang="ru-RU" sz="1400" dirty="0" smtClean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183922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1475" y="1534387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522608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1</a:t>
            </a: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На рисунке представлен график зависимости потенциальной энергии тела, совершающего гармонические колебания, от времени (относительно положения его равновесия). Определите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полную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механическую энергию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тела в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момент времени, соответствующий на графике точке </a:t>
            </a:r>
            <a:r>
              <a:rPr lang="ru-RU" altLang="ru-RU" sz="1400" i="1" dirty="0">
                <a:latin typeface="Gerbera"/>
                <a:cs typeface="Arial" panose="020B0604020202020204" pitchFamily="34" charset="0"/>
              </a:rPr>
              <a:t>А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363596" y="1785746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6939" y="2159860"/>
            <a:ext cx="27606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Закон сохранения энергии: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8299" y="2536987"/>
                <a:ext cx="384447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п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1500" i="1">
                              <a:latin typeface="Cambria Math" panose="02040503050406030204" pitchFamily="18" charset="0"/>
                            </a:rPr>
                            <m:t>п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536987"/>
                <a:ext cx="3844472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2" name="TextBox 351"/>
          <p:cNvSpPr txBox="1"/>
          <p:nvPr/>
        </p:nvSpPr>
        <p:spPr>
          <a:xfrm>
            <a:off x="358775" y="2914114"/>
            <a:ext cx="39228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Максимальная потенциальная энергия: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4" name="TextBox 353"/>
              <p:cNvSpPr txBox="1"/>
              <p:nvPr/>
            </p:nvSpPr>
            <p:spPr>
              <a:xfrm>
                <a:off x="368299" y="3291241"/>
                <a:ext cx="165451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п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=20 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</a:rPr>
                        <m:t>Дж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354" name="TextBox 3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291241"/>
                <a:ext cx="1654511" cy="323165"/>
              </a:xfrm>
              <a:prstGeom prst="rect">
                <a:avLst/>
              </a:prstGeom>
              <a:blipFill rotWithShape="0">
                <a:blip r:embed="rId5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Группа 26"/>
          <p:cNvGrpSpPr/>
          <p:nvPr/>
        </p:nvGrpSpPr>
        <p:grpSpPr>
          <a:xfrm>
            <a:off x="5082337" y="2060475"/>
            <a:ext cx="3403376" cy="2753534"/>
            <a:chOff x="4900586" y="2004060"/>
            <a:chExt cx="3403376" cy="27535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9" name="TextBox 348"/>
                <p:cNvSpPr txBox="1"/>
                <p:nvPr/>
              </p:nvSpPr>
              <p:spPr>
                <a:xfrm>
                  <a:off x="5258601" y="2014983"/>
                  <a:ext cx="705796" cy="3091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п</m:t>
                            </m:r>
                          </m:sub>
                        </m:s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, Дж</m:t>
                        </m:r>
                      </m:oMath>
                    </m:oMathPara>
                  </a14:m>
                  <a:endParaRPr lang="ru-RU" i="1" dirty="0"/>
                </a:p>
              </p:txBody>
            </p:sp>
          </mc:Choice>
          <mc:Fallback xmlns="">
            <p:sp>
              <p:nvSpPr>
                <p:cNvPr id="349" name="TextBox 3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8601" y="2014983"/>
                  <a:ext cx="705796" cy="30918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4" name="Прямая соединительная линия 333"/>
            <p:cNvCxnSpPr/>
            <p:nvPr/>
          </p:nvCxnSpPr>
          <p:spPr>
            <a:xfrm>
              <a:off x="5253038" y="4105370"/>
              <a:ext cx="265851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Прямая соединительная линия 334"/>
            <p:cNvCxnSpPr/>
            <p:nvPr/>
          </p:nvCxnSpPr>
          <p:spPr>
            <a:xfrm>
              <a:off x="5253038" y="3775502"/>
              <a:ext cx="265851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Прямая соединительная линия 335"/>
            <p:cNvCxnSpPr/>
            <p:nvPr/>
          </p:nvCxnSpPr>
          <p:spPr>
            <a:xfrm>
              <a:off x="5253038" y="3444172"/>
              <a:ext cx="265851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Прямая соединительная линия 336"/>
            <p:cNvCxnSpPr/>
            <p:nvPr/>
          </p:nvCxnSpPr>
          <p:spPr>
            <a:xfrm>
              <a:off x="5253038" y="3112843"/>
              <a:ext cx="265851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Прямая соединительная линия 337"/>
            <p:cNvCxnSpPr/>
            <p:nvPr/>
          </p:nvCxnSpPr>
          <p:spPr>
            <a:xfrm>
              <a:off x="5253038" y="2781515"/>
              <a:ext cx="265851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Прямая соединительная линия 338"/>
            <p:cNvCxnSpPr/>
            <p:nvPr/>
          </p:nvCxnSpPr>
          <p:spPr>
            <a:xfrm>
              <a:off x="7911549" y="2448726"/>
              <a:ext cx="0" cy="198257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Прямая соединительная линия 339"/>
            <p:cNvCxnSpPr/>
            <p:nvPr/>
          </p:nvCxnSpPr>
          <p:spPr>
            <a:xfrm>
              <a:off x="7580219" y="2448726"/>
              <a:ext cx="0" cy="198257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Прямая соединительная линия 340"/>
            <p:cNvCxnSpPr/>
            <p:nvPr/>
          </p:nvCxnSpPr>
          <p:spPr>
            <a:xfrm>
              <a:off x="7248890" y="2448726"/>
              <a:ext cx="0" cy="198257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Прямая соединительная линия 341"/>
            <p:cNvCxnSpPr/>
            <p:nvPr/>
          </p:nvCxnSpPr>
          <p:spPr>
            <a:xfrm>
              <a:off x="6917561" y="2448726"/>
              <a:ext cx="0" cy="198257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Прямая соединительная линия 342"/>
            <p:cNvCxnSpPr/>
            <p:nvPr/>
          </p:nvCxnSpPr>
          <p:spPr>
            <a:xfrm>
              <a:off x="6587692" y="2448726"/>
              <a:ext cx="0" cy="198257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Прямая соединительная линия 343"/>
            <p:cNvCxnSpPr/>
            <p:nvPr/>
          </p:nvCxnSpPr>
          <p:spPr>
            <a:xfrm>
              <a:off x="6256362" y="2448726"/>
              <a:ext cx="0" cy="198257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Прямая со стрелкой 347"/>
            <p:cNvCxnSpPr/>
            <p:nvPr/>
          </p:nvCxnSpPr>
          <p:spPr>
            <a:xfrm>
              <a:off x="5253038" y="4442363"/>
              <a:ext cx="3037103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Прямая соединительная линия 349"/>
            <p:cNvCxnSpPr/>
            <p:nvPr/>
          </p:nvCxnSpPr>
          <p:spPr>
            <a:xfrm>
              <a:off x="5253038" y="2448726"/>
              <a:ext cx="265851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5917436" y="2448726"/>
              <a:ext cx="0" cy="198257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>
              <a:off x="5587567" y="2448726"/>
              <a:ext cx="0" cy="198257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/>
                <p:cNvSpPr txBox="1"/>
                <p:nvPr/>
              </p:nvSpPr>
              <p:spPr>
                <a:xfrm>
                  <a:off x="4900586" y="2291342"/>
                  <a:ext cx="353947" cy="3000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ru-RU" i="1" dirty="0"/>
                </a:p>
              </p:txBody>
            </p:sp>
          </mc:Choice>
          <mc:Fallback xmlns="">
            <p:sp>
              <p:nvSpPr>
                <p:cNvPr id="113" name="TextBox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0586" y="2291342"/>
                  <a:ext cx="353947" cy="30008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/>
                <p:cNvSpPr txBox="1"/>
                <p:nvPr/>
              </p:nvSpPr>
              <p:spPr>
                <a:xfrm>
                  <a:off x="7920876" y="4431296"/>
                  <a:ext cx="383086" cy="3091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, с</m:t>
                        </m:r>
                      </m:oMath>
                    </m:oMathPara>
                  </a14:m>
                  <a:endParaRPr lang="ru-RU" i="1" dirty="0"/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0876" y="4431296"/>
                  <a:ext cx="383086" cy="30918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4900586" y="3295594"/>
                  <a:ext cx="353947" cy="3000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ru-RU" i="1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0586" y="3295594"/>
                  <a:ext cx="353947" cy="30008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/>
                <p:cNvSpPr txBox="1"/>
                <p:nvPr/>
              </p:nvSpPr>
              <p:spPr>
                <a:xfrm>
                  <a:off x="4900586" y="4265298"/>
                  <a:ext cx="353947" cy="3000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ru-RU" i="1" dirty="0"/>
                </a:p>
              </p:txBody>
            </p:sp>
          </mc:Choice>
          <mc:Fallback xmlns="">
            <p:sp>
              <p:nvSpPr>
                <p:cNvPr id="117" name="TextBox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0586" y="4265298"/>
                  <a:ext cx="353947" cy="30008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/>
                <p:cNvSpPr txBox="1"/>
                <p:nvPr/>
              </p:nvSpPr>
              <p:spPr>
                <a:xfrm>
                  <a:off x="6079388" y="4457512"/>
                  <a:ext cx="353947" cy="3000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ru-RU" i="1" dirty="0"/>
                </a:p>
              </p:txBody>
            </p:sp>
          </mc:Choice>
          <mc:Fallback xmlns="">
            <p:sp>
              <p:nvSpPr>
                <p:cNvPr id="118" name="TextBox 1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9388" y="4457512"/>
                  <a:ext cx="353947" cy="30008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/>
                <p:cNvSpPr txBox="1"/>
                <p:nvPr/>
              </p:nvSpPr>
              <p:spPr>
                <a:xfrm>
                  <a:off x="7077311" y="4457512"/>
                  <a:ext cx="353947" cy="3000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ru-RU" i="1" dirty="0"/>
                </a:p>
              </p:txBody>
            </p:sp>
          </mc:Choice>
          <mc:Fallback xmlns="">
            <p:sp>
              <p:nvSpPr>
                <p:cNvPr id="119" name="TextBox 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7311" y="4457512"/>
                  <a:ext cx="353947" cy="30008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12" r="40491"/>
            <a:stretch/>
          </p:blipFill>
          <p:spPr>
            <a:xfrm>
              <a:off x="5266608" y="2438400"/>
              <a:ext cx="2467692" cy="1988820"/>
            </a:xfrm>
            <a:prstGeom prst="rect">
              <a:avLst/>
            </a:prstGeom>
          </p:spPr>
        </p:pic>
        <p:cxnSp>
          <p:nvCxnSpPr>
            <p:cNvPr id="347" name="Прямая со стрелкой 346"/>
            <p:cNvCxnSpPr/>
            <p:nvPr/>
          </p:nvCxnSpPr>
          <p:spPr>
            <a:xfrm flipV="1">
              <a:off x="5257106" y="2004060"/>
              <a:ext cx="0" cy="2436764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24"/>
            <p:cNvSpPr/>
            <p:nvPr/>
          </p:nvSpPr>
          <p:spPr>
            <a:xfrm>
              <a:off x="6679930" y="356735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/>
                <p:cNvSpPr txBox="1"/>
                <p:nvPr/>
              </p:nvSpPr>
              <p:spPr>
                <a:xfrm>
                  <a:off x="6660216" y="3408175"/>
                  <a:ext cx="38308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ru-RU" sz="1400" i="1" dirty="0"/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0216" y="3408175"/>
                  <a:ext cx="383086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6" name="TextBox 125"/>
          <p:cNvSpPr txBox="1"/>
          <p:nvPr/>
        </p:nvSpPr>
        <p:spPr>
          <a:xfrm>
            <a:off x="358775" y="3668368"/>
            <a:ext cx="17363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Полная энергия: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366939" y="4045495"/>
                <a:ext cx="133123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/>
                  <a:t>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=20 Дж.</m:t>
                    </m:r>
                  </m:oMath>
                </a14:m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39" y="4045495"/>
                <a:ext cx="1331232" cy="323165"/>
              </a:xfrm>
              <a:prstGeom prst="rect">
                <a:avLst/>
              </a:prstGeom>
              <a:blipFill rotWithShape="0">
                <a:blip r:embed="rId15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Rectangle 4"/>
          <p:cNvSpPr>
            <a:spLocks noChangeArrowheads="1"/>
          </p:cNvSpPr>
          <p:nvPr/>
        </p:nvSpPr>
        <p:spPr bwMode="auto">
          <a:xfrm>
            <a:off x="366939" y="4422619"/>
            <a:ext cx="1706337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ОТВЕТ: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ru-RU" sz="1400" i="1" dirty="0" smtClean="0">
                <a:latin typeface="+mn-lt"/>
                <a:ea typeface="Yu Mincho Light" panose="02020300000000000000" pitchFamily="18" charset="-128"/>
                <a:cs typeface="Arial" panose="020B0604020202020204" pitchFamily="34" charset="0"/>
              </a:rPr>
              <a:t>W</a:t>
            </a:r>
            <a:r>
              <a:rPr lang="en-US" altLang="ru-RU" sz="1400" dirty="0" smtClean="0">
                <a:latin typeface="+mn-lt"/>
                <a:cs typeface="Arial" panose="020B0604020202020204" pitchFamily="34" charset="0"/>
              </a:rPr>
              <a:t> =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2</a:t>
            </a:r>
            <a:r>
              <a:rPr lang="en-US" altLang="ru-RU" sz="1400" dirty="0" smtClean="0">
                <a:latin typeface="+mn-lt"/>
                <a:cs typeface="Arial" panose="020B0604020202020204" pitchFamily="34" charset="0"/>
              </a:rPr>
              <a:t>0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Дж.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8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20" grpId="0"/>
      <p:bldP spid="21" grpId="0"/>
      <p:bldP spid="352" grpId="0"/>
      <p:bldP spid="354" grpId="0"/>
      <p:bldP spid="126" grpId="0"/>
      <p:bldP spid="127" grpId="0"/>
      <p:bldP spid="1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1475" y="1033427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20102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2.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При гармонических колебаниях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тела его координата изменяется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с течением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времени так,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как показано на рисунке.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Определите период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и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амплитуду колебаний тела.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363596" y="1360474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6939" y="1876450"/>
            <a:ext cx="42050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Период колебаний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— время совершения одного полного колебания.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2" name="TextBox 351"/>
          <p:cNvSpPr txBox="1"/>
          <p:nvPr/>
        </p:nvSpPr>
        <p:spPr>
          <a:xfrm>
            <a:off x="367320" y="2626272"/>
            <a:ext cx="4204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Амплитуда колебаний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— максимальное смещение тела от положения равновесия.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4764462" y="2453493"/>
                <a:ext cx="353947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2,5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462" y="2453493"/>
                <a:ext cx="353947" cy="300082"/>
              </a:xfrm>
              <a:prstGeom prst="rect">
                <a:avLst/>
              </a:prstGeom>
              <a:blipFill rotWithShape="0">
                <a:blip r:embed="rId4"/>
                <a:stretch>
                  <a:fillRect r="-86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TextBox 125"/>
          <p:cNvSpPr txBox="1"/>
          <p:nvPr/>
        </p:nvSpPr>
        <p:spPr>
          <a:xfrm>
            <a:off x="367321" y="3376094"/>
            <a:ext cx="25442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Из графика находим, что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8" name="Rectangle 4"/>
          <p:cNvSpPr>
            <a:spLocks noChangeArrowheads="1"/>
          </p:cNvSpPr>
          <p:nvPr/>
        </p:nvSpPr>
        <p:spPr bwMode="auto">
          <a:xfrm>
            <a:off x="366939" y="4422619"/>
            <a:ext cx="2392286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ОТВЕТ: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ru-RU" sz="1400" i="1" dirty="0" smtClean="0">
                <a:latin typeface="+mn-lt"/>
                <a:ea typeface="Yu Mincho Light" panose="02020300000000000000" pitchFamily="18" charset="-128"/>
                <a:cs typeface="Arial" panose="020B0604020202020204" pitchFamily="34" charset="0"/>
              </a:rPr>
              <a:t>T</a:t>
            </a:r>
            <a:r>
              <a:rPr lang="en-US" altLang="ru-RU" sz="1400" dirty="0" smtClean="0">
                <a:latin typeface="+mn-lt"/>
                <a:cs typeface="Arial" panose="020B0604020202020204" pitchFamily="34" charset="0"/>
              </a:rPr>
              <a:t> =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3</a:t>
            </a:r>
            <a:r>
              <a:rPr lang="en-US" altLang="ru-RU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с; </a:t>
            </a:r>
            <a:r>
              <a:rPr lang="ru-RU" altLang="ru-RU" sz="1400" i="1" dirty="0" smtClean="0">
                <a:latin typeface="+mn-lt"/>
                <a:cs typeface="Arial" panose="020B0604020202020204" pitchFamily="34" charset="0"/>
              </a:rPr>
              <a:t>А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= 2,5 см.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1096553" y="3903629"/>
                <a:ext cx="120548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/>
                  <a:t>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=2,5 см.</m:t>
                    </m:r>
                  </m:oMath>
                </a14:m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53" y="3903629"/>
                <a:ext cx="1205487" cy="3231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66939" y="3895083"/>
                <a:ext cx="82811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=3 с,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39" y="3895083"/>
                <a:ext cx="828112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Группа 33"/>
          <p:cNvGrpSpPr/>
          <p:nvPr/>
        </p:nvGrpSpPr>
        <p:grpSpPr>
          <a:xfrm>
            <a:off x="4776371" y="1935699"/>
            <a:ext cx="4072533" cy="2475660"/>
            <a:chOff x="4776371" y="1935699"/>
            <a:chExt cx="4072533" cy="2475660"/>
          </a:xfrm>
        </p:grpSpPr>
        <p:cxnSp>
          <p:nvCxnSpPr>
            <p:cNvPr id="56" name="Прямая соединительная линия 55"/>
            <p:cNvCxnSpPr/>
            <p:nvPr/>
          </p:nvCxnSpPr>
          <p:spPr>
            <a:xfrm>
              <a:off x="5131866" y="2455604"/>
              <a:ext cx="0" cy="1812589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5134208" y="4264553"/>
              <a:ext cx="3337683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9" name="TextBox 348"/>
                <p:cNvSpPr txBox="1"/>
                <p:nvPr/>
              </p:nvSpPr>
              <p:spPr>
                <a:xfrm>
                  <a:off x="5135316" y="1935699"/>
                  <a:ext cx="705796" cy="3091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, см</m:t>
                        </m:r>
                      </m:oMath>
                    </m:oMathPara>
                  </a14:m>
                  <a:endParaRPr lang="ru-RU" i="1" dirty="0"/>
                </a:p>
              </p:txBody>
            </p:sp>
          </mc:Choice>
          <mc:Fallback xmlns="">
            <p:sp>
              <p:nvSpPr>
                <p:cNvPr id="349" name="TextBox 3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5316" y="1935699"/>
                  <a:ext cx="705796" cy="30918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/>
                <p:cNvSpPr txBox="1"/>
                <p:nvPr/>
              </p:nvSpPr>
              <p:spPr>
                <a:xfrm>
                  <a:off x="8465818" y="3343680"/>
                  <a:ext cx="383086" cy="3091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, с</m:t>
                        </m:r>
                      </m:oMath>
                    </m:oMathPara>
                  </a14:m>
                  <a:endParaRPr lang="ru-RU" i="1" dirty="0"/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5818" y="3343680"/>
                  <a:ext cx="383086" cy="30918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4839871" y="2901694"/>
                  <a:ext cx="353947" cy="3000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ru-RU" i="1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9871" y="2901694"/>
                  <a:ext cx="353947" cy="30008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/>
                <p:cNvSpPr txBox="1"/>
                <p:nvPr/>
              </p:nvSpPr>
              <p:spPr>
                <a:xfrm>
                  <a:off x="4776371" y="3513560"/>
                  <a:ext cx="353947" cy="3000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ru-RU" i="1" dirty="0"/>
                </a:p>
              </p:txBody>
            </p:sp>
          </mc:Choice>
          <mc:Fallback xmlns="">
            <p:sp>
              <p:nvSpPr>
                <p:cNvPr id="117" name="TextBox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6371" y="3513560"/>
                  <a:ext cx="353947" cy="30008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689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4" name="Прямая соединительная линия 333"/>
            <p:cNvCxnSpPr/>
            <p:nvPr/>
          </p:nvCxnSpPr>
          <p:spPr>
            <a:xfrm>
              <a:off x="5134208" y="3965448"/>
              <a:ext cx="3337683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Прямая соединительная линия 334"/>
            <p:cNvCxnSpPr/>
            <p:nvPr/>
          </p:nvCxnSpPr>
          <p:spPr>
            <a:xfrm>
              <a:off x="5134208" y="3663862"/>
              <a:ext cx="3337683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Прямая соединительная линия 335"/>
            <p:cNvCxnSpPr/>
            <p:nvPr/>
          </p:nvCxnSpPr>
          <p:spPr>
            <a:xfrm>
              <a:off x="5134208" y="3360940"/>
              <a:ext cx="3337683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Прямая соединительная линия 336"/>
            <p:cNvCxnSpPr/>
            <p:nvPr/>
          </p:nvCxnSpPr>
          <p:spPr>
            <a:xfrm>
              <a:off x="5134208" y="3058019"/>
              <a:ext cx="3337683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Прямая соединительная линия 337"/>
            <p:cNvCxnSpPr/>
            <p:nvPr/>
          </p:nvCxnSpPr>
          <p:spPr>
            <a:xfrm>
              <a:off x="5134208" y="2755097"/>
              <a:ext cx="3337683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Прямая соединительная линия 338"/>
            <p:cNvCxnSpPr/>
            <p:nvPr/>
          </p:nvCxnSpPr>
          <p:spPr>
            <a:xfrm>
              <a:off x="8471892" y="2450841"/>
              <a:ext cx="0" cy="1812589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Прямая соединительная линия 339"/>
            <p:cNvCxnSpPr/>
            <p:nvPr/>
          </p:nvCxnSpPr>
          <p:spPr>
            <a:xfrm>
              <a:off x="8168970" y="2450841"/>
              <a:ext cx="0" cy="1812589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Прямая соединительная линия 340"/>
            <p:cNvCxnSpPr/>
            <p:nvPr/>
          </p:nvCxnSpPr>
          <p:spPr>
            <a:xfrm>
              <a:off x="7866048" y="2450841"/>
              <a:ext cx="0" cy="1812589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Прямая соединительная линия 341"/>
            <p:cNvCxnSpPr/>
            <p:nvPr/>
          </p:nvCxnSpPr>
          <p:spPr>
            <a:xfrm>
              <a:off x="7563126" y="2450841"/>
              <a:ext cx="0" cy="1812589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Прямая соединительная линия 342"/>
            <p:cNvCxnSpPr/>
            <p:nvPr/>
          </p:nvCxnSpPr>
          <p:spPr>
            <a:xfrm>
              <a:off x="7261539" y="2450841"/>
              <a:ext cx="0" cy="1812589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Прямая соединительная линия 343"/>
            <p:cNvCxnSpPr/>
            <p:nvPr/>
          </p:nvCxnSpPr>
          <p:spPr>
            <a:xfrm>
              <a:off x="6958617" y="2450841"/>
              <a:ext cx="0" cy="1812589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Прямая соединительная линия 349"/>
            <p:cNvCxnSpPr/>
            <p:nvPr/>
          </p:nvCxnSpPr>
          <p:spPr>
            <a:xfrm>
              <a:off x="5129754" y="2450841"/>
              <a:ext cx="3342137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6648749" y="2450841"/>
              <a:ext cx="0" cy="1812589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>
              <a:off x="6347162" y="2450841"/>
              <a:ext cx="0" cy="1812589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6040632" y="2450841"/>
              <a:ext cx="0" cy="1812589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5737710" y="2450841"/>
              <a:ext cx="0" cy="1812589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5434788" y="2450841"/>
              <a:ext cx="0" cy="1812589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Прямая со стрелкой 347"/>
            <p:cNvCxnSpPr/>
            <p:nvPr/>
          </p:nvCxnSpPr>
          <p:spPr>
            <a:xfrm>
              <a:off x="5130907" y="3361596"/>
              <a:ext cx="3587326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4852571" y="3207083"/>
                  <a:ext cx="353947" cy="3000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ru-RU" i="1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2571" y="3207083"/>
                  <a:ext cx="353947" cy="30008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Группа 21"/>
            <p:cNvGrpSpPr/>
            <p:nvPr/>
          </p:nvGrpSpPr>
          <p:grpSpPr>
            <a:xfrm>
              <a:off x="5143501" y="2597151"/>
              <a:ext cx="3067049" cy="1561456"/>
              <a:chOff x="5143501" y="2597151"/>
              <a:chExt cx="3067049" cy="1561456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78" r="50074"/>
              <a:stretch/>
            </p:blipFill>
            <p:spPr>
              <a:xfrm>
                <a:off x="5143501" y="2597151"/>
                <a:ext cx="900112" cy="1561456"/>
              </a:xfrm>
              <a:prstGeom prst="rect">
                <a:avLst/>
              </a:prstGeom>
            </p:spPr>
          </p:pic>
          <p:pic>
            <p:nvPicPr>
              <p:cNvPr id="74" name="Рисунок 73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78" r="50074"/>
              <a:stretch/>
            </p:blipFill>
            <p:spPr>
              <a:xfrm>
                <a:off x="6041232" y="2597151"/>
                <a:ext cx="916781" cy="1561456"/>
              </a:xfrm>
              <a:prstGeom prst="rect">
                <a:avLst/>
              </a:prstGeom>
            </p:spPr>
          </p:pic>
          <p:pic>
            <p:nvPicPr>
              <p:cNvPr id="75" name="Рисунок 74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78" r="50074"/>
              <a:stretch/>
            </p:blipFill>
            <p:spPr>
              <a:xfrm>
                <a:off x="6958013" y="2597151"/>
                <a:ext cx="909637" cy="1561456"/>
              </a:xfrm>
              <a:prstGeom prst="rect">
                <a:avLst/>
              </a:prstGeom>
            </p:spPr>
          </p:pic>
          <p:pic>
            <p:nvPicPr>
              <p:cNvPr id="77" name="Рисунок 76"/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79" r="74440"/>
              <a:stretch/>
            </p:blipFill>
            <p:spPr>
              <a:xfrm>
                <a:off x="7866063" y="2597151"/>
                <a:ext cx="344487" cy="1561456"/>
              </a:xfrm>
              <a:prstGeom prst="rect">
                <a:avLst/>
              </a:prstGeom>
            </p:spPr>
          </p:pic>
        </p:grpSp>
        <p:cxnSp>
          <p:nvCxnSpPr>
            <p:cNvPr id="347" name="Прямая со стрелкой 346"/>
            <p:cNvCxnSpPr/>
            <p:nvPr/>
          </p:nvCxnSpPr>
          <p:spPr>
            <a:xfrm flipV="1">
              <a:off x="5132891" y="1974595"/>
              <a:ext cx="0" cy="2436764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/>
                <p:cNvSpPr txBox="1"/>
                <p:nvPr/>
              </p:nvSpPr>
              <p:spPr>
                <a:xfrm>
                  <a:off x="5262103" y="3360141"/>
                  <a:ext cx="353947" cy="3000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ru-RU" i="1" dirty="0"/>
                </a:p>
              </p:txBody>
            </p:sp>
          </mc:Choice>
          <mc:Fallback xmlns="">
            <p:sp>
              <p:nvSpPr>
                <p:cNvPr id="118" name="TextBox 1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2103" y="3360141"/>
                  <a:ext cx="353947" cy="30008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865293" y="3082922"/>
                <a:ext cx="353947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293" y="3082922"/>
                <a:ext cx="353947" cy="30008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единительная линия 25"/>
          <p:cNvCxnSpPr/>
          <p:nvPr/>
        </p:nvCxnSpPr>
        <p:spPr>
          <a:xfrm flipH="1">
            <a:off x="5141120" y="2597151"/>
            <a:ext cx="3324698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6044219" y="3366294"/>
            <a:ext cx="0" cy="75058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5106972" y="4118407"/>
            <a:ext cx="52924" cy="5292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19753E-6 C 0.01389 -0.01697 0.02049 -0.10154 0.02674 -0.15154 C 0.03247 -0.19598 0.04289 -0.30092 0.05105 -0.29907 C 0.05921 -0.29722 0.06962 -0.20092 0.07535 -0.15154 C 0.08125 -0.0966 0.09011 -0.01203 0.10053 -4.19753E-6 " pathEditMode="relative" rAng="0" ptsTypes="AAAAA">
                                      <p:cBhvr>
                                        <p:cTn id="2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1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20" grpId="0"/>
      <p:bldP spid="352" grpId="0"/>
      <p:bldP spid="119" grpId="0"/>
      <p:bldP spid="126" grpId="0"/>
      <p:bldP spid="128" grpId="0"/>
      <p:bldP spid="127" grpId="0"/>
      <p:bldP spid="42" grpId="0"/>
      <p:bldP spid="78" grpId="0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71475" y="1251675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82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3.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Через какой минимальный промежуток времени после начала колебаний смещение точки из положения равновесия будет равно половине амплитуды, если период колебаний 30 с, а начальная фаза равна нулю?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632282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303222" y="1632282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3230402"/>
            <a:ext cx="91379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285875" y="1961580"/>
            <a:ext cx="0" cy="160015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68301" y="1961577"/>
                <a:ext cx="917574" cy="544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1961577"/>
                <a:ext cx="917574" cy="54438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300" y="3238566"/>
                <a:ext cx="91757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238566"/>
                <a:ext cx="917576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300116" y="1990868"/>
            <a:ext cx="38892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Уравнение гармонического колебания: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300116" y="2330695"/>
                <a:ext cx="210500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116" y="2330695"/>
                <a:ext cx="2105000" cy="6109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68300" y="2516832"/>
                <a:ext cx="91757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 с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516832"/>
                <a:ext cx="917575" cy="3231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68300" y="2848012"/>
                <a:ext cx="78422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848012"/>
                <a:ext cx="784225" cy="323165"/>
              </a:xfrm>
              <a:prstGeom prst="rect">
                <a:avLst/>
              </a:prstGeom>
              <a:blipFill rotWithShape="0">
                <a:blip r:embed="rId8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1300116" y="2915404"/>
            <a:ext cx="16353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Следовательно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811196" y="2781658"/>
                <a:ext cx="1518108" cy="524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196" y="2781658"/>
                <a:ext cx="1518108" cy="524503"/>
              </a:xfrm>
              <a:prstGeom prst="rect">
                <a:avLst/>
              </a:prstGeom>
              <a:blipFill rotWithShape="0">
                <a:blip r:embed="rId9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026417" y="3277003"/>
                <a:ext cx="1354282" cy="524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417" y="3277003"/>
                <a:ext cx="1354282" cy="524503"/>
              </a:xfrm>
              <a:prstGeom prst="rect">
                <a:avLst/>
              </a:prstGeom>
              <a:blipFill rotWithShape="0">
                <a:blip r:embed="rId10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1300116" y="3950135"/>
            <a:ext cx="7200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Тогда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917336" y="3839940"/>
                <a:ext cx="1018549" cy="525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336" y="3839940"/>
                <a:ext cx="1018549" cy="525978"/>
              </a:xfrm>
              <a:prstGeom prst="rect">
                <a:avLst/>
              </a:prstGeom>
              <a:blipFill rotWithShape="0">
                <a:blip r:embed="rId11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764329" y="3858990"/>
                <a:ext cx="1137491" cy="523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329" y="3858990"/>
                <a:ext cx="1137491" cy="523028"/>
              </a:xfrm>
              <a:prstGeom prst="rect">
                <a:avLst/>
              </a:prstGeom>
              <a:blipFill rotWithShape="0">
                <a:blip r:embed="rId12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724479" y="3849465"/>
                <a:ext cx="771878" cy="524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num>
                        <m:den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479" y="3849465"/>
                <a:ext cx="771878" cy="524503"/>
              </a:xfrm>
              <a:prstGeom prst="rect">
                <a:avLst/>
              </a:prstGeom>
              <a:blipFill rotWithShape="0">
                <a:blip r:embed="rId13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321550" y="3968446"/>
                <a:ext cx="85202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2,5 с.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550" y="3968446"/>
                <a:ext cx="852028" cy="3231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1303222" y="4420450"/>
            <a:ext cx="1925753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ОТВЕТ: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 через 2,5 с.</a:t>
            </a:r>
            <a:endParaRPr lang="ru-RU" altLang="ru-RU" sz="1400" b="1" dirty="0">
              <a:latin typeface="Gerbera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00116" y="3404306"/>
            <a:ext cx="8194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Значит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144263" y="2784494"/>
                <a:ext cx="735266" cy="524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u-RU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263" y="2784494"/>
                <a:ext cx="735266" cy="524503"/>
              </a:xfrm>
              <a:prstGeom prst="rect">
                <a:avLst/>
              </a:prstGeom>
              <a:blipFill rotWithShape="0">
                <a:blip r:embed="rId15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27209" y="1789641"/>
            <a:ext cx="2639797" cy="28714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714790" y="397332"/>
                <a:ext cx="91757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790" y="397332"/>
                <a:ext cx="917576" cy="3231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291221" y="512901"/>
                <a:ext cx="917574" cy="544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221" y="512901"/>
                <a:ext cx="917574" cy="54438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77900" y="883975"/>
                <a:ext cx="91757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 с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00" y="883975"/>
                <a:ext cx="917575" cy="3231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752150" y="888833"/>
                <a:ext cx="78422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150" y="888833"/>
                <a:ext cx="784225" cy="323165"/>
              </a:xfrm>
              <a:prstGeom prst="rect">
                <a:avLst/>
              </a:prstGeom>
              <a:blipFill rotWithShape="0">
                <a:blip r:embed="rId20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 стрелкой 3"/>
          <p:cNvCxnSpPr/>
          <p:nvPr/>
        </p:nvCxnSpPr>
        <p:spPr>
          <a:xfrm flipV="1">
            <a:off x="7048500" y="3561731"/>
            <a:ext cx="0" cy="8587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6329364" y="4267316"/>
            <a:ext cx="147161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16453" y="3427389"/>
            <a:ext cx="2744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endParaRPr lang="ru-RU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6184529" y="3991090"/>
            <a:ext cx="279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65297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69136E-6 L -0.47535 0.55155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8.64198E-7 L -0.64774 0.28148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8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08642E-6 L -0.06788 0.31759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15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08642E-6 L -0.36997 0.3821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24" y="19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74" grpId="0"/>
      <p:bldP spid="55" grpId="0"/>
      <p:bldP spid="57" grpId="0"/>
      <p:bldP spid="58" grpId="0"/>
      <p:bldP spid="61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6" grpId="0"/>
      <p:bldP spid="63" grpId="0"/>
      <p:bldP spid="3" grpId="0"/>
      <p:bldP spid="31" grpId="0"/>
      <p:bldP spid="31" grpId="1"/>
      <p:bldP spid="31" grpId="2"/>
      <p:bldP spid="32" grpId="0"/>
      <p:bldP spid="32" grpId="1"/>
      <p:bldP spid="32" grpId="2"/>
      <p:bldP spid="33" grpId="0"/>
      <p:bldP spid="33" grpId="1"/>
      <p:bldP spid="33" grpId="2"/>
      <p:bldP spid="34" grpId="0"/>
      <p:bldP spid="34" grpId="1"/>
      <p:bldP spid="34" grpId="2"/>
      <p:bldP spid="9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71475" y="1483541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106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4.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Тело массой 20 г совершает гармонические колебания с амплитудой 5 см и частотой 20 Гц. Определите полную энергию колебаний, а также мгновенные значения проекций скорости и ускорения и координаты тела, если в начальный момент времени оно находилось в положении равновесия.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632282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574731" y="1632282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2947111"/>
            <a:ext cx="119319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557384" y="1961582"/>
            <a:ext cx="0" cy="202930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68301" y="1961577"/>
                <a:ext cx="120332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=0,02 кг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1961577"/>
                <a:ext cx="1203324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299" y="3460269"/>
                <a:ext cx="118590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460269"/>
                <a:ext cx="1185909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68300" y="2287782"/>
                <a:ext cx="108902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=0,05 м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287782"/>
                <a:ext cx="1089025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68300" y="2609179"/>
                <a:ext cx="102235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 Гц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609179"/>
                <a:ext cx="1022350" cy="323165"/>
              </a:xfrm>
              <a:prstGeom prst="rect">
                <a:avLst/>
              </a:prstGeom>
              <a:blipFill rotWithShape="0">
                <a:blip r:embed="rId7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724742" y="2803152"/>
                <a:ext cx="233967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𝜋𝜈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𝜋𝜈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742" y="2803152"/>
                <a:ext cx="2339679" cy="3231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1571625" y="2809190"/>
            <a:ext cx="32718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Проекция мгновенной скорости: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571625" y="2412946"/>
                <a:ext cx="282058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Так как 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то</a:t>
                </a:r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625" y="2412946"/>
                <a:ext cx="2820580" cy="323165"/>
              </a:xfrm>
              <a:prstGeom prst="rect">
                <a:avLst/>
              </a:prstGeom>
              <a:blipFill rotWithShape="0">
                <a:blip r:embed="rId9"/>
                <a:stretch>
                  <a:fillRect l="-864" t="-3774" b="-188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258042" y="2414543"/>
                <a:ext cx="128592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042" y="2414543"/>
                <a:ext cx="1285929" cy="323165"/>
              </a:xfrm>
              <a:prstGeom prst="rect">
                <a:avLst/>
              </a:prstGeom>
              <a:blipFill rotWithShape="0">
                <a:blip r:embed="rId10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27269" y="2414543"/>
                <a:ext cx="113358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5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ru-RU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ru-RU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15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5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500" dirty="0" smtClean="0"/>
                  <a:t>.</a:t>
                </a:r>
                <a:endParaRPr lang="ru-RU" sz="15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269" y="2414543"/>
                <a:ext cx="1133580" cy="323165"/>
              </a:xfrm>
              <a:prstGeom prst="rect">
                <a:avLst/>
              </a:prstGeom>
              <a:blipFill rotWithShape="0">
                <a:blip r:embed="rId11"/>
                <a:stretch>
                  <a:fillRect t="-3774" b="-207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1571625" y="2017878"/>
            <a:ext cx="38892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Уравнение гармонического колебания: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323700" y="2024337"/>
                <a:ext cx="207351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𝜋𝜈</m:t>
                              </m:r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700" y="2024337"/>
                <a:ext cx="2073516" cy="323165"/>
              </a:xfrm>
              <a:prstGeom prst="rect">
                <a:avLst/>
              </a:prstGeom>
              <a:blipFill rotWithShape="0">
                <a:blip r:embed="rId12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132084" y="2024337"/>
                <a:ext cx="1334661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𝜋𝜈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084" y="2024337"/>
                <a:ext cx="1334661" cy="3231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1571625" y="3203837"/>
            <a:ext cx="35859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Проекция мгновенного ускорения: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942294" y="3197799"/>
                <a:ext cx="268810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𝜋𝜈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294" y="3197799"/>
                <a:ext cx="2688108" cy="3231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571625" y="3742380"/>
            <a:ext cx="17955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Полная энергия: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183671" y="3592446"/>
                <a:ext cx="1869294" cy="554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671" y="3592446"/>
                <a:ext cx="1869294" cy="55406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61978" y="3747238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978" y="3747238"/>
                <a:ext cx="380232" cy="3231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554209" y="4216510"/>
                <a:ext cx="4145494" cy="486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1500" b="0" i="1" baseline="30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fName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𝜋𝜈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𝜋𝜈</m:t>
                              </m:r>
                            </m:e>
                          </m:d>
                        </m:e>
                        <m:sup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1500" i="1" baseline="30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fName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𝜋𝜈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209" y="4216510"/>
                <a:ext cx="4145494" cy="486159"/>
              </a:xfrm>
              <a:prstGeom prst="rect">
                <a:avLst/>
              </a:prstGeom>
              <a:blipFill rotWithShape="0">
                <a:blip r:embed="rId17"/>
                <a:stretch>
                  <a:fillRect b="-3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80036" y="4211954"/>
                <a:ext cx="1357616" cy="486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036" y="4211954"/>
                <a:ext cx="1357616" cy="486159"/>
              </a:xfrm>
              <a:prstGeom prst="rect">
                <a:avLst/>
              </a:prstGeom>
              <a:blipFill rotWithShape="0">
                <a:blip r:embed="rId18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655223" y="4301016"/>
                <a:ext cx="136563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223" y="4301016"/>
                <a:ext cx="1365630" cy="3231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68300" y="2947111"/>
                <a:ext cx="11938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947111"/>
                <a:ext cx="1193800" cy="3231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68299" y="3203690"/>
                <a:ext cx="118590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203690"/>
                <a:ext cx="1185909" cy="3231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701445" y="389151"/>
                <a:ext cx="120332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=0,02 кг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445" y="389151"/>
                <a:ext cx="1203324" cy="3231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717825" y="390616"/>
                <a:ext cx="108902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=0,05 м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825" y="390616"/>
                <a:ext cx="1089025" cy="3231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46864" y="635100"/>
                <a:ext cx="102235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 Гц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64" y="635100"/>
                <a:ext cx="1022350" cy="323165"/>
              </a:xfrm>
              <a:prstGeom prst="rect">
                <a:avLst/>
              </a:prstGeom>
              <a:blipFill rotWithShape="0">
                <a:blip r:embed="rId24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202360" y="648363"/>
                <a:ext cx="11938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360" y="648363"/>
                <a:ext cx="1193800" cy="3231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68299" y="3716847"/>
                <a:ext cx="118590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716847"/>
                <a:ext cx="1185909" cy="3231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187835" y="871053"/>
                <a:ext cx="118590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835" y="871053"/>
                <a:ext cx="1185909" cy="3231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507842" y="908926"/>
                <a:ext cx="118590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842" y="908926"/>
                <a:ext cx="1185909" cy="3231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261401" y="880367"/>
                <a:ext cx="118590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401" y="880367"/>
                <a:ext cx="1185909" cy="323165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96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-0.14635 0.30648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15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-0.6934 0.36944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35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05226 0.38333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2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09877E-6 L -0.30885 0.44722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21" y="22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9.87654E-7 L -0.08906 0.45555 " pathEditMode="relative" rAng="0" ptsTypes="AA">
                                      <p:cBhvr>
                                        <p:cTn id="67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31 L -0.20659 0.50185 " pathEditMode="relative" rAng="0" ptsTypes="AA">
                                      <p:cBhvr>
                                        <p:cTn id="81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82" y="25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124 L -0.34375 0.54784 " pathEditMode="relative" rAng="0" ptsTypes="AA">
                                      <p:cBhvr>
                                        <p:cTn id="95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74" grpId="0"/>
      <p:bldP spid="58" grpId="0"/>
      <p:bldP spid="61" grpId="0"/>
      <p:bldP spid="48" grpId="0"/>
      <p:bldP spid="63" grpId="0"/>
      <p:bldP spid="46" grpId="0"/>
      <p:bldP spid="47" grpId="0"/>
      <p:bldP spid="30" grpId="0"/>
      <p:bldP spid="55" grpId="0"/>
      <p:bldP spid="57" grpId="0"/>
      <p:bldP spid="32" grpId="0"/>
      <p:bldP spid="34" grpId="0"/>
      <p:bldP spid="35" grpId="0"/>
      <p:bldP spid="33" grpId="0"/>
      <p:bldP spid="36" grpId="0"/>
      <p:bldP spid="39" grpId="0"/>
      <p:bldP spid="37" grpId="0"/>
      <p:bldP spid="38" grpId="0"/>
      <p:bldP spid="40" grpId="0"/>
      <p:bldP spid="43" grpId="0"/>
      <p:bldP spid="44" grpId="0"/>
      <p:bldP spid="41" grpId="0"/>
      <p:bldP spid="41" grpId="1"/>
      <p:bldP spid="41" grpId="2"/>
      <p:bldP spid="42" grpId="0"/>
      <p:bldP spid="42" grpId="1"/>
      <p:bldP spid="42" grpId="2"/>
      <p:bldP spid="45" grpId="0"/>
      <p:bldP spid="45" grpId="1"/>
      <p:bldP spid="45" grpId="2"/>
      <p:bldP spid="49" grpId="0"/>
      <p:bldP spid="49" grpId="1"/>
      <p:bldP spid="49" grpId="2"/>
      <p:bldP spid="50" grpId="0"/>
      <p:bldP spid="51" grpId="0"/>
      <p:bldP spid="51" grpId="1"/>
      <p:bldP spid="51" grpId="2"/>
      <p:bldP spid="52" grpId="0"/>
      <p:bldP spid="52" grpId="1"/>
      <p:bldP spid="52" grpId="2"/>
      <p:bldP spid="53" grpId="0"/>
      <p:bldP spid="53" grpId="1"/>
      <p:bldP spid="5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1554209" y="2025968"/>
            <a:ext cx="5736058" cy="2676701"/>
            <a:chOff x="1554209" y="2025968"/>
            <a:chExt cx="5736058" cy="26767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Прямоугольник 18"/>
                <p:cNvSpPr/>
                <p:nvPr/>
              </p:nvSpPr>
              <p:spPr>
                <a:xfrm>
                  <a:off x="4935489" y="2803152"/>
                  <a:ext cx="604461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9" name="Прямоугольник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5489" y="2803152"/>
                  <a:ext cx="604461" cy="3231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571625" y="2412946"/>
                  <a:ext cx="2820580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5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Так как при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ru-RU" sz="1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ru-RU" sz="15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ru-RU" sz="1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ru-RU" sz="15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, то</a:t>
                  </a:r>
                  <a:endParaRPr lang="ru-RU" sz="15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1625" y="2412946"/>
                  <a:ext cx="2820580" cy="3231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864" t="-3774" b="-1886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4258042" y="2414543"/>
                  <a:ext cx="1285929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func>
                          <m:funcPr>
                            <m:ctrlP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5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15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ru-RU" sz="15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8042" y="2414543"/>
                  <a:ext cx="1285929" cy="3231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5327269" y="2414543"/>
                  <a:ext cx="1133580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ru-RU" sz="1500" dirty="0" smtClean="0"/>
                    <a:t>.</a:t>
                  </a:r>
                  <a:endParaRPr lang="ru-RU" sz="15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7269" y="2414543"/>
                  <a:ext cx="1133580" cy="3231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3774" b="-2075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4861978" y="3747238"/>
                  <a:ext cx="38023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978" y="3747238"/>
                  <a:ext cx="380232" cy="3231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1554209" y="4216510"/>
                  <a:ext cx="4145494" cy="4861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15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50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sz="1500" b="0" i="1" baseline="300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𝜋𝜈</m:t>
                            </m:r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5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5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5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𝜋𝜈</m:t>
                                </m:r>
                              </m:e>
                            </m:d>
                          </m:e>
                          <m:sup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5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sz="1500" i="1" baseline="30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𝜋𝜈</m:t>
                            </m:r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4209" y="4216510"/>
                  <a:ext cx="4145494" cy="4861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379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5480036" y="4211954"/>
                  <a:ext cx="1357616" cy="4861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0036" y="4211954"/>
                  <a:ext cx="1357616" cy="48615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5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Прямоугольник 14"/>
                <p:cNvSpPr/>
                <p:nvPr/>
              </p:nvSpPr>
              <p:spPr>
                <a:xfrm>
                  <a:off x="5450725" y="2025968"/>
                  <a:ext cx="1839542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func>
                          <m:funcPr>
                            <m:ctrlP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5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ru-RU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𝜋𝜈</m:t>
                                </m:r>
                                <m: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ru-RU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ru-RU" sz="1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ru-RU" sz="1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5" name="Прямоугольник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0725" y="2025968"/>
                  <a:ext cx="1839542" cy="3231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Прямоугольник 21"/>
                <p:cNvSpPr/>
                <p:nvPr/>
              </p:nvSpPr>
              <p:spPr>
                <a:xfrm>
                  <a:off x="5167072" y="3197795"/>
                  <a:ext cx="618695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2" name="Прямоугольник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7072" y="3197795"/>
                  <a:ext cx="618695" cy="3231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Прямоугольник 25"/>
                <p:cNvSpPr/>
                <p:nvPr/>
              </p:nvSpPr>
              <p:spPr>
                <a:xfrm>
                  <a:off x="3391356" y="3590101"/>
                  <a:ext cx="1625637" cy="5540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Sup>
                              <m:sSubSupPr>
                                <m:ctrlP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6" name="Прямоугольник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1356" y="3590101"/>
                  <a:ext cx="1625637" cy="55406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" name="Прямая соединительная линия 4"/>
          <p:cNvCxnSpPr/>
          <p:nvPr/>
        </p:nvCxnSpPr>
        <p:spPr>
          <a:xfrm>
            <a:off x="371475" y="1483541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106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4.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Тело массой 20 г совершает гармонические колебания с амплитудой 5 см и частотой 20 Гц . Определите полную энергию колебаний, а также мгновенные значения проекций скорости и ускорения и координаты тела, если в начальный момент времени оно находилось в положении равновесия.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632282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574731" y="1632282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2947111"/>
            <a:ext cx="119319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68301" y="1961577"/>
                <a:ext cx="120332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=0,02 кг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1961577"/>
                <a:ext cx="1203324" cy="3231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299" y="3460269"/>
                <a:ext cx="118590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460269"/>
                <a:ext cx="1185909" cy="3231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68300" y="2287782"/>
                <a:ext cx="108902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=0,05 м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287782"/>
                <a:ext cx="1089025" cy="3231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68300" y="2609179"/>
                <a:ext cx="102235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 Гц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609179"/>
                <a:ext cx="1022350" cy="323165"/>
              </a:xfrm>
              <a:prstGeom prst="rect">
                <a:avLst/>
              </a:prstGeom>
              <a:blipFill rotWithShape="0">
                <a:blip r:embed="rId17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1571625" y="2809190"/>
            <a:ext cx="32718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Проекция мгновенной скорости: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71625" y="2017878"/>
            <a:ext cx="38892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Уравнение гармонического колебания: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132084" y="2024337"/>
                <a:ext cx="1334661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𝜋𝜈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084" y="2024337"/>
                <a:ext cx="1334661" cy="3231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1571625" y="3203837"/>
            <a:ext cx="35859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Проекция мгновенного ускорения: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71625" y="3742380"/>
            <a:ext cx="17955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Полная энергия: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655223" y="4301016"/>
                <a:ext cx="136563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223" y="4301016"/>
                <a:ext cx="1365630" cy="3231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68300" y="2947111"/>
                <a:ext cx="11938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947111"/>
                <a:ext cx="1193800" cy="3231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68299" y="3203690"/>
                <a:ext cx="118590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203690"/>
                <a:ext cx="1185909" cy="3231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Прямая соединительная линия 40"/>
          <p:cNvCxnSpPr/>
          <p:nvPr/>
        </p:nvCxnSpPr>
        <p:spPr>
          <a:xfrm flipV="1">
            <a:off x="1557384" y="1961582"/>
            <a:ext cx="0" cy="202930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68299" y="3716847"/>
                <a:ext cx="118590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716847"/>
                <a:ext cx="1185909" cy="3231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299988" y="2036874"/>
                <a:ext cx="3343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988" y="2036874"/>
                <a:ext cx="334386" cy="30777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697802" y="2805501"/>
                <a:ext cx="421013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802" y="2805501"/>
                <a:ext cx="421013" cy="3231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5344197" y="2804255"/>
                <a:ext cx="1679306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𝜋𝜈</m:t>
                      </m:r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𝜋𝜈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197" y="2804255"/>
                <a:ext cx="1679306" cy="3231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914658" y="3196917"/>
                <a:ext cx="43851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658" y="3196917"/>
                <a:ext cx="438518" cy="3231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5594884" y="3198898"/>
                <a:ext cx="1995995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  <m:sSup>
                        <m:sSup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𝜋𝜈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884" y="3198898"/>
                <a:ext cx="1995995" cy="3231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3159449" y="3737243"/>
                <a:ext cx="426207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449" y="3737243"/>
                <a:ext cx="426207" cy="3231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724742" y="2368992"/>
                <a:ext cx="191776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𝜋𝜈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𝜋𝜈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742" y="2368992"/>
                <a:ext cx="1917769" cy="323165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1571625" y="2375030"/>
            <a:ext cx="32718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Проекция мгновенной скорости: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71625" y="2725723"/>
            <a:ext cx="35859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Проекция мгновенного ускорения: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942294" y="2719685"/>
                <a:ext cx="225196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𝜋𝜈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294" y="2719685"/>
                <a:ext cx="2251963" cy="323165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1571625" y="3070378"/>
            <a:ext cx="17955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Полная энергия: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193158" y="3070378"/>
                <a:ext cx="1609287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58" y="3070378"/>
                <a:ext cx="1609287" cy="323165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1571625" y="2017878"/>
            <a:ext cx="38892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Уравнение гармонического колебания: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323700" y="2024337"/>
                <a:ext cx="149650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𝜋𝜈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700" y="2024337"/>
                <a:ext cx="1496500" cy="323165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571052" y="3415033"/>
                <a:ext cx="207011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=0,05</m:t>
                      </m:r>
                      <m:func>
                        <m:func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e>
                      </m:d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052" y="3415033"/>
                <a:ext cx="2070118" cy="323165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562265" y="3759688"/>
                <a:ext cx="339137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∙3,14∙20 Гц∙0,05 м∙</m:t>
                      </m:r>
                      <m:func>
                        <m:func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65" y="3759688"/>
                <a:ext cx="3391378" cy="323165"/>
              </a:xfrm>
              <a:prstGeom prst="rect">
                <a:avLst/>
              </a:prstGeom>
              <a:blipFill rotWithShape="0">
                <a:blip r:embed="rId34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762240" y="3759688"/>
                <a:ext cx="2114425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6,28</m:t>
                      </m:r>
                      <m:func>
                        <m:func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м/с</m:t>
                          </m:r>
                        </m:e>
                      </m:d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240" y="3759688"/>
                <a:ext cx="2114425" cy="323165"/>
              </a:xfrm>
              <a:prstGeom prst="rect">
                <a:avLst/>
              </a:prstGeom>
              <a:blipFill rotWithShape="0">
                <a:blip r:embed="rId35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554208" y="4104343"/>
                <a:ext cx="382925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3,14</m:t>
                          </m:r>
                        </m:e>
                        <m:sup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20 Гц</m:t>
                              </m:r>
                            </m:e>
                          </m:d>
                        </m:e>
                        <m:sup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0,05 м</m:t>
                      </m:r>
                      <m:func>
                        <m:func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208" y="4104343"/>
                <a:ext cx="3829253" cy="323165"/>
              </a:xfrm>
              <a:prstGeom prst="rect">
                <a:avLst/>
              </a:prstGeom>
              <a:blipFill rotWithShape="0">
                <a:blip r:embed="rId36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113827" y="4104343"/>
                <a:ext cx="223625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789</m:t>
                      </m:r>
                      <m:func>
                        <m:func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d>
                        <m:d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м/</m:t>
                          </m:r>
                          <m:sSup>
                            <m:sSupPr>
                              <m:ctrlP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827" y="4104343"/>
                <a:ext cx="2236253" cy="323165"/>
              </a:xfrm>
              <a:prstGeom prst="rect">
                <a:avLst/>
              </a:prstGeom>
              <a:blipFill rotWithShape="0">
                <a:blip r:embed="rId37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554208" y="4448997"/>
                <a:ext cx="3909981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3,14</m:t>
                          </m:r>
                        </m:e>
                        <m:sup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20 Гц</m:t>
                              </m:r>
                            </m:e>
                          </m:d>
                        </m:e>
                        <m:sup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0,05 м</m:t>
                              </m:r>
                            </m:e>
                          </m:d>
                        </m:e>
                        <m:sup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0,02 кг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208" y="4448997"/>
                <a:ext cx="3909981" cy="323165"/>
              </a:xfrm>
              <a:prstGeom prst="rect">
                <a:avLst/>
              </a:prstGeom>
              <a:blipFill rotWithShape="0">
                <a:blip r:embed="rId38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224494" y="4448997"/>
                <a:ext cx="1134157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,39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Дж.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494" y="4448997"/>
                <a:ext cx="1134157" cy="323165"/>
              </a:xfrm>
              <a:prstGeom prst="rect">
                <a:avLst/>
              </a:prstGeom>
              <a:blipFill rotWithShape="0">
                <a:blip r:embed="rId39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48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55112E-17 L -0.18003 5.55112E-17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64198E-7 L -4.44444E-6 -0.08488 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5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0.00087 -0.08549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429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20988E-6 L -0.04566 -0.08642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432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9.87654E-7 L 0.00018 -0.09321 " pathEditMode="relative" rAng="0" ptsTypes="AA">
                                      <p:cBhvr>
                                        <p:cTn id="19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6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1.66667E-6 -0.09352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93827E-6 L -0.04775 -0.09229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-463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6.17284E-7 L 4.72222E-6 -0.13179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0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9136E-6 L 0.00122 -0.12993 " pathEditMode="relative" rAng="0" ptsTypes="AA">
                                      <p:cBhvr>
                                        <p:cTn id="2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651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-0.35174 -0.23919 " pathEditMode="relative" rAng="0" ptsTypes="AA">
                                      <p:cBhvr>
                                        <p:cTn id="29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7" y="-11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3" grpId="1"/>
      <p:bldP spid="32" grpId="0"/>
      <p:bldP spid="32" grpId="1"/>
      <p:bldP spid="34" grpId="0"/>
      <p:bldP spid="34" grpId="1"/>
      <p:bldP spid="33" grpId="0"/>
      <p:bldP spid="33" grpId="1"/>
      <p:bldP spid="40" grpId="0"/>
      <p:bldP spid="40" grpId="1"/>
      <p:bldP spid="4" grpId="0"/>
      <p:bldP spid="17" grpId="0"/>
      <p:bldP spid="17" grpId="1"/>
      <p:bldP spid="20" grpId="0"/>
      <p:bldP spid="20" grpId="1"/>
      <p:bldP spid="21" grpId="0"/>
      <p:bldP spid="21" grpId="1"/>
      <p:bldP spid="23" grpId="0"/>
      <p:bldP spid="23" grpId="1"/>
      <p:bldP spid="24" grpId="0"/>
      <p:bldP spid="24" grpId="1"/>
      <p:bldP spid="59" grpId="0"/>
      <p:bldP spid="60" grpId="0"/>
      <p:bldP spid="65" grpId="0"/>
      <p:bldP spid="66" grpId="0"/>
      <p:bldP spid="67" grpId="0"/>
      <p:bldP spid="68" grpId="0"/>
      <p:bldP spid="70" grpId="0"/>
      <p:bldP spid="71" grpId="0"/>
      <p:bldP spid="72" grpId="0"/>
      <p:bldP spid="73" grpId="0"/>
      <p:bldP spid="75" grpId="0"/>
      <p:bldP spid="76" grpId="0"/>
      <p:bldP spid="77" grpId="0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71475" y="1483541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8" y="402495"/>
            <a:ext cx="8489951" cy="106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5.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На гладком горизонтальном столе лежит шар массой 300 г, прикрепленный к пружине жесткостью 4 кН/м. Пуля массой 10 г, летящая горизонтально со скоростью 700 м/с, попадает в шар и застревает в нем. Определите амплитуду колебаний шара с пулей. Сопротивлением воздуха и массой пружины можно пренебречь.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632282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672702" y="1632282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3684188"/>
            <a:ext cx="128844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655355" y="1961582"/>
            <a:ext cx="0" cy="204577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68301" y="1961577"/>
                <a:ext cx="120332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=0,3 кг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1961577"/>
                <a:ext cx="1203324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68300" y="2287782"/>
                <a:ext cx="1389547" cy="523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=4∙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Н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287782"/>
                <a:ext cx="1389547" cy="5230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68300" y="2806468"/>
                <a:ext cx="128088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кг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806468"/>
                <a:ext cx="1280886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68300" y="3684188"/>
                <a:ext cx="128088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684188"/>
                <a:ext cx="1280886" cy="3231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68300" y="3129557"/>
                <a:ext cx="1094091" cy="484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=700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129557"/>
                <a:ext cx="1094091" cy="48455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1667051" y="2067554"/>
            <a:ext cx="28985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Закон сохранения импульса: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431855" y="2055139"/>
                <a:ext cx="1552541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855" y="2055139"/>
                <a:ext cx="1552541" cy="323165"/>
              </a:xfrm>
              <a:prstGeom prst="rect">
                <a:avLst/>
              </a:prstGeom>
              <a:blipFill rotWithShape="0">
                <a:blip r:embed="rId9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1667051" y="2493424"/>
            <a:ext cx="34531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Импульс пули до взаимодействия: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4992480" y="2496249"/>
                <a:ext cx="97667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480" y="2496249"/>
                <a:ext cx="976678" cy="323165"/>
              </a:xfrm>
              <a:prstGeom prst="rect">
                <a:avLst/>
              </a:prstGeom>
              <a:blipFill rotWithShape="0">
                <a:blip r:embed="rId10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1667051" y="2922119"/>
            <a:ext cx="34900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Импульс шара до взаимодействия: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5019642" y="2923531"/>
                <a:ext cx="82400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642" y="2923531"/>
                <a:ext cx="824008" cy="323165"/>
              </a:xfrm>
              <a:prstGeom prst="rect">
                <a:avLst/>
              </a:prstGeom>
              <a:blipFill rotWithShape="0">
                <a:blip r:embed="rId11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1667051" y="3349401"/>
            <a:ext cx="41344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Импульс системы после взаимодействия: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1657751" y="3798131"/>
                <a:ext cx="147521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751" y="3798131"/>
                <a:ext cx="1475212" cy="323165"/>
              </a:xfrm>
              <a:prstGeom prst="rect">
                <a:avLst/>
              </a:prstGeom>
              <a:blipFill rotWithShape="0">
                <a:blip r:embed="rId12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1667051" y="4292921"/>
            <a:ext cx="7200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Тогда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272631" y="4296314"/>
                <a:ext cx="157389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631" y="4296314"/>
                <a:ext cx="1573892" cy="3231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684755" y="4216382"/>
                <a:ext cx="1504451" cy="491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ru-RU" sz="15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num>
                        <m:den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755" y="4216382"/>
                <a:ext cx="1504451" cy="491481"/>
              </a:xfrm>
              <a:prstGeom prst="rect">
                <a:avLst/>
              </a:prstGeom>
              <a:blipFill rotWithShape="0">
                <a:blip r:embed="rId14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1" t="34444" r="45241" b="54630"/>
          <a:stretch/>
        </p:blipFill>
        <p:spPr>
          <a:xfrm>
            <a:off x="6229166" y="3124321"/>
            <a:ext cx="1675670" cy="509611"/>
          </a:xfrm>
          <a:prstGeom prst="rect">
            <a:avLst/>
          </a:prstGeom>
        </p:spPr>
      </p:pic>
      <p:cxnSp>
        <p:nvCxnSpPr>
          <p:cNvPr id="72" name="Прямая соединительная линия 71"/>
          <p:cNvCxnSpPr/>
          <p:nvPr/>
        </p:nvCxnSpPr>
        <p:spPr>
          <a:xfrm>
            <a:off x="6187725" y="3620841"/>
            <a:ext cx="2351315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58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5877028" y="3308215"/>
            <a:ext cx="669187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58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Рисунок 7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817" y="3300109"/>
            <a:ext cx="261408" cy="156027"/>
          </a:xfrm>
          <a:prstGeom prst="rect">
            <a:avLst/>
          </a:prstGeom>
        </p:spPr>
      </p:pic>
      <p:cxnSp>
        <p:nvCxnSpPr>
          <p:cNvPr id="76" name="Прямая со стрелкой 75"/>
          <p:cNvCxnSpPr/>
          <p:nvPr/>
        </p:nvCxnSpPr>
        <p:spPr>
          <a:xfrm flipH="1">
            <a:off x="8023860" y="3213335"/>
            <a:ext cx="57912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V="1">
            <a:off x="7657802" y="2830085"/>
            <a:ext cx="0" cy="53404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7657802" y="3372247"/>
            <a:ext cx="0" cy="534046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78"/>
          <p:cNvSpPr/>
          <p:nvPr/>
        </p:nvSpPr>
        <p:spPr>
          <a:xfrm>
            <a:off x="7639802" y="3354247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7632182" y="2730833"/>
                <a:ext cx="368562" cy="333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182" y="2730833"/>
                <a:ext cx="368562" cy="33393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8146240" y="2915046"/>
                <a:ext cx="3272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240" y="2915046"/>
                <a:ext cx="327205" cy="307777"/>
              </a:xfrm>
              <a:prstGeom prst="rect">
                <a:avLst/>
              </a:prstGeom>
              <a:blipFill rotWithShape="0">
                <a:blip r:embed="rId18"/>
                <a:stretch>
                  <a:fillRect t="-9804" r="-12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637373" y="3636551"/>
                <a:ext cx="500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373" y="3636551"/>
                <a:ext cx="500202" cy="307777"/>
              </a:xfrm>
              <a:prstGeom prst="rect">
                <a:avLst/>
              </a:prstGeom>
              <a:blipFill rotWithShape="0">
                <a:blip r:embed="rId19"/>
                <a:stretch>
                  <a:fillRect t="-10000" r="-32927"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1" t="34444" r="45241" b="54630"/>
          <a:stretch/>
        </p:blipFill>
        <p:spPr>
          <a:xfrm>
            <a:off x="6229166" y="4199878"/>
            <a:ext cx="1675670" cy="509611"/>
          </a:xfrm>
          <a:prstGeom prst="rect">
            <a:avLst/>
          </a:prstGeom>
        </p:spPr>
      </p:pic>
      <p:cxnSp>
        <p:nvCxnSpPr>
          <p:cNvPr id="86" name="Прямая соединительная линия 85"/>
          <p:cNvCxnSpPr/>
          <p:nvPr/>
        </p:nvCxnSpPr>
        <p:spPr>
          <a:xfrm>
            <a:off x="6187725" y="4696398"/>
            <a:ext cx="2351315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58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5400000">
            <a:off x="5877028" y="4383772"/>
            <a:ext cx="669187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58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Рисунок 8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858" y="4374699"/>
            <a:ext cx="261408" cy="156027"/>
          </a:xfrm>
          <a:prstGeom prst="rect">
            <a:avLst/>
          </a:prstGeom>
          <a:effectLst>
            <a:glow rad="50800">
              <a:schemeClr val="bg1">
                <a:alpha val="60000"/>
              </a:schemeClr>
            </a:glow>
          </a:effectLst>
        </p:spPr>
      </p:pic>
      <p:cxnSp>
        <p:nvCxnSpPr>
          <p:cNvPr id="89" name="Прямая со стрелкой 88"/>
          <p:cNvCxnSpPr/>
          <p:nvPr/>
        </p:nvCxnSpPr>
        <p:spPr>
          <a:xfrm flipH="1">
            <a:off x="6963851" y="4298380"/>
            <a:ext cx="454220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031738" y="3991094"/>
                <a:ext cx="339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738" y="3991094"/>
                <a:ext cx="339900" cy="30777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Прямая со стрелкой 90"/>
          <p:cNvCxnSpPr/>
          <p:nvPr/>
        </p:nvCxnSpPr>
        <p:spPr>
          <a:xfrm flipH="1">
            <a:off x="5996649" y="3955528"/>
            <a:ext cx="2788576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5936986" y="3647030"/>
                <a:ext cx="3343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986" y="3647030"/>
                <a:ext cx="334387" cy="30777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405665" y="385869"/>
                <a:ext cx="120332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=0,3 кг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665" y="385869"/>
                <a:ext cx="1203324" cy="3231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919515" y="516132"/>
                <a:ext cx="1389547" cy="523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=4∙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Н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15" y="516132"/>
                <a:ext cx="1389547" cy="523028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715657" y="634768"/>
                <a:ext cx="128088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кг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657" y="634768"/>
                <a:ext cx="1280886" cy="3231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520214" y="565971"/>
                <a:ext cx="1094091" cy="484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=700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214" y="565971"/>
                <a:ext cx="1094091" cy="484556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516666" y="875901"/>
                <a:ext cx="128088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666" y="875901"/>
                <a:ext cx="1280886" cy="3231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14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-0.55069 0.30772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52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8.64198E-7 L -0.16961 0.34414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8.64198E-7 L -0.36649 0.4216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51" y="21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23457E-6 L -0.78212 0.49846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15" y="2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54 L -0.45313 0.54599 " pathEditMode="relative" rAng="0" ptsTypes="AA">
                                      <p:cBhvr>
                                        <p:cTn id="67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27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5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5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58" grpId="0"/>
      <p:bldP spid="61" grpId="0"/>
      <p:bldP spid="43" grpId="0"/>
      <p:bldP spid="40" grpId="0"/>
      <p:bldP spid="45" grpId="0"/>
      <p:bldP spid="46" grpId="0"/>
      <p:bldP spid="47" grpId="0"/>
      <p:bldP spid="50" grpId="0"/>
      <p:bldP spid="55" grpId="0"/>
      <p:bldP spid="57" grpId="0"/>
      <p:bldP spid="65" grpId="0"/>
      <p:bldP spid="66" grpId="0"/>
      <p:bldP spid="67" grpId="0"/>
      <p:bldP spid="68" grpId="0"/>
      <p:bldP spid="69" grpId="0"/>
      <p:bldP spid="79" grpId="0" animBg="1"/>
      <p:bldP spid="80" grpId="0"/>
      <p:bldP spid="81" grpId="0"/>
      <p:bldP spid="82" grpId="0"/>
      <p:bldP spid="90" grpId="0"/>
      <p:bldP spid="93" grpId="0"/>
      <p:bldP spid="51" grpId="0"/>
      <p:bldP spid="51" grpId="1"/>
      <p:bldP spid="51" grpId="2"/>
      <p:bldP spid="52" grpId="0"/>
      <p:bldP spid="52" grpId="1"/>
      <p:bldP spid="52" grpId="2"/>
      <p:bldP spid="53" grpId="0"/>
      <p:bldP spid="53" grpId="1"/>
      <p:bldP spid="53" grpId="2"/>
      <p:bldP spid="54" grpId="0"/>
      <p:bldP spid="54" grpId="1"/>
      <p:bldP spid="54" grpId="2"/>
      <p:bldP spid="56" grpId="0"/>
      <p:bldP spid="56" grpId="1"/>
      <p:bldP spid="5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657751" y="2055139"/>
            <a:ext cx="4326645" cy="2564340"/>
            <a:chOff x="1657751" y="2055139"/>
            <a:chExt cx="4326645" cy="2564340"/>
          </a:xfrm>
        </p:grpSpPr>
        <p:sp>
          <p:nvSpPr>
            <p:cNvPr id="45" name="TextBox 44"/>
            <p:cNvSpPr txBox="1"/>
            <p:nvPr/>
          </p:nvSpPr>
          <p:spPr>
            <a:xfrm>
              <a:off x="1667051" y="2067554"/>
              <a:ext cx="289855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Закон сохранения импульса: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4431855" y="2055139"/>
                  <a:ext cx="1552541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5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1855" y="2055139"/>
                  <a:ext cx="1552541" cy="3231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Box 46"/>
            <p:cNvSpPr txBox="1"/>
            <p:nvPr/>
          </p:nvSpPr>
          <p:spPr>
            <a:xfrm>
              <a:off x="1667051" y="2493424"/>
              <a:ext cx="345318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Импульс пули до взаимодействия: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Прямоугольник 49"/>
                <p:cNvSpPr/>
                <p:nvPr/>
              </p:nvSpPr>
              <p:spPr>
                <a:xfrm>
                  <a:off x="4992480" y="2496249"/>
                  <a:ext cx="976678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5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0" name="Прямоугольник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2480" y="2496249"/>
                  <a:ext cx="976678" cy="3231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370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/>
            <p:cNvSpPr txBox="1"/>
            <p:nvPr/>
          </p:nvSpPr>
          <p:spPr>
            <a:xfrm>
              <a:off x="1667051" y="2922119"/>
              <a:ext cx="349005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Импульс шара до взаимодействия: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Прямоугольник 56"/>
                <p:cNvSpPr/>
                <p:nvPr/>
              </p:nvSpPr>
              <p:spPr>
                <a:xfrm>
                  <a:off x="5019642" y="2923531"/>
                  <a:ext cx="824008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5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ru-RU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7" name="Прямоугольник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9642" y="2923531"/>
                  <a:ext cx="824008" cy="3231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TextBox 64"/>
            <p:cNvSpPr txBox="1"/>
            <p:nvPr/>
          </p:nvSpPr>
          <p:spPr>
            <a:xfrm>
              <a:off x="1667051" y="3349401"/>
              <a:ext cx="413446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Импульс системы после взаимодействия: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Прямоугольник 65"/>
                <p:cNvSpPr/>
                <p:nvPr/>
              </p:nvSpPr>
              <p:spPr>
                <a:xfrm>
                  <a:off x="1657751" y="3798131"/>
                  <a:ext cx="1475212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ru-RU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66" name="Прямоугольник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7751" y="3798131"/>
                  <a:ext cx="1475212" cy="3231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TextBox 66"/>
            <p:cNvSpPr txBox="1"/>
            <p:nvPr/>
          </p:nvSpPr>
          <p:spPr>
            <a:xfrm>
              <a:off x="1667051" y="4292921"/>
              <a:ext cx="72006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Тогда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2272631" y="4296314"/>
                  <a:ext cx="157389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5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2631" y="4296314"/>
                  <a:ext cx="1573892" cy="3231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Прямоугольник 2"/>
                <p:cNvSpPr/>
                <p:nvPr/>
              </p:nvSpPr>
              <p:spPr>
                <a:xfrm>
                  <a:off x="3660416" y="4291129"/>
                  <a:ext cx="463588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" name="Прямоугольник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0416" y="4291129"/>
                  <a:ext cx="463588" cy="3231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" name="Прямая соединительная линия 4"/>
          <p:cNvCxnSpPr/>
          <p:nvPr/>
        </p:nvCxnSpPr>
        <p:spPr>
          <a:xfrm>
            <a:off x="371475" y="1483541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8" y="402495"/>
            <a:ext cx="8489951" cy="106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5.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На гладком горизонтальном столе лежит шар массой 300 г, прикрепленный к пружине жесткостью 4 кН/м. Пуля массой 10 г, летящая горизонтально со скоростью 700 м/с, попадает в шар и застревает в нем. Определите амплитуду колебаний шара с пулей. Сопротивлением воздуха и массой пружины можно пренебречь.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632282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672702" y="1632282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3684188"/>
            <a:ext cx="128844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655355" y="1961582"/>
            <a:ext cx="0" cy="204577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68301" y="1961577"/>
                <a:ext cx="120332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=0,3 кг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1961577"/>
                <a:ext cx="1203324" cy="3231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68300" y="2287782"/>
                <a:ext cx="1389547" cy="523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=4∙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Н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287782"/>
                <a:ext cx="1389547" cy="52302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68300" y="2806468"/>
                <a:ext cx="128088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кг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806468"/>
                <a:ext cx="1280886" cy="3231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68300" y="3684188"/>
                <a:ext cx="128088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684188"/>
                <a:ext cx="1280886" cy="3231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68300" y="3129557"/>
                <a:ext cx="1094091" cy="484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=700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129557"/>
                <a:ext cx="1094091" cy="48455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/>
          <p:cNvGrpSpPr/>
          <p:nvPr/>
        </p:nvGrpSpPr>
        <p:grpSpPr>
          <a:xfrm>
            <a:off x="5936986" y="2730833"/>
            <a:ext cx="2848239" cy="1987532"/>
            <a:chOff x="5936986" y="2730833"/>
            <a:chExt cx="2848239" cy="1987532"/>
          </a:xfrm>
        </p:grpSpPr>
        <p:pic>
          <p:nvPicPr>
            <p:cNvPr id="71" name="Рисунок 70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1" t="34444" r="45241" b="54630"/>
            <a:stretch/>
          </p:blipFill>
          <p:spPr>
            <a:xfrm>
              <a:off x="6229166" y="3124321"/>
              <a:ext cx="1675670" cy="509611"/>
            </a:xfrm>
            <a:prstGeom prst="rect">
              <a:avLst/>
            </a:prstGeom>
          </p:spPr>
        </p:pic>
        <p:cxnSp>
          <p:nvCxnSpPr>
            <p:cNvPr id="72" name="Прямая соединительная линия 71"/>
            <p:cNvCxnSpPr/>
            <p:nvPr/>
          </p:nvCxnSpPr>
          <p:spPr>
            <a:xfrm>
              <a:off x="6187725" y="3620841"/>
              <a:ext cx="2351315" cy="0"/>
            </a:xfrm>
            <a:prstGeom prst="line">
              <a:avLst/>
            </a:prstGeom>
            <a:ln w="57150"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5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rot="5400000">
              <a:off x="5877028" y="3308215"/>
              <a:ext cx="669187" cy="0"/>
            </a:xfrm>
            <a:prstGeom prst="line">
              <a:avLst/>
            </a:prstGeom>
            <a:ln w="57150"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5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3817" y="3300109"/>
              <a:ext cx="261408" cy="156027"/>
            </a:xfrm>
            <a:prstGeom prst="rect">
              <a:avLst/>
            </a:prstGeom>
          </p:spPr>
        </p:pic>
        <p:cxnSp>
          <p:nvCxnSpPr>
            <p:cNvPr id="76" name="Прямая со стрелкой 75"/>
            <p:cNvCxnSpPr/>
            <p:nvPr/>
          </p:nvCxnSpPr>
          <p:spPr>
            <a:xfrm flipH="1">
              <a:off x="8023860" y="3213335"/>
              <a:ext cx="579120" cy="0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 стрелкой 76"/>
            <p:cNvCxnSpPr/>
            <p:nvPr/>
          </p:nvCxnSpPr>
          <p:spPr>
            <a:xfrm flipV="1">
              <a:off x="7657802" y="2830085"/>
              <a:ext cx="0" cy="534046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/>
            <p:cNvCxnSpPr/>
            <p:nvPr/>
          </p:nvCxnSpPr>
          <p:spPr>
            <a:xfrm>
              <a:off x="7657802" y="3372247"/>
              <a:ext cx="0" cy="534046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Овал 78"/>
            <p:cNvSpPr/>
            <p:nvPr/>
          </p:nvSpPr>
          <p:spPr>
            <a:xfrm>
              <a:off x="7639802" y="3354247"/>
              <a:ext cx="36000" cy="3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7632182" y="2730833"/>
                  <a:ext cx="368562" cy="333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2182" y="2730833"/>
                  <a:ext cx="368562" cy="333938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8146240" y="2915046"/>
                  <a:ext cx="32720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6240" y="2915046"/>
                  <a:ext cx="327205" cy="30777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t="-9804" r="-129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7637373" y="3636551"/>
                  <a:ext cx="50020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ru-RU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7373" y="3636551"/>
                  <a:ext cx="500202" cy="30777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t="-10000" r="-32927" b="-4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5" name="Рисунок 84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1" t="34444" r="45241" b="54630"/>
            <a:stretch/>
          </p:blipFill>
          <p:spPr>
            <a:xfrm>
              <a:off x="6229166" y="4199878"/>
              <a:ext cx="1675670" cy="509611"/>
            </a:xfrm>
            <a:prstGeom prst="rect">
              <a:avLst/>
            </a:prstGeom>
          </p:spPr>
        </p:pic>
        <p:cxnSp>
          <p:nvCxnSpPr>
            <p:cNvPr id="86" name="Прямая соединительная линия 85"/>
            <p:cNvCxnSpPr/>
            <p:nvPr/>
          </p:nvCxnSpPr>
          <p:spPr>
            <a:xfrm>
              <a:off x="6187725" y="4696398"/>
              <a:ext cx="2351315" cy="0"/>
            </a:xfrm>
            <a:prstGeom prst="line">
              <a:avLst/>
            </a:prstGeom>
            <a:ln w="57150"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5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rot="5400000">
              <a:off x="5877028" y="4383772"/>
              <a:ext cx="669187" cy="0"/>
            </a:xfrm>
            <a:prstGeom prst="line">
              <a:avLst/>
            </a:prstGeom>
            <a:ln w="57150"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5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1858" y="4374699"/>
              <a:ext cx="261408" cy="156027"/>
            </a:xfrm>
            <a:prstGeom prst="rect">
              <a:avLst/>
            </a:prstGeom>
            <a:effectLst>
              <a:glow rad="50800">
                <a:schemeClr val="bg1">
                  <a:alpha val="60000"/>
                </a:schemeClr>
              </a:glow>
            </a:effectLst>
          </p:spPr>
        </p:pic>
        <p:cxnSp>
          <p:nvCxnSpPr>
            <p:cNvPr id="89" name="Прямая со стрелкой 88"/>
            <p:cNvCxnSpPr/>
            <p:nvPr/>
          </p:nvCxnSpPr>
          <p:spPr>
            <a:xfrm flipH="1">
              <a:off x="6963851" y="4298380"/>
              <a:ext cx="454220" cy="0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7031738" y="3991094"/>
                  <a:ext cx="33990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1738" y="3991094"/>
                  <a:ext cx="339900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Прямая со стрелкой 90"/>
            <p:cNvCxnSpPr/>
            <p:nvPr/>
          </p:nvCxnSpPr>
          <p:spPr>
            <a:xfrm flipH="1">
              <a:off x="5996649" y="3955528"/>
              <a:ext cx="2788576" cy="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5936986" y="3647030"/>
                  <a:ext cx="33438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6986" y="3647030"/>
                  <a:ext cx="334387" cy="307777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929682" y="4212832"/>
                <a:ext cx="1237838" cy="4914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ru-RU" sz="15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num>
                        <m:den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ru-RU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682" y="4212832"/>
                <a:ext cx="1237838" cy="491481"/>
              </a:xfrm>
              <a:prstGeom prst="rect">
                <a:avLst/>
              </a:prstGeom>
              <a:blipFill rotWithShape="0">
                <a:blip r:embed="rId22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1667051" y="2034551"/>
            <a:ext cx="41905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Скорость системы после взаимодействия: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726012" y="1966720"/>
                <a:ext cx="1237839" cy="491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ru-RU" sz="15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num>
                        <m:den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012" y="1966720"/>
                <a:ext cx="1237839" cy="491481"/>
              </a:xfrm>
              <a:prstGeom prst="rect">
                <a:avLst/>
              </a:prstGeom>
              <a:blipFill rotWithShape="0">
                <a:blip r:embed="rId23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1655355" y="2472487"/>
            <a:ext cx="54056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Кинетическая энергия системы после взаимодействия: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653361" y="2809938"/>
                <a:ext cx="1651263" cy="554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5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5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361" y="2809938"/>
                <a:ext cx="1651263" cy="55406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133829" y="2818102"/>
                <a:ext cx="1651263" cy="588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5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5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p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829" y="2818102"/>
                <a:ext cx="1651263" cy="588238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534304" y="2826266"/>
                <a:ext cx="1262340" cy="596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5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p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den>
                      </m:f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304" y="2826266"/>
                <a:ext cx="1262340" cy="596510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/>
          <p:cNvSpPr txBox="1"/>
          <p:nvPr/>
        </p:nvSpPr>
        <p:spPr>
          <a:xfrm>
            <a:off x="1655355" y="3412570"/>
            <a:ext cx="25987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Полная энергия системы: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653361" y="3759001"/>
                <a:ext cx="140824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𝑊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15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п</m:t>
                          </m:r>
                        </m:sub>
                      </m:sSub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361" y="3759001"/>
                <a:ext cx="1408246" cy="3231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2861675" y="3759001"/>
                <a:ext cx="96737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675" y="3759001"/>
                <a:ext cx="967375" cy="3231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Прямоугольник 97"/>
              <p:cNvSpPr/>
              <p:nvPr/>
            </p:nvSpPr>
            <p:spPr>
              <a:xfrm>
                <a:off x="3710916" y="3758185"/>
                <a:ext cx="104047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п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𝑚𝑎𝑥</m:t>
                          </m:r>
                        </m:sub>
                      </m:sSub>
                      <m:r>
                        <a:rPr lang="ru-RU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8" name="Прямоугольник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916" y="3758185"/>
                <a:ext cx="1040478" cy="323165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/>
          <p:cNvSpPr txBox="1"/>
          <p:nvPr/>
        </p:nvSpPr>
        <p:spPr>
          <a:xfrm>
            <a:off x="1657350" y="4246628"/>
            <a:ext cx="7200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Тогда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2272681" y="4129105"/>
                <a:ext cx="1048271" cy="596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5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p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681" y="4129105"/>
                <a:ext cx="1048271" cy="596510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3170973" y="4131180"/>
                <a:ext cx="672493" cy="554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973" y="4131180"/>
                <a:ext cx="672493" cy="554062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3743572" y="4195815"/>
                <a:ext cx="2010766" cy="584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572" y="4195815"/>
                <a:ext cx="2010766" cy="584584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>
            <a:off x="7397180" y="4448175"/>
            <a:ext cx="849086" cy="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/>
          <p:cNvSpPr/>
          <p:nvPr/>
        </p:nvSpPr>
        <p:spPr>
          <a:xfrm>
            <a:off x="7383802" y="4428031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784121" y="4083694"/>
                <a:ext cx="525721" cy="358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121" y="4083694"/>
                <a:ext cx="525721" cy="358688"/>
              </a:xfrm>
              <a:prstGeom prst="rect">
                <a:avLst/>
              </a:prstGeom>
              <a:blipFill rotWithShape="0">
                <a:blip r:embed="rId33"/>
                <a:stretch>
                  <a:fillRect t="-8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983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19288 -0.43704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0" grpId="0"/>
      <p:bldP spid="63" grpId="0"/>
      <p:bldP spid="70" grpId="0"/>
      <p:bldP spid="74" grpId="0"/>
      <p:bldP spid="8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69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Группа 82"/>
          <p:cNvGrpSpPr/>
          <p:nvPr/>
        </p:nvGrpSpPr>
        <p:grpSpPr>
          <a:xfrm>
            <a:off x="1653361" y="1966720"/>
            <a:ext cx="5407641" cy="2758895"/>
            <a:chOff x="1653361" y="1966720"/>
            <a:chExt cx="5407641" cy="2758895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667051" y="1966720"/>
              <a:ext cx="5296800" cy="491481"/>
              <a:chOff x="1667051" y="1956481"/>
              <a:chExt cx="5296800" cy="491481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667051" y="2024312"/>
                <a:ext cx="4190571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Скорость системы после взаимодействия:</a:t>
                </a:r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5726012" y="1956481"/>
                    <a:ext cx="1237839" cy="4914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ru-RU" sz="15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5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5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num>
                            <m:den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.</m:t>
                          </m:r>
                        </m:oMath>
                      </m:oMathPara>
                    </a14:m>
                    <a:endParaRPr lang="ru-RU" sz="15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26012" y="1956481"/>
                    <a:ext cx="1237839" cy="49148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375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1" name="TextBox 30"/>
            <p:cNvSpPr txBox="1"/>
            <p:nvPr/>
          </p:nvSpPr>
          <p:spPr>
            <a:xfrm>
              <a:off x="1655355" y="2472487"/>
              <a:ext cx="540564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Кинетическая энергия системы после взаимодействия: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653361" y="2809938"/>
                  <a:ext cx="1651263" cy="5540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5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15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5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15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15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ru-RU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3361" y="2809938"/>
                  <a:ext cx="1651263" cy="55406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133829" y="2818102"/>
                  <a:ext cx="1651263" cy="5882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5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15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5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15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15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p>
                                <m: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ru-RU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ru-RU" sz="15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15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5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sz="15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5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5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3829" y="2818102"/>
                  <a:ext cx="1651263" cy="58823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534304" y="2826266"/>
                  <a:ext cx="1262340" cy="596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5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15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p>
                                <m: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ru-RU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15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den>
                        </m:f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4304" y="2826266"/>
                  <a:ext cx="1262340" cy="5965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/>
            <p:cNvSpPr txBox="1"/>
            <p:nvPr/>
          </p:nvSpPr>
          <p:spPr>
            <a:xfrm>
              <a:off x="1655355" y="3412570"/>
              <a:ext cx="259878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Полная энергия системы: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653361" y="3759001"/>
                  <a:ext cx="1408246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𝑊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sz="15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  <a:ea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ru-RU" sz="15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п</m:t>
                            </m:r>
                          </m:sub>
                        </m:sSub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3361" y="3759001"/>
                  <a:ext cx="1408246" cy="3231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2861675" y="3759001"/>
                  <a:ext cx="967375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𝑘</m:t>
                            </m:r>
                            <m: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 </m:t>
                            </m:r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𝑚𝑎𝑥</m:t>
                            </m:r>
                          </m:sub>
                        </m:sSub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1675" y="3759001"/>
                  <a:ext cx="967375" cy="3231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Прямоугольник 3"/>
                <p:cNvSpPr/>
                <p:nvPr/>
              </p:nvSpPr>
              <p:spPr>
                <a:xfrm>
                  <a:off x="3710916" y="3758185"/>
                  <a:ext cx="1040478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ru-RU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ru-RU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п</m:t>
                            </m:r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 </m:t>
                            </m:r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𝑚𝑎𝑥</m:t>
                            </m:r>
                          </m:sub>
                        </m:sSub>
                        <m:r>
                          <a:rPr lang="ru-RU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" name="Прямоугольник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0916" y="3758185"/>
                  <a:ext cx="1040478" cy="3231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36"/>
            <p:cNvSpPr txBox="1"/>
            <p:nvPr/>
          </p:nvSpPr>
          <p:spPr>
            <a:xfrm>
              <a:off x="1657350" y="4246628"/>
              <a:ext cx="72006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Тогда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272681" y="4129105"/>
                  <a:ext cx="1048271" cy="596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5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15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p>
                                <m: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ru-RU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15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2681" y="4129105"/>
                  <a:ext cx="1048271" cy="59651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3170973" y="4131180"/>
                  <a:ext cx="672493" cy="5540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sSup>
                              <m:sSupPr>
                                <m:ctrlP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ru-RU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0973" y="4131180"/>
                  <a:ext cx="672493" cy="55406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Прямоугольник 52"/>
                <p:cNvSpPr/>
                <p:nvPr/>
              </p:nvSpPr>
              <p:spPr>
                <a:xfrm>
                  <a:off x="3718536" y="4273397"/>
                  <a:ext cx="463588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3" name="Прямоугольник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8536" y="4273397"/>
                  <a:ext cx="463588" cy="3231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" name="Прямая соединительная линия 4"/>
          <p:cNvCxnSpPr/>
          <p:nvPr/>
        </p:nvCxnSpPr>
        <p:spPr>
          <a:xfrm>
            <a:off x="371475" y="1483541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8" y="402495"/>
            <a:ext cx="8489951" cy="106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5.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На гладком горизонтальном столе лежит шар массой 300 г, прикрепленный к пружине жесткостью 4 кН/м. Пуля массой 10 г, летящая горизонтально со скоростью 700 м/с, попадает в шар и застревает в нем. Определите амплитуду колебаний шара с пулей. Сопротивлением воздуха и массой пружины можно пренебречь.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632282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672702" y="1632282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3684188"/>
            <a:ext cx="128844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655355" y="1961582"/>
            <a:ext cx="0" cy="204577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68301" y="1961577"/>
                <a:ext cx="120332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=0,3 кг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1961577"/>
                <a:ext cx="1203324" cy="3231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68300" y="2287782"/>
                <a:ext cx="1389547" cy="523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=4∙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Н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287782"/>
                <a:ext cx="1389547" cy="52302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68300" y="2806468"/>
                <a:ext cx="128088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кг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806468"/>
                <a:ext cx="1280886" cy="3231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68300" y="3684188"/>
                <a:ext cx="128088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684188"/>
                <a:ext cx="1280886" cy="3231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68300" y="3129557"/>
                <a:ext cx="1094091" cy="484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=700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129557"/>
                <a:ext cx="1094091" cy="48455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Группа 22"/>
          <p:cNvGrpSpPr/>
          <p:nvPr/>
        </p:nvGrpSpPr>
        <p:grpSpPr>
          <a:xfrm>
            <a:off x="6187725" y="2730833"/>
            <a:ext cx="2597500" cy="1213495"/>
            <a:chOff x="6187725" y="2881498"/>
            <a:chExt cx="2597500" cy="121349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1" t="34444" r="45241" b="54630"/>
            <a:stretch/>
          </p:blipFill>
          <p:spPr>
            <a:xfrm>
              <a:off x="6229166" y="3274986"/>
              <a:ext cx="1675670" cy="509611"/>
            </a:xfrm>
            <a:prstGeom prst="rect">
              <a:avLst/>
            </a:prstGeom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6187725" y="3771506"/>
              <a:ext cx="2351315" cy="0"/>
            </a:xfrm>
            <a:prstGeom prst="line">
              <a:avLst/>
            </a:prstGeom>
            <a:ln w="57150"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5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rot="5400000">
              <a:off x="5877028" y="3458880"/>
              <a:ext cx="669187" cy="0"/>
            </a:xfrm>
            <a:prstGeom prst="line">
              <a:avLst/>
            </a:prstGeom>
            <a:ln w="57150"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5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3817" y="3450774"/>
              <a:ext cx="261408" cy="156027"/>
            </a:xfrm>
            <a:prstGeom prst="rect">
              <a:avLst/>
            </a:prstGeom>
          </p:spPr>
        </p:pic>
        <p:cxnSp>
          <p:nvCxnSpPr>
            <p:cNvPr id="19" name="Прямая со стрелкой 18"/>
            <p:cNvCxnSpPr/>
            <p:nvPr/>
          </p:nvCxnSpPr>
          <p:spPr>
            <a:xfrm flipH="1">
              <a:off x="8023860" y="3364000"/>
              <a:ext cx="579120" cy="0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 flipV="1">
              <a:off x="7657802" y="2980750"/>
              <a:ext cx="0" cy="534046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>
            <a:xfrm>
              <a:off x="7657802" y="3522912"/>
              <a:ext cx="0" cy="534046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Овал 20"/>
            <p:cNvSpPr/>
            <p:nvPr/>
          </p:nvSpPr>
          <p:spPr>
            <a:xfrm>
              <a:off x="7639802" y="3504912"/>
              <a:ext cx="36000" cy="3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632182" y="2881498"/>
                  <a:ext cx="368562" cy="333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2182" y="2881498"/>
                  <a:ext cx="368562" cy="333938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8146240" y="3065711"/>
                  <a:ext cx="32720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6240" y="3065711"/>
                  <a:ext cx="327205" cy="30777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t="-9804" r="-129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7637373" y="3787216"/>
                  <a:ext cx="50020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ru-RU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7373" y="3787216"/>
                  <a:ext cx="500202" cy="307777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t="-10000" r="-32927" b="-4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Группа 37"/>
          <p:cNvGrpSpPr/>
          <p:nvPr/>
        </p:nvGrpSpPr>
        <p:grpSpPr>
          <a:xfrm>
            <a:off x="6187725" y="3991094"/>
            <a:ext cx="2351315" cy="727271"/>
            <a:chOff x="6187725" y="3851997"/>
            <a:chExt cx="2351315" cy="727271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1" t="34444" r="45241" b="54630"/>
            <a:stretch/>
          </p:blipFill>
          <p:spPr>
            <a:xfrm>
              <a:off x="6229166" y="4060781"/>
              <a:ext cx="1675670" cy="509611"/>
            </a:xfrm>
            <a:prstGeom prst="rect">
              <a:avLst/>
            </a:prstGeom>
          </p:spPr>
        </p:pic>
        <p:cxnSp>
          <p:nvCxnSpPr>
            <p:cNvPr id="73" name="Прямая соединительная линия 72"/>
            <p:cNvCxnSpPr/>
            <p:nvPr/>
          </p:nvCxnSpPr>
          <p:spPr>
            <a:xfrm>
              <a:off x="6187725" y="4557301"/>
              <a:ext cx="2351315" cy="0"/>
            </a:xfrm>
            <a:prstGeom prst="line">
              <a:avLst/>
            </a:prstGeom>
            <a:ln w="57150"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5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>
              <a:off x="5877028" y="4244675"/>
              <a:ext cx="669187" cy="0"/>
            </a:xfrm>
            <a:prstGeom prst="line">
              <a:avLst/>
            </a:prstGeom>
            <a:ln w="57150"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5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1858" y="4235602"/>
              <a:ext cx="261408" cy="156027"/>
            </a:xfrm>
            <a:prstGeom prst="rect">
              <a:avLst/>
            </a:prstGeom>
            <a:effectLst>
              <a:glow rad="50800">
                <a:schemeClr val="bg1">
                  <a:alpha val="60000"/>
                </a:schemeClr>
              </a:glow>
            </a:effectLst>
          </p:spPr>
        </p:pic>
        <p:cxnSp>
          <p:nvCxnSpPr>
            <p:cNvPr id="76" name="Прямая со стрелкой 75"/>
            <p:cNvCxnSpPr/>
            <p:nvPr/>
          </p:nvCxnSpPr>
          <p:spPr>
            <a:xfrm flipH="1">
              <a:off x="6963851" y="4159283"/>
              <a:ext cx="454220" cy="0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7031738" y="3851997"/>
                  <a:ext cx="33990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1738" y="3851997"/>
                  <a:ext cx="339900" cy="307777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1" name="Прямая со стрелкой 40"/>
          <p:cNvCxnSpPr/>
          <p:nvPr/>
        </p:nvCxnSpPr>
        <p:spPr>
          <a:xfrm flipH="1">
            <a:off x="5996649" y="3955528"/>
            <a:ext cx="2788576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936986" y="3647030"/>
                <a:ext cx="3343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986" y="3647030"/>
                <a:ext cx="334387" cy="307777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4026037" y="4195815"/>
                <a:ext cx="1660006" cy="5845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ru-RU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037" y="4195815"/>
                <a:ext cx="1660006" cy="584584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/>
          <p:cNvSpPr txBox="1"/>
          <p:nvPr/>
        </p:nvSpPr>
        <p:spPr>
          <a:xfrm>
            <a:off x="1649186" y="2028222"/>
            <a:ext cx="29049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Амплитуда колебаний шара: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4419877" y="1945424"/>
                <a:ext cx="1620364" cy="584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877" y="1945424"/>
                <a:ext cx="1620364" cy="584584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1657350" y="3549006"/>
                <a:ext cx="1902280" cy="924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7 </m:t>
                          </m:r>
                          <m:f>
                            <m:fPr>
                              <m:ctrlP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5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кг</m:t>
                              </m:r>
                              <m:r>
                                <a:rPr lang="ru-RU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</m:num>
                            <m:den>
                              <m: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</m:t>
                              </m:r>
                            </m:den>
                          </m:f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35,2</m:t>
                          </m:r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кг∙м</m:t>
                                  </m:r>
                                </m:num>
                                <m:den>
                                  <m: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м∙</m:t>
                                  </m:r>
                                  <m:sSup>
                                    <m:sSupPr>
                                      <m:ctrlPr>
                                        <a:rPr lang="ru-RU" sz="15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5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с</m:t>
                                      </m:r>
                                    </m:e>
                                    <m:sup>
                                      <m:r>
                                        <a:rPr lang="ru-RU" sz="15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∙кг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3549006"/>
                <a:ext cx="1902280" cy="924164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393093" y="3769358"/>
                <a:ext cx="90948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0,2 м.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093" y="3769358"/>
                <a:ext cx="909486" cy="323165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1657349" y="2577425"/>
                <a:ext cx="3130551" cy="924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−2</m:t>
                              </m:r>
                            </m:sup>
                          </m:sSup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кг</m:t>
                          </m:r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∙700 </m:t>
                          </m:r>
                          <m:f>
                            <m:fPr>
                              <m:ctrlP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</m:num>
                            <m:den>
                              <m: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</m:t>
                              </m:r>
                            </m:den>
                          </m:f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Н</m:t>
                                  </m:r>
                                </m:num>
                                <m:den>
                                  <m: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м</m:t>
                                  </m:r>
                                </m:den>
                              </m:f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0,3 кг</m:t>
                                  </m:r>
                                  <m:r>
                                    <a:rPr lang="en-US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5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5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ru-RU" sz="15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  <m: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 кг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49" y="2577425"/>
                <a:ext cx="3130551" cy="924164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4620984" y="2788725"/>
                <a:ext cx="40821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984" y="2788725"/>
                <a:ext cx="408215" cy="323165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1672702" y="4520587"/>
            <a:ext cx="1720391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ОТВЕТ:</a:t>
            </a:r>
            <a:r>
              <a:rPr lang="ru-RU" altLang="ru-RU" sz="12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400" i="1" dirty="0" smtClean="0">
                <a:latin typeface="Gerbera"/>
                <a:cs typeface="Arial" panose="020B0604020202020204" pitchFamily="34" charset="0"/>
              </a:rPr>
              <a:t>А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 = 20 см.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383802" y="4083694"/>
            <a:ext cx="926040" cy="380337"/>
            <a:chOff x="7383802" y="4083694"/>
            <a:chExt cx="926040" cy="380337"/>
          </a:xfrm>
        </p:grpSpPr>
        <p:cxnSp>
          <p:nvCxnSpPr>
            <p:cNvPr id="65" name="Прямая со стрелкой 64"/>
            <p:cNvCxnSpPr/>
            <p:nvPr/>
          </p:nvCxnSpPr>
          <p:spPr>
            <a:xfrm>
              <a:off x="7397180" y="4448175"/>
              <a:ext cx="849086" cy="0"/>
            </a:xfrm>
            <a:prstGeom prst="straightConnector1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Овал 65"/>
            <p:cNvSpPr/>
            <p:nvPr/>
          </p:nvSpPr>
          <p:spPr>
            <a:xfrm>
              <a:off x="7383802" y="4428031"/>
              <a:ext cx="36000" cy="3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7784121" y="4083694"/>
                  <a:ext cx="525721" cy="3586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1400" b="0" i="1" smtClean="0">
                                <a:latin typeface="Cambria Math" panose="02040503050406030204" pitchFamily="18" charset="0"/>
                              </a:rPr>
                              <m:t>упр</m:t>
                            </m:r>
                          </m:sub>
                        </m:sSub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4121" y="4083694"/>
                  <a:ext cx="525721" cy="35868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847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12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8.64198E-7 L 0.04305 -0.43704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-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90" grpId="0"/>
      <p:bldP spid="91" grpId="0"/>
      <p:bldP spid="93" grpId="0"/>
      <p:bldP spid="94" grpId="0"/>
      <p:bldP spid="95" grpId="0"/>
      <p:bldP spid="96" grpId="0"/>
      <p:bldP spid="97" grpId="0"/>
    </p:bld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izika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ЕГЭ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10413</TotalTime>
  <Words>977</Words>
  <Application>Microsoft Office PowerPoint</Application>
  <PresentationFormat>Экран (16:9)</PresentationFormat>
  <Paragraphs>248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Gerbera</vt:lpstr>
      <vt:lpstr>Cambria Math</vt:lpstr>
      <vt:lpstr>Yu Mincho Light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842</cp:revision>
  <dcterms:created xsi:type="dcterms:W3CDTF">2015-09-21T08:48:07Z</dcterms:created>
  <dcterms:modified xsi:type="dcterms:W3CDTF">2016-01-29T07:39:43Z</dcterms:modified>
</cp:coreProperties>
</file>