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20" r:id="rId4"/>
    <p:sldId id="325" r:id="rId5"/>
    <p:sldId id="326" r:id="rId6"/>
    <p:sldId id="328" r:id="rId7"/>
    <p:sldId id="329" r:id="rId8"/>
    <p:sldId id="330" r:id="rId9"/>
    <p:sldId id="331" r:id="rId10"/>
    <p:sldId id="332" r:id="rId11"/>
    <p:sldId id="333" r:id="rId12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3"/>
      <p:bold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38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1"/>
    <a:srgbClr val="FF00FF"/>
    <a:srgbClr val="CC66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0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3.png"/><Relationship Id="rId21" Type="http://schemas.openxmlformats.org/officeDocument/2006/relationships/image" Target="../media/image48.png"/><Relationship Id="rId7" Type="http://schemas.openxmlformats.org/officeDocument/2006/relationships/image" Target="../media/image35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gif"/><Relationship Id="rId4" Type="http://schemas.openxmlformats.org/officeDocument/2006/relationships/image" Target="../media/image34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7.png"/><Relationship Id="rId18" Type="http://schemas.openxmlformats.org/officeDocument/2006/relationships/image" Target="../media/image44.png"/><Relationship Id="rId26" Type="http://schemas.openxmlformats.org/officeDocument/2006/relationships/image" Target="../media/image60.png"/><Relationship Id="rId3" Type="http://schemas.openxmlformats.org/officeDocument/2006/relationships/image" Target="../media/image35.png"/><Relationship Id="rId21" Type="http://schemas.openxmlformats.org/officeDocument/2006/relationships/image" Target="../media/image49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5" Type="http://schemas.openxmlformats.org/officeDocument/2006/relationships/image" Target="../media/image59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50.png"/><Relationship Id="rId24" Type="http://schemas.openxmlformats.org/officeDocument/2006/relationships/image" Target="../media/image58.png"/><Relationship Id="rId5" Type="http://schemas.openxmlformats.org/officeDocument/2006/relationships/image" Target="../media/image48.png"/><Relationship Id="rId15" Type="http://schemas.openxmlformats.org/officeDocument/2006/relationships/image" Target="../media/image40.png"/><Relationship Id="rId23" Type="http://schemas.openxmlformats.org/officeDocument/2006/relationships/image" Target="../media/image570.png"/><Relationship Id="rId10" Type="http://schemas.openxmlformats.org/officeDocument/2006/relationships/image" Target="../media/image46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8.png"/><Relationship Id="rId1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35.png"/><Relationship Id="rId12" Type="http://schemas.openxmlformats.org/officeDocument/2006/relationships/image" Target="../media/image350.png"/><Relationship Id="rId17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34.png"/><Relationship Id="rId5" Type="http://schemas.openxmlformats.org/officeDocument/2006/relationships/image" Target="../media/image60.png"/><Relationship Id="rId15" Type="http://schemas.openxmlformats.org/officeDocument/2006/relationships/image" Target="../media/image63.png"/><Relationship Id="rId10" Type="http://schemas.openxmlformats.org/officeDocument/2006/relationships/image" Target="../media/image54.png"/><Relationship Id="rId19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1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0.png"/><Relationship Id="rId11" Type="http://schemas.openxmlformats.org/officeDocument/2006/relationships/image" Target="../media/image91.png"/><Relationship Id="rId24" Type="http://schemas.openxmlformats.org/officeDocument/2006/relationships/image" Target="../media/image105.png"/><Relationship Id="rId5" Type="http://schemas.openxmlformats.org/officeDocument/2006/relationships/image" Target="../media/image3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0.png"/><Relationship Id="rId19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png"/><Relationship Id="rId18" Type="http://schemas.openxmlformats.org/officeDocument/2006/relationships/image" Target="../media/image105.png"/><Relationship Id="rId3" Type="http://schemas.openxmlformats.org/officeDocument/2006/relationships/image" Target="../media/image86.png"/><Relationship Id="rId21" Type="http://schemas.openxmlformats.org/officeDocument/2006/relationships/image" Target="../media/image109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104.png"/><Relationship Id="rId25" Type="http://schemas.openxmlformats.org/officeDocument/2006/relationships/image" Target="../media/image113.png"/><Relationship Id="rId2" Type="http://schemas.openxmlformats.org/officeDocument/2006/relationships/image" Target="../media/image1.png"/><Relationship Id="rId16" Type="http://schemas.openxmlformats.org/officeDocument/2006/relationships/image" Target="../media/image98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10.png"/><Relationship Id="rId24" Type="http://schemas.openxmlformats.org/officeDocument/2006/relationships/image" Target="../media/image112.png"/><Relationship Id="rId5" Type="http://schemas.openxmlformats.org/officeDocument/2006/relationships/image" Target="../media/image108.png"/><Relationship Id="rId15" Type="http://schemas.openxmlformats.org/officeDocument/2006/relationships/image" Target="../media/image97.png"/><Relationship Id="rId23" Type="http://schemas.openxmlformats.org/officeDocument/2006/relationships/image" Target="../media/image111.png"/><Relationship Id="rId10" Type="http://schemas.openxmlformats.org/officeDocument/2006/relationships/image" Target="../media/image90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860.png"/><Relationship Id="rId14" Type="http://schemas.openxmlformats.org/officeDocument/2006/relationships/image" Target="../media/image96.png"/><Relationship Id="rId22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3" cy="5148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500" b="1" cap="all" dirty="0" smtClean="0">
                <a:solidFill>
                  <a:schemeClr val="accent2">
                    <a:lumMod val="75000"/>
                  </a:schemeClr>
                </a:solidFill>
              </a:rPr>
              <a:t>Математический и пружинный маятники (практика)</a:t>
            </a:r>
            <a:endParaRPr lang="ru-RU" sz="25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9275" y="4248150"/>
            <a:ext cx="115706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800" y="4388048"/>
            <a:ext cx="1350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А. Гумбольдт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3" cy="5148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90811" cy="222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000" b="1" cap="all" dirty="0">
                <a:solidFill>
                  <a:srgbClr val="ED7D31">
                    <a:lumMod val="75000"/>
                  </a:srgbClr>
                </a:solidFill>
              </a:rPr>
              <a:t>Наше счастье зависит в большей степени от того, как мы встречаем события нашей жизни, чем от природы самих событий</a:t>
            </a:r>
            <a:r>
              <a:rPr lang="ru-RU" sz="2000" b="1" cap="all" dirty="0" smtClean="0">
                <a:solidFill>
                  <a:srgbClr val="ED7D31">
                    <a:lumMod val="75000"/>
                  </a:srgbClr>
                </a:solidFill>
              </a:rPr>
              <a:t>.</a:t>
            </a:r>
            <a:endParaRPr lang="ru-RU" sz="2000" b="1" cap="all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9275" y="4248150"/>
            <a:ext cx="11652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350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А. Гумбольдт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4402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0322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Как надо изменить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жёсткость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пружины маятника, чтобы увеличить частоту его колебаний в 2 раза?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63596" y="125735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3596" y="4481399"/>
            <a:ext cx="4984012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+mj-lt"/>
              </a:rPr>
              <a:t>жёсткость пружины следует увеличить в 4 раза.</a:t>
            </a:r>
            <a:endParaRPr lang="ru-RU" altLang="ru-RU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939" y="1738894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4816" y="1621896"/>
                <a:ext cx="708527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816" y="1621896"/>
                <a:ext cx="708527" cy="524503"/>
              </a:xfrm>
              <a:prstGeom prst="rect">
                <a:avLst/>
              </a:prstGeom>
              <a:blipFill rotWithShape="0">
                <a:blip r:embed="rId4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8770" y="1481138"/>
                <a:ext cx="1073820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70" y="1481138"/>
                <a:ext cx="1073820" cy="7743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66939" y="2351420"/>
            <a:ext cx="41889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 пружинного маятника: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3206" y="2211631"/>
                <a:ext cx="1210460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06" y="2211631"/>
                <a:ext cx="1210460" cy="562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46658" y="2729822"/>
                <a:ext cx="1332416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658" y="2729822"/>
                <a:ext cx="1332416" cy="7743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33654" y="2729822"/>
                <a:ext cx="1383392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54" y="2729822"/>
                <a:ext cx="1383392" cy="7743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6939" y="2986247"/>
            <a:ext cx="1693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Следовательно,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1396" y="3460315"/>
                <a:ext cx="1266501" cy="1064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96" y="3460315"/>
                <a:ext cx="1266501" cy="10649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86914" y="3582755"/>
                <a:ext cx="77630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14" y="3582755"/>
                <a:ext cx="776303" cy="7743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688267" y="3829351"/>
                <a:ext cx="53944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67" y="3829351"/>
                <a:ext cx="53944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64175" y="3710565"/>
                <a:ext cx="1069460" cy="568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75" y="3710565"/>
                <a:ext cx="1069460" cy="5683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48299" y="3816812"/>
                <a:ext cx="13006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299" y="3816812"/>
                <a:ext cx="1300612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42" y="1542050"/>
            <a:ext cx="866775" cy="3209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3110" y="1552325"/>
            <a:ext cx="865707" cy="320677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66939" y="3836232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3" grpId="0"/>
      <p:bldP spid="2" grpId="0"/>
      <p:bldP spid="3" grpId="0"/>
      <p:bldP spid="34" grpId="0"/>
      <p:bldP spid="31" grpId="0"/>
      <p:bldP spid="32" grpId="0"/>
      <p:bldP spid="35" grpId="0"/>
      <p:bldP spid="36" grpId="0"/>
      <p:bldP spid="38" grpId="0"/>
      <p:bldP spid="41" grpId="0"/>
      <p:bldP spid="43" grpId="0"/>
      <p:bldP spid="46" grpId="0"/>
      <p:bldP spid="47" grpId="0"/>
      <p:bldP spid="48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Небольшое тело, закреплённое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пружине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жёсткостью 80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Н/м, совершает гармонические колебания. График зависимости координаты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этого тела от времени изображён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рисунке.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Определите массу тела.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83296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289413" y="1583296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515761"/>
            <a:ext cx="9188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290954" y="1912593"/>
            <a:ext cx="0" cy="93434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912591"/>
                <a:ext cx="917575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12591"/>
                <a:ext cx="917575" cy="523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2523777"/>
                <a:ext cx="9175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3777"/>
                <a:ext cx="917575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289413" y="3240980"/>
            <a:ext cx="2544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графика находим, что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702822" y="3240980"/>
                <a:ext cx="140750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0,05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22" y="3240980"/>
                <a:ext cx="1407501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289413" y="2117056"/>
            <a:ext cx="41889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 пружинного маятника: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35680" y="1977267"/>
                <a:ext cx="1138325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80" y="1977267"/>
                <a:ext cx="1138325" cy="562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89989" y="2034821"/>
                <a:ext cx="1571456" cy="48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989" y="2034821"/>
                <a:ext cx="1571456" cy="487634"/>
              </a:xfrm>
              <a:prstGeom prst="rect">
                <a:avLst/>
              </a:prstGeom>
              <a:blipFill rotWithShape="0">
                <a:blip r:embed="rId8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1289413" y="2753040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Масса тела: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497468" y="2613099"/>
                <a:ext cx="1049711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68" y="2613099"/>
                <a:ext cx="1049711" cy="5540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89413" y="3637964"/>
                <a:ext cx="2060500" cy="70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0,05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den>
                          </m:f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13" y="3637964"/>
                <a:ext cx="2060500" cy="7066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161363" y="3917763"/>
                <a:ext cx="106362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0,05 кг.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363" y="3917763"/>
                <a:ext cx="1063625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285875" y="4418450"/>
            <a:ext cx="153868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+mj-lt"/>
              </a:rPr>
              <a:t>m</a:t>
            </a:r>
            <a:r>
              <a:rPr lang="ru-RU" sz="1400" dirty="0" smtClean="0">
                <a:latin typeface="+mj-lt"/>
              </a:rPr>
              <a:t> = 50 г.</a:t>
            </a:r>
            <a:endParaRPr lang="ru-RU" altLang="ru-RU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42607" y="2690745"/>
            <a:ext cx="3663199" cy="2043230"/>
            <a:chOff x="5142607" y="2690745"/>
            <a:chExt cx="3663199" cy="204323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462371" y="2974795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464477" y="4601925"/>
              <a:ext cx="3002209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403255" y="2690745"/>
                  <a:ext cx="634856" cy="278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 см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255" y="2690745"/>
                  <a:ext cx="634856" cy="278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461224" y="3773609"/>
                  <a:ext cx="344582" cy="278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 с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1224" y="3773609"/>
                  <a:ext cx="344582" cy="278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199725" y="3103723"/>
                  <a:ext cx="318371" cy="26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725" y="3103723"/>
                  <a:ext cx="318371" cy="2699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42607" y="4168413"/>
                  <a:ext cx="318371" cy="26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607" y="4168413"/>
                  <a:ext cx="318371" cy="2699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единительная линия 35"/>
            <p:cNvCxnSpPr/>
            <p:nvPr/>
          </p:nvCxnSpPr>
          <p:spPr>
            <a:xfrm>
              <a:off x="5464477" y="4332883"/>
              <a:ext cx="3002209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464477" y="4061610"/>
              <a:ext cx="3002209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464477" y="3789135"/>
              <a:ext cx="3002209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464477" y="3516660"/>
              <a:ext cx="3002209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464477" y="3244185"/>
              <a:ext cx="3002209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8466688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194213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921738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649263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377989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105513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460471" y="2970510"/>
              <a:ext cx="3006216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826791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555516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279796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007321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734846" y="2970510"/>
              <a:ext cx="0" cy="163040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461508" y="3789725"/>
              <a:ext cx="3226761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211148" y="3650742"/>
                  <a:ext cx="318371" cy="26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148" y="3650742"/>
                  <a:ext cx="318371" cy="2699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5" r="50074"/>
            <a:stretch/>
          </p:blipFill>
          <p:spPr>
            <a:xfrm flipV="1">
              <a:off x="5464175" y="3241674"/>
              <a:ext cx="1641475" cy="1096756"/>
            </a:xfrm>
            <a:prstGeom prst="rect">
              <a:avLst/>
            </a:prstGeom>
          </p:spPr>
        </p:pic>
        <p:cxnSp>
          <p:nvCxnSpPr>
            <p:cNvPr id="57" name="Прямая со стрелкой 56"/>
            <p:cNvCxnSpPr/>
            <p:nvPr/>
          </p:nvCxnSpPr>
          <p:spPr>
            <a:xfrm flipV="1">
              <a:off x="5463293" y="2749550"/>
              <a:ext cx="0" cy="198442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958816" y="3782602"/>
                  <a:ext cx="652011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0,025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8816" y="3782602"/>
                  <a:ext cx="652011" cy="30008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9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784427" y="3782602"/>
                  <a:ext cx="652011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0,05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427" y="3782602"/>
                  <a:ext cx="652011" cy="30008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6" name="Рисунок 11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5" r="61844"/>
            <a:stretch/>
          </p:blipFill>
          <p:spPr>
            <a:xfrm flipV="1">
              <a:off x="7104774" y="3238499"/>
              <a:ext cx="1153401" cy="1096756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>
            <a:endCxn id="116" idx="1"/>
          </p:cNvCxnSpPr>
          <p:nvPr/>
        </p:nvCxnSpPr>
        <p:spPr>
          <a:xfrm>
            <a:off x="7104774" y="3250406"/>
            <a:ext cx="0" cy="536471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845175" y="283816"/>
                <a:ext cx="917575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175" y="283816"/>
                <a:ext cx="917575" cy="52302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488997" y="892508"/>
                <a:ext cx="91757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997" y="892508"/>
                <a:ext cx="917575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5441160" y="3230959"/>
            <a:ext cx="45719" cy="4571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79796" y="3751035"/>
            <a:ext cx="0" cy="8255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104774" y="3751035"/>
            <a:ext cx="0" cy="8255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9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155 L -0.59878 0.3200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4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87654E-7 L -0.34184 0.3166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0.01094 0.0074 0.02483 0.03611 0.04427 0.1037 C 0.05521 0.14691 0.07465 0.20494 0.08924 0.20926 C 0.10451 0.20247 0.12378 0.14691 0.13385 0.10401 C 0.14896 0.05555 0.16337 0.00524 0.18021 2.59259E-6 " pathEditMode="relative" rAng="0" ptsTypes="AAAAA">
                                      <p:cBhvr>
                                        <p:cTn id="6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63" grpId="0"/>
      <p:bldP spid="65" grpId="0"/>
      <p:bldP spid="52" grpId="0"/>
      <p:bldP spid="59" grpId="0"/>
      <p:bldP spid="73" grpId="0"/>
      <p:bldP spid="76" grpId="0"/>
      <p:bldP spid="77" grpId="0"/>
      <p:bldP spid="78" grpId="0"/>
      <p:bldP spid="79" grpId="0"/>
      <p:bldP spid="82" grpId="0"/>
      <p:bldP spid="117" grpId="0"/>
      <p:bldP spid="117" grpId="1"/>
      <p:bldP spid="117" grpId="2"/>
      <p:bldP spid="118" grpId="0"/>
      <p:bldP spid="118" grpId="1"/>
      <p:bldP spid="118" grpId="2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8243" r="19028" b="9019"/>
          <a:stretch/>
        </p:blipFill>
        <p:spPr>
          <a:xfrm>
            <a:off x="4785360" y="1811086"/>
            <a:ext cx="4001645" cy="298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72" y="1811086"/>
            <a:ext cx="3978499" cy="298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r="28087" b="23613"/>
          <a:stretch/>
        </p:blipFill>
        <p:spPr>
          <a:xfrm>
            <a:off x="6807839" y="2898455"/>
            <a:ext cx="2005332" cy="172138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48539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 Самый высокогорный город мира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—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маленький перуанский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шахтёрский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городок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Серро-де-Паско, расположенный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в Центральных Андах на высоте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4380 метров над уровнем моря. На сколько будут отставать маятниковые часы за сутки, выверенные на уровне моря, если их поднять на эту высоту? Принять маятник в часах за математический, 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з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6370 км. 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1915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24334" y="171915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045883"/>
            <a:ext cx="15554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924334" y="2048456"/>
            <a:ext cx="0" cy="1347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048453"/>
                <a:ext cx="155603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=4,38∙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48453"/>
                <a:ext cx="1556033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3045883"/>
                <a:ext cx="155603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45883"/>
                <a:ext cx="1556034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924334" y="2065390"/>
            <a:ext cx="35686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 на уровне моря: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61115" y="2028008"/>
                <a:ext cx="1398332" cy="371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115" y="2028008"/>
                <a:ext cx="1398332" cy="371833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75449" y="2060505"/>
                <a:ext cx="94545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49" y="2060505"/>
                <a:ext cx="945452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8299" y="2695993"/>
                <a:ext cx="1607457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6,37∙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95993"/>
                <a:ext cx="1607457" cy="32579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24334" y="2813828"/>
            <a:ext cx="3855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Число колебаний на заданной высоте: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99075" y="2813828"/>
                <a:ext cx="11817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75" y="2813828"/>
                <a:ext cx="1181798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924334" y="2462417"/>
            <a:ext cx="39709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 на заданной высоте: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59823" y="2420918"/>
                <a:ext cx="1438407" cy="371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823" y="2420918"/>
                <a:ext cx="1438407" cy="371833"/>
              </a:xfrm>
              <a:prstGeom prst="rect">
                <a:avLst/>
              </a:prstGeom>
              <a:blipFill rotWithShape="0"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924334" y="3166030"/>
            <a:ext cx="3049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Время, которое покажут часы: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51517" y="3158070"/>
                <a:ext cx="104265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17" y="3158070"/>
                <a:ext cx="1042658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676564" y="3158274"/>
                <a:ext cx="124713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64" y="3158274"/>
                <a:ext cx="1247136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924334" y="3605867"/>
            <a:ext cx="1920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Отставание часов: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20806" y="3606071"/>
                <a:ext cx="123078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06" y="3606071"/>
                <a:ext cx="1230786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761169" y="3510272"/>
                <a:ext cx="1254767" cy="547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69" y="3510272"/>
                <a:ext cx="1254767" cy="54700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801069" y="3609272"/>
                <a:ext cx="38023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69" y="3609272"/>
                <a:ext cx="380232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299" y="2362778"/>
                <a:ext cx="1556033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=8,64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62778"/>
                <a:ext cx="1556033" cy="32579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073039" y="4078356"/>
                <a:ext cx="1917384" cy="68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39" y="4078356"/>
                <a:ext cx="1917384" cy="68890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0271" y="4227895"/>
                <a:ext cx="1773306" cy="373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71" y="4227895"/>
                <a:ext cx="1773306" cy="373500"/>
              </a:xfrm>
              <a:prstGeom prst="rect">
                <a:avLst/>
              </a:prstGeom>
              <a:blipFill rotWithShape="0"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924334" y="4116522"/>
                <a:ext cx="136274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4" y="4116522"/>
                <a:ext cx="1362745" cy="61093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9192" y="636031"/>
                <a:ext cx="15503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=4,38∙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92" y="636031"/>
                <a:ext cx="1550307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892916" y="883700"/>
                <a:ext cx="155603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16" y="883700"/>
                <a:ext cx="1556034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51517" y="886374"/>
                <a:ext cx="15492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=8,64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17" y="886374"/>
                <a:ext cx="1549283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193641" y="1112121"/>
                <a:ext cx="1607457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6,37∙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41" y="1112121"/>
                <a:ext cx="1607457" cy="32579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55985" y="3783776"/>
                <a:ext cx="2945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85" y="3783776"/>
                <a:ext cx="294568" cy="30777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0" b="26284"/>
          <a:stretch/>
        </p:blipFill>
        <p:spPr>
          <a:xfrm>
            <a:off x="1924333" y="2143125"/>
            <a:ext cx="6860894" cy="262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48" y="3965253"/>
            <a:ext cx="918226" cy="778087"/>
          </a:xfrm>
          <a:prstGeom prst="rect">
            <a:avLst/>
          </a:prstGeom>
        </p:spPr>
      </p:pic>
      <p:pic>
        <p:nvPicPr>
          <p:cNvPr id="44" name="Picture 2" descr="Часы, Лицо, Номера, Римские Цифры, Смотреть, Серебра"/>
          <p:cNvPicPr>
            <a:picLocks noChangeAspect="1" noChangeArrowheads="1"/>
          </p:cNvPicPr>
          <p:nvPr/>
        </p:nvPicPr>
        <p:blipFill>
          <a:blip r:embed="rId3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04" y="3710349"/>
            <a:ext cx="405033" cy="4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581869" y="2266314"/>
            <a:ext cx="3545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сутки на уровне </a:t>
            </a:r>
            <a:r>
              <a:rPr lang="ru-RU" dirty="0" smtClean="0"/>
              <a:t>моря = </a:t>
            </a:r>
            <a:r>
              <a:rPr lang="ru-RU" dirty="0"/>
              <a:t>сутки на </a:t>
            </a:r>
            <a:r>
              <a:rPr lang="ru-RU" dirty="0" smtClean="0"/>
              <a:t>высоте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290863" y="4115382"/>
            <a:ext cx="20617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сутки на уровне моря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168060" y="2813584"/>
            <a:ext cx="15440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сутки на высоте</a:t>
            </a:r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48" y="3965253"/>
            <a:ext cx="918226" cy="778086"/>
          </a:xfrm>
          <a:prstGeom prst="rect">
            <a:avLst/>
          </a:prstGeom>
        </p:spPr>
      </p:pic>
      <p:pic>
        <p:nvPicPr>
          <p:cNvPr id="53" name="Picture 2" descr="Часы, Лицо, Номера, Римские Цифры, Смотреть, Серебра"/>
          <p:cNvPicPr>
            <a:picLocks noChangeAspect="1" noChangeArrowheads="1"/>
          </p:cNvPicPr>
          <p:nvPr/>
        </p:nvPicPr>
        <p:blipFill>
          <a:blip r:embed="rId3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04" y="3710349"/>
            <a:ext cx="405033" cy="4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284E-6 L -0.60191 0.27592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3.58025E-6 L -0.16701 0.42068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49063 0.28642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4198E-7 L -0.74688 0.30617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26" y="15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717 -0.10679 " pathEditMode="relative" rAng="0" ptsTypes="AA">
                                      <p:cBhvr>
                                        <p:cTn id="8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534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4568E-6 L 0.14098 -0.35987 " pathEditMode="relative" rAng="0" ptsTypes="AA">
                                      <p:cBhvr>
                                        <p:cTn id="8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1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2716E-6 L 0.58541 -0.1987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993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0.58524 -0.1984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-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2" grpId="0"/>
      <p:bldP spid="59" grpId="0"/>
      <p:bldP spid="30" grpId="0"/>
      <p:bldP spid="26" grpId="0"/>
      <p:bldP spid="36" grpId="0"/>
      <p:bldP spid="37" grpId="0"/>
      <p:bldP spid="32" grpId="0"/>
      <p:bldP spid="41" grpId="0"/>
      <p:bldP spid="39" grpId="0"/>
      <p:bldP spid="40" grpId="0"/>
      <p:bldP spid="12" grpId="0"/>
      <p:bldP spid="49" grpId="0"/>
      <p:bldP spid="50" grpId="0"/>
      <p:bldP spid="48" grpId="0"/>
      <p:bldP spid="56" grpId="0"/>
      <p:bldP spid="58" grpId="0"/>
      <p:bldP spid="57" grpId="0"/>
      <p:bldP spid="61" grpId="0"/>
      <p:bldP spid="66" grpId="0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22" grpId="0"/>
      <p:bldP spid="45" grpId="0"/>
      <p:bldP spid="45" grpId="1"/>
      <p:bldP spid="46" grpId="0"/>
      <p:bldP spid="46" grpId="1"/>
      <p:bldP spid="46" grpId="2"/>
      <p:bldP spid="47" grpId="0"/>
      <p:bldP spid="47" grpId="1"/>
      <p:bldP spid="4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r="28087" b="23613"/>
          <a:stretch/>
        </p:blipFill>
        <p:spPr>
          <a:xfrm>
            <a:off x="6807839" y="2898455"/>
            <a:ext cx="2005332" cy="172138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48539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 Самый высокогорный город мира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—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маленький перуанский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шахтёрский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городок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Серро-де-Паско, расположенный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в Центральных Андах на высоте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4380 метров над уровнем моря. На сколько будут отставать маятниковые часы за сутки, выверенные на уровне моря, если их поднять на эту высоту? Принять маятник в часах за математический, 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з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6370 км. 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24334" y="171915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24334" y="3605867"/>
            <a:ext cx="1920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Отставание часов: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0271" y="4227895"/>
                <a:ext cx="1773306" cy="373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71" y="4227895"/>
                <a:ext cx="1773306" cy="373500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55985" y="3783776"/>
                <a:ext cx="2945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85" y="3783776"/>
                <a:ext cx="294568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368299" y="1719158"/>
            <a:ext cx="1607457" cy="1677185"/>
            <a:chOff x="368299" y="1719158"/>
            <a:chExt cx="1607457" cy="167718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371475" y="1719158"/>
              <a:ext cx="914400" cy="32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ts val="2000"/>
                </a:lnSpc>
              </a:pPr>
              <a:r>
                <a:rPr lang="ru-RU" altLang="ru-RU" sz="1200" b="1" dirty="0" smtClean="0">
                  <a:solidFill>
                    <a:srgbClr val="ED7D31">
                      <a:lumMod val="75000"/>
                    </a:srgbClr>
                  </a:solidFill>
                  <a:latin typeface="Gerbera"/>
                  <a:cs typeface="Arial" panose="020B0604020202020204" pitchFamily="34" charset="0"/>
                </a:rPr>
                <a:t>ДАНО</a:t>
              </a:r>
              <a:endParaRPr lang="ru-RU" altLang="ru-RU" sz="1200" b="1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8906" y="3045883"/>
              <a:ext cx="15554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924334" y="2048456"/>
              <a:ext cx="0" cy="13478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8299" y="2048453"/>
                  <a:ext cx="155603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=4,38∙</m:t>
                        </m:r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048453"/>
                  <a:ext cx="1556033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68300" y="3045883"/>
                  <a:ext cx="155603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ru-RU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" y="3045883"/>
                  <a:ext cx="1556034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68299" y="2695993"/>
                  <a:ext cx="1607457" cy="325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6,37∙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695993"/>
                  <a:ext cx="1607457" cy="3257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8299" y="2362778"/>
                  <a:ext cx="1556033" cy="325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=8,64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362778"/>
                  <a:ext cx="1556033" cy="32579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91734" y="3603808"/>
                <a:ext cx="42979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734" y="3603808"/>
                <a:ext cx="429798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1924334" y="2028008"/>
            <a:ext cx="5596567" cy="2739255"/>
            <a:chOff x="1924334" y="2028008"/>
            <a:chExt cx="5596567" cy="273925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924334" y="2028008"/>
              <a:ext cx="5596567" cy="371833"/>
              <a:chOff x="1991632" y="2064171"/>
              <a:chExt cx="5596567" cy="37183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991632" y="2101553"/>
                <a:ext cx="35686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Период колебаний на уровне моря: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428413" y="2064171"/>
                    <a:ext cx="1398332" cy="3718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8413" y="2064171"/>
                    <a:ext cx="1398332" cy="37183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642747" y="2096668"/>
                    <a:ext cx="94545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747" y="2096668"/>
                    <a:ext cx="945452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Группа 34"/>
            <p:cNvGrpSpPr/>
            <p:nvPr/>
          </p:nvGrpSpPr>
          <p:grpSpPr>
            <a:xfrm>
              <a:off x="1924334" y="2813828"/>
              <a:ext cx="4856539" cy="323165"/>
              <a:chOff x="1991632" y="2101553"/>
              <a:chExt cx="4856539" cy="32316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991632" y="2101553"/>
                <a:ext cx="385554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Число колебаний на заданной высоте: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666373" y="2101553"/>
                    <a:ext cx="1181798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373" y="2101553"/>
                    <a:ext cx="1181798" cy="32316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1924334" y="2420918"/>
              <a:ext cx="5273896" cy="371833"/>
              <a:chOff x="1924334" y="2675581"/>
              <a:chExt cx="5273896" cy="37183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924334" y="2717080"/>
                <a:ext cx="397095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Период колебаний на заданной высоте: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759823" y="2675581"/>
                    <a:ext cx="1438407" cy="3718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9823" y="2675581"/>
                    <a:ext cx="1438407" cy="37183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Группа 13"/>
            <p:cNvGrpSpPr/>
            <p:nvPr/>
          </p:nvGrpSpPr>
          <p:grpSpPr>
            <a:xfrm>
              <a:off x="1924334" y="3158070"/>
              <a:ext cx="4999366" cy="331125"/>
              <a:chOff x="1924334" y="4348628"/>
              <a:chExt cx="4999366" cy="331125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924334" y="4348628"/>
                <a:ext cx="3969841" cy="331125"/>
                <a:chOff x="1991632" y="2093593"/>
                <a:chExt cx="3969841" cy="331125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991632" y="2101553"/>
                  <a:ext cx="304923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Время, которое покажут часы:</a:t>
                  </a:r>
                  <a:endParaRPr lang="ru-RU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918815" y="2093593"/>
                      <a:ext cx="1042658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18815" y="2093593"/>
                      <a:ext cx="1042658" cy="323165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5676564" y="4348832"/>
                    <a:ext cx="1247136" cy="3231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2" name="Прямоугольник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6564" y="4348832"/>
                    <a:ext cx="1247136" cy="32316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4761169" y="3510272"/>
                  <a:ext cx="1254767" cy="5470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169" y="3510272"/>
                  <a:ext cx="1254767" cy="54700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5801069" y="3609272"/>
                  <a:ext cx="380232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069" y="3609272"/>
                  <a:ext cx="380232" cy="3231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3073039" y="4078356"/>
                  <a:ext cx="1917384" cy="688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num>
                              <m:den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039" y="4078356"/>
                  <a:ext cx="1917384" cy="68890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1924334" y="4116522"/>
                  <a:ext cx="1362745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6" name="Прямоугольник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334" y="4116522"/>
                  <a:ext cx="1362745" cy="610936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962667" y="3608548"/>
                  <a:ext cx="98353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667" y="3608548"/>
                  <a:ext cx="983539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Группа 54"/>
          <p:cNvGrpSpPr/>
          <p:nvPr/>
        </p:nvGrpSpPr>
        <p:grpSpPr>
          <a:xfrm>
            <a:off x="1924334" y="2043268"/>
            <a:ext cx="3817023" cy="373500"/>
            <a:chOff x="1924334" y="3509195"/>
            <a:chExt cx="3817023" cy="373500"/>
          </a:xfrm>
        </p:grpSpPr>
        <p:sp>
          <p:nvSpPr>
            <p:cNvPr id="60" name="TextBox 59"/>
            <p:cNvSpPr txBox="1"/>
            <p:nvPr/>
          </p:nvSpPr>
          <p:spPr>
            <a:xfrm>
              <a:off x="1924334" y="3541647"/>
              <a:ext cx="19207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Отставание часов: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720804" y="3509195"/>
                  <a:ext cx="2020553" cy="373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804" y="3509195"/>
                  <a:ext cx="2020553" cy="3735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extBox 64"/>
          <p:cNvSpPr txBox="1"/>
          <p:nvPr/>
        </p:nvSpPr>
        <p:spPr>
          <a:xfrm>
            <a:off x="1924334" y="2496924"/>
            <a:ext cx="33041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Ускорение свободного падения: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924334" y="2900245"/>
                <a:ext cx="1134478" cy="563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  <m:sup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4" y="2900245"/>
                <a:ext cx="1134478" cy="56342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11172" y="2900245"/>
                <a:ext cx="1702325" cy="563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500" b="0" i="1" smtClean="0">
                                          <a:latin typeface="Cambria Math" panose="02040503050406030204" pitchFamily="18" charset="0"/>
                                        </a:rPr>
                                        <m:t>з</m:t>
                                      </m:r>
                                    </m:sub>
                                  </m:s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72" y="2900245"/>
                <a:ext cx="1702325" cy="56342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924334" y="399983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531671" y="3543824"/>
                <a:ext cx="2657266" cy="1216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f>
                                    <m:f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з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15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f>
                                    <m:f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1500" i="1">
                                              <a:latin typeface="Cambria Math" panose="02040503050406030204" pitchFamily="18" charset="0"/>
                                            </a:rPr>
                                            <m:t>з</m:t>
                                          </m:r>
                                        </m:sub>
                                        <m:sup>
                                          <m:r>
                                            <a:rPr lang="ru-RU" sz="15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671" y="3543824"/>
                <a:ext cx="2657266" cy="121603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21043" y="3865140"/>
                <a:ext cx="17831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43" y="3865140"/>
                <a:ext cx="1783117" cy="61093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5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1.38889E-6 -0.2978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0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3457E-6 L 3.05556E-6 -0.29753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7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934 -0.425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2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1" grpId="0"/>
      <p:bldP spid="61" grpId="1"/>
      <p:bldP spid="6" grpId="0"/>
      <p:bldP spid="6" grpId="1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924334" y="2043268"/>
            <a:ext cx="3813164" cy="2716595"/>
            <a:chOff x="1924334" y="2043268"/>
            <a:chExt cx="3813164" cy="2716595"/>
          </a:xfrm>
        </p:grpSpPr>
        <p:sp>
          <p:nvSpPr>
            <p:cNvPr id="43" name="TextBox 42"/>
            <p:cNvSpPr txBox="1"/>
            <p:nvPr/>
          </p:nvSpPr>
          <p:spPr>
            <a:xfrm>
              <a:off x="1924334" y="2496924"/>
              <a:ext cx="330411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Ускорение свободного падения: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24334" y="2900245"/>
                  <a:ext cx="1134478" cy="563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з</m:t>
                                </m:r>
                              </m:sub>
                              <m:sup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334" y="2900245"/>
                  <a:ext cx="1134478" cy="5634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911172" y="2900245"/>
                  <a:ext cx="1702325" cy="563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ru-RU" sz="1500" b="0" i="1" smtClean="0">
                                            <a:latin typeface="Cambria Math" panose="02040503050406030204" pitchFamily="18" charset="0"/>
                                          </a:rPr>
                                          <m:t>з</m:t>
                                        </m:r>
                                      </m:sub>
                                    </m:sSub>
                                    <m:r>
                                      <a:rPr lang="ru-RU" sz="15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172" y="2900245"/>
                  <a:ext cx="1702325" cy="5634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1924334" y="3999834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531671" y="3543824"/>
                  <a:ext cx="2657266" cy="1216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5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5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5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5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з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ru-RU" sz="1500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15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5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500" i="1">
                                                <a:latin typeface="Cambria Math" panose="02040503050406030204" pitchFamily="18" charset="0"/>
                                              </a:rPr>
                                              <m:t>з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5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den>
                                </m:f>
                              </m:e>
                            </m:rad>
                          </m:e>
                        </m:d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671" y="3543824"/>
                  <a:ext cx="2657266" cy="121603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964192" y="2043268"/>
                  <a:ext cx="1773306" cy="373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4192" y="2043268"/>
                  <a:ext cx="1773306" cy="3735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r="28087" b="23613"/>
          <a:stretch/>
        </p:blipFill>
        <p:spPr>
          <a:xfrm>
            <a:off x="6807839" y="2898455"/>
            <a:ext cx="2005332" cy="172138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48539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 Самый высокогорный город мира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—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маленький перуанский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шахтёрский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городок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Серро-де-Паско, расположенный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в Центральных Андах на высоте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4380 метров над уровнем моря. На сколько будут отставать маятниковые часы за сутки, выверенные на уровне моря, если их поднять на эту высоту? Принять маятник в часах за математический, 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з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6370 км. 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24334" y="171915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24334" y="2075720"/>
            <a:ext cx="1920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Отставание часов: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21043" y="3865140"/>
                <a:ext cx="17831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43" y="3865140"/>
                <a:ext cx="1783117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55985" y="3783776"/>
                <a:ext cx="2945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85" y="3783776"/>
                <a:ext cx="294568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Группа 54"/>
          <p:cNvGrpSpPr/>
          <p:nvPr/>
        </p:nvGrpSpPr>
        <p:grpSpPr>
          <a:xfrm>
            <a:off x="368299" y="1719158"/>
            <a:ext cx="1607457" cy="1677185"/>
            <a:chOff x="368299" y="1719158"/>
            <a:chExt cx="1607457" cy="1677185"/>
          </a:xfrm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71475" y="1719158"/>
              <a:ext cx="914400" cy="32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ts val="2000"/>
                </a:lnSpc>
              </a:pPr>
              <a:r>
                <a:rPr lang="ru-RU" altLang="ru-RU" sz="1200" b="1" dirty="0" smtClean="0">
                  <a:solidFill>
                    <a:srgbClr val="ED7D31">
                      <a:lumMod val="75000"/>
                    </a:srgbClr>
                  </a:solidFill>
                  <a:latin typeface="Gerbera"/>
                  <a:cs typeface="Arial" panose="020B0604020202020204" pitchFamily="34" charset="0"/>
                </a:rPr>
                <a:t>ДАНО</a:t>
              </a:r>
              <a:endParaRPr lang="ru-RU" altLang="ru-RU" sz="1200" b="1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68906" y="3045883"/>
              <a:ext cx="15554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1924334" y="2048456"/>
              <a:ext cx="0" cy="13478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68299" y="2048453"/>
                  <a:ext cx="155603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=4,38∙</m:t>
                        </m:r>
                        <m:sSup>
                          <m:sSup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048453"/>
                  <a:ext cx="1556033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68300" y="3045883"/>
                  <a:ext cx="155603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ru-RU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" y="3045883"/>
                  <a:ext cx="1556034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68299" y="2695993"/>
                  <a:ext cx="1607457" cy="325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6,37∙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695993"/>
                  <a:ext cx="1607457" cy="32579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8299" y="2362778"/>
                  <a:ext cx="155603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=8,64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362778"/>
                  <a:ext cx="1556033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93774" y="2080545"/>
                <a:ext cx="42979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74" y="2080545"/>
                <a:ext cx="429798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Группа 71"/>
          <p:cNvGrpSpPr/>
          <p:nvPr/>
        </p:nvGrpSpPr>
        <p:grpSpPr>
          <a:xfrm>
            <a:off x="1924334" y="2247631"/>
            <a:ext cx="3832714" cy="610936"/>
            <a:chOff x="1924334" y="3399719"/>
            <a:chExt cx="3832714" cy="610936"/>
          </a:xfrm>
        </p:grpSpPr>
        <p:sp>
          <p:nvSpPr>
            <p:cNvPr id="73" name="TextBox 72"/>
            <p:cNvSpPr txBox="1"/>
            <p:nvPr/>
          </p:nvSpPr>
          <p:spPr>
            <a:xfrm>
              <a:off x="1924334" y="3541647"/>
              <a:ext cx="19207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Отставание часов: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3726684" y="3399719"/>
                  <a:ext cx="203036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  <m:t>з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500" i="1">
                                        <a:latin typeface="Cambria Math" panose="02040503050406030204" pitchFamily="18" charset="0"/>
                                      </a:rPr>
                                      <m:t>з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84" y="3399719"/>
                  <a:ext cx="2030364" cy="61093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24334" y="3066888"/>
                <a:ext cx="4501866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=8,64∙</m:t>
                      </m:r>
                      <m:sSup>
                        <m:sSup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6,37∙</m:t>
                              </m:r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  <m:r>
                                <m:rPr>
                                  <m:nor/>
                                </m:rPr>
                                <a:rPr lang="ru-RU" sz="150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6,37∙</m:t>
                              </m:r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  <m:r>
                                <m:rPr>
                                  <m:nor/>
                                </m:rPr>
                                <a:rPr lang="ru-RU" sz="150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4,3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4" y="3066888"/>
                <a:ext cx="4501866" cy="61568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24334" y="3890890"/>
                <a:ext cx="25651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8,64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0,9993</m:t>
                          </m:r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4" y="3890890"/>
                <a:ext cx="2565116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94258" y="3890890"/>
                <a:ext cx="10126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≈60,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58" y="3890890"/>
                <a:ext cx="1012683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924334" y="4422376"/>
            <a:ext cx="192071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ru-RU" sz="1400" i="1" smtClean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60,5 с.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232595" y="3205309"/>
                <a:ext cx="33149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95" y="3205309"/>
                <a:ext cx="331490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4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5679E-6 L -1.38889E-6 0.0604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6914E-6 L 0.0007 0.05957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6914E-6 L -0.10382 -0.3145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3" grpId="0"/>
      <p:bldP spid="53" grpId="1"/>
      <p:bldP spid="7" grpId="0"/>
      <p:bldP spid="7" grpId="1"/>
      <p:bldP spid="76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0289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В ракете установлен математический маятник длиной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l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 Чему будет равен период колебаний такого маятника, если ракета начнёт подниматься с Земли вертикально вверх с ускорением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110343" y="15911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10343" y="1972050"/>
            <a:ext cx="25875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Эффективное ускорение: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70403" y="1967388"/>
                <a:ext cx="147739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03" y="1967388"/>
                <a:ext cx="1477392" cy="323165"/>
              </a:xfrm>
              <a:prstGeom prst="rect">
                <a:avLst/>
              </a:prstGeom>
              <a:blipFill rotWithShape="0">
                <a:blip r:embed="rId4"/>
                <a:stretch>
                  <a:fillRect t="-7547" r="-1653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71475" y="15911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8906" y="2637279"/>
            <a:ext cx="73327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102179" y="1920404"/>
            <a:ext cx="0" cy="10400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8299" y="1920400"/>
                <a:ext cx="32566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20400"/>
                <a:ext cx="325665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8300" y="2637279"/>
                <a:ext cx="733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37279"/>
                <a:ext cx="733879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8299" y="2234725"/>
                <a:ext cx="325665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34725"/>
                <a:ext cx="325665" cy="3257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7185834" y="1823477"/>
            <a:ext cx="0" cy="12332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01646" y="1835359"/>
            <a:ext cx="96837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037954" y="2971302"/>
            <a:ext cx="286231" cy="2862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7185637" y="3102257"/>
            <a:ext cx="0" cy="58582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172400" y="310138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190400" y="3387618"/>
                <a:ext cx="1069075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400" y="3387618"/>
                <a:ext cx="1069075" cy="325345"/>
              </a:xfrm>
              <a:prstGeom prst="rect">
                <a:avLst/>
              </a:prstGeom>
              <a:blipFill rotWithShape="0">
                <a:blip r:embed="rId8"/>
                <a:stretch>
                  <a:fillRect t="-13208" r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6833409" y="2723192"/>
            <a:ext cx="0" cy="62198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723012" y="2783431"/>
            <a:ext cx="0" cy="485188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16002" y="2985006"/>
                <a:ext cx="3399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002" y="2985006"/>
                <a:ext cx="339901" cy="300082"/>
              </a:xfrm>
              <a:prstGeom prst="rect">
                <a:avLst/>
              </a:prstGeom>
              <a:blipFill rotWithShape="0">
                <a:blip r:embed="rId9"/>
                <a:stretch>
                  <a:fillRect t="-10204" r="-16071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84687" y="2704823"/>
                <a:ext cx="3399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87" y="2704823"/>
                <a:ext cx="339901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204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>
            <a:off x="5839634" y="4492098"/>
            <a:ext cx="249237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0790" y="4136543"/>
            <a:ext cx="725487" cy="323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36038" y="3847438"/>
                <a:ext cx="3399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38" y="3847438"/>
                <a:ext cx="339901" cy="300082"/>
              </a:xfrm>
              <a:prstGeom prst="rect">
                <a:avLst/>
              </a:prstGeom>
              <a:blipFill rotWithShape="0">
                <a:blip r:embed="rId12"/>
                <a:stretch>
                  <a:fillRect t="-10204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 стрелкой 46"/>
          <p:cNvCxnSpPr/>
          <p:nvPr/>
        </p:nvCxnSpPr>
        <p:spPr>
          <a:xfrm>
            <a:off x="8338921" y="1748966"/>
            <a:ext cx="0" cy="237853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332009" y="3837288"/>
                <a:ext cx="3399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09" y="3837288"/>
                <a:ext cx="339901" cy="300082"/>
              </a:xfrm>
              <a:prstGeom prst="rect">
                <a:avLst/>
              </a:prstGeom>
              <a:blipFill rotWithShape="0"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102179" y="2599553"/>
            <a:ext cx="29835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 маятника: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53739" y="2351346"/>
                <a:ext cx="1232197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э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39" y="2351346"/>
                <a:ext cx="1232197" cy="77431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110343" y="3181792"/>
            <a:ext cx="4370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Эффективное ускорение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02179" y="3561088"/>
                <a:ext cx="21906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79" y="3561088"/>
                <a:ext cx="2190664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Группа 69"/>
          <p:cNvGrpSpPr/>
          <p:nvPr/>
        </p:nvGrpSpPr>
        <p:grpSpPr>
          <a:xfrm>
            <a:off x="1102179" y="3940384"/>
            <a:ext cx="2136979" cy="774315"/>
            <a:chOff x="1102179" y="2133689"/>
            <a:chExt cx="2136979" cy="774315"/>
          </a:xfrm>
        </p:grpSpPr>
        <p:sp>
          <p:nvSpPr>
            <p:cNvPr id="71" name="TextBox 70"/>
            <p:cNvSpPr txBox="1"/>
            <p:nvPr/>
          </p:nvSpPr>
          <p:spPr>
            <a:xfrm>
              <a:off x="1102179" y="2370372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728936" y="2133689"/>
                  <a:ext cx="1510222" cy="774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rad>
                        <m:r>
                          <a:rPr lang="ru-RU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8936" y="2133689"/>
                  <a:ext cx="1510222" cy="77431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Прямая со стрелкой 76"/>
          <p:cNvCxnSpPr/>
          <p:nvPr/>
        </p:nvCxnSpPr>
        <p:spPr>
          <a:xfrm>
            <a:off x="6360969" y="3462332"/>
            <a:ext cx="0" cy="62198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29959" y="404020"/>
                <a:ext cx="32566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59" y="404020"/>
                <a:ext cx="325665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841967" y="412066"/>
                <a:ext cx="733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967" y="412066"/>
                <a:ext cx="733879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465900" y="881395"/>
                <a:ext cx="325665" cy="32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00" y="881395"/>
                <a:ext cx="325665" cy="32579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7219745" y="2000230"/>
            <a:ext cx="415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490549" y="2005373"/>
            <a:ext cx="57579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ИСО</a:t>
            </a:r>
          </a:p>
        </p:txBody>
      </p:sp>
    </p:spTree>
    <p:extLst>
      <p:ext uri="{BB962C8B-B14F-4D97-AF65-F5344CB8AC3E}">
        <p14:creationId xmlns:p14="http://schemas.microsoft.com/office/powerpoint/2010/main" val="5909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5679E-6 L -0.61893 0.2959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5" y="1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81771 0.43241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85" y="2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154 L -0.12153 0.26389 " pathEditMode="relative" ptsTypes="AA">
                                      <p:cBhvr>
                                        <p:cTn id="39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5208 0.15772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787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284E-6 L -0.04913 0.22222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531E-6 L 0.05208 -0.1598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79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04913 -0.22222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111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2" grpId="0"/>
      <p:bldP spid="33" grpId="0"/>
      <p:bldP spid="35" grpId="0"/>
      <p:bldP spid="12" grpId="0" animBg="1"/>
      <p:bldP spid="14" grpId="0" animBg="1"/>
      <p:bldP spid="42" grpId="0"/>
      <p:bldP spid="44" grpId="0"/>
      <p:bldP spid="45" grpId="0"/>
      <p:bldP spid="45" grpId="1"/>
      <p:bldP spid="45" grpId="2"/>
      <p:bldP spid="53" grpId="0"/>
      <p:bldP spid="53" grpId="1"/>
      <p:bldP spid="56" grpId="0"/>
      <p:bldP spid="59" grpId="0"/>
      <p:bldP spid="60" grpId="0"/>
      <p:bldP spid="63" grpId="0"/>
      <p:bldP spid="69" grpId="0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97" grpId="0"/>
      <p:bldP spid="97" grpId="1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48" y="2427685"/>
            <a:ext cx="3004660" cy="234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58" y="2426918"/>
            <a:ext cx="3005588" cy="2341067"/>
          </a:xfrm>
          <a:prstGeom prst="rect">
            <a:avLst/>
          </a:prstGeom>
        </p:spPr>
      </p:pic>
      <p:cxnSp>
        <p:nvCxnSpPr>
          <p:cNvPr id="98" name="Прямая со стрелкой 97"/>
          <p:cNvCxnSpPr/>
          <p:nvPr/>
        </p:nvCxnSpPr>
        <p:spPr>
          <a:xfrm flipH="1">
            <a:off x="6606540" y="3627111"/>
            <a:ext cx="2178685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71475" y="1193138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Шарик массой 1 кг совершает колебания в системе, показанной на рисунке. Жёсткости пружин равны 100 Н/м и 150 Н/м. Если в положении равновесия пружины не деформированы, то чему равен период колебаний тела? Силами сопротивления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50406" y="1547620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550406" y="1900949"/>
            <a:ext cx="18165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закон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52637" y="1873671"/>
                <a:ext cx="1396729" cy="351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637" y="1873671"/>
                <a:ext cx="1396729" cy="351186"/>
              </a:xfrm>
              <a:prstGeom prst="rect">
                <a:avLst/>
              </a:prstGeom>
              <a:blipFill rotWithShape="0">
                <a:blip r:embed="rId6"/>
                <a:stretch>
                  <a:fillRect t="-8621" r="-3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71475" y="1547620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8906" y="3303946"/>
            <a:ext cx="11741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542242" y="1876919"/>
            <a:ext cx="0" cy="17501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8300" y="1876915"/>
                <a:ext cx="9314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кг</m:t>
                      </m:r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76915"/>
                <a:ext cx="931462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8300" y="3303946"/>
                <a:ext cx="11739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303946"/>
                <a:ext cx="1173941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300" y="2201153"/>
                <a:ext cx="106157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01153"/>
                <a:ext cx="1061574" cy="523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50406" y="2641468"/>
            <a:ext cx="12474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Гука: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84853" y="2654564"/>
                <a:ext cx="1058047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53" y="2654564"/>
                <a:ext cx="1058047" cy="3443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685200" y="3045677"/>
                <a:ext cx="121584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00" y="3045677"/>
                <a:ext cx="1215846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1542241" y="3045678"/>
            <a:ext cx="12522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Ускорение: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68300" y="2720607"/>
                <a:ext cx="106157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=150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20607"/>
                <a:ext cx="1061574" cy="5230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542241" y="2271580"/>
                <a:ext cx="195919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𝑂𝑥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" y="2271580"/>
                <a:ext cx="1959191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314911" y="2271580"/>
                <a:ext cx="268663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911" y="2271580"/>
                <a:ext cx="2686633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171098" y="3537543"/>
                <a:ext cx="216719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98" y="3537543"/>
                <a:ext cx="216719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1542241" y="353754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59431" y="3415566"/>
                <a:ext cx="1690143" cy="530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31" y="3415566"/>
                <a:ext cx="1690143" cy="53065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542241" y="4240556"/>
            <a:ext cx="22413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Циклическая частота: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663706" y="3992948"/>
                <a:ext cx="1466427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06" y="3992948"/>
                <a:ext cx="1466427" cy="77431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104821" y="375285"/>
                <a:ext cx="9314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кг</m:t>
                      </m:r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821" y="375285"/>
                <a:ext cx="931462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272601" y="498188"/>
                <a:ext cx="106157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01" y="498188"/>
                <a:ext cx="1061574" cy="52302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78612" y="497524"/>
                <a:ext cx="106157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=150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12" y="497524"/>
                <a:ext cx="1061574" cy="52302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85490" y="864160"/>
                <a:ext cx="11739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490" y="864160"/>
                <a:ext cx="1173941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Прямая со стрелкой 93"/>
          <p:cNvCxnSpPr/>
          <p:nvPr/>
        </p:nvCxnSpPr>
        <p:spPr>
          <a:xfrm>
            <a:off x="7277100" y="3359316"/>
            <a:ext cx="585788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7277100" y="3359316"/>
            <a:ext cx="319088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7259779" y="3058563"/>
                <a:ext cx="372666" cy="2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79" y="3058563"/>
                <a:ext cx="372666" cy="299441"/>
              </a:xfrm>
              <a:prstGeom prst="rect">
                <a:avLst/>
              </a:prstGeom>
              <a:blipFill rotWithShape="0">
                <a:blip r:embed="rId23"/>
                <a:stretch>
                  <a:fillRect t="-2041" r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7596188" y="3058563"/>
                <a:ext cx="372666" cy="2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188" y="3058563"/>
                <a:ext cx="372666" cy="299441"/>
              </a:xfrm>
              <a:prstGeom prst="rect">
                <a:avLst/>
              </a:prstGeom>
              <a:blipFill rotWithShape="0">
                <a:blip r:embed="rId24"/>
                <a:stretch>
                  <a:fillRect t="-2041" r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7263980" y="334353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6594686" y="3624326"/>
                <a:ext cx="3127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86" y="3624326"/>
                <a:ext cx="312778" cy="27699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 стрелкой 99"/>
          <p:cNvCxnSpPr/>
          <p:nvPr/>
        </p:nvCxnSpPr>
        <p:spPr>
          <a:xfrm>
            <a:off x="7498418" y="2964633"/>
            <a:ext cx="42672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7552472" y="2682792"/>
                <a:ext cx="3150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472" y="2682792"/>
                <a:ext cx="315086" cy="276999"/>
              </a:xfrm>
              <a:prstGeom prst="rect">
                <a:avLst/>
              </a:prstGeom>
              <a:blipFill rotWithShape="0">
                <a:blip r:embed="rId26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6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54 L -0.19028 0.29198 " pathEditMode="relative" ptsTypes="AA">
                                      <p:cBhvr>
                                        <p:cTn id="11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0988E-6 L -0.20851 0.3321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65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0988E-6 L -0.30747 0.4330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2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28612 0.47408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2" grpId="0"/>
      <p:bldP spid="33" grpId="0"/>
      <p:bldP spid="40" grpId="0"/>
      <p:bldP spid="54" grpId="0"/>
      <p:bldP spid="57" grpId="0"/>
      <p:bldP spid="61" grpId="0"/>
      <p:bldP spid="62" grpId="0"/>
      <p:bldP spid="78" grpId="0"/>
      <p:bldP spid="79" grpId="0"/>
      <p:bldP spid="80" grpId="0"/>
      <p:bldP spid="82" grpId="0"/>
      <p:bldP spid="83" grpId="0"/>
      <p:bldP spid="84" grpId="0"/>
      <p:bldP spid="87" grpId="0"/>
      <p:bldP spid="88" grpId="0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/>
      <p:bldP spid="93" grpId="1"/>
      <p:bldP spid="93" grpId="2"/>
      <p:bldP spid="96" grpId="0"/>
      <p:bldP spid="97" grpId="0"/>
      <p:bldP spid="39" grpId="0" animBg="1"/>
      <p:bldP spid="101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58" y="2426918"/>
            <a:ext cx="3005588" cy="234106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193138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8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Шарик массой 1 кг совершает колебания в системе, показанной на рисунке. Жёсткости пружин равны 100 Н/м и 150 Н/м. Если в положении равновесия пружины не деформированы, то чему равен период колебаний тела? Силами сопротивления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50406" y="1547620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71475" y="1547620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8906" y="3303946"/>
            <a:ext cx="11741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542242" y="1876919"/>
            <a:ext cx="0" cy="17501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8299" y="1876915"/>
                <a:ext cx="11829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кг</m:t>
                      </m:r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76915"/>
                <a:ext cx="1182915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8300" y="3303946"/>
                <a:ext cx="11739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303946"/>
                <a:ext cx="1173941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300" y="2201153"/>
                <a:ext cx="106157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01153"/>
                <a:ext cx="1061574" cy="523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68300" y="2720607"/>
                <a:ext cx="106157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=150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20607"/>
                <a:ext cx="1061574" cy="5230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1542241" y="1873671"/>
            <a:ext cx="4459303" cy="2072553"/>
            <a:chOff x="1542241" y="1873671"/>
            <a:chExt cx="4459303" cy="207255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550406" y="1873671"/>
              <a:ext cx="3098960" cy="351186"/>
              <a:chOff x="1550406" y="2173372"/>
              <a:chExt cx="3098960" cy="35118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550406" y="2200650"/>
                <a:ext cx="181652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II</a:t>
                </a:r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закон Ньютона: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252637" y="2173372"/>
                    <a:ext cx="1396729" cy="351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2637" y="2173372"/>
                    <a:ext cx="1396729" cy="351186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8621" r="-349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Группа 6"/>
            <p:cNvGrpSpPr/>
            <p:nvPr/>
          </p:nvGrpSpPr>
          <p:grpSpPr>
            <a:xfrm>
              <a:off x="1550406" y="2641468"/>
              <a:ext cx="2192494" cy="357486"/>
              <a:chOff x="1550406" y="3146679"/>
              <a:chExt cx="2192494" cy="35748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550406" y="3146679"/>
                <a:ext cx="124745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Закон Гука: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684853" y="3159775"/>
                    <a:ext cx="1058047" cy="3443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4853" y="3159775"/>
                    <a:ext cx="1058047" cy="34439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Группа 10"/>
            <p:cNvGrpSpPr/>
            <p:nvPr/>
          </p:nvGrpSpPr>
          <p:grpSpPr>
            <a:xfrm>
              <a:off x="1542241" y="3045677"/>
              <a:ext cx="2318730" cy="323166"/>
              <a:chOff x="1542241" y="3722466"/>
              <a:chExt cx="2318730" cy="3231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85200" y="3722466"/>
                    <a:ext cx="1175771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5200" y="3722466"/>
                    <a:ext cx="1175771" cy="3231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/>
              <p:cNvSpPr txBox="1"/>
              <p:nvPr/>
            </p:nvSpPr>
            <p:spPr>
              <a:xfrm>
                <a:off x="1542241" y="3722467"/>
                <a:ext cx="12522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Ускорение: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1542241" y="2271580"/>
              <a:ext cx="4459303" cy="323165"/>
              <a:chOff x="1542241" y="2233257"/>
              <a:chExt cx="4459303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542241" y="2233257"/>
                    <a:ext cx="1959191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241" y="2233257"/>
                    <a:ext cx="1959191" cy="3231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314911" y="2233257"/>
                    <a:ext cx="2686633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4911" y="2233257"/>
                    <a:ext cx="2686633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Группа 80"/>
            <p:cNvGrpSpPr/>
            <p:nvPr/>
          </p:nvGrpSpPr>
          <p:grpSpPr>
            <a:xfrm>
              <a:off x="1542241" y="3415566"/>
              <a:ext cx="4307333" cy="530658"/>
              <a:chOff x="1542241" y="3600489"/>
              <a:chExt cx="4307333" cy="530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171098" y="3722466"/>
                    <a:ext cx="2167196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1098" y="3722466"/>
                    <a:ext cx="2167196" cy="32316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TextBox 82"/>
              <p:cNvSpPr txBox="1"/>
              <p:nvPr/>
            </p:nvSpPr>
            <p:spPr>
              <a:xfrm>
                <a:off x="1542241" y="3722467"/>
                <a:ext cx="7200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Тогда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159431" y="3600489"/>
                    <a:ext cx="1690143" cy="5306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9431" y="3600489"/>
                    <a:ext cx="1690143" cy="53065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5" name="Группа 84"/>
          <p:cNvGrpSpPr/>
          <p:nvPr/>
        </p:nvGrpSpPr>
        <p:grpSpPr>
          <a:xfrm>
            <a:off x="1542241" y="3992948"/>
            <a:ext cx="3587892" cy="774315"/>
            <a:chOff x="1542241" y="3523845"/>
            <a:chExt cx="3587892" cy="774315"/>
          </a:xfrm>
        </p:grpSpPr>
        <p:sp>
          <p:nvSpPr>
            <p:cNvPr id="87" name="TextBox 86"/>
            <p:cNvSpPr txBox="1"/>
            <p:nvPr/>
          </p:nvSpPr>
          <p:spPr>
            <a:xfrm>
              <a:off x="1542241" y="3771453"/>
              <a:ext cx="22413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Циклическая частота: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663706" y="3523845"/>
                  <a:ext cx="1466427" cy="774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5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3706" y="3523845"/>
                  <a:ext cx="1466427" cy="77431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/>
          <p:cNvGrpSpPr/>
          <p:nvPr/>
        </p:nvGrpSpPr>
        <p:grpSpPr>
          <a:xfrm>
            <a:off x="7259779" y="3058563"/>
            <a:ext cx="709075" cy="300753"/>
            <a:chOff x="7259779" y="3058563"/>
            <a:chExt cx="709075" cy="300753"/>
          </a:xfrm>
        </p:grpSpPr>
        <p:cxnSp>
          <p:nvCxnSpPr>
            <p:cNvPr id="41" name="Прямая со стрелкой 40"/>
            <p:cNvCxnSpPr/>
            <p:nvPr/>
          </p:nvCxnSpPr>
          <p:spPr>
            <a:xfrm>
              <a:off x="7277100" y="3359316"/>
              <a:ext cx="585788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7277100" y="3359316"/>
              <a:ext cx="31908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7259779" y="3058563"/>
                  <a:ext cx="372666" cy="29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779" y="3058563"/>
                  <a:ext cx="372666" cy="29944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2041" r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Прямоугольник 43"/>
                <p:cNvSpPr/>
                <p:nvPr/>
              </p:nvSpPr>
              <p:spPr>
                <a:xfrm>
                  <a:off x="7596188" y="3058563"/>
                  <a:ext cx="372666" cy="29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44" name="Прямоугольник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188" y="3058563"/>
                  <a:ext cx="372666" cy="2994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2041" r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Группа 13"/>
          <p:cNvGrpSpPr/>
          <p:nvPr/>
        </p:nvGrpSpPr>
        <p:grpSpPr>
          <a:xfrm>
            <a:off x="6594686" y="3624326"/>
            <a:ext cx="2190539" cy="276999"/>
            <a:chOff x="6594686" y="3624326"/>
            <a:chExt cx="2190539" cy="276999"/>
          </a:xfrm>
        </p:grpSpPr>
        <p:cxnSp>
          <p:nvCxnSpPr>
            <p:cNvPr id="46" name="Прямая со стрелкой 45"/>
            <p:cNvCxnSpPr/>
            <p:nvPr/>
          </p:nvCxnSpPr>
          <p:spPr>
            <a:xfrm flipH="1">
              <a:off x="6606540" y="3627111"/>
              <a:ext cx="2178685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6594686" y="3624326"/>
                  <a:ext cx="31277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686" y="3624326"/>
                  <a:ext cx="31277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Овал 50"/>
          <p:cNvSpPr/>
          <p:nvPr/>
        </p:nvSpPr>
        <p:spPr>
          <a:xfrm>
            <a:off x="7263980" y="334353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498418" y="2682792"/>
            <a:ext cx="426720" cy="281841"/>
            <a:chOff x="7498418" y="2682792"/>
            <a:chExt cx="426720" cy="281841"/>
          </a:xfrm>
        </p:grpSpPr>
        <p:cxnSp>
          <p:nvCxnSpPr>
            <p:cNvPr id="52" name="Прямая со стрелкой 51"/>
            <p:cNvCxnSpPr/>
            <p:nvPr/>
          </p:nvCxnSpPr>
          <p:spPr>
            <a:xfrm>
              <a:off x="7498418" y="2964633"/>
              <a:ext cx="426720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7552472" y="2682792"/>
                  <a:ext cx="31508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472" y="2682792"/>
                  <a:ext cx="315086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5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Группа 54"/>
          <p:cNvGrpSpPr/>
          <p:nvPr/>
        </p:nvGrpSpPr>
        <p:grpSpPr>
          <a:xfrm>
            <a:off x="1542241" y="1852272"/>
            <a:ext cx="3587892" cy="774315"/>
            <a:chOff x="1542241" y="3523845"/>
            <a:chExt cx="3587892" cy="774315"/>
          </a:xfrm>
        </p:grpSpPr>
        <p:sp>
          <p:nvSpPr>
            <p:cNvPr id="56" name="TextBox 55"/>
            <p:cNvSpPr txBox="1"/>
            <p:nvPr/>
          </p:nvSpPr>
          <p:spPr>
            <a:xfrm>
              <a:off x="1542241" y="3771453"/>
              <a:ext cx="22413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Циклическая частота: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663706" y="3523845"/>
                  <a:ext cx="1466427" cy="774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5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3706" y="3523845"/>
                  <a:ext cx="1466427" cy="77431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/>
          <p:cNvSpPr txBox="1"/>
          <p:nvPr/>
        </p:nvSpPr>
        <p:spPr>
          <a:xfrm>
            <a:off x="1542241" y="2934588"/>
            <a:ext cx="2044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467123" y="2816864"/>
                <a:ext cx="828817" cy="52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23" y="2816864"/>
                <a:ext cx="828817" cy="5260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121054" y="2709054"/>
                <a:ext cx="1493037" cy="774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054" y="2709054"/>
                <a:ext cx="1493037" cy="77431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1550406" y="3565836"/>
                <a:ext cx="2770502" cy="774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3,14∙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den>
                              </m:f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06" y="3565836"/>
                <a:ext cx="2770502" cy="77431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4129218" y="3737412"/>
                <a:ext cx="8488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,4 с.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218" y="3737412"/>
                <a:ext cx="848822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1550406" y="4422619"/>
            <a:ext cx="156018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Т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= 0,4 с.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0988E-6 L 3.05556E-6 -0.4160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0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3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10135</TotalTime>
  <Words>877</Words>
  <Application>Microsoft Office PowerPoint</Application>
  <PresentationFormat>Экран (16:9)</PresentationFormat>
  <Paragraphs>219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Gerbera</vt:lpstr>
      <vt:lpstr>Arial</vt:lpstr>
      <vt:lpstr>Cambria Math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813</cp:revision>
  <dcterms:created xsi:type="dcterms:W3CDTF">2015-09-21T08:48:07Z</dcterms:created>
  <dcterms:modified xsi:type="dcterms:W3CDTF">2016-01-29T07:41:51Z</dcterms:modified>
</cp:coreProperties>
</file>