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291" r:id="rId4"/>
    <p:sldId id="288" r:id="rId5"/>
    <p:sldId id="290" r:id="rId6"/>
    <p:sldId id="292" r:id="rId7"/>
    <p:sldId id="294" r:id="rId8"/>
    <p:sldId id="295" r:id="rId9"/>
    <p:sldId id="296" r:id="rId10"/>
    <p:sldId id="289" r:id="rId11"/>
  </p:sldIdLst>
  <p:sldSz cx="9144000" cy="5143500" type="screen16x9"/>
  <p:notesSz cx="6858000" cy="9144000"/>
  <p:embeddedFontLst>
    <p:embeddedFont>
      <p:font typeface="Gerbera" panose="02000500000000000000" pitchFamily="2" charset="-52"/>
      <p:regular r:id="rId12"/>
      <p:bold r:id="rId13"/>
    </p:embeddedFont>
    <p:embeddedFont>
      <p:font typeface="Cambria Math" panose="02040503050406030204" pitchFamily="18" charset="0"/>
      <p:regular r:id="rId14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54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pos="8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60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3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.png"/><Relationship Id="rId13" Type="http://schemas.openxmlformats.org/officeDocument/2006/relationships/image" Target="../media/image38.png"/><Relationship Id="rId26" Type="http://schemas.openxmlformats.org/officeDocument/2006/relationships/image" Target="../media/image50.png"/><Relationship Id="rId21" Type="http://schemas.openxmlformats.org/officeDocument/2006/relationships/image" Target="../media/image46.png"/><Relationship Id="rId17" Type="http://schemas.openxmlformats.org/officeDocument/2006/relationships/image" Target="../media/image42.png"/><Relationship Id="rId25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49.png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5" Type="http://schemas.openxmlformats.org/officeDocument/2006/relationships/image" Target="../media/image15.png"/><Relationship Id="rId19" Type="http://schemas.openxmlformats.org/officeDocument/2006/relationships/image" Target="../media/image44.png"/><Relationship Id="rId10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4" Type="http://schemas.openxmlformats.org/officeDocument/2006/relationships/image" Target="../media/image140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53.png"/><Relationship Id="rId26" Type="http://schemas.openxmlformats.org/officeDocument/2006/relationships/image" Target="../media/image60.png"/><Relationship Id="rId3" Type="http://schemas.openxmlformats.org/officeDocument/2006/relationships/image" Target="../media/image3.png"/><Relationship Id="rId21" Type="http://schemas.openxmlformats.org/officeDocument/2006/relationships/image" Target="../media/image56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.png"/><Relationship Id="rId25" Type="http://schemas.openxmlformats.org/officeDocument/2006/relationships/image" Target="../media/image590.png"/><Relationship Id="rId2" Type="http://schemas.openxmlformats.org/officeDocument/2006/relationships/image" Target="../media/image1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24" Type="http://schemas.openxmlformats.org/officeDocument/2006/relationships/image" Target="../media/image59.png"/><Relationship Id="rId5" Type="http://schemas.openxmlformats.org/officeDocument/2006/relationships/image" Target="../media/image400.png"/><Relationship Id="rId15" Type="http://schemas.openxmlformats.org/officeDocument/2006/relationships/image" Target="../media/image500.png"/><Relationship Id="rId23" Type="http://schemas.openxmlformats.org/officeDocument/2006/relationships/image" Target="../media/image58.png"/><Relationship Id="rId10" Type="http://schemas.openxmlformats.org/officeDocument/2006/relationships/image" Target="../media/image450.png"/><Relationship Id="rId19" Type="http://schemas.openxmlformats.org/officeDocument/2006/relationships/image" Target="../media/image54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Relationship Id="rId2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3.png"/><Relationship Id="rId21" Type="http://schemas.openxmlformats.org/officeDocument/2006/relationships/image" Target="../media/image71.png"/><Relationship Id="rId7" Type="http://schemas.openxmlformats.org/officeDocument/2006/relationships/image" Target="../media/image420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400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450.png"/><Relationship Id="rId19" Type="http://schemas.openxmlformats.org/officeDocument/2006/relationships/image" Target="../media/image69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680.png"/><Relationship Id="rId1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420.png"/><Relationship Id="rId12" Type="http://schemas.openxmlformats.org/officeDocument/2006/relationships/image" Target="../media/image670.png"/><Relationship Id="rId17" Type="http://schemas.openxmlformats.org/officeDocument/2006/relationships/image" Target="../media/image720.png"/><Relationship Id="rId2" Type="http://schemas.openxmlformats.org/officeDocument/2006/relationships/image" Target="../media/image1.png"/><Relationship Id="rId16" Type="http://schemas.openxmlformats.org/officeDocument/2006/relationships/image" Target="../media/image7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60.png"/><Relationship Id="rId5" Type="http://schemas.openxmlformats.org/officeDocument/2006/relationships/image" Target="../media/image400.png"/><Relationship Id="rId15" Type="http://schemas.openxmlformats.org/officeDocument/2006/relationships/image" Target="../media/image700.png"/><Relationship Id="rId10" Type="http://schemas.openxmlformats.org/officeDocument/2006/relationships/image" Target="../media/image650.png"/><Relationship Id="rId4" Type="http://schemas.openxmlformats.org/officeDocument/2006/relationships/image" Target="../media/image390.png"/><Relationship Id="rId14" Type="http://schemas.openxmlformats.org/officeDocument/2006/relationships/image" Target="../media/image6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3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2" Type="http://schemas.openxmlformats.org/officeDocument/2006/relationships/image" Target="../media/image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4" cy="5143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20961" cy="135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100" b="1" cap="all" dirty="0" smtClean="0">
                <a:solidFill>
                  <a:schemeClr val="accent2">
                    <a:lumMod val="75000"/>
                  </a:schemeClr>
                </a:solidFill>
              </a:rPr>
              <a:t>Равномерное прямолинейное движение. Скорость </a:t>
            </a:r>
            <a:r>
              <a:rPr lang="ru-RU" sz="2100" b="1" cap="all" dirty="0" smtClean="0">
                <a:solidFill>
                  <a:srgbClr val="ED7D31">
                    <a:lumMod val="75000"/>
                  </a:srgbClr>
                </a:solidFill>
              </a:rPr>
              <a:t>(практика)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1475014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681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Галилео Галилей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 flipH="1">
            <a:off x="5388423" y="2799961"/>
            <a:ext cx="2024532" cy="1178910"/>
          </a:xfrm>
          <a:prstGeom prst="rtTriangle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 рисунке приведены графики движения двух тел. Чему равно отношение скорости первого тела к скорости второго?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3636" y="12072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4"/>
              <p:cNvSpPr>
                <a:spLocks noChangeArrowheads="1"/>
              </p:cNvSpPr>
              <p:nvPr/>
            </p:nvSpPr>
            <p:spPr bwMode="auto">
              <a:xfrm>
                <a:off x="368300" y="4422651"/>
                <a:ext cx="3222625" cy="348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>
                  <a:lnSpc>
                    <a:spcPts val="2000"/>
                  </a:lnSpc>
                </a:pPr>
                <a:r>
                  <a:rPr lang="ru-RU" altLang="ru-RU" sz="12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ОТВЕТ:</a:t>
                </a:r>
                <a:r>
                  <a:rPr lang="ru-RU" altLang="ru-RU" sz="12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ru-RU" altLang="ru-RU" sz="1200" dirty="0" smtClean="0">
                    <a:latin typeface="+mn-lt"/>
                    <a:cs typeface="Arial" panose="020B0604020202020204" pitchFamily="34" charset="0"/>
                  </a:rPr>
                  <a:t>отношение скоростей равно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1200" i="1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altLang="ru-RU" sz="1200" dirty="0" smtClean="0">
                    <a:latin typeface="+mn-lt"/>
                    <a:cs typeface="Arial" panose="020B0604020202020204" pitchFamily="34" charset="0"/>
                  </a:rPr>
                  <a:t>.</a:t>
                </a:r>
                <a:endParaRPr lang="ru-RU" altLang="ru-RU" sz="1200" dirty="0"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300" y="4422651"/>
                <a:ext cx="3222625" cy="348813"/>
              </a:xfrm>
              <a:prstGeom prst="rect">
                <a:avLst/>
              </a:prstGeom>
              <a:blipFill rotWithShape="0">
                <a:blip r:embed="rId4"/>
                <a:stretch>
                  <a:fillRect b="-35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368300" y="1595157"/>
            <a:ext cx="252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Уравнение движения: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66924" y="1970718"/>
                <a:ext cx="1204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24" y="1970718"/>
                <a:ext cx="1204647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036364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8300" y="2346279"/>
            <a:ext cx="204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Проекция скорости: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6924" y="2721840"/>
                <a:ext cx="1204647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24" y="2721840"/>
                <a:ext cx="1204647" cy="4598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310158" y="2799961"/>
                <a:ext cx="737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tg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58" y="2799961"/>
                <a:ext cx="737718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68300" y="3249493"/>
            <a:ext cx="82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Значит,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385972" y="3700755"/>
                <a:ext cx="1159228" cy="53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45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30</m:t>
                              </m:r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972" y="3700755"/>
                <a:ext cx="1159228" cy="539187"/>
              </a:xfrm>
              <a:prstGeom prst="rect">
                <a:avLst/>
              </a:prstGeom>
              <a:blipFill rotWithShape="0">
                <a:blip r:embed="rId8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51456" y="3700755"/>
                <a:ext cx="652551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56" y="3700755"/>
                <a:ext cx="652551" cy="7298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791762" y="3787893"/>
                <a:ext cx="671466" cy="333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62" y="3787893"/>
                <a:ext cx="671466" cy="3331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5057991" y="1677155"/>
            <a:ext cx="3475347" cy="2653277"/>
            <a:chOff x="5057991" y="1677155"/>
            <a:chExt cx="3475347" cy="2653277"/>
          </a:xfrm>
        </p:grpSpPr>
        <p:sp>
          <p:nvSpPr>
            <p:cNvPr id="106" name="TextBox 105"/>
            <p:cNvSpPr txBox="1"/>
            <p:nvPr/>
          </p:nvSpPr>
          <p:spPr>
            <a:xfrm>
              <a:off x="5057991" y="1677155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cs typeface="Times New Roman" panose="02020603050405020304" pitchFamily="18" charset="0"/>
                </a:rPr>
                <a:t>x</a:t>
              </a:r>
              <a:endParaRPr lang="ru-RU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237549" y="3972787"/>
              <a:ext cx="29578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ru-RU" baseline="-25000" dirty="0"/>
            </a:p>
          </p:txBody>
        </p:sp>
        <p:cxnSp>
          <p:nvCxnSpPr>
            <p:cNvPr id="69" name="Прямая соединительная линия 68"/>
            <p:cNvCxnSpPr>
              <a:cxnSpLocks/>
            </p:cNvCxnSpPr>
            <p:nvPr/>
          </p:nvCxnSpPr>
          <p:spPr>
            <a:xfrm flipH="1">
              <a:off x="5382708" y="2472618"/>
              <a:ext cx="2582135" cy="150758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H="1">
              <a:off x="5387333" y="2072914"/>
              <a:ext cx="1903839" cy="190384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059863" y="3832297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sz="1400" i="1" dirty="0"/>
            </a:p>
          </p:txBody>
        </p:sp>
        <p:sp>
          <p:nvSpPr>
            <p:cNvPr id="24" name="Дуга 23"/>
            <p:cNvSpPr/>
            <p:nvPr/>
          </p:nvSpPr>
          <p:spPr>
            <a:xfrm rot="1944822">
              <a:off x="5571263" y="3591449"/>
              <a:ext cx="531790" cy="531790"/>
            </a:xfrm>
            <a:prstGeom prst="arc">
              <a:avLst>
                <a:gd name="adj1" fmla="val 16200000"/>
                <a:gd name="adj2" fmla="val 21296031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Дуга 84"/>
            <p:cNvSpPr/>
            <p:nvPr/>
          </p:nvSpPr>
          <p:spPr>
            <a:xfrm rot="1493892">
              <a:off x="5337512" y="3093949"/>
              <a:ext cx="1236483" cy="1236483"/>
            </a:xfrm>
            <a:prstGeom prst="arc">
              <a:avLst>
                <a:gd name="adj1" fmla="val 16200000"/>
                <a:gd name="adj2" fmla="val 39966"/>
              </a:avLst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523701" y="3395814"/>
                  <a:ext cx="49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3701" y="3395814"/>
                  <a:ext cx="498855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052105" y="3632322"/>
                  <a:ext cx="49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105" y="3632322"/>
                  <a:ext cx="498855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Прямая со стрелкой 19"/>
            <p:cNvCxnSpPr/>
            <p:nvPr/>
          </p:nvCxnSpPr>
          <p:spPr>
            <a:xfrm flipV="1">
              <a:off x="5383617" y="1776995"/>
              <a:ext cx="0" cy="2208615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>
              <a:off x="5383617" y="3980211"/>
              <a:ext cx="3049307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5543" y="3251223"/>
                <a:ext cx="1204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tg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43" y="3251223"/>
                <a:ext cx="1204647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68139" y="3251223"/>
                <a:ext cx="1204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tg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39" y="3251223"/>
                <a:ext cx="1204647" cy="307777"/>
              </a:xfrm>
              <a:prstGeom prst="rect">
                <a:avLst/>
              </a:prstGeom>
              <a:blipFill rotWithShape="0"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8300" y="3800588"/>
            <a:ext cx="204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Искомое отношение:</a:t>
            </a:r>
            <a:endParaRPr lang="ru-RU" sz="1400" i="1" dirty="0">
              <a:cs typeface="Gerbera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2387" y="1860838"/>
            <a:ext cx="2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954459" y="230365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899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/>
      <p:bldP spid="93" grpId="0"/>
      <p:bldP spid="97" grpId="0"/>
      <p:bldP spid="111" grpId="0"/>
      <p:bldP spid="61" grpId="0"/>
      <p:bldP spid="63" grpId="0"/>
      <p:bldP spid="65" grpId="0"/>
      <p:bldP spid="66" grpId="0"/>
      <p:bldP spid="67" grpId="0"/>
      <p:bldP spid="68" grpId="0"/>
      <p:bldP spid="3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91904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Даны законы движения двух материальных точек: </a:t>
            </a:r>
            <a:r>
              <a:rPr lang="en-US" altLang="ru-RU" sz="1400" i="1" dirty="0" smtClean="0">
                <a:latin typeface="Gerbera"/>
                <a:cs typeface="Arial" panose="020B0604020202020204" pitchFamily="34" charset="0"/>
              </a:rPr>
              <a:t>x</a:t>
            </a:r>
            <a:r>
              <a:rPr lang="en-US" altLang="ru-RU" sz="1400" baseline="-25000" dirty="0" smtClean="0">
                <a:latin typeface="Gerbera"/>
                <a:cs typeface="Arial" panose="020B0604020202020204" pitchFamily="34" charset="0"/>
              </a:rPr>
              <a:t>1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= 20 – </a:t>
            </a:r>
            <a:r>
              <a:rPr lang="en-US" altLang="ru-RU" sz="1400" i="1" dirty="0" smtClean="0"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(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м), </a:t>
            </a:r>
            <a:r>
              <a:rPr lang="en-US" altLang="ru-RU" sz="1400" i="1" dirty="0" smtClean="0">
                <a:latin typeface="Gerbera"/>
                <a:cs typeface="Arial" panose="020B0604020202020204" pitchFamily="34" charset="0"/>
              </a:rPr>
              <a:t>x</a:t>
            </a:r>
            <a:r>
              <a:rPr lang="en-US" altLang="ru-RU" sz="1400" baseline="-25000" dirty="0" smtClean="0">
                <a:latin typeface="Gerbera"/>
                <a:cs typeface="Arial" panose="020B0604020202020204" pitchFamily="34" charset="0"/>
              </a:rPr>
              <a:t>2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= 5 + 2</a:t>
            </a:r>
            <a:r>
              <a:rPr lang="en-US" altLang="ru-RU" sz="1400" i="1" dirty="0" smtClean="0"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(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м). Определите время и координату места встречи точек.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Постройте графики зависимости проекций скоростей точек от времени.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9816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32101" y="149816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855" y="1827074"/>
                <a:ext cx="14360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=20−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1827074"/>
                <a:ext cx="143609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512704"/>
            <a:ext cx="137332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32102" y="1815021"/>
            <a:ext cx="0" cy="15949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2528145"/>
                <a:ext cx="1374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528145"/>
                <a:ext cx="1374914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57188" y="2809959"/>
                <a:ext cx="1374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809959"/>
                <a:ext cx="1374914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729145" y="2682409"/>
                <a:ext cx="1634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20−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=5+2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45" y="2682409"/>
                <a:ext cx="1634678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729145" y="1825442"/>
            <a:ext cx="252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1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способ (аналитический)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3855" y="2162269"/>
                <a:ext cx="1441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=5+2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162269"/>
                <a:ext cx="1441805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57188" y="3094350"/>
                <a:ext cx="1374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094350"/>
                <a:ext cx="1374914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357395" y="2257274"/>
                <a:ext cx="688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95" y="2257274"/>
                <a:ext cx="688586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1731750" y="2250577"/>
            <a:ext cx="1835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В момент встречи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086020" y="2257274"/>
                <a:ext cx="8222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400" dirty="0" smtClean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rPr>
                  <a:t>.</a:t>
                </a:r>
                <a:endParaRPr lang="ru-RU" sz="1400" dirty="0">
                  <a:solidFill>
                    <a:srgbClr val="848484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20" y="2257274"/>
                <a:ext cx="822276" cy="307777"/>
              </a:xfrm>
              <a:prstGeom prst="rect">
                <a:avLst/>
              </a:prstGeom>
              <a:blipFill rotWithShape="0">
                <a:blip r:embed="rId11"/>
                <a:stretch>
                  <a:fillRect t="-1961" r="-1481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3891656" y="2250577"/>
            <a:ext cx="30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29145" y="3107544"/>
                <a:ext cx="1634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20−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5=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+2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45" y="3107544"/>
                <a:ext cx="1634678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29145" y="3532679"/>
                <a:ext cx="9599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15=3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45" y="3532679"/>
                <a:ext cx="959943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729145" y="3957814"/>
                <a:ext cx="989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/>
                      </a:rPr>
                      <m:t>=5 (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/>
                      </a:rPr>
                      <m:t>c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1400" i="1" dirty="0" smtClean="0">
                    <a:solidFill>
                      <a:schemeClr val="tx1"/>
                    </a:solidFill>
                    <a:latin typeface="Gerbera" pitchFamily="50" charset="0"/>
                    <a:cs typeface="Gerbera" pitchFamily="50" charset="0"/>
                  </a:rPr>
                  <a:t>.</a:t>
                </a:r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45" y="3957814"/>
                <a:ext cx="989695" cy="307777"/>
              </a:xfrm>
              <a:prstGeom prst="rect">
                <a:avLst/>
              </a:prstGeom>
              <a:blipFill rotWithShape="0">
                <a:blip r:embed="rId14"/>
                <a:stretch>
                  <a:fillRect t="-3922" r="-617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298851" y="4384549"/>
                <a:ext cx="15835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=5+2∙5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51" y="4384549"/>
                <a:ext cx="1583575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731750" y="4382947"/>
            <a:ext cx="803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Тогда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578356" y="2091060"/>
            <a:ext cx="0" cy="2414195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141322" y="1991221"/>
            <a:ext cx="500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i="1" dirty="0" smtClean="0">
                <a:cs typeface="Times New Roman" panose="02020603050405020304" pitchFamily="18" charset="0"/>
              </a:rPr>
              <a:t>υ</a:t>
            </a:r>
            <a:r>
              <a:rPr lang="ru-RU" sz="1400" i="1" baseline="-25000" dirty="0" smtClean="0">
                <a:cs typeface="Times New Roman" panose="02020603050405020304" pitchFamily="18" charset="0"/>
              </a:rPr>
              <a:t>х</a:t>
            </a:r>
            <a:r>
              <a:rPr lang="en-US" sz="1400" dirty="0" smtClean="0">
                <a:cs typeface="Times New Roman" panose="02020603050405020304" pitchFamily="18" charset="0"/>
              </a:rPr>
              <a:t>,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м/с</a:t>
            </a:r>
            <a:endParaRPr lang="ru-RU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8092284" y="3745138"/>
            <a:ext cx="5013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ru-RU" dirty="0" smtClean="0"/>
              <a:t>, с</a:t>
            </a:r>
            <a:endParaRPr lang="ru-RU" baseline="-250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5584157" y="2935668"/>
            <a:ext cx="212941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578356" y="3751039"/>
            <a:ext cx="2885374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95164" y="3342943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495164" y="2938601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495164" y="4162324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266387" y="3595657"/>
            <a:ext cx="2519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</a:t>
            </a:r>
            <a:endParaRPr lang="ru-RU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5260068" y="3197147"/>
            <a:ext cx="320664" cy="377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5261056" y="2779627"/>
            <a:ext cx="346850" cy="377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baseline="-25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167585" y="4003415"/>
            <a:ext cx="3460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−</a:t>
            </a:r>
            <a:r>
              <a:rPr lang="en-US" dirty="0" smtClean="0"/>
              <a:t>1</a:t>
            </a:r>
            <a:endParaRPr lang="ru-RU" baseline="-25000" dirty="0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5584157" y="4159149"/>
            <a:ext cx="212941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6200000">
            <a:off x="5986707" y="3797047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889013" y="3804861"/>
            <a:ext cx="24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706560" y="1744763"/>
                <a:ext cx="1204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560" y="1744763"/>
                <a:ext cx="1204647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6835366" y="2070518"/>
                <a:ext cx="1204647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=−1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366" y="2070518"/>
                <a:ext cx="1204647" cy="45839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885058" y="2072717"/>
                <a:ext cx="1204647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58" y="2072717"/>
                <a:ext cx="1204647" cy="45839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521274" y="420869"/>
                <a:ext cx="14360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=20−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274" y="420869"/>
                <a:ext cx="1436099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772819" y="423276"/>
                <a:ext cx="1441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=5+2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19" y="423276"/>
                <a:ext cx="1441805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1118502" y="660308"/>
                <a:ext cx="1374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02" y="660308"/>
                <a:ext cx="1374914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2192506" y="670729"/>
                <a:ext cx="1374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06" y="670729"/>
                <a:ext cx="1374914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5964582" y="677887"/>
                <a:ext cx="1374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582" y="677887"/>
                <a:ext cx="1374914" cy="307777"/>
              </a:xfrm>
              <a:prstGeom prst="rect">
                <a:avLst/>
              </a:prstGeom>
              <a:blipFill rotWithShape="0">
                <a:blip r:embed="rId2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683922" y="4391111"/>
                <a:ext cx="813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ru-RU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1400" i="1" dirty="0">
                  <a:solidFill>
                    <a:prstClr val="black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22" y="4391111"/>
                <a:ext cx="813236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716747" y="2781225"/>
            <a:ext cx="2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7716747" y="400736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724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0494E-6 L -0.56354 0.2725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9877E-6 L -0.70069 0.33672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1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8333 0.3623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81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0069 0.4160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2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0494E-6 L -0.61285 0.46975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42" y="2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  <p:bldP spid="94" grpId="0"/>
      <p:bldP spid="95" grpId="0"/>
      <p:bldP spid="96" grpId="0"/>
      <p:bldP spid="97" grpId="0"/>
      <p:bldP spid="57" grpId="0"/>
      <p:bldP spid="58" grpId="0"/>
      <p:bldP spid="85" grpId="0"/>
      <p:bldP spid="86" grpId="0"/>
      <p:bldP spid="59" grpId="0"/>
      <p:bldP spid="63" grpId="0"/>
      <p:bldP spid="65" grpId="0"/>
      <p:bldP spid="66" grpId="0"/>
      <p:bldP spid="67" grpId="0"/>
      <p:bldP spid="98" grpId="0"/>
      <p:bldP spid="68" grpId="0"/>
      <p:bldP spid="106" grpId="0"/>
      <p:bldP spid="136" grpId="0"/>
      <p:bldP spid="87" grpId="0"/>
      <p:bldP spid="90" grpId="0"/>
      <p:bldP spid="91" grpId="0"/>
      <p:bldP spid="102" grpId="0"/>
      <p:bldP spid="109" grpId="0"/>
      <p:bldP spid="111" grpId="0"/>
      <p:bldP spid="115" grpId="0"/>
      <p:bldP spid="116" grpId="0"/>
      <p:bldP spid="117" grpId="0"/>
      <p:bldP spid="117" grpId="1"/>
      <p:bldP spid="117" grpId="2"/>
      <p:bldP spid="123" grpId="0"/>
      <p:bldP spid="123" grpId="1"/>
      <p:bldP spid="123" grpId="2"/>
      <p:bldP spid="124" grpId="0"/>
      <p:bldP spid="124" grpId="1"/>
      <p:bldP spid="124" grpId="2"/>
      <p:bldP spid="125" grpId="0"/>
      <p:bldP spid="125" grpId="1"/>
      <p:bldP spid="125" grpId="2"/>
      <p:bldP spid="126" grpId="0"/>
      <p:bldP spid="126" grpId="1"/>
      <p:bldP spid="126" grpId="2"/>
      <p:bldP spid="2" grpId="0"/>
      <p:bldP spid="3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29145" y="1744763"/>
            <a:ext cx="7360560" cy="2954125"/>
            <a:chOff x="1729145" y="1744763"/>
            <a:chExt cx="7360560" cy="2954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729145" y="2682409"/>
                  <a:ext cx="16346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20−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=5+2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solidFill>
                      <a:schemeClr val="tx1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145" y="2682409"/>
                  <a:ext cx="163467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/>
            <p:cNvSpPr txBox="1"/>
            <p:nvPr/>
          </p:nvSpPr>
          <p:spPr>
            <a:xfrm>
              <a:off x="1729145" y="1825442"/>
              <a:ext cx="2527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1 </a:t>
              </a: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способ (аналитический)</a:t>
              </a:r>
              <a:endParaRPr lang="ru-RU" sz="1400" i="1" dirty="0"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357395" y="2257274"/>
                  <a:ext cx="6885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400" i="1" dirty="0">
                    <a:solidFill>
                      <a:schemeClr val="tx1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395" y="2257274"/>
                  <a:ext cx="688586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1731750" y="2250577"/>
              <a:ext cx="1835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В момент встречи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4086020" y="2257274"/>
                  <a:ext cx="8222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ru-RU" sz="1400" dirty="0" smtClean="0">
                      <a:solidFill>
                        <a:srgbClr val="848484"/>
                      </a:solidFill>
                      <a:latin typeface="Gerbera" pitchFamily="50" charset="0"/>
                      <a:cs typeface="Gerbera" pitchFamily="50" charset="0"/>
                    </a:rPr>
                    <a:t>.</a:t>
                  </a:r>
                  <a:endParaRPr lang="ru-RU" sz="1400" dirty="0">
                    <a:solidFill>
                      <a:srgbClr val="848484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020" y="2257274"/>
                  <a:ext cx="822276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961" r="-1481" b="-196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/>
            <p:cNvSpPr txBox="1"/>
            <p:nvPr/>
          </p:nvSpPr>
          <p:spPr>
            <a:xfrm>
              <a:off x="3891656" y="2250577"/>
              <a:ext cx="300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и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729145" y="3107544"/>
                  <a:ext cx="16346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20−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5=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+2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solidFill>
                      <a:schemeClr val="tx1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145" y="3107544"/>
                  <a:ext cx="1634678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729145" y="3532679"/>
                  <a:ext cx="9599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15=3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solidFill>
                      <a:schemeClr val="tx1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145" y="3532679"/>
                  <a:ext cx="959943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729145" y="3957814"/>
                  <a:ext cx="9896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=5 (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/>
                        </a:rPr>
                        <m:t>c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sz="1400" i="1" dirty="0" smtClean="0">
                      <a:solidFill>
                        <a:schemeClr val="tx1"/>
                      </a:solidFill>
                      <a:latin typeface="Gerbera" pitchFamily="50" charset="0"/>
                      <a:cs typeface="Gerbera" pitchFamily="50" charset="0"/>
                    </a:rPr>
                    <a:t>.</a:t>
                  </a:r>
                  <a:endParaRPr lang="ru-RU" sz="1400" i="1" dirty="0">
                    <a:solidFill>
                      <a:schemeClr val="tx1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145" y="3957814"/>
                  <a:ext cx="989695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3922" r="-617" b="-196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2298851" y="4384549"/>
                  <a:ext cx="15835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=5+2∙5</m:t>
                        </m:r>
                      </m:oMath>
                    </m:oMathPara>
                  </a14:m>
                  <a:endParaRPr lang="ru-RU" sz="1400" i="1" dirty="0">
                    <a:solidFill>
                      <a:schemeClr val="tx1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851" y="4384549"/>
                  <a:ext cx="1583575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Box 84"/>
            <p:cNvSpPr txBox="1"/>
            <p:nvPr/>
          </p:nvSpPr>
          <p:spPr>
            <a:xfrm>
              <a:off x="1731750" y="4382947"/>
              <a:ext cx="803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Тогда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 flipV="1">
              <a:off x="5578356" y="2091060"/>
              <a:ext cx="0" cy="2414195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141322" y="1991221"/>
              <a:ext cx="5004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i="1" dirty="0" smtClean="0">
                  <a:cs typeface="Times New Roman" panose="02020603050405020304" pitchFamily="18" charset="0"/>
                </a:rPr>
                <a:t>υ</a:t>
              </a:r>
              <a:r>
                <a:rPr lang="ru-RU" sz="1400" i="1" baseline="-25000" dirty="0" smtClean="0">
                  <a:cs typeface="Times New Roman" panose="02020603050405020304" pitchFamily="18" charset="0"/>
                </a:rPr>
                <a:t>х</a:t>
              </a:r>
              <a:r>
                <a:rPr lang="en-US" sz="1400" dirty="0" smtClean="0">
                  <a:cs typeface="Times New Roman" panose="02020603050405020304" pitchFamily="18" charset="0"/>
                </a:rPr>
                <a:t>,</a:t>
              </a:r>
              <a:endParaRPr lang="ru-RU" sz="1400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 smtClean="0">
                  <a:cs typeface="Times New Roman" panose="02020603050405020304" pitchFamily="18" charset="0"/>
                </a:rPr>
                <a:t>м/с</a:t>
              </a:r>
              <a:endParaRPr lang="ru-RU" sz="14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92284" y="3745138"/>
              <a:ext cx="50131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</a:t>
              </a:r>
              <a:r>
                <a:rPr lang="ru-RU" dirty="0" smtClean="0"/>
                <a:t>, с</a:t>
              </a:r>
              <a:endParaRPr lang="ru-RU" baseline="-25000" dirty="0"/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 flipH="1">
              <a:off x="5584157" y="2938843"/>
              <a:ext cx="212941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5578356" y="3751039"/>
              <a:ext cx="2885374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5492783" y="3342943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489608" y="2938601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5492783" y="4162324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5266387" y="3595657"/>
              <a:ext cx="25192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O</a:t>
              </a:r>
              <a:endParaRPr lang="ru-RU" baseline="-25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58557" y="3197147"/>
              <a:ext cx="320664" cy="377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ru-RU" baseline="-25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60161" y="2779627"/>
              <a:ext cx="3184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ru-RU" baseline="-25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167585" y="4003415"/>
              <a:ext cx="34607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−</a:t>
              </a:r>
              <a:r>
                <a:rPr lang="en-US" dirty="0" smtClean="0"/>
                <a:t>1</a:t>
              </a:r>
              <a:endParaRPr lang="ru-RU" baseline="-25000" dirty="0"/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flipH="1">
              <a:off x="5584157" y="4162324"/>
              <a:ext cx="212941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16200000">
              <a:off x="5986707" y="3797047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5889013" y="3804861"/>
              <a:ext cx="24236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ru-RU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7706560" y="1744763"/>
                  <a:ext cx="12046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6560" y="1744763"/>
                  <a:ext cx="1204647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6835366" y="2070518"/>
                  <a:ext cx="1204647" cy="458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=−1 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с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366" y="2070518"/>
                  <a:ext cx="1204647" cy="45839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7885058" y="2072717"/>
                  <a:ext cx="1204647" cy="458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м</m:t>
                            </m:r>
                          </m:num>
                          <m:den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с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5058" y="2072717"/>
                  <a:ext cx="1204647" cy="45839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Прямоугольник 129"/>
                <p:cNvSpPr/>
                <p:nvPr/>
              </p:nvSpPr>
              <p:spPr>
                <a:xfrm>
                  <a:off x="3683922" y="4391111"/>
                  <a:ext cx="81323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  <m:r>
                          <a:rPr lang="ru-RU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м.</m:t>
                        </m:r>
                      </m:oMath>
                    </m:oMathPara>
                  </a14:m>
                  <a:endParaRPr lang="ru-RU" sz="1400" i="1" dirty="0">
                    <a:solidFill>
                      <a:prstClr val="black"/>
                    </a:solidFill>
                    <a:latin typeface="Gerbera" pitchFamily="50" charset="0"/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130" name="Прямоугольник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922" y="4391111"/>
                  <a:ext cx="813236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TextBox 130"/>
            <p:cNvSpPr txBox="1"/>
            <p:nvPr/>
          </p:nvSpPr>
          <p:spPr>
            <a:xfrm>
              <a:off x="7716747" y="2781225"/>
              <a:ext cx="2584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endParaRPr lang="ru-RU" sz="14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716747" y="4007369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2</a:t>
              </a:r>
              <a:endParaRPr lang="ru-RU" sz="1400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Даны законы движения двух материальных точек: </a:t>
            </a:r>
            <a:r>
              <a:rPr lang="en-US" altLang="ru-RU" sz="1400" i="1" dirty="0" smtClean="0">
                <a:latin typeface="Gerbera"/>
                <a:cs typeface="Arial" panose="020B0604020202020204" pitchFamily="34" charset="0"/>
              </a:rPr>
              <a:t>x</a:t>
            </a:r>
            <a:r>
              <a:rPr lang="en-US" altLang="ru-RU" sz="1400" baseline="-25000" dirty="0" smtClean="0">
                <a:latin typeface="Gerbera"/>
                <a:cs typeface="Arial" panose="020B0604020202020204" pitchFamily="34" charset="0"/>
              </a:rPr>
              <a:t>1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= 20 – </a:t>
            </a:r>
            <a:r>
              <a:rPr lang="en-US" altLang="ru-RU" sz="1400" i="1" dirty="0" smtClean="0"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(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м), </a:t>
            </a:r>
            <a:r>
              <a:rPr lang="en-US" altLang="ru-RU" sz="1400" i="1" dirty="0" smtClean="0">
                <a:latin typeface="Gerbera"/>
                <a:cs typeface="Arial" panose="020B0604020202020204" pitchFamily="34" charset="0"/>
              </a:rPr>
              <a:t>x</a:t>
            </a:r>
            <a:r>
              <a:rPr lang="en-US" altLang="ru-RU" sz="1400" baseline="-25000" dirty="0" smtClean="0">
                <a:latin typeface="Gerbera"/>
                <a:cs typeface="Arial" panose="020B0604020202020204" pitchFamily="34" charset="0"/>
              </a:rPr>
              <a:t>2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= 5 + 2</a:t>
            </a:r>
            <a:r>
              <a:rPr lang="en-US" altLang="ru-RU" sz="1400" i="1" dirty="0" smtClean="0">
                <a:latin typeface="Gerbera"/>
                <a:cs typeface="Arial" panose="020B0604020202020204" pitchFamily="34" charset="0"/>
              </a:rPr>
              <a:t>t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(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м). Определите время и координату места встречи точек.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Постройте графики зависимости проекций скоростей точек от времени.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9816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732101" y="149816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855" y="1827074"/>
                <a:ext cx="14360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=20−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1827074"/>
                <a:ext cx="1436099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512704"/>
            <a:ext cx="137332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732102" y="1815021"/>
            <a:ext cx="0" cy="15949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733904" y="4422651"/>
            <a:ext cx="705132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+mn-lt"/>
                <a:cs typeface="Arial" panose="020B0604020202020204" pitchFamily="34" charset="0"/>
              </a:rPr>
              <a:t>две МТ встретятся через 5 с в точке с координатой 15 м.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2528145"/>
                <a:ext cx="1374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528145"/>
                <a:ext cx="1374914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57188" y="2809959"/>
                <a:ext cx="1374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809959"/>
                <a:ext cx="1374914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729145" y="1825442"/>
            <a:ext cx="252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2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способ (графический)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3855" y="2162269"/>
                <a:ext cx="1441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=5+2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2162269"/>
                <a:ext cx="1441805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4921213" y="1836118"/>
            <a:ext cx="0" cy="2208615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4485770" y="1736278"/>
            <a:ext cx="46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cs typeface="Times New Roman" panose="02020603050405020304" pitchFamily="18" charset="0"/>
              </a:rPr>
              <a:t>x</a:t>
            </a:r>
            <a:r>
              <a:rPr lang="en-US" sz="1400" dirty="0" smtClean="0"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cs typeface="Times New Roman" panose="02020603050405020304" pitchFamily="18" charset="0"/>
              </a:rPr>
              <a:t>м</a:t>
            </a:r>
            <a:endParaRPr lang="ru-RU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8124311" y="4033433"/>
            <a:ext cx="5013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ru-RU" dirty="0" smtClean="0"/>
              <a:t>, с</a:t>
            </a:r>
            <a:endParaRPr lang="ru-RU" baseline="-250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4920546" y="2633663"/>
            <a:ext cx="3651954" cy="99536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921213" y="4039334"/>
            <a:ext cx="3586554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4840403" y="2416577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 flipV="1">
            <a:off x="4921730" y="2414022"/>
            <a:ext cx="3843651" cy="52444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6200000">
            <a:off x="5477201" y="4085342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746819" y="2344884"/>
                <a:ext cx="1204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19" y="2344884"/>
                <a:ext cx="1204647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97459" y="389142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O</a:t>
            </a:r>
            <a:endParaRPr lang="ru-RU" sz="14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88154" y="4090274"/>
            <a:ext cx="2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ru-RU" sz="1400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16200000">
            <a:off x="6075688" y="4085342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>
            <a:off x="6666934" y="4085342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>
            <a:off x="7257484" y="4085342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>
            <a:off x="7852797" y="4085342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54677" y="409027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741077" y="2864326"/>
                <a:ext cx="10913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077" y="2864326"/>
                <a:ext cx="109134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702264" y="2867099"/>
                <a:ext cx="1204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264" y="2867099"/>
                <a:ext cx="120464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500050" y="2262369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</a:t>
            </a:r>
            <a:endParaRPr lang="ru-RU" sz="1400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840403" y="2825358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840403" y="3224213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840403" y="3628630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899677" y="2396027"/>
            <a:ext cx="45719" cy="457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899677" y="3608715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4602555" y="34717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738048" y="3383768"/>
                <a:ext cx="2422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=20−1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48" y="3383768"/>
                <a:ext cx="2422266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738048" y="3903210"/>
                <a:ext cx="2315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5+2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e>
                      </m:d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48" y="3903210"/>
                <a:ext cx="2315827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V="1">
            <a:off x="6707200" y="2673067"/>
            <a:ext cx="0" cy="135759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930071" y="3143659"/>
            <a:ext cx="178772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572045" y="409027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4929187" y="2658707"/>
            <a:ext cx="178503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550961" y="2981509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11</a:t>
            </a:r>
            <a:endParaRPr lang="ru-RU" sz="1400" dirty="0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4879181" y="3143230"/>
            <a:ext cx="42438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4879181" y="2658991"/>
            <a:ext cx="42438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528997" y="2488612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17</a:t>
            </a:r>
            <a:endParaRPr lang="ru-RU" sz="1400" dirty="0"/>
          </a:p>
        </p:txBody>
      </p:sp>
      <p:sp>
        <p:nvSpPr>
          <p:cNvPr id="104" name="Овал 103"/>
          <p:cNvSpPr/>
          <p:nvPr/>
        </p:nvSpPr>
        <p:spPr>
          <a:xfrm>
            <a:off x="6688014" y="2630765"/>
            <a:ext cx="45719" cy="4571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6684487" y="3119155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4528997" y="2692185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15</a:t>
            </a:r>
            <a:endParaRPr lang="ru-RU" sz="1400" dirty="0"/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flipV="1">
            <a:off x="4926807" y="2817813"/>
            <a:ext cx="2971800" cy="913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7893856" y="2814638"/>
            <a:ext cx="0" cy="1219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вал 100"/>
          <p:cNvSpPr/>
          <p:nvPr/>
        </p:nvSpPr>
        <p:spPr>
          <a:xfrm>
            <a:off x="7870545" y="2793109"/>
            <a:ext cx="45719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371475" y="1291904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357188" y="3094350"/>
                <a:ext cx="1374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094350"/>
                <a:ext cx="1374914" cy="307777"/>
              </a:xfrm>
              <a:prstGeom prst="rect">
                <a:avLst/>
              </a:prstGeom>
              <a:blipFill rotWithShape="0">
                <a:blip r:embed="rId2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3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5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7" grpId="0"/>
      <p:bldP spid="106" grpId="0"/>
      <p:bldP spid="136" grpId="0"/>
      <p:bldP spid="111" grpId="0"/>
      <p:bldP spid="7" grpId="0"/>
      <p:bldP spid="51" grpId="0"/>
      <p:bldP spid="60" grpId="0"/>
      <p:bldP spid="115" grpId="0"/>
      <p:bldP spid="72" grpId="0"/>
      <p:bldP spid="73" grpId="0"/>
      <p:bldP spid="9" grpId="0" animBg="1"/>
      <p:bldP spid="80" grpId="0" animBg="1"/>
      <p:bldP spid="81" grpId="0"/>
      <p:bldP spid="83" grpId="0"/>
      <p:bldP spid="100" grpId="0"/>
      <p:bldP spid="110" grpId="0"/>
      <p:bldP spid="113" grpId="0"/>
      <p:bldP spid="118" grpId="0"/>
      <p:bldP spid="104" grpId="0" animBg="1"/>
      <p:bldP spid="105" grpId="0" animBg="1"/>
      <p:bldP spid="119" grpId="0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105952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1,8 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1059521" cy="4598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334354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4"/>
            <a:ext cx="0" cy="186592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321073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321073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386662" y="2076675"/>
            <a:ext cx="391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Расстояние между МТ в начале движения: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384138" y="3232529"/>
                <a:ext cx="1595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+1,8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</m:d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38" y="3232529"/>
                <a:ext cx="15952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50346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547976"/>
                <a:ext cx="1063689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=3,2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47976"/>
                <a:ext cx="1063689" cy="4598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3010539"/>
                <a:ext cx="9679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=2,5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0539"/>
                <a:ext cx="96795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7089422" y="2359748"/>
            <a:ext cx="0" cy="2208615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567743" y="2263903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cs typeface="Times New Roman" panose="02020603050405020304" pitchFamily="18" charset="0"/>
              </a:rPr>
              <a:t>у</a:t>
            </a:r>
            <a:r>
              <a:rPr lang="en-US" sz="1400" dirty="0" smtClean="0"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cs typeface="Times New Roman" panose="02020603050405020304" pitchFamily="18" charset="0"/>
              </a:rPr>
              <a:t>м</a:t>
            </a:r>
            <a:endParaRPr lang="ru-RU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8071269" y="4101400"/>
            <a:ext cx="5013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ru-RU" dirty="0" smtClean="0"/>
              <a:t>, м</a:t>
            </a:r>
            <a:endParaRPr lang="ru-RU" baseline="-250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5939278" y="2829450"/>
            <a:ext cx="1152526" cy="128111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773384" y="4107301"/>
            <a:ext cx="2689225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57444" y="4108703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O</a:t>
            </a:r>
            <a:endParaRPr lang="ru-RU" sz="1400" i="1" dirty="0"/>
          </a:p>
        </p:txBody>
      </p:sp>
      <p:sp>
        <p:nvSpPr>
          <p:cNvPr id="5" name="Овал 4"/>
          <p:cNvSpPr/>
          <p:nvPr/>
        </p:nvSpPr>
        <p:spPr>
          <a:xfrm>
            <a:off x="5911847" y="4082509"/>
            <a:ext cx="52387" cy="523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063346" y="2803624"/>
            <a:ext cx="52387" cy="523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68996" y="4109321"/>
            <a:ext cx="419544" cy="0"/>
          </a:xfrm>
          <a:prstGeom prst="straightConnector1">
            <a:avLst/>
          </a:prstGeom>
          <a:ln w="19050">
            <a:solidFill>
              <a:srgbClr val="72B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089540" y="2861250"/>
            <a:ext cx="0" cy="524619"/>
          </a:xfrm>
          <a:prstGeom prst="straightConnector1">
            <a:avLst/>
          </a:prstGeom>
          <a:ln w="19050">
            <a:solidFill>
              <a:srgbClr val="F57B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16791" y="4101068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7066008" y="268127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073107" y="4082509"/>
                <a:ext cx="3704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107" y="4082509"/>
                <a:ext cx="370422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094067" y="3178162"/>
                <a:ext cx="3704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067" y="3178162"/>
                <a:ext cx="370422" cy="276999"/>
              </a:xfrm>
              <a:prstGeom prst="rect">
                <a:avLst/>
              </a:prstGeom>
              <a:blipFill rotWithShape="0">
                <a:blip r:embed="rId10"/>
                <a:stretch>
                  <a:fillRect r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235295" y="3225874"/>
                <a:ext cx="346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295" y="3225874"/>
                <a:ext cx="346570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5690784" y="3828059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x</a:t>
            </a:r>
            <a:r>
              <a:rPr lang="en-US" sz="1200" baseline="-25000" dirty="0" smtClean="0"/>
              <a:t>0</a:t>
            </a:r>
            <a:endParaRPr lang="ru-RU" sz="1200" i="1" dirty="0"/>
          </a:p>
        </p:txBody>
      </p:sp>
      <p:sp>
        <p:nvSpPr>
          <p:cNvPr id="89" name="TextBox 88"/>
          <p:cNvSpPr txBox="1"/>
          <p:nvPr/>
        </p:nvSpPr>
        <p:spPr>
          <a:xfrm>
            <a:off x="6799295" y="2617999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y</a:t>
            </a:r>
            <a:r>
              <a:rPr lang="en-US" sz="1200" baseline="-25000" dirty="0" smtClean="0"/>
              <a:t>0</a:t>
            </a:r>
            <a:endParaRPr lang="ru-RU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384138" y="3540224"/>
                <a:ext cx="1595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−3,2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38" y="3540224"/>
                <a:ext cx="1595282" cy="307777"/>
              </a:xfrm>
              <a:prstGeom prst="rect">
                <a:avLst/>
              </a:prstGeom>
              <a:blipFill rotWithShape="0"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385796" y="2924834"/>
            <a:ext cx="2400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Уравнение движения МТ: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656515" y="2915011"/>
                <a:ext cx="1193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515" y="2915011"/>
                <a:ext cx="1193442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1385795" y="3847919"/>
            <a:ext cx="2239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При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t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=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t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1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,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x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1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= 0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и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у</a:t>
            </a:r>
            <a:r>
              <a:rPr lang="ru-RU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1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= 0.</a:t>
            </a:r>
            <a:endParaRPr lang="ru-RU" sz="1400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384138" y="4155614"/>
                <a:ext cx="1595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+1,8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38" y="4155614"/>
                <a:ext cx="1595282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2744386" y="4155614"/>
                <a:ext cx="1781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=−4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,5 м;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86" y="4155614"/>
                <a:ext cx="1781894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384138" y="4463309"/>
                <a:ext cx="1541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−3,2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38" y="4463309"/>
                <a:ext cx="1541942" cy="307777"/>
              </a:xfrm>
              <a:prstGeom prst="rect">
                <a:avLst/>
              </a:prstGeom>
              <a:blipFill rotWithShape="0">
                <a:blip r:embed="rId1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2744386" y="4463308"/>
                <a:ext cx="1781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8,0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86" y="4463308"/>
                <a:ext cx="1781894" cy="307777"/>
              </a:xfrm>
              <a:prstGeom prst="rect">
                <a:avLst/>
              </a:prstGeom>
              <a:blipFill rotWithShape="0">
                <a:blip r:embed="rId1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386907" y="2384370"/>
                <a:ext cx="1287762" cy="530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07" y="2384370"/>
                <a:ext cx="1287762" cy="53072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2532696" y="2468272"/>
                <a:ext cx="1583930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−4,5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696" y="2468272"/>
                <a:ext cx="1583930" cy="35323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3897535" y="2462560"/>
                <a:ext cx="950409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84,25</m:t>
                          </m:r>
                        </m:e>
                      </m:ra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535" y="2462560"/>
                <a:ext cx="950409" cy="35323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697030" y="2500401"/>
                <a:ext cx="9504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9,2 м.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030" y="2500401"/>
                <a:ext cx="950409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Rectangle 4"/>
          <p:cNvSpPr>
            <a:spLocks noChangeArrowheads="1"/>
          </p:cNvSpPr>
          <p:nvPr/>
        </p:nvSpPr>
        <p:spPr bwMode="auto">
          <a:xfrm>
            <a:off x="368299" y="402495"/>
            <a:ext cx="863092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Две материальные точки движутся равномерно вдоль координатных осей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х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и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у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так, как это показано на рисунке. Определите расстояние между точками в начале движения, если через 2,5 с они одновременно проходят начало координат. Чему равен модуль скорости второй точки относительно первой, если скорость первой точки равна 1,8 м/с, а второй — 3,2 м/с?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357188" y="3631609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631609"/>
                <a:ext cx="1025363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5557533" y="1106949"/>
                <a:ext cx="105952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1,8 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533" y="1106949"/>
                <a:ext cx="1059521" cy="45980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533400" y="929981"/>
                <a:ext cx="9679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=2,5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29981"/>
                <a:ext cx="96795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258956" y="1102897"/>
                <a:ext cx="1063689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=3,2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956" y="1102897"/>
                <a:ext cx="1063689" cy="45980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500917" y="682266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917" y="682266"/>
                <a:ext cx="1025363" cy="3077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803085" y="937857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085" y="937857"/>
                <a:ext cx="1025363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56737 0.19105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9" y="95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75295 0.28241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4" y="1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6914E-6 L -0.01788 0.40401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7 L -0.34427 0.51204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2099E-6 L -0.70451 0.52253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75" grpId="0"/>
      <p:bldP spid="94" grpId="0"/>
      <p:bldP spid="97" grpId="0"/>
      <p:bldP spid="115" grpId="0"/>
      <p:bldP spid="61" grpId="0"/>
      <p:bldP spid="63" grpId="0"/>
      <p:bldP spid="87" grpId="0"/>
      <p:bldP spid="88" grpId="0"/>
      <p:bldP spid="89" grpId="0"/>
      <p:bldP spid="91" grpId="0"/>
      <p:bldP spid="90" grpId="0"/>
      <p:bldP spid="96" grpId="0"/>
      <p:bldP spid="98" grpId="0"/>
      <p:bldP spid="99" grpId="0"/>
      <p:bldP spid="109" grpId="0"/>
      <p:bldP spid="102" grpId="0"/>
      <p:bldP spid="116" grpId="0"/>
      <p:bldP spid="111" grpId="0"/>
      <p:bldP spid="126" grpId="0"/>
      <p:bldP spid="127" grpId="0"/>
      <p:bldP spid="128" grpId="0"/>
      <p:bldP spid="134" grpId="0"/>
      <p:bldP spid="135" grpId="0"/>
      <p:bldP spid="135" grpId="1"/>
      <p:bldP spid="135" grpId="2"/>
      <p:bldP spid="137" grpId="0"/>
      <p:bldP spid="137" grpId="1"/>
      <p:bldP spid="137" grpId="2"/>
      <p:bldP spid="138" grpId="0"/>
      <p:bldP spid="138" grpId="1"/>
      <p:bldP spid="138" grpId="2"/>
      <p:bldP spid="139" grpId="0"/>
      <p:bldP spid="139" grpId="1"/>
      <p:bldP spid="139" grpId="2"/>
      <p:bldP spid="140" grpId="0"/>
      <p:bldP spid="140" grpId="1"/>
      <p:bldP spid="14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105952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1,8 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1059521" cy="4598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334354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4"/>
            <a:ext cx="0" cy="186592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321073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321073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57188" y="3631609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631609"/>
                <a:ext cx="1025363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50346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547976"/>
                <a:ext cx="1063689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=3,2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47976"/>
                <a:ext cx="1063689" cy="4598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3010539"/>
                <a:ext cx="9679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=2,5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0539"/>
                <a:ext cx="96795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7089422" y="2359748"/>
            <a:ext cx="0" cy="2208615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567743" y="2263903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cs typeface="Times New Roman" panose="02020603050405020304" pitchFamily="18" charset="0"/>
              </a:rPr>
              <a:t>у</a:t>
            </a:r>
            <a:r>
              <a:rPr lang="en-US" sz="1400" dirty="0" smtClean="0"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cs typeface="Times New Roman" panose="02020603050405020304" pitchFamily="18" charset="0"/>
              </a:rPr>
              <a:t>м</a:t>
            </a:r>
            <a:endParaRPr lang="ru-RU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8071269" y="4101400"/>
            <a:ext cx="5013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ru-RU" dirty="0" smtClean="0"/>
              <a:t>, м</a:t>
            </a:r>
            <a:endParaRPr lang="ru-RU" baseline="-25000" dirty="0"/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5773384" y="4107301"/>
            <a:ext cx="2689225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57444" y="4108703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O</a:t>
            </a:r>
            <a:endParaRPr lang="ru-RU" sz="1400" i="1" dirty="0"/>
          </a:p>
        </p:txBody>
      </p:sp>
      <p:sp>
        <p:nvSpPr>
          <p:cNvPr id="5" name="Овал 4"/>
          <p:cNvSpPr/>
          <p:nvPr/>
        </p:nvSpPr>
        <p:spPr>
          <a:xfrm>
            <a:off x="5911847" y="4082509"/>
            <a:ext cx="52387" cy="523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063346" y="2803624"/>
            <a:ext cx="52387" cy="523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68996" y="4109321"/>
            <a:ext cx="419544" cy="0"/>
          </a:xfrm>
          <a:prstGeom prst="straightConnector1">
            <a:avLst/>
          </a:prstGeom>
          <a:ln w="19050">
            <a:solidFill>
              <a:srgbClr val="72B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089540" y="2861250"/>
            <a:ext cx="0" cy="524619"/>
          </a:xfrm>
          <a:prstGeom prst="straightConnector1">
            <a:avLst/>
          </a:prstGeom>
          <a:ln w="19050">
            <a:solidFill>
              <a:srgbClr val="F57B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066008" y="268127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073107" y="4082509"/>
                <a:ext cx="3704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107" y="4082509"/>
                <a:ext cx="370422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094067" y="3178162"/>
                <a:ext cx="3704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067" y="3178162"/>
                <a:ext cx="370422" cy="276999"/>
              </a:xfrm>
              <a:prstGeom prst="rect">
                <a:avLst/>
              </a:prstGeom>
              <a:blipFill rotWithShape="0">
                <a:blip r:embed="rId10"/>
                <a:stretch>
                  <a:fillRect r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 стрелкой 55"/>
          <p:cNvCxnSpPr/>
          <p:nvPr/>
        </p:nvCxnSpPr>
        <p:spPr>
          <a:xfrm>
            <a:off x="7089540" y="4110598"/>
            <a:ext cx="0" cy="524619"/>
          </a:xfrm>
          <a:prstGeom prst="straightConnector1">
            <a:avLst/>
          </a:prstGeom>
          <a:ln w="19050">
            <a:solidFill>
              <a:srgbClr val="F57B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7080015" y="4106940"/>
            <a:ext cx="435210" cy="0"/>
          </a:xfrm>
          <a:prstGeom prst="straightConnector1">
            <a:avLst/>
          </a:prstGeom>
          <a:ln w="19050">
            <a:solidFill>
              <a:srgbClr val="72B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7091363" y="4108451"/>
            <a:ext cx="411162" cy="52546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7089305" y="2861246"/>
            <a:ext cx="0" cy="524619"/>
          </a:xfrm>
          <a:prstGeom prst="straightConnector1">
            <a:avLst/>
          </a:prstGeom>
          <a:ln w="19050">
            <a:solidFill>
              <a:srgbClr val="F57B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952329" y="4110832"/>
            <a:ext cx="435210" cy="0"/>
          </a:xfrm>
          <a:prstGeom prst="straightConnector1">
            <a:avLst/>
          </a:prstGeom>
          <a:ln w="19050">
            <a:solidFill>
              <a:srgbClr val="72B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221415" y="3800886"/>
                <a:ext cx="3704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415" y="3800886"/>
                <a:ext cx="370422" cy="276999"/>
              </a:xfrm>
              <a:prstGeom prst="rect">
                <a:avLst/>
              </a:prstGeom>
              <a:blipFill rotWithShape="0">
                <a:blip r:embed="rId11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707293" y="4386697"/>
                <a:ext cx="3704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293" y="4386697"/>
                <a:ext cx="370422" cy="276999"/>
              </a:xfrm>
              <a:prstGeom prst="rect">
                <a:avLst/>
              </a:prstGeom>
              <a:blipFill rotWithShape="0">
                <a:blip r:embed="rId12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245908" y="4275933"/>
                <a:ext cx="4397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908" y="4275933"/>
                <a:ext cx="439736" cy="2769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2495"/>
            <a:ext cx="863092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Две материальные точки движутся равномерно вдоль координатных осей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х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и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у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так, как это показано на рисунке. Определите расстояние между точками в начале движения, если через 2,5 с они одновременно проходят начало координат. Чему равен модуль скорости второй точки относительно первой, если скорость первой точки равна 1,8 м/с, а второй — 3,2 м/с?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9289" y="2069109"/>
            <a:ext cx="259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Закон сложения скоростей: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78988" y="2413173"/>
                <a:ext cx="13773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88" y="2413173"/>
                <a:ext cx="1377316" cy="307777"/>
              </a:xfrm>
              <a:prstGeom prst="rect">
                <a:avLst/>
              </a:prstGeom>
              <a:blipFill rotWithShape="0">
                <a:blip r:embed="rId14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447028" y="2413173"/>
                <a:ext cx="16170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28" y="2413173"/>
                <a:ext cx="1617058" cy="307777"/>
              </a:xfrm>
              <a:prstGeom prst="rect">
                <a:avLst/>
              </a:prstGeom>
              <a:blipFill rotWithShape="0">
                <a:blip r:embed="rId15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1384138" y="2076675"/>
            <a:ext cx="4263301" cy="2694411"/>
            <a:chOff x="1384138" y="2076675"/>
            <a:chExt cx="4263301" cy="2694411"/>
          </a:xfrm>
        </p:grpSpPr>
        <p:sp>
          <p:nvSpPr>
            <p:cNvPr id="40" name="TextBox 39"/>
            <p:cNvSpPr txBox="1"/>
            <p:nvPr/>
          </p:nvSpPr>
          <p:spPr>
            <a:xfrm>
              <a:off x="1386662" y="2076675"/>
              <a:ext cx="39174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Расстояние между МТ в начале движения:</a:t>
              </a:r>
              <a:endParaRPr lang="ru-RU" sz="1400" i="1" dirty="0"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384138" y="3232529"/>
                  <a:ext cx="159528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+1,8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e>
                        </m:d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138" y="3232529"/>
                  <a:ext cx="159528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384138" y="3540224"/>
                  <a:ext cx="159528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−3,2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138" y="3540224"/>
                  <a:ext cx="159528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/>
            <p:cNvSpPr txBox="1"/>
            <p:nvPr/>
          </p:nvSpPr>
          <p:spPr>
            <a:xfrm>
              <a:off x="1385796" y="2924834"/>
              <a:ext cx="2400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Уравнение движения МТ:</a:t>
              </a:r>
              <a:endParaRPr lang="ru-RU" sz="1400" i="1" dirty="0"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656515" y="2915011"/>
                  <a:ext cx="119344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515" y="2915011"/>
                  <a:ext cx="1193442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1385795" y="3847919"/>
              <a:ext cx="2239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При </a:t>
              </a:r>
              <a:r>
                <a:rPr lang="en-US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t</a:t>
              </a: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 = </a:t>
              </a:r>
              <a:r>
                <a:rPr lang="en-US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t</a:t>
              </a:r>
              <a:r>
                <a:rPr lang="en-US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1</a:t>
              </a: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,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 </a:t>
              </a:r>
              <a:r>
                <a:rPr lang="en-US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x</a:t>
              </a:r>
              <a:r>
                <a:rPr lang="en-US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1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 = 0 </a:t>
              </a: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и </a:t>
              </a:r>
              <a:r>
                <a:rPr lang="ru-RU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у</a:t>
              </a:r>
              <a:r>
                <a:rPr lang="ru-RU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1</a:t>
              </a: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Gerbera" pitchFamily="50" charset="0"/>
                </a:rPr>
                <a:t> = 0:</a:t>
              </a:r>
              <a:endParaRPr lang="ru-RU" sz="1400" dirty="0">
                <a:cs typeface="Gerbera" pitchFamily="50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384138" y="4155614"/>
                  <a:ext cx="159528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+1,8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2,5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138" y="4155614"/>
                  <a:ext cx="1595282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744386" y="4155614"/>
                  <a:ext cx="17818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=−4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,5 м;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386" y="4155614"/>
                  <a:ext cx="1781894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384138" y="4463309"/>
                  <a:ext cx="154194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−3,2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2,5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138" y="4463309"/>
                  <a:ext cx="15419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744386" y="4463308"/>
                  <a:ext cx="17818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8,0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386" y="4463308"/>
                  <a:ext cx="1781894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386907" y="2384370"/>
                  <a:ext cx="1287762" cy="530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907" y="2384370"/>
                  <a:ext cx="1287762" cy="53072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532696" y="2468272"/>
                  <a:ext cx="1583930" cy="353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−4,5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ru-RU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2696" y="2468272"/>
                  <a:ext cx="1583930" cy="35323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897535" y="2462560"/>
                  <a:ext cx="950409" cy="353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84,25</m:t>
                            </m:r>
                          </m:e>
                        </m:rad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35" y="2462560"/>
                  <a:ext cx="950409" cy="353238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697030" y="2500401"/>
                  <a:ext cx="9504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9,2 м.</m:t>
                        </m:r>
                      </m:oMath>
                    </m:oMathPara>
                  </a14:m>
                  <a:endParaRPr lang="ru-RU" sz="1400" i="1" dirty="0">
                    <a:cs typeface="Gerbera" pitchFamily="50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30" y="2500401"/>
                  <a:ext cx="950409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/>
          <p:cNvSpPr txBox="1"/>
          <p:nvPr/>
        </p:nvSpPr>
        <p:spPr>
          <a:xfrm>
            <a:off x="5816791" y="4101068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993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2.77778E-6 0.244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71605E-6 L 0.12379 -0.0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43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756605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88790" y="175660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8299" y="2085413"/>
                <a:ext cx="1059521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1,8 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085413"/>
                <a:ext cx="1059521" cy="4598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3334354"/>
            <a:ext cx="102377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82551" y="2073464"/>
            <a:ext cx="0" cy="186592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3321073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321073"/>
                <a:ext cx="102536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57188" y="3631609"/>
                <a:ext cx="1025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3631609"/>
                <a:ext cx="1025363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>
            <a:off x="371475" y="1550346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68299" y="2547976"/>
                <a:ext cx="1063689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=3,2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47976"/>
                <a:ext cx="1063689" cy="4598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99" y="3010539"/>
                <a:ext cx="9679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=2,5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10539"/>
                <a:ext cx="96795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389289" y="2069109"/>
            <a:ext cx="259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Закон сложения скоростей: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47028" y="2413173"/>
                <a:ext cx="16170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28" y="2413173"/>
                <a:ext cx="1617058" cy="307777"/>
              </a:xfrm>
              <a:prstGeom prst="rect">
                <a:avLst/>
              </a:prstGeom>
              <a:blipFill rotWithShape="0">
                <a:blip r:embed="rId10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5940673" y="2219046"/>
            <a:ext cx="1691780" cy="1801655"/>
            <a:chOff x="5402984" y="2266870"/>
            <a:chExt cx="1691780" cy="1801655"/>
          </a:xfrm>
        </p:grpSpPr>
        <p:cxnSp>
          <p:nvCxnSpPr>
            <p:cNvPr id="56" name="Прямая со стрелкой 55"/>
            <p:cNvCxnSpPr/>
            <p:nvPr/>
          </p:nvCxnSpPr>
          <p:spPr>
            <a:xfrm>
              <a:off x="5743395" y="2536288"/>
              <a:ext cx="0" cy="1532237"/>
            </a:xfrm>
            <a:prstGeom prst="straightConnector1">
              <a:avLst/>
            </a:prstGeom>
            <a:ln w="19050">
              <a:solidFill>
                <a:srgbClr val="F57B2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5743395" y="2545219"/>
              <a:ext cx="1351369" cy="0"/>
            </a:xfrm>
            <a:prstGeom prst="straightConnector1">
              <a:avLst/>
            </a:prstGeom>
            <a:ln w="19050">
              <a:solidFill>
                <a:srgbClr val="72B3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flipH="1">
              <a:off x="5740400" y="2549525"/>
              <a:ext cx="1336675" cy="151765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187035" y="2266870"/>
                  <a:ext cx="3704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ru-RU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7035" y="2266870"/>
                  <a:ext cx="370422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5402984" y="3227389"/>
                  <a:ext cx="3704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ru-RU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984" y="3227389"/>
                  <a:ext cx="37042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344656" y="3271926"/>
                  <a:ext cx="43973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4656" y="3271926"/>
                  <a:ext cx="439736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Полилиния 14"/>
          <p:cNvSpPr/>
          <p:nvPr/>
        </p:nvSpPr>
        <p:spPr>
          <a:xfrm>
            <a:off x="6288881" y="2506097"/>
            <a:ext cx="152400" cy="145257"/>
          </a:xfrm>
          <a:custGeom>
            <a:avLst/>
            <a:gdLst>
              <a:gd name="connsiteX0" fmla="*/ 0 w 150018"/>
              <a:gd name="connsiteY0" fmla="*/ 145257 h 145257"/>
              <a:gd name="connsiteX1" fmla="*/ 150018 w 150018"/>
              <a:gd name="connsiteY1" fmla="*/ 145257 h 145257"/>
              <a:gd name="connsiteX2" fmla="*/ 150018 w 150018"/>
              <a:gd name="connsiteY2" fmla="*/ 0 h 14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18" h="145257">
                <a:moveTo>
                  <a:pt x="0" y="145257"/>
                </a:moveTo>
                <a:lnTo>
                  <a:pt x="150018" y="145257"/>
                </a:lnTo>
                <a:lnTo>
                  <a:pt x="15001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84138" y="3101301"/>
                <a:ext cx="1440705" cy="530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38" y="3101301"/>
                <a:ext cx="1440705" cy="53072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389289" y="2757237"/>
            <a:ext cx="216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По теореме Пифагора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384138" y="3710477"/>
                <a:ext cx="1685633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1,8</m:t>
                              </m:r>
                            </m:e>
                            <m:sup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3,2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38" y="3710477"/>
                <a:ext cx="1685633" cy="35323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886367" y="3710477"/>
                <a:ext cx="934519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13,48</m:t>
                          </m:r>
                        </m:e>
                      </m:rad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367" y="3710477"/>
                <a:ext cx="934519" cy="35323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685367" y="3668311"/>
                <a:ext cx="934519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3,7 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с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67" y="3668311"/>
                <a:ext cx="934519" cy="45839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1388790" y="4162991"/>
            <a:ext cx="751844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+mn-lt"/>
                <a:cs typeface="Arial" panose="020B0604020202020204" pitchFamily="34" charset="0"/>
              </a:rPr>
              <a:t>расстояние между МТ в начале движения равно 9,2 м; скорость второй МТ относительно первой равна 3,7 м/с. </a:t>
            </a:r>
            <a:endParaRPr lang="ru-RU" altLang="ru-RU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68299" y="402495"/>
            <a:ext cx="8630921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Две материальные точки движутся равномерно вдоль координатных осей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х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и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у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так, как это показано на рисунке. Определите расстояние между точками в начале движения, если через 2,5 с они одновременно проходят начало координат. Чему равен модуль скорости второй точки относительно первой, если скорость первой точки равна 1,8 м/с, а второй — 3,2 м/с?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78988" y="2413173"/>
                <a:ext cx="13773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88" y="2413173"/>
                <a:ext cx="1377316" cy="307777"/>
              </a:xfrm>
              <a:prstGeom prst="rect">
                <a:avLst/>
              </a:prstGeom>
              <a:blipFill rotWithShape="0">
                <a:blip r:embed="rId18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7" grpId="0"/>
      <p:bldP spid="58" grpId="0"/>
      <p:bldP spid="59" grpId="0"/>
      <p:bldP spid="60" grpId="0"/>
      <p:bldP spid="69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6706494" y="3373526"/>
            <a:ext cx="1137344" cy="794252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129471" y="2551104"/>
            <a:ext cx="571500" cy="810057"/>
          </a:xfrm>
          <a:prstGeom prst="rect">
            <a:avLst/>
          </a:prstGeom>
          <a:solidFill>
            <a:schemeClr val="accent6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57838" y="2957413"/>
            <a:ext cx="571500" cy="404497"/>
          </a:xfrm>
          <a:prstGeom prst="rect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 рисунке представлен график зависимости проекции скорости прямолинейного движения точки от времени. Чему равна средняя путевая скорость точки за промежуток времени от 0 до 20 с?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6939" y="1392235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371475" y="1280597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6939" y="1654202"/>
            <a:ext cx="259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Средняя путевая скорость:</a:t>
            </a:r>
            <a:endParaRPr lang="ru-RU" sz="1400" i="1" dirty="0">
              <a:cs typeface="Gerbera" pitchFamily="50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6939" y="2550633"/>
            <a:ext cx="186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Пройденный путь:</a:t>
            </a:r>
            <a:endParaRPr lang="ru-RU" sz="1400" i="1" dirty="0">
              <a:cs typeface="Gerbera" pitchFamily="50" charset="0"/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5102955" y="4422536"/>
            <a:ext cx="3685579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+mn-lt"/>
                <a:cs typeface="Arial" panose="020B0604020202020204" pitchFamily="34" charset="0"/>
              </a:rPr>
              <a:t>средняя скорость точки равна 17,5 м/с.</a:t>
            </a:r>
            <a:endParaRPr lang="ru-RU" altLang="ru-RU" sz="12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052488" y="1810444"/>
            <a:ext cx="3516471" cy="2514034"/>
            <a:chOff x="5052488" y="1509930"/>
            <a:chExt cx="3516471" cy="2514034"/>
          </a:xfrm>
        </p:grpSpPr>
        <p:cxnSp>
          <p:nvCxnSpPr>
            <p:cNvPr id="32" name="Прямая со стрелкой 31"/>
            <p:cNvCxnSpPr/>
            <p:nvPr/>
          </p:nvCxnSpPr>
          <p:spPr>
            <a:xfrm flipV="1">
              <a:off x="5553714" y="1609769"/>
              <a:ext cx="0" cy="2414195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052488" y="1509930"/>
              <a:ext cx="628841" cy="657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i="1" dirty="0" smtClean="0">
                  <a:cs typeface="Times New Roman" panose="02020603050405020304" pitchFamily="18" charset="0"/>
                </a:rPr>
                <a:t>υ</a:t>
              </a:r>
              <a:r>
                <a:rPr lang="en-US" sz="1400" dirty="0" smtClean="0">
                  <a:cs typeface="Times New Roman" panose="02020603050405020304" pitchFamily="18" charset="0"/>
                </a:rPr>
                <a:t>,</a:t>
              </a:r>
              <a:endParaRPr lang="ru-RU" sz="1400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 smtClean="0">
                  <a:cs typeface="Times New Roman" panose="02020603050405020304" pitchFamily="18" charset="0"/>
                </a:rPr>
                <a:t>м/с</a:t>
              </a:r>
              <a:endParaRPr lang="ru-RU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67642" y="3060647"/>
              <a:ext cx="50131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</a:t>
              </a:r>
              <a:r>
                <a:rPr lang="ru-RU" dirty="0" smtClean="0"/>
                <a:t>, с</a:t>
              </a:r>
              <a:endParaRPr lang="ru-RU" baseline="-25000" dirty="0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5553714" y="3066548"/>
              <a:ext cx="2885374" cy="0"/>
            </a:xfrm>
            <a:prstGeom prst="straightConnector1">
              <a:avLst/>
            </a:prstGeom>
            <a:ln w="158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463379" y="2658452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463379" y="2256491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463379" y="3477833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298895" y="2911166"/>
              <a:ext cx="25192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78276" y="2512656"/>
              <a:ext cx="35939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ru-RU" dirty="0" smtClean="0"/>
                <a:t>0</a:t>
              </a:r>
              <a:endParaRPr lang="ru-RU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50689" y="2101486"/>
              <a:ext cx="38023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ru-RU" dirty="0" smtClean="0"/>
                <a:t>0</a:t>
              </a:r>
              <a:endParaRPr lang="ru-RU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58871" y="3331624"/>
              <a:ext cx="47459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−</a:t>
              </a:r>
              <a:r>
                <a:rPr lang="en-US" dirty="0" smtClean="0"/>
                <a:t>1</a:t>
              </a:r>
              <a:r>
                <a:rPr lang="ru-RU" dirty="0" smtClean="0"/>
                <a:t>0</a:t>
              </a:r>
              <a:endParaRPr lang="ru-RU" baseline="-25000" dirty="0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16200000">
              <a:off x="6089065" y="3112556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991371" y="3120370"/>
              <a:ext cx="24236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5</a:t>
              </a:r>
              <a:endParaRPr lang="ru-RU" baseline="-25000" dirty="0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463379" y="3854339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058871" y="3700832"/>
              <a:ext cx="47459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Times New Roman" panose="02020603050405020304" pitchFamily="18" charset="0"/>
                </a:rPr>
                <a:t>−</a:t>
              </a:r>
              <a:r>
                <a:rPr lang="ru-RU" dirty="0" smtClean="0"/>
                <a:t>20</a:t>
              </a:r>
              <a:endParaRPr lang="ru-RU" baseline="-25000" dirty="0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16200000">
              <a:off x="6662576" y="3112556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415256" y="3120370"/>
              <a:ext cx="40360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10</a:t>
              </a:r>
              <a:endParaRPr lang="ru-RU" baseline="-25000" dirty="0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rot="16200000">
              <a:off x="7232226" y="3112556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096431" y="3120370"/>
              <a:ext cx="35559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15</a:t>
              </a:r>
              <a:endParaRPr lang="ru-RU" baseline="-25000" dirty="0"/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 rot="16200000">
              <a:off x="7803937" y="3112556"/>
              <a:ext cx="81216" cy="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540438" y="3120370"/>
              <a:ext cx="41858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endParaRPr lang="ru-RU" baseline="-25000" dirty="0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5559425" y="2257425"/>
              <a:ext cx="2289175" cy="1603375"/>
            </a:xfrm>
            <a:custGeom>
              <a:avLst/>
              <a:gdLst>
                <a:gd name="connsiteX0" fmla="*/ 0 w 2289175"/>
                <a:gd name="connsiteY0" fmla="*/ 400050 h 1603375"/>
                <a:gd name="connsiteX1" fmla="*/ 571500 w 2289175"/>
                <a:gd name="connsiteY1" fmla="*/ 400050 h 1603375"/>
                <a:gd name="connsiteX2" fmla="*/ 571500 w 2289175"/>
                <a:gd name="connsiteY2" fmla="*/ 0 h 1603375"/>
                <a:gd name="connsiteX3" fmla="*/ 1146175 w 2289175"/>
                <a:gd name="connsiteY3" fmla="*/ 0 h 1603375"/>
                <a:gd name="connsiteX4" fmla="*/ 1146175 w 2289175"/>
                <a:gd name="connsiteY4" fmla="*/ 1603375 h 1603375"/>
                <a:gd name="connsiteX5" fmla="*/ 2289175 w 2289175"/>
                <a:gd name="connsiteY5" fmla="*/ 1603375 h 160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9175" h="1603375">
                  <a:moveTo>
                    <a:pt x="0" y="400050"/>
                  </a:moveTo>
                  <a:lnTo>
                    <a:pt x="571500" y="400050"/>
                  </a:lnTo>
                  <a:lnTo>
                    <a:pt x="571500" y="0"/>
                  </a:lnTo>
                  <a:lnTo>
                    <a:pt x="1146175" y="0"/>
                  </a:lnTo>
                  <a:lnTo>
                    <a:pt x="1146175" y="1603375"/>
                  </a:lnTo>
                  <a:lnTo>
                    <a:pt x="2289175" y="1603375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6129338" y="2670175"/>
              <a:ext cx="0" cy="38893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845679" y="3074988"/>
              <a:ext cx="0" cy="77764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5560579" y="3851532"/>
              <a:ext cx="113232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5560580" y="2259013"/>
              <a:ext cx="56082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6939" y="2894910"/>
                <a:ext cx="14407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9" y="2894910"/>
                <a:ext cx="1440705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624947" y="2894910"/>
                <a:ext cx="25101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947" y="2894910"/>
                <a:ext cx="251019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366939" y="3239187"/>
            <a:ext cx="259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Из графика находим, что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66939" y="2042588"/>
                <a:ext cx="803308" cy="46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9" y="2042588"/>
                <a:ext cx="803308" cy="4612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959552" y="1998479"/>
                <a:ext cx="2328880" cy="51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52" y="1998479"/>
                <a:ext cx="2328880" cy="5156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68928" y="3583464"/>
                <a:ext cx="12560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=10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м/с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8" y="3583464"/>
                <a:ext cx="1256020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501445" y="3583464"/>
                <a:ext cx="12560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м/с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45" y="3583464"/>
                <a:ext cx="1256020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628272" y="3583464"/>
                <a:ext cx="1365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м/с.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272" y="3583464"/>
                <a:ext cx="1365878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68928" y="3927742"/>
                <a:ext cx="913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=5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8" y="3927742"/>
                <a:ext cx="913475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083663" y="3927741"/>
                <a:ext cx="15968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=10−5=5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63" y="3927741"/>
                <a:ext cx="1596854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548038" y="3927741"/>
                <a:ext cx="1808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=20−10=10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038" y="3927741"/>
                <a:ext cx="1808061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74957" y="4272018"/>
                <a:ext cx="2966050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7" y="4272018"/>
                <a:ext cx="2966050" cy="50885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691558" y="4283935"/>
                <a:ext cx="907834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350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58" y="4283935"/>
                <a:ext cx="907834" cy="497059"/>
              </a:xfrm>
              <a:prstGeom prst="rect">
                <a:avLst/>
              </a:prstGeom>
              <a:blipFill rotWithShape="0"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278236" y="4325422"/>
                <a:ext cx="907834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236" y="4325422"/>
                <a:ext cx="907834" cy="45980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6" grpId="0" animBg="1"/>
      <p:bldP spid="16" grpId="0" animBg="1"/>
      <p:bldP spid="64" grpId="0"/>
      <p:bldP spid="52" grpId="0"/>
      <p:bldP spid="58" grpId="0"/>
      <p:bldP spid="73" grpId="0"/>
      <p:bldP spid="57" grpId="0"/>
      <p:bldP spid="82" grpId="0"/>
      <p:bldP spid="85" grpId="0"/>
      <p:bldP spid="53" grpId="0"/>
      <p:bldP spid="86" grpId="0"/>
      <p:bldP spid="83" grpId="0"/>
      <p:bldP spid="87" grpId="0"/>
      <p:bldP spid="88" grpId="0"/>
      <p:bldP spid="89" grpId="0"/>
      <p:bldP spid="90" grpId="0"/>
      <p:bldP spid="93" grpId="0"/>
      <p:bldP spid="96" grpId="0"/>
      <p:bldP spid="97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5" cy="5143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39891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>
                <a:solidFill>
                  <a:srgbClr val="ED7D31">
                    <a:lumMod val="75000"/>
                  </a:srgbClr>
                </a:solidFill>
              </a:rPr>
              <a:t>Истинное знание — </a:t>
            </a:r>
            <a:r>
              <a:rPr lang="ru-RU" sz="2800" b="1" cap="all" dirty="0" smtClean="0">
                <a:solidFill>
                  <a:srgbClr val="ED7D31">
                    <a:lumMod val="75000"/>
                  </a:srgbClr>
                </a:solidFill>
              </a:rPr>
              <a:t>это знание причин.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1466850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681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Галилео Галилей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2954</TotalTime>
  <Words>733</Words>
  <Application>Microsoft Office PowerPoint</Application>
  <PresentationFormat>Экран (16:9)</PresentationFormat>
  <Paragraphs>238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Gerbera</vt:lpstr>
      <vt:lpstr>Times New Roman</vt:lpstr>
      <vt:lpstr>Arial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197</cp:revision>
  <dcterms:created xsi:type="dcterms:W3CDTF">2015-09-21T08:48:07Z</dcterms:created>
  <dcterms:modified xsi:type="dcterms:W3CDTF">2016-01-29T06:49:48Z</dcterms:modified>
</cp:coreProperties>
</file>