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320" r:id="rId4"/>
    <p:sldId id="330" r:id="rId5"/>
    <p:sldId id="326" r:id="rId6"/>
    <p:sldId id="328" r:id="rId7"/>
    <p:sldId id="325" r:id="rId8"/>
    <p:sldId id="327" r:id="rId9"/>
    <p:sldId id="329" r:id="rId10"/>
    <p:sldId id="332" r:id="rId11"/>
    <p:sldId id="334" r:id="rId12"/>
    <p:sldId id="335" r:id="rId13"/>
    <p:sldId id="336" r:id="rId14"/>
    <p:sldId id="331" r:id="rId15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16"/>
      <p:bold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38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E1"/>
    <a:srgbClr val="FF00FF"/>
    <a:srgbClr val="CC66FF"/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40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6.png"/><Relationship Id="rId18" Type="http://schemas.openxmlformats.org/officeDocument/2006/relationships/image" Target="../media/image86.png"/><Relationship Id="rId26" Type="http://schemas.openxmlformats.org/officeDocument/2006/relationships/image" Target="../media/image106.png"/><Relationship Id="rId3" Type="http://schemas.openxmlformats.org/officeDocument/2006/relationships/image" Target="../media/image80.png"/><Relationship Id="rId21" Type="http://schemas.openxmlformats.org/officeDocument/2006/relationships/image" Target="../media/image99.png"/><Relationship Id="rId7" Type="http://schemas.openxmlformats.org/officeDocument/2006/relationships/image" Target="../media/image84.png"/><Relationship Id="rId12" Type="http://schemas.openxmlformats.org/officeDocument/2006/relationships/image" Target="../media/image91.png"/><Relationship Id="rId17" Type="http://schemas.openxmlformats.org/officeDocument/2006/relationships/image" Target="../media/image79.png"/><Relationship Id="rId25" Type="http://schemas.openxmlformats.org/officeDocument/2006/relationships/image" Target="../media/image105.png"/><Relationship Id="rId2" Type="http://schemas.openxmlformats.org/officeDocument/2006/relationships/image" Target="../media/image1.png"/><Relationship Id="rId16" Type="http://schemas.openxmlformats.org/officeDocument/2006/relationships/image" Target="../media/image78.png"/><Relationship Id="rId20" Type="http://schemas.openxmlformats.org/officeDocument/2006/relationships/image" Target="../media/image94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90.png"/><Relationship Id="rId24" Type="http://schemas.openxmlformats.org/officeDocument/2006/relationships/image" Target="../media/image104.png"/><Relationship Id="rId5" Type="http://schemas.openxmlformats.org/officeDocument/2006/relationships/image" Target="../media/image82.png"/><Relationship Id="rId15" Type="http://schemas.openxmlformats.org/officeDocument/2006/relationships/image" Target="../media/image3.png"/><Relationship Id="rId23" Type="http://schemas.openxmlformats.org/officeDocument/2006/relationships/image" Target="../media/image103.png"/><Relationship Id="rId28" Type="http://schemas.openxmlformats.org/officeDocument/2006/relationships/image" Target="../media/image107.png"/><Relationship Id="rId10" Type="http://schemas.openxmlformats.org/officeDocument/2006/relationships/image" Target="../media/image89.png"/><Relationship Id="rId19" Type="http://schemas.openxmlformats.org/officeDocument/2006/relationships/image" Target="../media/image101.png"/><Relationship Id="rId4" Type="http://schemas.openxmlformats.org/officeDocument/2006/relationships/image" Target="../media/image81.png"/><Relationship Id="rId9" Type="http://schemas.openxmlformats.org/officeDocument/2006/relationships/image" Target="../media/image88.png"/><Relationship Id="rId14" Type="http://schemas.openxmlformats.org/officeDocument/2006/relationships/image" Target="../media/image77.png"/><Relationship Id="rId22" Type="http://schemas.openxmlformats.org/officeDocument/2006/relationships/image" Target="../media/image102.png"/><Relationship Id="rId27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1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99.png"/><Relationship Id="rId5" Type="http://schemas.openxmlformats.org/officeDocument/2006/relationships/image" Target="../media/image3.png"/><Relationship Id="rId15" Type="http://schemas.openxmlformats.org/officeDocument/2006/relationships/image" Target="../media/image111.png"/><Relationship Id="rId10" Type="http://schemas.openxmlformats.org/officeDocument/2006/relationships/image" Target="../media/image100.png"/><Relationship Id="rId4" Type="http://schemas.openxmlformats.org/officeDocument/2006/relationships/image" Target="../media/image77.png"/><Relationship Id="rId9" Type="http://schemas.openxmlformats.org/officeDocument/2006/relationships/image" Target="../media/image94.png"/><Relationship Id="rId1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79.png"/><Relationship Id="rId18" Type="http://schemas.openxmlformats.org/officeDocument/2006/relationships/image" Target="../media/image111.png"/><Relationship Id="rId3" Type="http://schemas.openxmlformats.org/officeDocument/2006/relationships/image" Target="../media/image107.png"/><Relationship Id="rId21" Type="http://schemas.openxmlformats.org/officeDocument/2006/relationships/image" Target="../media/image118.png"/><Relationship Id="rId7" Type="http://schemas.openxmlformats.org/officeDocument/2006/relationships/image" Target="../media/image115.png"/><Relationship Id="rId12" Type="http://schemas.openxmlformats.org/officeDocument/2006/relationships/image" Target="../media/image78.png"/><Relationship Id="rId17" Type="http://schemas.openxmlformats.org/officeDocument/2006/relationships/image" Target="../media/image109.png"/><Relationship Id="rId25" Type="http://schemas.openxmlformats.org/officeDocument/2006/relationships/image" Target="../media/image122.png"/><Relationship Id="rId2" Type="http://schemas.openxmlformats.org/officeDocument/2006/relationships/image" Target="../media/image1.png"/><Relationship Id="rId16" Type="http://schemas.openxmlformats.org/officeDocument/2006/relationships/image" Target="../media/image99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3.png"/><Relationship Id="rId24" Type="http://schemas.openxmlformats.org/officeDocument/2006/relationships/image" Target="../media/image121.png"/><Relationship Id="rId5" Type="http://schemas.openxmlformats.org/officeDocument/2006/relationships/image" Target="../media/image110.png"/><Relationship Id="rId15" Type="http://schemas.openxmlformats.org/officeDocument/2006/relationships/image" Target="../media/image100.png"/><Relationship Id="rId23" Type="http://schemas.openxmlformats.org/officeDocument/2006/relationships/image" Target="../media/image120.png"/><Relationship Id="rId10" Type="http://schemas.openxmlformats.org/officeDocument/2006/relationships/image" Target="../media/image77.png"/><Relationship Id="rId19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76.png"/><Relationship Id="rId14" Type="http://schemas.openxmlformats.org/officeDocument/2006/relationships/image" Target="../media/image94.png"/><Relationship Id="rId22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7" Type="http://schemas.openxmlformats.org/officeDocument/2006/relationships/image" Target="../media/image4.gif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openxmlformats.org/officeDocument/2006/relationships/image" Target="../media/image27.gif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3.png"/><Relationship Id="rId18" Type="http://schemas.openxmlformats.org/officeDocument/2006/relationships/image" Target="../media/image48.png"/><Relationship Id="rId3" Type="http://schemas.openxmlformats.org/officeDocument/2006/relationships/image" Target="../media/image270.png"/><Relationship Id="rId21" Type="http://schemas.openxmlformats.org/officeDocument/2006/relationships/image" Target="../media/image51.png"/><Relationship Id="rId7" Type="http://schemas.openxmlformats.org/officeDocument/2006/relationships/image" Target="../media/image40.png"/><Relationship Id="rId12" Type="http://schemas.openxmlformats.org/officeDocument/2006/relationships/image" Target="../media/image32.png"/><Relationship Id="rId17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.png"/><Relationship Id="rId24" Type="http://schemas.openxmlformats.org/officeDocument/2006/relationships/image" Target="../media/image260.png"/><Relationship Id="rId5" Type="http://schemas.openxmlformats.org/officeDocument/2006/relationships/image" Target="../media/image31.png"/><Relationship Id="rId15" Type="http://schemas.openxmlformats.org/officeDocument/2006/relationships/image" Target="../media/image45.png"/><Relationship Id="rId23" Type="http://schemas.openxmlformats.org/officeDocument/2006/relationships/image" Target="../media/image250.png"/><Relationship Id="rId10" Type="http://schemas.openxmlformats.org/officeDocument/2006/relationships/image" Target="../media/image43.png"/><Relationship Id="rId19" Type="http://schemas.openxmlformats.org/officeDocument/2006/relationships/image" Target="../media/image49.png"/><Relationship Id="rId4" Type="http://schemas.openxmlformats.org/officeDocument/2006/relationships/image" Target="../media/image28.png"/><Relationship Id="rId9" Type="http://schemas.openxmlformats.org/officeDocument/2006/relationships/image" Target="../media/image42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6.png"/><Relationship Id="rId1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160.png"/><Relationship Id="rId12" Type="http://schemas.openxmlformats.org/officeDocument/2006/relationships/image" Target="../media/image55.png"/><Relationship Id="rId17" Type="http://schemas.openxmlformats.org/officeDocument/2006/relationships/image" Target="../media/image58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image" Target="../media/image54.png"/><Relationship Id="rId5" Type="http://schemas.openxmlformats.org/officeDocument/2006/relationships/image" Target="../media/image3.pn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4" Type="http://schemas.openxmlformats.org/officeDocument/2006/relationships/image" Target="../media/image140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30.png"/><Relationship Id="rId21" Type="http://schemas.openxmlformats.org/officeDocument/2006/relationships/image" Target="../media/image70.png"/><Relationship Id="rId7" Type="http://schemas.openxmlformats.org/officeDocument/2006/relationships/image" Target="../media/image560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0.png"/><Relationship Id="rId11" Type="http://schemas.openxmlformats.org/officeDocument/2006/relationships/image" Target="../media/image60.png"/><Relationship Id="rId5" Type="http://schemas.openxmlformats.org/officeDocument/2006/relationships/image" Target="../media/image3.png"/><Relationship Id="rId15" Type="http://schemas.openxmlformats.org/officeDocument/2006/relationships/image" Target="../media/image64.png"/><Relationship Id="rId10" Type="http://schemas.openxmlformats.org/officeDocument/2006/relationships/image" Target="../media/image590.png"/><Relationship Id="rId19" Type="http://schemas.openxmlformats.org/officeDocument/2006/relationships/image" Target="../media/image68.png"/><Relationship Id="rId4" Type="http://schemas.openxmlformats.org/officeDocument/2006/relationships/image" Target="../media/image540.png"/><Relationship Id="rId9" Type="http://schemas.openxmlformats.org/officeDocument/2006/relationships/image" Target="../media/image580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2.png"/><Relationship Id="rId18" Type="http://schemas.openxmlformats.org/officeDocument/2006/relationships/image" Target="../media/image73.png"/><Relationship Id="rId3" Type="http://schemas.openxmlformats.org/officeDocument/2006/relationships/image" Target="../media/image690.png"/><Relationship Id="rId21" Type="http://schemas.openxmlformats.org/officeDocument/2006/relationships/image" Target="../media/image69.png"/><Relationship Id="rId7" Type="http://schemas.openxmlformats.org/officeDocument/2006/relationships/image" Target="../media/image550.png"/><Relationship Id="rId12" Type="http://schemas.openxmlformats.org/officeDocument/2006/relationships/image" Target="../media/image61.png"/><Relationship Id="rId17" Type="http://schemas.openxmlformats.org/officeDocument/2006/relationships/image" Target="../media/image72.png"/><Relationship Id="rId2" Type="http://schemas.openxmlformats.org/officeDocument/2006/relationships/image" Target="../media/image1.png"/><Relationship Id="rId16" Type="http://schemas.openxmlformats.org/officeDocument/2006/relationships/image" Target="../media/image710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90.png"/><Relationship Id="rId5" Type="http://schemas.openxmlformats.org/officeDocument/2006/relationships/image" Target="../media/image540.png"/><Relationship Id="rId15" Type="http://schemas.openxmlformats.org/officeDocument/2006/relationships/image" Target="../media/image700.png"/><Relationship Id="rId23" Type="http://schemas.openxmlformats.org/officeDocument/2006/relationships/image" Target="../media/image71.png"/><Relationship Id="rId10" Type="http://schemas.openxmlformats.org/officeDocument/2006/relationships/image" Target="../media/image580.png"/><Relationship Id="rId19" Type="http://schemas.openxmlformats.org/officeDocument/2006/relationships/image" Target="../media/image74.png"/><Relationship Id="rId4" Type="http://schemas.openxmlformats.org/officeDocument/2006/relationships/image" Target="../media/image530.png"/><Relationship Id="rId9" Type="http://schemas.openxmlformats.org/officeDocument/2006/relationships/image" Target="../media/image570.png"/><Relationship Id="rId14" Type="http://schemas.openxmlformats.org/officeDocument/2006/relationships/image" Target="../media/image63.png"/><Relationship Id="rId22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image" Target="../media/image76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image" Target="../media/image1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5" Type="http://schemas.openxmlformats.org/officeDocument/2006/relationships/image" Target="../media/image3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8"/>
            <a:ext cx="3980323" cy="5148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600" b="1" cap="all" dirty="0" smtClean="0">
                <a:solidFill>
                  <a:schemeClr val="accent2">
                    <a:lumMod val="75000"/>
                  </a:schemeClr>
                </a:solidFill>
              </a:rPr>
              <a:t>Вынужденные колебания. Резонанс (практика)</a:t>
            </a:r>
            <a:endParaRPr lang="ru-RU" sz="26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49275" y="4248150"/>
            <a:ext cx="115887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1800" y="4388048"/>
            <a:ext cx="1353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Д. Б. Карнеги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59501" y="1862714"/>
            <a:ext cx="5185419" cy="2393250"/>
            <a:chOff x="1459501" y="1862714"/>
            <a:chExt cx="5185419" cy="2393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4227483" y="1886822"/>
                  <a:ext cx="458817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7483" y="1886822"/>
                  <a:ext cx="458817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547" r="-394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1459501" y="1889063"/>
              <a:ext cx="289855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Закон сохранения импульса: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537726" y="1862714"/>
                  <a:ext cx="703746" cy="352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7726" y="1862714"/>
                  <a:ext cx="703746" cy="35266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069213" y="1885624"/>
                  <a:ext cx="110298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213" y="1885624"/>
                  <a:ext cx="1102988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/>
            <p:cNvSpPr txBox="1"/>
            <p:nvPr/>
          </p:nvSpPr>
          <p:spPr>
            <a:xfrm>
              <a:off x="1459501" y="2698139"/>
              <a:ext cx="276069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Закон сохранения энергии: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089851" y="2562496"/>
                  <a:ext cx="1192440" cy="574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𝑚𝑔h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851" y="2562496"/>
                  <a:ext cx="1192440" cy="5744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5150854" y="2665799"/>
                  <a:ext cx="1494066" cy="371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𝑔h</m:t>
                            </m:r>
                          </m:e>
                        </m:rad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854" y="2665799"/>
                  <a:ext cx="1494066" cy="3718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461406" y="2268274"/>
                  <a:ext cx="138793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𝑚𝑢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406" y="2268274"/>
                  <a:ext cx="1387930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659976" y="2268274"/>
                  <a:ext cx="103063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9976" y="2268274"/>
                  <a:ext cx="1030634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447234" y="2235675"/>
                  <a:ext cx="1030634" cy="371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𝑔h</m:t>
                            </m:r>
                          </m:e>
                        </m:rad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7234" y="2235675"/>
                  <a:ext cx="1030634" cy="37183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1459501" y="3844711"/>
              <a:ext cx="21515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Условие равновесия: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493633" y="3842401"/>
                  <a:ext cx="119244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633" y="3842401"/>
                  <a:ext cx="1192440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293379" y="3768330"/>
                  <a:ext cx="1192440" cy="487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379" y="3768330"/>
                  <a:ext cx="1192440" cy="48763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Дуга 107"/>
          <p:cNvSpPr/>
          <p:nvPr/>
        </p:nvSpPr>
        <p:spPr>
          <a:xfrm>
            <a:off x="7298417" y="3057137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7855520" y="2118836"/>
            <a:ext cx="128970" cy="1289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7101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На чашку, подвешенную на пружине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жёсткостью 300 Н/м,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с высоты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1,5 м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падает груз массой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200 г и остаётся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лежать на чашке. Определите амплитуду установившихся колебаний, если массой чашки и пружины можно пренебречь.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72656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61406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101274"/>
            <a:ext cx="10925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58066" y="1884020"/>
            <a:ext cx="0" cy="15475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70509" y="1884016"/>
                <a:ext cx="108273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1884016"/>
                <a:ext cx="1082734" cy="52302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108384"/>
                <a:ext cx="109310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08384"/>
                <a:ext cx="1093107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0509" y="2406977"/>
                <a:ext cx="9847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406977"/>
                <a:ext cx="984762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0508" y="2736556"/>
                <a:ext cx="108273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=0,2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" y="2736556"/>
                <a:ext cx="1082735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1459501" y="3284616"/>
            <a:ext cx="34644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Потенциальная энергия пружины: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669111" y="3157249"/>
                <a:ext cx="903139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11" y="3157249"/>
                <a:ext cx="903139" cy="55406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1459501" y="4383960"/>
            <a:ext cx="3206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Кинетическая энергия системы: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542969" y="4284879"/>
                <a:ext cx="838781" cy="529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969" y="4284879"/>
                <a:ext cx="838781" cy="529119"/>
              </a:xfrm>
              <a:prstGeom prst="rect">
                <a:avLst/>
              </a:prstGeom>
              <a:blipFill rotWithShape="0">
                <a:blip r:embed="rId19"/>
                <a:stretch>
                  <a:fillRect r="-2174"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олилиния 23"/>
          <p:cNvSpPr/>
          <p:nvPr/>
        </p:nvSpPr>
        <p:spPr>
          <a:xfrm>
            <a:off x="7517853" y="2053580"/>
            <a:ext cx="280299" cy="1724975"/>
          </a:xfrm>
          <a:custGeom>
            <a:avLst/>
            <a:gdLst>
              <a:gd name="connsiteX0" fmla="*/ 121489 w 280299"/>
              <a:gd name="connsiteY0" fmla="*/ 0 h 1666875"/>
              <a:gd name="connsiteX1" fmla="*/ 124664 w 280299"/>
              <a:gd name="connsiteY1" fmla="*/ 63500 h 1666875"/>
              <a:gd name="connsiteX2" fmla="*/ 270714 w 280299"/>
              <a:gd name="connsiteY2" fmla="*/ 117475 h 1666875"/>
              <a:gd name="connsiteX3" fmla="*/ 42114 w 280299"/>
              <a:gd name="connsiteY3" fmla="*/ 247650 h 1666875"/>
              <a:gd name="connsiteX4" fmla="*/ 32589 w 280299"/>
              <a:gd name="connsiteY4" fmla="*/ 209550 h 1666875"/>
              <a:gd name="connsiteX5" fmla="*/ 111964 w 280299"/>
              <a:gd name="connsiteY5" fmla="*/ 209550 h 1666875"/>
              <a:gd name="connsiteX6" fmla="*/ 273889 w 280299"/>
              <a:gd name="connsiteY6" fmla="*/ 285750 h 1666875"/>
              <a:gd name="connsiteX7" fmla="*/ 51639 w 280299"/>
              <a:gd name="connsiteY7" fmla="*/ 422275 h 1666875"/>
              <a:gd name="connsiteX8" fmla="*/ 29414 w 280299"/>
              <a:gd name="connsiteY8" fmla="*/ 390525 h 1666875"/>
              <a:gd name="connsiteX9" fmla="*/ 83389 w 280299"/>
              <a:gd name="connsiteY9" fmla="*/ 387350 h 1666875"/>
              <a:gd name="connsiteX10" fmla="*/ 277064 w 280299"/>
              <a:gd name="connsiteY10" fmla="*/ 463550 h 1666875"/>
              <a:gd name="connsiteX11" fmla="*/ 32589 w 280299"/>
              <a:gd name="connsiteY11" fmla="*/ 593725 h 1666875"/>
              <a:gd name="connsiteX12" fmla="*/ 29414 w 280299"/>
              <a:gd name="connsiteY12" fmla="*/ 555625 h 1666875"/>
              <a:gd name="connsiteX13" fmla="*/ 280239 w 280299"/>
              <a:gd name="connsiteY13" fmla="*/ 635000 h 1666875"/>
              <a:gd name="connsiteX14" fmla="*/ 42114 w 280299"/>
              <a:gd name="connsiteY14" fmla="*/ 771525 h 1666875"/>
              <a:gd name="connsiteX15" fmla="*/ 32589 w 280299"/>
              <a:gd name="connsiteY15" fmla="*/ 733425 h 1666875"/>
              <a:gd name="connsiteX16" fmla="*/ 102439 w 280299"/>
              <a:gd name="connsiteY16" fmla="*/ 739775 h 1666875"/>
              <a:gd name="connsiteX17" fmla="*/ 277064 w 280299"/>
              <a:gd name="connsiteY17" fmla="*/ 812800 h 1666875"/>
              <a:gd name="connsiteX18" fmla="*/ 45289 w 280299"/>
              <a:gd name="connsiteY18" fmla="*/ 946150 h 1666875"/>
              <a:gd name="connsiteX19" fmla="*/ 26239 w 280299"/>
              <a:gd name="connsiteY19" fmla="*/ 920750 h 1666875"/>
              <a:gd name="connsiteX20" fmla="*/ 73864 w 280299"/>
              <a:gd name="connsiteY20" fmla="*/ 908050 h 1666875"/>
              <a:gd name="connsiteX21" fmla="*/ 280239 w 280299"/>
              <a:gd name="connsiteY21" fmla="*/ 981075 h 1666875"/>
              <a:gd name="connsiteX22" fmla="*/ 51639 w 280299"/>
              <a:gd name="connsiteY22" fmla="*/ 1117600 h 1666875"/>
              <a:gd name="connsiteX23" fmla="*/ 29414 w 280299"/>
              <a:gd name="connsiteY23" fmla="*/ 1089025 h 1666875"/>
              <a:gd name="connsiteX24" fmla="*/ 77039 w 280299"/>
              <a:gd name="connsiteY24" fmla="*/ 1089025 h 1666875"/>
              <a:gd name="connsiteX25" fmla="*/ 277064 w 280299"/>
              <a:gd name="connsiteY25" fmla="*/ 1165225 h 1666875"/>
              <a:gd name="connsiteX26" fmla="*/ 42114 w 280299"/>
              <a:gd name="connsiteY26" fmla="*/ 1292225 h 1666875"/>
              <a:gd name="connsiteX27" fmla="*/ 35764 w 280299"/>
              <a:gd name="connsiteY27" fmla="*/ 1270000 h 1666875"/>
              <a:gd name="connsiteX28" fmla="*/ 92914 w 280299"/>
              <a:gd name="connsiteY28" fmla="*/ 1263650 h 1666875"/>
              <a:gd name="connsiteX29" fmla="*/ 277064 w 280299"/>
              <a:gd name="connsiteY29" fmla="*/ 1333500 h 1666875"/>
              <a:gd name="connsiteX30" fmla="*/ 61164 w 280299"/>
              <a:gd name="connsiteY30" fmla="*/ 1473200 h 1666875"/>
              <a:gd name="connsiteX31" fmla="*/ 38939 w 280299"/>
              <a:gd name="connsiteY31" fmla="*/ 1444625 h 1666875"/>
              <a:gd name="connsiteX32" fmla="*/ 73864 w 280299"/>
              <a:gd name="connsiteY32" fmla="*/ 1441450 h 1666875"/>
              <a:gd name="connsiteX33" fmla="*/ 273889 w 280299"/>
              <a:gd name="connsiteY33" fmla="*/ 1508125 h 1666875"/>
              <a:gd name="connsiteX34" fmla="*/ 153239 w 280299"/>
              <a:gd name="connsiteY34" fmla="*/ 1581150 h 1666875"/>
              <a:gd name="connsiteX35" fmla="*/ 156414 w 280299"/>
              <a:gd name="connsiteY35" fmla="*/ 1609725 h 1666875"/>
              <a:gd name="connsiteX36" fmla="*/ 156414 w 280299"/>
              <a:gd name="connsiteY36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0299" h="1666875">
                <a:moveTo>
                  <a:pt x="121489" y="0"/>
                </a:moveTo>
                <a:cubicBezTo>
                  <a:pt x="110641" y="21960"/>
                  <a:pt x="99793" y="43921"/>
                  <a:pt x="124664" y="63500"/>
                </a:cubicBezTo>
                <a:cubicBezTo>
                  <a:pt x="149535" y="83079"/>
                  <a:pt x="284472" y="86783"/>
                  <a:pt x="270714" y="117475"/>
                </a:cubicBezTo>
                <a:cubicBezTo>
                  <a:pt x="256956" y="148167"/>
                  <a:pt x="81801" y="232304"/>
                  <a:pt x="42114" y="247650"/>
                </a:cubicBezTo>
                <a:cubicBezTo>
                  <a:pt x="2427" y="262996"/>
                  <a:pt x="20947" y="215900"/>
                  <a:pt x="32589" y="209550"/>
                </a:cubicBezTo>
                <a:cubicBezTo>
                  <a:pt x="44231" y="203200"/>
                  <a:pt x="71747" y="196850"/>
                  <a:pt x="111964" y="209550"/>
                </a:cubicBezTo>
                <a:cubicBezTo>
                  <a:pt x="152181" y="222250"/>
                  <a:pt x="283943" y="250296"/>
                  <a:pt x="273889" y="285750"/>
                </a:cubicBezTo>
                <a:cubicBezTo>
                  <a:pt x="263835" y="321204"/>
                  <a:pt x="92385" y="404813"/>
                  <a:pt x="51639" y="422275"/>
                </a:cubicBezTo>
                <a:cubicBezTo>
                  <a:pt x="10893" y="439738"/>
                  <a:pt x="24122" y="396346"/>
                  <a:pt x="29414" y="390525"/>
                </a:cubicBezTo>
                <a:cubicBezTo>
                  <a:pt x="34706" y="384704"/>
                  <a:pt x="42114" y="375179"/>
                  <a:pt x="83389" y="387350"/>
                </a:cubicBezTo>
                <a:cubicBezTo>
                  <a:pt x="124664" y="399521"/>
                  <a:pt x="285531" y="429154"/>
                  <a:pt x="277064" y="463550"/>
                </a:cubicBezTo>
                <a:cubicBezTo>
                  <a:pt x="268597" y="497946"/>
                  <a:pt x="73864" y="578379"/>
                  <a:pt x="32589" y="593725"/>
                </a:cubicBezTo>
                <a:cubicBezTo>
                  <a:pt x="-8686" y="609071"/>
                  <a:pt x="-11861" y="548746"/>
                  <a:pt x="29414" y="555625"/>
                </a:cubicBezTo>
                <a:cubicBezTo>
                  <a:pt x="70689" y="562504"/>
                  <a:pt x="278122" y="599017"/>
                  <a:pt x="280239" y="635000"/>
                </a:cubicBezTo>
                <a:cubicBezTo>
                  <a:pt x="282356" y="670983"/>
                  <a:pt x="83389" y="755121"/>
                  <a:pt x="42114" y="771525"/>
                </a:cubicBezTo>
                <a:cubicBezTo>
                  <a:pt x="839" y="787929"/>
                  <a:pt x="22535" y="738717"/>
                  <a:pt x="32589" y="733425"/>
                </a:cubicBezTo>
                <a:cubicBezTo>
                  <a:pt x="42643" y="728133"/>
                  <a:pt x="61693" y="726546"/>
                  <a:pt x="102439" y="739775"/>
                </a:cubicBezTo>
                <a:cubicBezTo>
                  <a:pt x="143185" y="753004"/>
                  <a:pt x="286589" y="778404"/>
                  <a:pt x="277064" y="812800"/>
                </a:cubicBezTo>
                <a:cubicBezTo>
                  <a:pt x="267539" y="847196"/>
                  <a:pt x="87093" y="928158"/>
                  <a:pt x="45289" y="946150"/>
                </a:cubicBezTo>
                <a:cubicBezTo>
                  <a:pt x="3485" y="964142"/>
                  <a:pt x="21477" y="927100"/>
                  <a:pt x="26239" y="920750"/>
                </a:cubicBezTo>
                <a:cubicBezTo>
                  <a:pt x="31001" y="914400"/>
                  <a:pt x="31531" y="897996"/>
                  <a:pt x="73864" y="908050"/>
                </a:cubicBezTo>
                <a:cubicBezTo>
                  <a:pt x="116197" y="918104"/>
                  <a:pt x="283943" y="946150"/>
                  <a:pt x="280239" y="981075"/>
                </a:cubicBezTo>
                <a:cubicBezTo>
                  <a:pt x="276535" y="1016000"/>
                  <a:pt x="93443" y="1099608"/>
                  <a:pt x="51639" y="1117600"/>
                </a:cubicBezTo>
                <a:cubicBezTo>
                  <a:pt x="9835" y="1135592"/>
                  <a:pt x="25181" y="1093787"/>
                  <a:pt x="29414" y="1089025"/>
                </a:cubicBezTo>
                <a:cubicBezTo>
                  <a:pt x="33647" y="1084263"/>
                  <a:pt x="35764" y="1076325"/>
                  <a:pt x="77039" y="1089025"/>
                </a:cubicBezTo>
                <a:cubicBezTo>
                  <a:pt x="118314" y="1101725"/>
                  <a:pt x="282885" y="1131358"/>
                  <a:pt x="277064" y="1165225"/>
                </a:cubicBezTo>
                <a:cubicBezTo>
                  <a:pt x="271243" y="1199092"/>
                  <a:pt x="82331" y="1274763"/>
                  <a:pt x="42114" y="1292225"/>
                </a:cubicBezTo>
                <a:cubicBezTo>
                  <a:pt x="1897" y="1309687"/>
                  <a:pt x="27297" y="1274763"/>
                  <a:pt x="35764" y="1270000"/>
                </a:cubicBezTo>
                <a:cubicBezTo>
                  <a:pt x="44231" y="1265237"/>
                  <a:pt x="52697" y="1253067"/>
                  <a:pt x="92914" y="1263650"/>
                </a:cubicBezTo>
                <a:cubicBezTo>
                  <a:pt x="133131" y="1274233"/>
                  <a:pt x="282356" y="1298575"/>
                  <a:pt x="277064" y="1333500"/>
                </a:cubicBezTo>
                <a:cubicBezTo>
                  <a:pt x="271772" y="1368425"/>
                  <a:pt x="100851" y="1454679"/>
                  <a:pt x="61164" y="1473200"/>
                </a:cubicBezTo>
                <a:cubicBezTo>
                  <a:pt x="21477" y="1491721"/>
                  <a:pt x="36822" y="1449917"/>
                  <a:pt x="38939" y="1444625"/>
                </a:cubicBezTo>
                <a:cubicBezTo>
                  <a:pt x="41056" y="1439333"/>
                  <a:pt x="34706" y="1430867"/>
                  <a:pt x="73864" y="1441450"/>
                </a:cubicBezTo>
                <a:cubicBezTo>
                  <a:pt x="113022" y="1452033"/>
                  <a:pt x="260660" y="1484842"/>
                  <a:pt x="273889" y="1508125"/>
                </a:cubicBezTo>
                <a:cubicBezTo>
                  <a:pt x="287118" y="1531408"/>
                  <a:pt x="172818" y="1564217"/>
                  <a:pt x="153239" y="1581150"/>
                </a:cubicBezTo>
                <a:cubicBezTo>
                  <a:pt x="133660" y="1598083"/>
                  <a:pt x="155885" y="1595438"/>
                  <a:pt x="156414" y="1609725"/>
                </a:cubicBezTo>
                <a:cubicBezTo>
                  <a:pt x="156943" y="1624013"/>
                  <a:pt x="156678" y="1645444"/>
                  <a:pt x="156414" y="16668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313657" y="2045960"/>
            <a:ext cx="6644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986713" y="2182678"/>
            <a:ext cx="29822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7658002" y="3512511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145350" y="2182678"/>
            <a:ext cx="0" cy="132507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119794" y="2650881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794" y="2650881"/>
                <a:ext cx="330282" cy="30008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Прямая соединительная линия 112"/>
          <p:cNvCxnSpPr/>
          <p:nvPr/>
        </p:nvCxnSpPr>
        <p:spPr>
          <a:xfrm flipH="1">
            <a:off x="7658002" y="3804611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8141751" y="3514725"/>
            <a:ext cx="0" cy="28373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148230" y="3486093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230" y="3486093"/>
                <a:ext cx="330282" cy="30008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Дуга 52"/>
          <p:cNvSpPr/>
          <p:nvPr/>
        </p:nvSpPr>
        <p:spPr>
          <a:xfrm>
            <a:off x="7298417" y="3350871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7853933" y="3589486"/>
            <a:ext cx="128970" cy="128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708006" y="3292260"/>
                <a:ext cx="56310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006" y="3292260"/>
                <a:ext cx="563103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10419" y="3147563"/>
                <a:ext cx="684287" cy="57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19" y="3147563"/>
                <a:ext cx="684287" cy="57445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08707" y="4398304"/>
                <a:ext cx="56791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07" y="4398304"/>
                <a:ext cx="567911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16380" y="4251772"/>
                <a:ext cx="767673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80" y="4251772"/>
                <a:ext cx="767673" cy="55406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281120" y="4400365"/>
                <a:ext cx="86331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0" y="4400365"/>
                <a:ext cx="863313" cy="323165"/>
              </a:xfrm>
              <a:prstGeom prst="rect">
                <a:avLst/>
              </a:prstGeom>
              <a:blipFill rotWithShape="0">
                <a:blip r:embed="rId26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54"/>
          <p:cNvCxnSpPr/>
          <p:nvPr/>
        </p:nvCxnSpPr>
        <p:spPr>
          <a:xfrm>
            <a:off x="8525048" y="1862714"/>
            <a:ext cx="0" cy="273976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531143" y="4305912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143" y="4305912"/>
                <a:ext cx="330282" cy="30008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Группа 56"/>
          <p:cNvGrpSpPr/>
          <p:nvPr/>
        </p:nvGrpSpPr>
        <p:grpSpPr>
          <a:xfrm>
            <a:off x="1459501" y="1868449"/>
            <a:ext cx="4586678" cy="555537"/>
            <a:chOff x="1459501" y="1899256"/>
            <a:chExt cx="4586678" cy="555537"/>
          </a:xfrm>
        </p:grpSpPr>
        <p:sp>
          <p:nvSpPr>
            <p:cNvPr id="58" name="TextBox 57"/>
            <p:cNvSpPr txBox="1"/>
            <p:nvPr/>
          </p:nvSpPr>
          <p:spPr>
            <a:xfrm>
              <a:off x="1459501" y="2042504"/>
              <a:ext cx="346441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Потенциальная энергия пружины: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736320" y="1899256"/>
                  <a:ext cx="1309859" cy="55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п0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6320" y="1899256"/>
                  <a:ext cx="1309859" cy="55553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Группа 60"/>
          <p:cNvGrpSpPr/>
          <p:nvPr/>
        </p:nvGrpSpPr>
        <p:grpSpPr>
          <a:xfrm>
            <a:off x="1459501" y="2539332"/>
            <a:ext cx="4295552" cy="325200"/>
            <a:chOff x="1459501" y="2403616"/>
            <a:chExt cx="4295552" cy="325200"/>
          </a:xfrm>
        </p:grpSpPr>
        <p:sp>
          <p:nvSpPr>
            <p:cNvPr id="63" name="TextBox 62"/>
            <p:cNvSpPr txBox="1"/>
            <p:nvPr/>
          </p:nvSpPr>
          <p:spPr>
            <a:xfrm>
              <a:off x="1459501" y="2405651"/>
              <a:ext cx="320632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Кинетическая энергия системы: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Прямоугольник 64"/>
                <p:cNvSpPr/>
                <p:nvPr/>
              </p:nvSpPr>
              <p:spPr>
                <a:xfrm>
                  <a:off x="4531360" y="2403616"/>
                  <a:ext cx="1223693" cy="3231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𝑚𝑔h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Прямоугольник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360" y="2403616"/>
                  <a:ext cx="1223693" cy="32316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36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284E-6 L 1.66667E-6 -0.24784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0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00087 -0.24908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4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6094 -0.25031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-125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7531E-6 L 4.16667E-6 -0.35895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9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L -0.00052 -0.36173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08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0494E-6 L -0.14931 -0.36204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91" grpId="0"/>
      <p:bldP spid="91" grpId="1"/>
      <p:bldP spid="82" grpId="0"/>
      <p:bldP spid="82" grpId="1"/>
      <p:bldP spid="88" grpId="0"/>
      <p:bldP spid="3" grpId="0"/>
      <p:bldP spid="3" grpId="1"/>
      <p:bldP spid="50" grpId="0"/>
      <p:bldP spid="4" grpId="0"/>
      <p:bldP spid="4" grpId="1"/>
      <p:bldP spid="52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Дуга 62"/>
          <p:cNvSpPr/>
          <p:nvPr/>
        </p:nvSpPr>
        <p:spPr>
          <a:xfrm>
            <a:off x="7301911" y="3349349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Дуга 107"/>
          <p:cNvSpPr/>
          <p:nvPr/>
        </p:nvSpPr>
        <p:spPr>
          <a:xfrm>
            <a:off x="7298417" y="3057137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7855520" y="2118836"/>
            <a:ext cx="128970" cy="1289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7101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На чашку, подвешенную на пружине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жёсткостью 300 Н/м,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с высоты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1,5 м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падает груз массой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200 г и остаётся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лежать на чашке. Определите амплитуду установившихся колебаний, если массой чашки и пружины можно пренебречь.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72656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61406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101274"/>
            <a:ext cx="10925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58066" y="1884020"/>
            <a:ext cx="0" cy="15475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70509" y="1884016"/>
                <a:ext cx="108273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1884016"/>
                <a:ext cx="1082734" cy="5230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108384"/>
                <a:ext cx="109310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08384"/>
                <a:ext cx="1093107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0509" y="2406977"/>
                <a:ext cx="9847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406977"/>
                <a:ext cx="984762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0508" y="2736556"/>
                <a:ext cx="108273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=0,2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" y="2736556"/>
                <a:ext cx="1082735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1459501" y="1868449"/>
            <a:ext cx="4586678" cy="555537"/>
            <a:chOff x="1459501" y="1899256"/>
            <a:chExt cx="4586678" cy="555537"/>
          </a:xfrm>
        </p:grpSpPr>
        <p:sp>
          <p:nvSpPr>
            <p:cNvPr id="78" name="TextBox 77"/>
            <p:cNvSpPr txBox="1"/>
            <p:nvPr/>
          </p:nvSpPr>
          <p:spPr>
            <a:xfrm>
              <a:off x="1459501" y="2042504"/>
              <a:ext cx="346441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Потенциальная энергия пружины: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736320" y="1899256"/>
                  <a:ext cx="1309859" cy="55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п0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6320" y="1899256"/>
                  <a:ext cx="1309859" cy="5555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Полилиния 23"/>
          <p:cNvSpPr/>
          <p:nvPr/>
        </p:nvSpPr>
        <p:spPr>
          <a:xfrm>
            <a:off x="7517853" y="2053580"/>
            <a:ext cx="280299" cy="1724975"/>
          </a:xfrm>
          <a:custGeom>
            <a:avLst/>
            <a:gdLst>
              <a:gd name="connsiteX0" fmla="*/ 121489 w 280299"/>
              <a:gd name="connsiteY0" fmla="*/ 0 h 1666875"/>
              <a:gd name="connsiteX1" fmla="*/ 124664 w 280299"/>
              <a:gd name="connsiteY1" fmla="*/ 63500 h 1666875"/>
              <a:gd name="connsiteX2" fmla="*/ 270714 w 280299"/>
              <a:gd name="connsiteY2" fmla="*/ 117475 h 1666875"/>
              <a:gd name="connsiteX3" fmla="*/ 42114 w 280299"/>
              <a:gd name="connsiteY3" fmla="*/ 247650 h 1666875"/>
              <a:gd name="connsiteX4" fmla="*/ 32589 w 280299"/>
              <a:gd name="connsiteY4" fmla="*/ 209550 h 1666875"/>
              <a:gd name="connsiteX5" fmla="*/ 111964 w 280299"/>
              <a:gd name="connsiteY5" fmla="*/ 209550 h 1666875"/>
              <a:gd name="connsiteX6" fmla="*/ 273889 w 280299"/>
              <a:gd name="connsiteY6" fmla="*/ 285750 h 1666875"/>
              <a:gd name="connsiteX7" fmla="*/ 51639 w 280299"/>
              <a:gd name="connsiteY7" fmla="*/ 422275 h 1666875"/>
              <a:gd name="connsiteX8" fmla="*/ 29414 w 280299"/>
              <a:gd name="connsiteY8" fmla="*/ 390525 h 1666875"/>
              <a:gd name="connsiteX9" fmla="*/ 83389 w 280299"/>
              <a:gd name="connsiteY9" fmla="*/ 387350 h 1666875"/>
              <a:gd name="connsiteX10" fmla="*/ 277064 w 280299"/>
              <a:gd name="connsiteY10" fmla="*/ 463550 h 1666875"/>
              <a:gd name="connsiteX11" fmla="*/ 32589 w 280299"/>
              <a:gd name="connsiteY11" fmla="*/ 593725 h 1666875"/>
              <a:gd name="connsiteX12" fmla="*/ 29414 w 280299"/>
              <a:gd name="connsiteY12" fmla="*/ 555625 h 1666875"/>
              <a:gd name="connsiteX13" fmla="*/ 280239 w 280299"/>
              <a:gd name="connsiteY13" fmla="*/ 635000 h 1666875"/>
              <a:gd name="connsiteX14" fmla="*/ 42114 w 280299"/>
              <a:gd name="connsiteY14" fmla="*/ 771525 h 1666875"/>
              <a:gd name="connsiteX15" fmla="*/ 32589 w 280299"/>
              <a:gd name="connsiteY15" fmla="*/ 733425 h 1666875"/>
              <a:gd name="connsiteX16" fmla="*/ 102439 w 280299"/>
              <a:gd name="connsiteY16" fmla="*/ 739775 h 1666875"/>
              <a:gd name="connsiteX17" fmla="*/ 277064 w 280299"/>
              <a:gd name="connsiteY17" fmla="*/ 812800 h 1666875"/>
              <a:gd name="connsiteX18" fmla="*/ 45289 w 280299"/>
              <a:gd name="connsiteY18" fmla="*/ 946150 h 1666875"/>
              <a:gd name="connsiteX19" fmla="*/ 26239 w 280299"/>
              <a:gd name="connsiteY19" fmla="*/ 920750 h 1666875"/>
              <a:gd name="connsiteX20" fmla="*/ 73864 w 280299"/>
              <a:gd name="connsiteY20" fmla="*/ 908050 h 1666875"/>
              <a:gd name="connsiteX21" fmla="*/ 280239 w 280299"/>
              <a:gd name="connsiteY21" fmla="*/ 981075 h 1666875"/>
              <a:gd name="connsiteX22" fmla="*/ 51639 w 280299"/>
              <a:gd name="connsiteY22" fmla="*/ 1117600 h 1666875"/>
              <a:gd name="connsiteX23" fmla="*/ 29414 w 280299"/>
              <a:gd name="connsiteY23" fmla="*/ 1089025 h 1666875"/>
              <a:gd name="connsiteX24" fmla="*/ 77039 w 280299"/>
              <a:gd name="connsiteY24" fmla="*/ 1089025 h 1666875"/>
              <a:gd name="connsiteX25" fmla="*/ 277064 w 280299"/>
              <a:gd name="connsiteY25" fmla="*/ 1165225 h 1666875"/>
              <a:gd name="connsiteX26" fmla="*/ 42114 w 280299"/>
              <a:gd name="connsiteY26" fmla="*/ 1292225 h 1666875"/>
              <a:gd name="connsiteX27" fmla="*/ 35764 w 280299"/>
              <a:gd name="connsiteY27" fmla="*/ 1270000 h 1666875"/>
              <a:gd name="connsiteX28" fmla="*/ 92914 w 280299"/>
              <a:gd name="connsiteY28" fmla="*/ 1263650 h 1666875"/>
              <a:gd name="connsiteX29" fmla="*/ 277064 w 280299"/>
              <a:gd name="connsiteY29" fmla="*/ 1333500 h 1666875"/>
              <a:gd name="connsiteX30" fmla="*/ 61164 w 280299"/>
              <a:gd name="connsiteY30" fmla="*/ 1473200 h 1666875"/>
              <a:gd name="connsiteX31" fmla="*/ 38939 w 280299"/>
              <a:gd name="connsiteY31" fmla="*/ 1444625 h 1666875"/>
              <a:gd name="connsiteX32" fmla="*/ 73864 w 280299"/>
              <a:gd name="connsiteY32" fmla="*/ 1441450 h 1666875"/>
              <a:gd name="connsiteX33" fmla="*/ 273889 w 280299"/>
              <a:gd name="connsiteY33" fmla="*/ 1508125 h 1666875"/>
              <a:gd name="connsiteX34" fmla="*/ 153239 w 280299"/>
              <a:gd name="connsiteY34" fmla="*/ 1581150 h 1666875"/>
              <a:gd name="connsiteX35" fmla="*/ 156414 w 280299"/>
              <a:gd name="connsiteY35" fmla="*/ 1609725 h 1666875"/>
              <a:gd name="connsiteX36" fmla="*/ 156414 w 280299"/>
              <a:gd name="connsiteY36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0299" h="1666875">
                <a:moveTo>
                  <a:pt x="121489" y="0"/>
                </a:moveTo>
                <a:cubicBezTo>
                  <a:pt x="110641" y="21960"/>
                  <a:pt x="99793" y="43921"/>
                  <a:pt x="124664" y="63500"/>
                </a:cubicBezTo>
                <a:cubicBezTo>
                  <a:pt x="149535" y="83079"/>
                  <a:pt x="284472" y="86783"/>
                  <a:pt x="270714" y="117475"/>
                </a:cubicBezTo>
                <a:cubicBezTo>
                  <a:pt x="256956" y="148167"/>
                  <a:pt x="81801" y="232304"/>
                  <a:pt x="42114" y="247650"/>
                </a:cubicBezTo>
                <a:cubicBezTo>
                  <a:pt x="2427" y="262996"/>
                  <a:pt x="20947" y="215900"/>
                  <a:pt x="32589" y="209550"/>
                </a:cubicBezTo>
                <a:cubicBezTo>
                  <a:pt x="44231" y="203200"/>
                  <a:pt x="71747" y="196850"/>
                  <a:pt x="111964" y="209550"/>
                </a:cubicBezTo>
                <a:cubicBezTo>
                  <a:pt x="152181" y="222250"/>
                  <a:pt x="283943" y="250296"/>
                  <a:pt x="273889" y="285750"/>
                </a:cubicBezTo>
                <a:cubicBezTo>
                  <a:pt x="263835" y="321204"/>
                  <a:pt x="92385" y="404813"/>
                  <a:pt x="51639" y="422275"/>
                </a:cubicBezTo>
                <a:cubicBezTo>
                  <a:pt x="10893" y="439738"/>
                  <a:pt x="24122" y="396346"/>
                  <a:pt x="29414" y="390525"/>
                </a:cubicBezTo>
                <a:cubicBezTo>
                  <a:pt x="34706" y="384704"/>
                  <a:pt x="42114" y="375179"/>
                  <a:pt x="83389" y="387350"/>
                </a:cubicBezTo>
                <a:cubicBezTo>
                  <a:pt x="124664" y="399521"/>
                  <a:pt x="285531" y="429154"/>
                  <a:pt x="277064" y="463550"/>
                </a:cubicBezTo>
                <a:cubicBezTo>
                  <a:pt x="268597" y="497946"/>
                  <a:pt x="73864" y="578379"/>
                  <a:pt x="32589" y="593725"/>
                </a:cubicBezTo>
                <a:cubicBezTo>
                  <a:pt x="-8686" y="609071"/>
                  <a:pt x="-11861" y="548746"/>
                  <a:pt x="29414" y="555625"/>
                </a:cubicBezTo>
                <a:cubicBezTo>
                  <a:pt x="70689" y="562504"/>
                  <a:pt x="278122" y="599017"/>
                  <a:pt x="280239" y="635000"/>
                </a:cubicBezTo>
                <a:cubicBezTo>
                  <a:pt x="282356" y="670983"/>
                  <a:pt x="83389" y="755121"/>
                  <a:pt x="42114" y="771525"/>
                </a:cubicBezTo>
                <a:cubicBezTo>
                  <a:pt x="839" y="787929"/>
                  <a:pt x="22535" y="738717"/>
                  <a:pt x="32589" y="733425"/>
                </a:cubicBezTo>
                <a:cubicBezTo>
                  <a:pt x="42643" y="728133"/>
                  <a:pt x="61693" y="726546"/>
                  <a:pt x="102439" y="739775"/>
                </a:cubicBezTo>
                <a:cubicBezTo>
                  <a:pt x="143185" y="753004"/>
                  <a:pt x="286589" y="778404"/>
                  <a:pt x="277064" y="812800"/>
                </a:cubicBezTo>
                <a:cubicBezTo>
                  <a:pt x="267539" y="847196"/>
                  <a:pt x="87093" y="928158"/>
                  <a:pt x="45289" y="946150"/>
                </a:cubicBezTo>
                <a:cubicBezTo>
                  <a:pt x="3485" y="964142"/>
                  <a:pt x="21477" y="927100"/>
                  <a:pt x="26239" y="920750"/>
                </a:cubicBezTo>
                <a:cubicBezTo>
                  <a:pt x="31001" y="914400"/>
                  <a:pt x="31531" y="897996"/>
                  <a:pt x="73864" y="908050"/>
                </a:cubicBezTo>
                <a:cubicBezTo>
                  <a:pt x="116197" y="918104"/>
                  <a:pt x="283943" y="946150"/>
                  <a:pt x="280239" y="981075"/>
                </a:cubicBezTo>
                <a:cubicBezTo>
                  <a:pt x="276535" y="1016000"/>
                  <a:pt x="93443" y="1099608"/>
                  <a:pt x="51639" y="1117600"/>
                </a:cubicBezTo>
                <a:cubicBezTo>
                  <a:pt x="9835" y="1135592"/>
                  <a:pt x="25181" y="1093787"/>
                  <a:pt x="29414" y="1089025"/>
                </a:cubicBezTo>
                <a:cubicBezTo>
                  <a:pt x="33647" y="1084263"/>
                  <a:pt x="35764" y="1076325"/>
                  <a:pt x="77039" y="1089025"/>
                </a:cubicBezTo>
                <a:cubicBezTo>
                  <a:pt x="118314" y="1101725"/>
                  <a:pt x="282885" y="1131358"/>
                  <a:pt x="277064" y="1165225"/>
                </a:cubicBezTo>
                <a:cubicBezTo>
                  <a:pt x="271243" y="1199092"/>
                  <a:pt x="82331" y="1274763"/>
                  <a:pt x="42114" y="1292225"/>
                </a:cubicBezTo>
                <a:cubicBezTo>
                  <a:pt x="1897" y="1309687"/>
                  <a:pt x="27297" y="1274763"/>
                  <a:pt x="35764" y="1270000"/>
                </a:cubicBezTo>
                <a:cubicBezTo>
                  <a:pt x="44231" y="1265237"/>
                  <a:pt x="52697" y="1253067"/>
                  <a:pt x="92914" y="1263650"/>
                </a:cubicBezTo>
                <a:cubicBezTo>
                  <a:pt x="133131" y="1274233"/>
                  <a:pt x="282356" y="1298575"/>
                  <a:pt x="277064" y="1333500"/>
                </a:cubicBezTo>
                <a:cubicBezTo>
                  <a:pt x="271772" y="1368425"/>
                  <a:pt x="100851" y="1454679"/>
                  <a:pt x="61164" y="1473200"/>
                </a:cubicBezTo>
                <a:cubicBezTo>
                  <a:pt x="21477" y="1491721"/>
                  <a:pt x="36822" y="1449917"/>
                  <a:pt x="38939" y="1444625"/>
                </a:cubicBezTo>
                <a:cubicBezTo>
                  <a:pt x="41056" y="1439333"/>
                  <a:pt x="34706" y="1430867"/>
                  <a:pt x="73864" y="1441450"/>
                </a:cubicBezTo>
                <a:cubicBezTo>
                  <a:pt x="113022" y="1452033"/>
                  <a:pt x="260660" y="1484842"/>
                  <a:pt x="273889" y="1508125"/>
                </a:cubicBezTo>
                <a:cubicBezTo>
                  <a:pt x="287118" y="1531408"/>
                  <a:pt x="172818" y="1564217"/>
                  <a:pt x="153239" y="1581150"/>
                </a:cubicBezTo>
                <a:cubicBezTo>
                  <a:pt x="133660" y="1598083"/>
                  <a:pt x="155885" y="1595438"/>
                  <a:pt x="156414" y="1609725"/>
                </a:cubicBezTo>
                <a:cubicBezTo>
                  <a:pt x="156943" y="1624013"/>
                  <a:pt x="156678" y="1645444"/>
                  <a:pt x="156414" y="16668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313657" y="2045960"/>
            <a:ext cx="6644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986713" y="2182678"/>
            <a:ext cx="29822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7658002" y="3512511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145350" y="2182678"/>
            <a:ext cx="0" cy="132507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119794" y="2650881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794" y="2650881"/>
                <a:ext cx="330282" cy="300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Прямая соединительная линия 112"/>
          <p:cNvCxnSpPr/>
          <p:nvPr/>
        </p:nvCxnSpPr>
        <p:spPr>
          <a:xfrm flipH="1">
            <a:off x="7658002" y="3804611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8525048" y="1862714"/>
            <a:ext cx="0" cy="273976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8531143" y="4305912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143" y="4305912"/>
                <a:ext cx="330282" cy="3000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Прямая соединительная линия 114"/>
          <p:cNvCxnSpPr/>
          <p:nvPr/>
        </p:nvCxnSpPr>
        <p:spPr>
          <a:xfrm>
            <a:off x="8141751" y="3514725"/>
            <a:ext cx="0" cy="28373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148230" y="3486093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230" y="3486093"/>
                <a:ext cx="330282" cy="3000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Дуга 52"/>
          <p:cNvSpPr/>
          <p:nvPr/>
        </p:nvSpPr>
        <p:spPr>
          <a:xfrm>
            <a:off x="7298417" y="3350871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7853933" y="3589486"/>
            <a:ext cx="128970" cy="128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459501" y="2539332"/>
            <a:ext cx="4295552" cy="325200"/>
            <a:chOff x="1459501" y="2403616"/>
            <a:chExt cx="4295552" cy="325200"/>
          </a:xfrm>
        </p:grpSpPr>
        <p:sp>
          <p:nvSpPr>
            <p:cNvPr id="82" name="TextBox 81"/>
            <p:cNvSpPr txBox="1"/>
            <p:nvPr/>
          </p:nvSpPr>
          <p:spPr>
            <a:xfrm>
              <a:off x="1459501" y="2405651"/>
              <a:ext cx="320632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Кинетическая энергия системы: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Прямоугольник 5"/>
                <p:cNvSpPr/>
                <p:nvPr/>
              </p:nvSpPr>
              <p:spPr>
                <a:xfrm>
                  <a:off x="4531360" y="2403616"/>
                  <a:ext cx="1223693" cy="3231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𝑚𝑔h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Прямоугольник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360" y="2403616"/>
                  <a:ext cx="1223693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Дуга 54"/>
          <p:cNvSpPr/>
          <p:nvPr/>
        </p:nvSpPr>
        <p:spPr>
          <a:xfrm>
            <a:off x="7298417" y="3961913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7853933" y="4201086"/>
            <a:ext cx="128970" cy="128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7658002" y="4417447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143225" y="3805238"/>
            <a:ext cx="0" cy="612209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43225" y="3950539"/>
                <a:ext cx="34182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225" y="3950539"/>
                <a:ext cx="341825" cy="3000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олилиния 60"/>
          <p:cNvSpPr/>
          <p:nvPr/>
        </p:nvSpPr>
        <p:spPr>
          <a:xfrm>
            <a:off x="7516138" y="2060584"/>
            <a:ext cx="280299" cy="2359018"/>
          </a:xfrm>
          <a:custGeom>
            <a:avLst/>
            <a:gdLst>
              <a:gd name="connsiteX0" fmla="*/ 121489 w 280299"/>
              <a:gd name="connsiteY0" fmla="*/ 0 h 1666875"/>
              <a:gd name="connsiteX1" fmla="*/ 124664 w 280299"/>
              <a:gd name="connsiteY1" fmla="*/ 63500 h 1666875"/>
              <a:gd name="connsiteX2" fmla="*/ 270714 w 280299"/>
              <a:gd name="connsiteY2" fmla="*/ 117475 h 1666875"/>
              <a:gd name="connsiteX3" fmla="*/ 42114 w 280299"/>
              <a:gd name="connsiteY3" fmla="*/ 247650 h 1666875"/>
              <a:gd name="connsiteX4" fmla="*/ 32589 w 280299"/>
              <a:gd name="connsiteY4" fmla="*/ 209550 h 1666875"/>
              <a:gd name="connsiteX5" fmla="*/ 111964 w 280299"/>
              <a:gd name="connsiteY5" fmla="*/ 209550 h 1666875"/>
              <a:gd name="connsiteX6" fmla="*/ 273889 w 280299"/>
              <a:gd name="connsiteY6" fmla="*/ 285750 h 1666875"/>
              <a:gd name="connsiteX7" fmla="*/ 51639 w 280299"/>
              <a:gd name="connsiteY7" fmla="*/ 422275 h 1666875"/>
              <a:gd name="connsiteX8" fmla="*/ 29414 w 280299"/>
              <a:gd name="connsiteY8" fmla="*/ 390525 h 1666875"/>
              <a:gd name="connsiteX9" fmla="*/ 83389 w 280299"/>
              <a:gd name="connsiteY9" fmla="*/ 387350 h 1666875"/>
              <a:gd name="connsiteX10" fmla="*/ 277064 w 280299"/>
              <a:gd name="connsiteY10" fmla="*/ 463550 h 1666875"/>
              <a:gd name="connsiteX11" fmla="*/ 32589 w 280299"/>
              <a:gd name="connsiteY11" fmla="*/ 593725 h 1666875"/>
              <a:gd name="connsiteX12" fmla="*/ 29414 w 280299"/>
              <a:gd name="connsiteY12" fmla="*/ 555625 h 1666875"/>
              <a:gd name="connsiteX13" fmla="*/ 280239 w 280299"/>
              <a:gd name="connsiteY13" fmla="*/ 635000 h 1666875"/>
              <a:gd name="connsiteX14" fmla="*/ 42114 w 280299"/>
              <a:gd name="connsiteY14" fmla="*/ 771525 h 1666875"/>
              <a:gd name="connsiteX15" fmla="*/ 32589 w 280299"/>
              <a:gd name="connsiteY15" fmla="*/ 733425 h 1666875"/>
              <a:gd name="connsiteX16" fmla="*/ 102439 w 280299"/>
              <a:gd name="connsiteY16" fmla="*/ 739775 h 1666875"/>
              <a:gd name="connsiteX17" fmla="*/ 277064 w 280299"/>
              <a:gd name="connsiteY17" fmla="*/ 812800 h 1666875"/>
              <a:gd name="connsiteX18" fmla="*/ 45289 w 280299"/>
              <a:gd name="connsiteY18" fmla="*/ 946150 h 1666875"/>
              <a:gd name="connsiteX19" fmla="*/ 26239 w 280299"/>
              <a:gd name="connsiteY19" fmla="*/ 920750 h 1666875"/>
              <a:gd name="connsiteX20" fmla="*/ 73864 w 280299"/>
              <a:gd name="connsiteY20" fmla="*/ 908050 h 1666875"/>
              <a:gd name="connsiteX21" fmla="*/ 280239 w 280299"/>
              <a:gd name="connsiteY21" fmla="*/ 981075 h 1666875"/>
              <a:gd name="connsiteX22" fmla="*/ 51639 w 280299"/>
              <a:gd name="connsiteY22" fmla="*/ 1117600 h 1666875"/>
              <a:gd name="connsiteX23" fmla="*/ 29414 w 280299"/>
              <a:gd name="connsiteY23" fmla="*/ 1089025 h 1666875"/>
              <a:gd name="connsiteX24" fmla="*/ 77039 w 280299"/>
              <a:gd name="connsiteY24" fmla="*/ 1089025 h 1666875"/>
              <a:gd name="connsiteX25" fmla="*/ 277064 w 280299"/>
              <a:gd name="connsiteY25" fmla="*/ 1165225 h 1666875"/>
              <a:gd name="connsiteX26" fmla="*/ 42114 w 280299"/>
              <a:gd name="connsiteY26" fmla="*/ 1292225 h 1666875"/>
              <a:gd name="connsiteX27" fmla="*/ 35764 w 280299"/>
              <a:gd name="connsiteY27" fmla="*/ 1270000 h 1666875"/>
              <a:gd name="connsiteX28" fmla="*/ 92914 w 280299"/>
              <a:gd name="connsiteY28" fmla="*/ 1263650 h 1666875"/>
              <a:gd name="connsiteX29" fmla="*/ 277064 w 280299"/>
              <a:gd name="connsiteY29" fmla="*/ 1333500 h 1666875"/>
              <a:gd name="connsiteX30" fmla="*/ 61164 w 280299"/>
              <a:gd name="connsiteY30" fmla="*/ 1473200 h 1666875"/>
              <a:gd name="connsiteX31" fmla="*/ 38939 w 280299"/>
              <a:gd name="connsiteY31" fmla="*/ 1444625 h 1666875"/>
              <a:gd name="connsiteX32" fmla="*/ 73864 w 280299"/>
              <a:gd name="connsiteY32" fmla="*/ 1441450 h 1666875"/>
              <a:gd name="connsiteX33" fmla="*/ 273889 w 280299"/>
              <a:gd name="connsiteY33" fmla="*/ 1508125 h 1666875"/>
              <a:gd name="connsiteX34" fmla="*/ 153239 w 280299"/>
              <a:gd name="connsiteY34" fmla="*/ 1581150 h 1666875"/>
              <a:gd name="connsiteX35" fmla="*/ 156414 w 280299"/>
              <a:gd name="connsiteY35" fmla="*/ 1609725 h 1666875"/>
              <a:gd name="connsiteX36" fmla="*/ 156414 w 280299"/>
              <a:gd name="connsiteY36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0299" h="1666875">
                <a:moveTo>
                  <a:pt x="121489" y="0"/>
                </a:moveTo>
                <a:cubicBezTo>
                  <a:pt x="110641" y="21960"/>
                  <a:pt x="99793" y="43921"/>
                  <a:pt x="124664" y="63500"/>
                </a:cubicBezTo>
                <a:cubicBezTo>
                  <a:pt x="149535" y="83079"/>
                  <a:pt x="284472" y="86783"/>
                  <a:pt x="270714" y="117475"/>
                </a:cubicBezTo>
                <a:cubicBezTo>
                  <a:pt x="256956" y="148167"/>
                  <a:pt x="81801" y="232304"/>
                  <a:pt x="42114" y="247650"/>
                </a:cubicBezTo>
                <a:cubicBezTo>
                  <a:pt x="2427" y="262996"/>
                  <a:pt x="20947" y="215900"/>
                  <a:pt x="32589" y="209550"/>
                </a:cubicBezTo>
                <a:cubicBezTo>
                  <a:pt x="44231" y="203200"/>
                  <a:pt x="71747" y="196850"/>
                  <a:pt x="111964" y="209550"/>
                </a:cubicBezTo>
                <a:cubicBezTo>
                  <a:pt x="152181" y="222250"/>
                  <a:pt x="283943" y="250296"/>
                  <a:pt x="273889" y="285750"/>
                </a:cubicBezTo>
                <a:cubicBezTo>
                  <a:pt x="263835" y="321204"/>
                  <a:pt x="92385" y="404813"/>
                  <a:pt x="51639" y="422275"/>
                </a:cubicBezTo>
                <a:cubicBezTo>
                  <a:pt x="10893" y="439738"/>
                  <a:pt x="24122" y="396346"/>
                  <a:pt x="29414" y="390525"/>
                </a:cubicBezTo>
                <a:cubicBezTo>
                  <a:pt x="34706" y="384704"/>
                  <a:pt x="42114" y="375179"/>
                  <a:pt x="83389" y="387350"/>
                </a:cubicBezTo>
                <a:cubicBezTo>
                  <a:pt x="124664" y="399521"/>
                  <a:pt x="285531" y="429154"/>
                  <a:pt x="277064" y="463550"/>
                </a:cubicBezTo>
                <a:cubicBezTo>
                  <a:pt x="268597" y="497946"/>
                  <a:pt x="73864" y="578379"/>
                  <a:pt x="32589" y="593725"/>
                </a:cubicBezTo>
                <a:cubicBezTo>
                  <a:pt x="-8686" y="609071"/>
                  <a:pt x="-11861" y="548746"/>
                  <a:pt x="29414" y="555625"/>
                </a:cubicBezTo>
                <a:cubicBezTo>
                  <a:pt x="70689" y="562504"/>
                  <a:pt x="278122" y="599017"/>
                  <a:pt x="280239" y="635000"/>
                </a:cubicBezTo>
                <a:cubicBezTo>
                  <a:pt x="282356" y="670983"/>
                  <a:pt x="83389" y="755121"/>
                  <a:pt x="42114" y="771525"/>
                </a:cubicBezTo>
                <a:cubicBezTo>
                  <a:pt x="839" y="787929"/>
                  <a:pt x="22535" y="738717"/>
                  <a:pt x="32589" y="733425"/>
                </a:cubicBezTo>
                <a:cubicBezTo>
                  <a:pt x="42643" y="728133"/>
                  <a:pt x="61693" y="726546"/>
                  <a:pt x="102439" y="739775"/>
                </a:cubicBezTo>
                <a:cubicBezTo>
                  <a:pt x="143185" y="753004"/>
                  <a:pt x="286589" y="778404"/>
                  <a:pt x="277064" y="812800"/>
                </a:cubicBezTo>
                <a:cubicBezTo>
                  <a:pt x="267539" y="847196"/>
                  <a:pt x="87093" y="928158"/>
                  <a:pt x="45289" y="946150"/>
                </a:cubicBezTo>
                <a:cubicBezTo>
                  <a:pt x="3485" y="964142"/>
                  <a:pt x="21477" y="927100"/>
                  <a:pt x="26239" y="920750"/>
                </a:cubicBezTo>
                <a:cubicBezTo>
                  <a:pt x="31001" y="914400"/>
                  <a:pt x="31531" y="897996"/>
                  <a:pt x="73864" y="908050"/>
                </a:cubicBezTo>
                <a:cubicBezTo>
                  <a:pt x="116197" y="918104"/>
                  <a:pt x="283943" y="946150"/>
                  <a:pt x="280239" y="981075"/>
                </a:cubicBezTo>
                <a:cubicBezTo>
                  <a:pt x="276535" y="1016000"/>
                  <a:pt x="93443" y="1099608"/>
                  <a:pt x="51639" y="1117600"/>
                </a:cubicBezTo>
                <a:cubicBezTo>
                  <a:pt x="9835" y="1135592"/>
                  <a:pt x="25181" y="1093787"/>
                  <a:pt x="29414" y="1089025"/>
                </a:cubicBezTo>
                <a:cubicBezTo>
                  <a:pt x="33647" y="1084263"/>
                  <a:pt x="35764" y="1076325"/>
                  <a:pt x="77039" y="1089025"/>
                </a:cubicBezTo>
                <a:cubicBezTo>
                  <a:pt x="118314" y="1101725"/>
                  <a:pt x="282885" y="1131358"/>
                  <a:pt x="277064" y="1165225"/>
                </a:cubicBezTo>
                <a:cubicBezTo>
                  <a:pt x="271243" y="1199092"/>
                  <a:pt x="82331" y="1274763"/>
                  <a:pt x="42114" y="1292225"/>
                </a:cubicBezTo>
                <a:cubicBezTo>
                  <a:pt x="1897" y="1309687"/>
                  <a:pt x="27297" y="1274763"/>
                  <a:pt x="35764" y="1270000"/>
                </a:cubicBezTo>
                <a:cubicBezTo>
                  <a:pt x="44231" y="1265237"/>
                  <a:pt x="52697" y="1253067"/>
                  <a:pt x="92914" y="1263650"/>
                </a:cubicBezTo>
                <a:cubicBezTo>
                  <a:pt x="133131" y="1274233"/>
                  <a:pt x="282356" y="1298575"/>
                  <a:pt x="277064" y="1333500"/>
                </a:cubicBezTo>
                <a:cubicBezTo>
                  <a:pt x="271772" y="1368425"/>
                  <a:pt x="100851" y="1454679"/>
                  <a:pt x="61164" y="1473200"/>
                </a:cubicBezTo>
                <a:cubicBezTo>
                  <a:pt x="21477" y="1491721"/>
                  <a:pt x="36822" y="1449917"/>
                  <a:pt x="38939" y="1444625"/>
                </a:cubicBezTo>
                <a:cubicBezTo>
                  <a:pt x="41056" y="1439333"/>
                  <a:pt x="34706" y="1430867"/>
                  <a:pt x="73864" y="1441450"/>
                </a:cubicBezTo>
                <a:cubicBezTo>
                  <a:pt x="113022" y="1452033"/>
                  <a:pt x="260660" y="1484842"/>
                  <a:pt x="273889" y="1508125"/>
                </a:cubicBezTo>
                <a:cubicBezTo>
                  <a:pt x="287118" y="1531408"/>
                  <a:pt x="172818" y="1564217"/>
                  <a:pt x="153239" y="1581150"/>
                </a:cubicBezTo>
                <a:cubicBezTo>
                  <a:pt x="133660" y="1598083"/>
                  <a:pt x="155885" y="1595438"/>
                  <a:pt x="156414" y="1609725"/>
                </a:cubicBezTo>
                <a:cubicBezTo>
                  <a:pt x="156943" y="1624013"/>
                  <a:pt x="156678" y="1645444"/>
                  <a:pt x="156414" y="16668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459501" y="3126062"/>
            <a:ext cx="48622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Максимальная потенциальная энергия пружины: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141282" y="2979878"/>
                <a:ext cx="1054588" cy="55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82" y="2979878"/>
                <a:ext cx="1054588" cy="55553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459501" y="3650761"/>
            <a:ext cx="2760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сохранения энергии: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089491" y="3651825"/>
                <a:ext cx="166269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91" y="3651825"/>
                <a:ext cx="1662690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459285" y="4090336"/>
                <a:ext cx="1856630" cy="55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85" y="4090336"/>
                <a:ext cx="1856630" cy="55553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174333" y="4090336"/>
                <a:ext cx="2395986" cy="61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𝑚𝑔h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33" y="4090336"/>
                <a:ext cx="2395986" cy="61568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400134" y="4158239"/>
                <a:ext cx="1757832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4" y="4158239"/>
                <a:ext cx="1757832" cy="487634"/>
              </a:xfrm>
              <a:prstGeom prst="rect">
                <a:avLst/>
              </a:prstGeom>
              <a:blipFill rotWithShape="0">
                <a:blip r:embed="rId18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1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3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9136E-6 L 0 0.062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08642E-6 L -4.16667E-6 0.119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2.22222E-6 0.118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  <p:bldP spid="60" grpId="0"/>
      <p:bldP spid="61" grpId="0" animBg="1"/>
      <p:bldP spid="66" grpId="0"/>
      <p:bldP spid="67" grpId="0"/>
      <p:bldP spid="68" grpId="0"/>
      <p:bldP spid="69" grpId="0"/>
      <p:bldP spid="79" grpId="0"/>
      <p:bldP spid="83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59285" y="1868449"/>
            <a:ext cx="5736585" cy="2836480"/>
            <a:chOff x="1459285" y="1868449"/>
            <a:chExt cx="5736585" cy="283648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459501" y="1868449"/>
              <a:ext cx="4586678" cy="555537"/>
              <a:chOff x="1459501" y="1899256"/>
              <a:chExt cx="4586678" cy="555537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459501" y="2042504"/>
                <a:ext cx="346441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Потенциальная энергия пружины: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4736320" y="1899256"/>
                    <a:ext cx="1309859" cy="5555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п0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6320" y="1899256"/>
                    <a:ext cx="1309859" cy="55553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Группа 7"/>
            <p:cNvGrpSpPr/>
            <p:nvPr/>
          </p:nvGrpSpPr>
          <p:grpSpPr>
            <a:xfrm>
              <a:off x="1459501" y="2539332"/>
              <a:ext cx="4295552" cy="325200"/>
              <a:chOff x="1459501" y="2403616"/>
              <a:chExt cx="4295552" cy="325200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1459501" y="2405651"/>
                <a:ext cx="320632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Кинетическая энергия системы: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Прямоугольник 5"/>
                  <p:cNvSpPr/>
                  <p:nvPr/>
                </p:nvSpPr>
                <p:spPr>
                  <a:xfrm>
                    <a:off x="4531360" y="2403616"/>
                    <a:ext cx="1223693" cy="3231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𝑚𝑔h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Прямоугольник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1360" y="2403616"/>
                    <a:ext cx="1223693" cy="3231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132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6" name="TextBox 65"/>
            <p:cNvSpPr txBox="1"/>
            <p:nvPr/>
          </p:nvSpPr>
          <p:spPr>
            <a:xfrm>
              <a:off x="1459501" y="3126062"/>
              <a:ext cx="48622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Максимальная потенциальная энергия пружины: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141282" y="2979878"/>
                  <a:ext cx="1054588" cy="55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282" y="2979878"/>
                  <a:ext cx="1054588" cy="55553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459285" y="4090336"/>
                  <a:ext cx="1856630" cy="55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𝑚𝑔h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285" y="4090336"/>
                  <a:ext cx="1856630" cy="5555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3146380" y="4230742"/>
                  <a:ext cx="463588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6380" y="4230742"/>
                  <a:ext cx="463588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3681323" y="4089248"/>
                  <a:ext cx="1882247" cy="615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𝑚𝑔h</m:t>
                            </m:r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323" y="4089248"/>
                  <a:ext cx="1882247" cy="61568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Дуга 62"/>
          <p:cNvSpPr/>
          <p:nvPr/>
        </p:nvSpPr>
        <p:spPr>
          <a:xfrm>
            <a:off x="7301911" y="3349349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Дуга 107"/>
          <p:cNvSpPr/>
          <p:nvPr/>
        </p:nvSpPr>
        <p:spPr>
          <a:xfrm>
            <a:off x="7298417" y="3057137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7855520" y="2118836"/>
            <a:ext cx="128970" cy="1289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7101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На чашку, подвешенную на пружине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жёсткостью 300 Н/м,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с высоты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1,5 м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падает груз массой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200 г и остаётся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лежать на чашке. Определите амплитуду установившихся колебаний, если массой чашки и пружины можно пренебречь.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72656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61406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101274"/>
            <a:ext cx="10925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58066" y="1884020"/>
            <a:ext cx="0" cy="15475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70509" y="1884016"/>
                <a:ext cx="108273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1884016"/>
                <a:ext cx="1082734" cy="5230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108384"/>
                <a:ext cx="109310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08384"/>
                <a:ext cx="1093107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0509" y="2406977"/>
                <a:ext cx="9847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406977"/>
                <a:ext cx="984762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0508" y="2736556"/>
                <a:ext cx="108273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=0,2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" y="2736556"/>
                <a:ext cx="1082735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>
            <a:off x="7313657" y="2045960"/>
            <a:ext cx="6644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986713" y="2182678"/>
            <a:ext cx="29822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7658002" y="3512511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145350" y="2182678"/>
            <a:ext cx="0" cy="132507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119794" y="2650881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794" y="2650881"/>
                <a:ext cx="330282" cy="30008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Прямая соединительная линия 112"/>
          <p:cNvCxnSpPr/>
          <p:nvPr/>
        </p:nvCxnSpPr>
        <p:spPr>
          <a:xfrm flipH="1">
            <a:off x="7658002" y="3804611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8525048" y="1862714"/>
            <a:ext cx="0" cy="273976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8531143" y="4305912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143" y="4305912"/>
                <a:ext cx="330282" cy="30008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Прямая соединительная линия 114"/>
          <p:cNvCxnSpPr/>
          <p:nvPr/>
        </p:nvCxnSpPr>
        <p:spPr>
          <a:xfrm>
            <a:off x="8141751" y="3514725"/>
            <a:ext cx="0" cy="28373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148230" y="3486093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230" y="3486093"/>
                <a:ext cx="330282" cy="30008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Дуга 54"/>
          <p:cNvSpPr/>
          <p:nvPr/>
        </p:nvSpPr>
        <p:spPr>
          <a:xfrm>
            <a:off x="7298417" y="3961913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7853933" y="4201086"/>
            <a:ext cx="128970" cy="128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7658002" y="4417447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143225" y="3805238"/>
            <a:ext cx="0" cy="612209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43225" y="3950539"/>
                <a:ext cx="34182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225" y="3950539"/>
                <a:ext cx="341825" cy="30008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олилиния 60"/>
          <p:cNvSpPr/>
          <p:nvPr/>
        </p:nvSpPr>
        <p:spPr>
          <a:xfrm>
            <a:off x="7516138" y="2060584"/>
            <a:ext cx="280299" cy="2359018"/>
          </a:xfrm>
          <a:custGeom>
            <a:avLst/>
            <a:gdLst>
              <a:gd name="connsiteX0" fmla="*/ 121489 w 280299"/>
              <a:gd name="connsiteY0" fmla="*/ 0 h 1666875"/>
              <a:gd name="connsiteX1" fmla="*/ 124664 w 280299"/>
              <a:gd name="connsiteY1" fmla="*/ 63500 h 1666875"/>
              <a:gd name="connsiteX2" fmla="*/ 270714 w 280299"/>
              <a:gd name="connsiteY2" fmla="*/ 117475 h 1666875"/>
              <a:gd name="connsiteX3" fmla="*/ 42114 w 280299"/>
              <a:gd name="connsiteY3" fmla="*/ 247650 h 1666875"/>
              <a:gd name="connsiteX4" fmla="*/ 32589 w 280299"/>
              <a:gd name="connsiteY4" fmla="*/ 209550 h 1666875"/>
              <a:gd name="connsiteX5" fmla="*/ 111964 w 280299"/>
              <a:gd name="connsiteY5" fmla="*/ 209550 h 1666875"/>
              <a:gd name="connsiteX6" fmla="*/ 273889 w 280299"/>
              <a:gd name="connsiteY6" fmla="*/ 285750 h 1666875"/>
              <a:gd name="connsiteX7" fmla="*/ 51639 w 280299"/>
              <a:gd name="connsiteY7" fmla="*/ 422275 h 1666875"/>
              <a:gd name="connsiteX8" fmla="*/ 29414 w 280299"/>
              <a:gd name="connsiteY8" fmla="*/ 390525 h 1666875"/>
              <a:gd name="connsiteX9" fmla="*/ 83389 w 280299"/>
              <a:gd name="connsiteY9" fmla="*/ 387350 h 1666875"/>
              <a:gd name="connsiteX10" fmla="*/ 277064 w 280299"/>
              <a:gd name="connsiteY10" fmla="*/ 463550 h 1666875"/>
              <a:gd name="connsiteX11" fmla="*/ 32589 w 280299"/>
              <a:gd name="connsiteY11" fmla="*/ 593725 h 1666875"/>
              <a:gd name="connsiteX12" fmla="*/ 29414 w 280299"/>
              <a:gd name="connsiteY12" fmla="*/ 555625 h 1666875"/>
              <a:gd name="connsiteX13" fmla="*/ 280239 w 280299"/>
              <a:gd name="connsiteY13" fmla="*/ 635000 h 1666875"/>
              <a:gd name="connsiteX14" fmla="*/ 42114 w 280299"/>
              <a:gd name="connsiteY14" fmla="*/ 771525 h 1666875"/>
              <a:gd name="connsiteX15" fmla="*/ 32589 w 280299"/>
              <a:gd name="connsiteY15" fmla="*/ 733425 h 1666875"/>
              <a:gd name="connsiteX16" fmla="*/ 102439 w 280299"/>
              <a:gd name="connsiteY16" fmla="*/ 739775 h 1666875"/>
              <a:gd name="connsiteX17" fmla="*/ 277064 w 280299"/>
              <a:gd name="connsiteY17" fmla="*/ 812800 h 1666875"/>
              <a:gd name="connsiteX18" fmla="*/ 45289 w 280299"/>
              <a:gd name="connsiteY18" fmla="*/ 946150 h 1666875"/>
              <a:gd name="connsiteX19" fmla="*/ 26239 w 280299"/>
              <a:gd name="connsiteY19" fmla="*/ 920750 h 1666875"/>
              <a:gd name="connsiteX20" fmla="*/ 73864 w 280299"/>
              <a:gd name="connsiteY20" fmla="*/ 908050 h 1666875"/>
              <a:gd name="connsiteX21" fmla="*/ 280239 w 280299"/>
              <a:gd name="connsiteY21" fmla="*/ 981075 h 1666875"/>
              <a:gd name="connsiteX22" fmla="*/ 51639 w 280299"/>
              <a:gd name="connsiteY22" fmla="*/ 1117600 h 1666875"/>
              <a:gd name="connsiteX23" fmla="*/ 29414 w 280299"/>
              <a:gd name="connsiteY23" fmla="*/ 1089025 h 1666875"/>
              <a:gd name="connsiteX24" fmla="*/ 77039 w 280299"/>
              <a:gd name="connsiteY24" fmla="*/ 1089025 h 1666875"/>
              <a:gd name="connsiteX25" fmla="*/ 277064 w 280299"/>
              <a:gd name="connsiteY25" fmla="*/ 1165225 h 1666875"/>
              <a:gd name="connsiteX26" fmla="*/ 42114 w 280299"/>
              <a:gd name="connsiteY26" fmla="*/ 1292225 h 1666875"/>
              <a:gd name="connsiteX27" fmla="*/ 35764 w 280299"/>
              <a:gd name="connsiteY27" fmla="*/ 1270000 h 1666875"/>
              <a:gd name="connsiteX28" fmla="*/ 92914 w 280299"/>
              <a:gd name="connsiteY28" fmla="*/ 1263650 h 1666875"/>
              <a:gd name="connsiteX29" fmla="*/ 277064 w 280299"/>
              <a:gd name="connsiteY29" fmla="*/ 1333500 h 1666875"/>
              <a:gd name="connsiteX30" fmla="*/ 61164 w 280299"/>
              <a:gd name="connsiteY30" fmla="*/ 1473200 h 1666875"/>
              <a:gd name="connsiteX31" fmla="*/ 38939 w 280299"/>
              <a:gd name="connsiteY31" fmla="*/ 1444625 h 1666875"/>
              <a:gd name="connsiteX32" fmla="*/ 73864 w 280299"/>
              <a:gd name="connsiteY32" fmla="*/ 1441450 h 1666875"/>
              <a:gd name="connsiteX33" fmla="*/ 273889 w 280299"/>
              <a:gd name="connsiteY33" fmla="*/ 1508125 h 1666875"/>
              <a:gd name="connsiteX34" fmla="*/ 153239 w 280299"/>
              <a:gd name="connsiteY34" fmla="*/ 1581150 h 1666875"/>
              <a:gd name="connsiteX35" fmla="*/ 156414 w 280299"/>
              <a:gd name="connsiteY35" fmla="*/ 1609725 h 1666875"/>
              <a:gd name="connsiteX36" fmla="*/ 156414 w 280299"/>
              <a:gd name="connsiteY36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0299" h="1666875">
                <a:moveTo>
                  <a:pt x="121489" y="0"/>
                </a:moveTo>
                <a:cubicBezTo>
                  <a:pt x="110641" y="21960"/>
                  <a:pt x="99793" y="43921"/>
                  <a:pt x="124664" y="63500"/>
                </a:cubicBezTo>
                <a:cubicBezTo>
                  <a:pt x="149535" y="83079"/>
                  <a:pt x="284472" y="86783"/>
                  <a:pt x="270714" y="117475"/>
                </a:cubicBezTo>
                <a:cubicBezTo>
                  <a:pt x="256956" y="148167"/>
                  <a:pt x="81801" y="232304"/>
                  <a:pt x="42114" y="247650"/>
                </a:cubicBezTo>
                <a:cubicBezTo>
                  <a:pt x="2427" y="262996"/>
                  <a:pt x="20947" y="215900"/>
                  <a:pt x="32589" y="209550"/>
                </a:cubicBezTo>
                <a:cubicBezTo>
                  <a:pt x="44231" y="203200"/>
                  <a:pt x="71747" y="196850"/>
                  <a:pt x="111964" y="209550"/>
                </a:cubicBezTo>
                <a:cubicBezTo>
                  <a:pt x="152181" y="222250"/>
                  <a:pt x="283943" y="250296"/>
                  <a:pt x="273889" y="285750"/>
                </a:cubicBezTo>
                <a:cubicBezTo>
                  <a:pt x="263835" y="321204"/>
                  <a:pt x="92385" y="404813"/>
                  <a:pt x="51639" y="422275"/>
                </a:cubicBezTo>
                <a:cubicBezTo>
                  <a:pt x="10893" y="439738"/>
                  <a:pt x="24122" y="396346"/>
                  <a:pt x="29414" y="390525"/>
                </a:cubicBezTo>
                <a:cubicBezTo>
                  <a:pt x="34706" y="384704"/>
                  <a:pt x="42114" y="375179"/>
                  <a:pt x="83389" y="387350"/>
                </a:cubicBezTo>
                <a:cubicBezTo>
                  <a:pt x="124664" y="399521"/>
                  <a:pt x="285531" y="429154"/>
                  <a:pt x="277064" y="463550"/>
                </a:cubicBezTo>
                <a:cubicBezTo>
                  <a:pt x="268597" y="497946"/>
                  <a:pt x="73864" y="578379"/>
                  <a:pt x="32589" y="593725"/>
                </a:cubicBezTo>
                <a:cubicBezTo>
                  <a:pt x="-8686" y="609071"/>
                  <a:pt x="-11861" y="548746"/>
                  <a:pt x="29414" y="555625"/>
                </a:cubicBezTo>
                <a:cubicBezTo>
                  <a:pt x="70689" y="562504"/>
                  <a:pt x="278122" y="599017"/>
                  <a:pt x="280239" y="635000"/>
                </a:cubicBezTo>
                <a:cubicBezTo>
                  <a:pt x="282356" y="670983"/>
                  <a:pt x="83389" y="755121"/>
                  <a:pt x="42114" y="771525"/>
                </a:cubicBezTo>
                <a:cubicBezTo>
                  <a:pt x="839" y="787929"/>
                  <a:pt x="22535" y="738717"/>
                  <a:pt x="32589" y="733425"/>
                </a:cubicBezTo>
                <a:cubicBezTo>
                  <a:pt x="42643" y="728133"/>
                  <a:pt x="61693" y="726546"/>
                  <a:pt x="102439" y="739775"/>
                </a:cubicBezTo>
                <a:cubicBezTo>
                  <a:pt x="143185" y="753004"/>
                  <a:pt x="286589" y="778404"/>
                  <a:pt x="277064" y="812800"/>
                </a:cubicBezTo>
                <a:cubicBezTo>
                  <a:pt x="267539" y="847196"/>
                  <a:pt x="87093" y="928158"/>
                  <a:pt x="45289" y="946150"/>
                </a:cubicBezTo>
                <a:cubicBezTo>
                  <a:pt x="3485" y="964142"/>
                  <a:pt x="21477" y="927100"/>
                  <a:pt x="26239" y="920750"/>
                </a:cubicBezTo>
                <a:cubicBezTo>
                  <a:pt x="31001" y="914400"/>
                  <a:pt x="31531" y="897996"/>
                  <a:pt x="73864" y="908050"/>
                </a:cubicBezTo>
                <a:cubicBezTo>
                  <a:pt x="116197" y="918104"/>
                  <a:pt x="283943" y="946150"/>
                  <a:pt x="280239" y="981075"/>
                </a:cubicBezTo>
                <a:cubicBezTo>
                  <a:pt x="276535" y="1016000"/>
                  <a:pt x="93443" y="1099608"/>
                  <a:pt x="51639" y="1117600"/>
                </a:cubicBezTo>
                <a:cubicBezTo>
                  <a:pt x="9835" y="1135592"/>
                  <a:pt x="25181" y="1093787"/>
                  <a:pt x="29414" y="1089025"/>
                </a:cubicBezTo>
                <a:cubicBezTo>
                  <a:pt x="33647" y="1084263"/>
                  <a:pt x="35764" y="1076325"/>
                  <a:pt x="77039" y="1089025"/>
                </a:cubicBezTo>
                <a:cubicBezTo>
                  <a:pt x="118314" y="1101725"/>
                  <a:pt x="282885" y="1131358"/>
                  <a:pt x="277064" y="1165225"/>
                </a:cubicBezTo>
                <a:cubicBezTo>
                  <a:pt x="271243" y="1199092"/>
                  <a:pt x="82331" y="1274763"/>
                  <a:pt x="42114" y="1292225"/>
                </a:cubicBezTo>
                <a:cubicBezTo>
                  <a:pt x="1897" y="1309687"/>
                  <a:pt x="27297" y="1274763"/>
                  <a:pt x="35764" y="1270000"/>
                </a:cubicBezTo>
                <a:cubicBezTo>
                  <a:pt x="44231" y="1265237"/>
                  <a:pt x="52697" y="1253067"/>
                  <a:pt x="92914" y="1263650"/>
                </a:cubicBezTo>
                <a:cubicBezTo>
                  <a:pt x="133131" y="1274233"/>
                  <a:pt x="282356" y="1298575"/>
                  <a:pt x="277064" y="1333500"/>
                </a:cubicBezTo>
                <a:cubicBezTo>
                  <a:pt x="271772" y="1368425"/>
                  <a:pt x="100851" y="1454679"/>
                  <a:pt x="61164" y="1473200"/>
                </a:cubicBezTo>
                <a:cubicBezTo>
                  <a:pt x="21477" y="1491721"/>
                  <a:pt x="36822" y="1449917"/>
                  <a:pt x="38939" y="1444625"/>
                </a:cubicBezTo>
                <a:cubicBezTo>
                  <a:pt x="41056" y="1439333"/>
                  <a:pt x="34706" y="1430867"/>
                  <a:pt x="73864" y="1441450"/>
                </a:cubicBezTo>
                <a:cubicBezTo>
                  <a:pt x="113022" y="1452033"/>
                  <a:pt x="260660" y="1484842"/>
                  <a:pt x="273889" y="1508125"/>
                </a:cubicBezTo>
                <a:cubicBezTo>
                  <a:pt x="287118" y="1531408"/>
                  <a:pt x="172818" y="1564217"/>
                  <a:pt x="153239" y="1581150"/>
                </a:cubicBezTo>
                <a:cubicBezTo>
                  <a:pt x="133660" y="1598083"/>
                  <a:pt x="155885" y="1595438"/>
                  <a:pt x="156414" y="1609725"/>
                </a:cubicBezTo>
                <a:cubicBezTo>
                  <a:pt x="156943" y="1624013"/>
                  <a:pt x="156678" y="1645444"/>
                  <a:pt x="156414" y="16668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459501" y="3650761"/>
            <a:ext cx="2760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сохранения энергии: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089491" y="3651825"/>
                <a:ext cx="166269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91" y="3651825"/>
                <a:ext cx="1662690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400134" y="4158239"/>
                <a:ext cx="1757832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4" y="4158239"/>
                <a:ext cx="1757832" cy="487634"/>
              </a:xfrm>
              <a:prstGeom prst="rect">
                <a:avLst/>
              </a:prstGeom>
              <a:blipFill rotWithShape="0">
                <a:blip r:embed="rId19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424995" y="4235710"/>
                <a:ext cx="44563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95" y="4235710"/>
                <a:ext cx="445635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454209" y="2256867"/>
                <a:ext cx="2029706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09" y="2256867"/>
                <a:ext cx="2029706" cy="487634"/>
              </a:xfrm>
              <a:prstGeom prst="rect">
                <a:avLst/>
              </a:prstGeom>
              <a:blipFill rotWithShape="0">
                <a:blip r:embed="rId21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Группа 64"/>
          <p:cNvGrpSpPr/>
          <p:nvPr/>
        </p:nvGrpSpPr>
        <p:grpSpPr>
          <a:xfrm>
            <a:off x="1459501" y="1857833"/>
            <a:ext cx="4292680" cy="324229"/>
            <a:chOff x="1459501" y="3650761"/>
            <a:chExt cx="4292680" cy="324229"/>
          </a:xfrm>
        </p:grpSpPr>
        <p:sp>
          <p:nvSpPr>
            <p:cNvPr id="70" name="TextBox 69"/>
            <p:cNvSpPr txBox="1"/>
            <p:nvPr/>
          </p:nvSpPr>
          <p:spPr>
            <a:xfrm>
              <a:off x="1459501" y="3650761"/>
              <a:ext cx="276069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Закон сохранения энергии: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089491" y="3651825"/>
                  <a:ext cx="166269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</m:t>
                            </m:r>
                            <m:r>
                              <a:rPr lang="en-US" sz="1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491" y="3651825"/>
                  <a:ext cx="1662690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Группа 74"/>
          <p:cNvGrpSpPr/>
          <p:nvPr/>
        </p:nvGrpSpPr>
        <p:grpSpPr>
          <a:xfrm>
            <a:off x="1455634" y="2802978"/>
            <a:ext cx="4268783" cy="562013"/>
            <a:chOff x="1455634" y="2665404"/>
            <a:chExt cx="4268783" cy="562013"/>
          </a:xfrm>
        </p:grpSpPr>
        <p:sp>
          <p:nvSpPr>
            <p:cNvPr id="76" name="TextBox 75"/>
            <p:cNvSpPr txBox="1"/>
            <p:nvPr/>
          </p:nvSpPr>
          <p:spPr>
            <a:xfrm>
              <a:off x="1455634" y="2814274"/>
              <a:ext cx="236475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Амплитуда колебаний: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694711" y="2665404"/>
                  <a:ext cx="2029706" cy="562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𝑚𝑔</m:t>
                                </m:r>
                              </m:num>
                              <m:den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711" y="2665404"/>
                  <a:ext cx="2029706" cy="56201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453241" y="3447960"/>
                <a:ext cx="4298939" cy="990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0,2 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кг∙10</m:t>
                              </m:r>
                              <m:f>
                                <m:f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ru-RU" sz="1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300 </m:t>
                              </m:r>
                              <m:f>
                                <m:fPr>
                                  <m:ctrlP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Н</m:t>
                                  </m:r>
                                </m:num>
                                <m:den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1,5 м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0,2 </m:t>
                                  </m:r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кг∙10</m:t>
                                  </m:r>
                                  <m:f>
                                    <m:fPr>
                                      <m:ctrlPr>
                                        <a:rPr lang="ru-RU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м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RU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с</m:t>
                                          </m:r>
                                        </m:e>
                                        <m:sup>
                                          <m:r>
                                            <a:rPr lang="ru-RU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2∙</m:t>
                                  </m:r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300 </m:t>
                                  </m:r>
                                  <m:f>
                                    <m:fPr>
                                      <m:ctrlPr>
                                        <a:rPr lang="ru-RU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Н</m:t>
                                      </m:r>
                                    </m:num>
                                    <m:den>
                                      <m:r>
                                        <a:rPr lang="ru-RU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м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41" y="3447960"/>
                <a:ext cx="4298939" cy="99033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378697" y="3781545"/>
                <a:ext cx="99225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0,14 м.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697" y="3781545"/>
                <a:ext cx="992251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1461406" y="4521265"/>
            <a:ext cx="1681844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= 14 см.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L 0.00034 -0.3484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4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97531E-6 L -0.00017 -0.3484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4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21875 -0.3703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185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9753E-6 L -0.4033 -0.3700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-185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69" grpId="0"/>
      <p:bldP spid="69" grpId="1"/>
      <p:bldP spid="89" grpId="0"/>
      <p:bldP spid="89" grpId="1"/>
      <p:bldP spid="2" grpId="0"/>
      <p:bldP spid="2" grpId="1"/>
      <p:bldP spid="59" grpId="0"/>
      <p:bldP spid="80" grpId="0"/>
      <p:bldP spid="81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8"/>
            <a:ext cx="3980323" cy="5148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chemeClr val="accent2">
                    <a:lumMod val="75000"/>
                  </a:schemeClr>
                </a:solidFill>
              </a:rPr>
              <a:t>Не подражайте другим. Найдите себя и будьте собой</a:t>
            </a: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49275" y="4248150"/>
            <a:ext cx="115887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1800" y="4388048"/>
            <a:ext cx="1353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Д. Б. Карнеги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9627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82653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рисунке изображена зависимость амплитуды установившихся колебаний маятника от частоты вынуждающей силы (резонансная кривая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). Определите резонансную частоту и амплитуду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колебаний этого маятника при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резонансе.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374482" y="1583926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74482" y="4425609"/>
            <a:ext cx="2836804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 </a:t>
            </a:r>
            <a:r>
              <a:rPr lang="el-GR" altLang="ru-RU" sz="1400" i="1" smtClean="0">
                <a:latin typeface="+mn-lt"/>
                <a:cs typeface="Arial" panose="020B0604020202020204" pitchFamily="34" charset="0"/>
              </a:rPr>
              <a:t>ν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рез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6 Гц;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A</a:t>
            </a:r>
            <a:r>
              <a:rPr lang="en-US" altLang="ru-RU" sz="1400" i="1" baseline="-25000" dirty="0" smtClean="0">
                <a:latin typeface="+mn-lt"/>
                <a:cs typeface="Arial" panose="020B0604020202020204" pitchFamily="34" charset="0"/>
              </a:rPr>
              <a:t>max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1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4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см</a:t>
            </a:r>
            <a:r>
              <a:rPr lang="ru-RU" sz="1400" dirty="0" smtClean="0">
                <a:latin typeface="+mn-lt"/>
              </a:rPr>
              <a:t>.</a:t>
            </a:r>
            <a:endParaRPr lang="ru-RU" altLang="ru-RU" sz="14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939" y="2108839"/>
            <a:ext cx="4205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Резонанс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— явление резкого возрастания амплитуды вынужденных колебаний при приближении частоты вынуждающей силы к собственной частоте маятника.</a:t>
            </a:r>
            <a:endParaRPr lang="ru-RU"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44407" y="3329263"/>
                <a:ext cx="1192506" cy="343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рез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6 Гц.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407" y="3329263"/>
                <a:ext cx="1192506" cy="3438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71475" y="3329903"/>
            <a:ext cx="22012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Резонансная частота: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475" y="3888160"/>
            <a:ext cx="23647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Амплитуда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19809" y="3877836"/>
                <a:ext cx="14318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4 см.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09" y="3877836"/>
                <a:ext cx="1431802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55231" y="4412724"/>
                <a:ext cx="318371" cy="26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231" y="4412724"/>
                <a:ext cx="318371" cy="2699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18622" y="4269806"/>
                <a:ext cx="318371" cy="26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622" y="4269806"/>
                <a:ext cx="318371" cy="2699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>
            <a:off x="5339471" y="2783904"/>
            <a:ext cx="0" cy="163040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341577" y="4411034"/>
            <a:ext cx="30022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19624" y="1917301"/>
                <a:ext cx="63485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 см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624" y="1917301"/>
                <a:ext cx="634856" cy="3000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16573" y="4411303"/>
                <a:ext cx="48503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 Гц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573" y="4411303"/>
                <a:ext cx="485034" cy="300082"/>
              </a:xfrm>
              <a:prstGeom prst="rect">
                <a:avLst/>
              </a:prstGeom>
              <a:blipFill rotWithShape="0">
                <a:blip r:embed="rId9"/>
                <a:stretch>
                  <a:fillRect r="-5063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>
            <a:off x="5341577" y="4141992"/>
            <a:ext cx="30022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341577" y="3870719"/>
            <a:ext cx="30022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341577" y="3598244"/>
            <a:ext cx="30022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341577" y="3325769"/>
            <a:ext cx="30022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41577" y="3053294"/>
            <a:ext cx="30022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343788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071313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798838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526363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255089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982613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337571" y="2779619"/>
            <a:ext cx="300621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703891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432616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156896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884421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611946" y="2241550"/>
            <a:ext cx="0" cy="21684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337571" y="2504888"/>
            <a:ext cx="300621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337571" y="2242597"/>
            <a:ext cx="300621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олилиния 80"/>
          <p:cNvSpPr/>
          <p:nvPr/>
        </p:nvSpPr>
        <p:spPr>
          <a:xfrm>
            <a:off x="5344476" y="2514459"/>
            <a:ext cx="2968943" cy="1752741"/>
          </a:xfrm>
          <a:custGeom>
            <a:avLst/>
            <a:gdLst>
              <a:gd name="connsiteX0" fmla="*/ 0 w 2971800"/>
              <a:gd name="connsiteY0" fmla="*/ 1486048 h 1763746"/>
              <a:gd name="connsiteX1" fmla="*/ 822960 w 2971800"/>
              <a:gd name="connsiteY1" fmla="*/ 1394608 h 1763746"/>
              <a:gd name="connsiteX2" fmla="*/ 1371600 w 2971800"/>
              <a:gd name="connsiteY2" fmla="*/ 148 h 1763746"/>
              <a:gd name="connsiteX3" fmla="*/ 2194560 w 2971800"/>
              <a:gd name="connsiteY3" fmla="*/ 1486048 h 1763746"/>
              <a:gd name="connsiteX4" fmla="*/ 2971800 w 2971800"/>
              <a:gd name="connsiteY4" fmla="*/ 1760368 h 1763746"/>
              <a:gd name="connsiteX0" fmla="*/ 0 w 2971800"/>
              <a:gd name="connsiteY0" fmla="*/ 1486033 h 1763731"/>
              <a:gd name="connsiteX1" fmla="*/ 822960 w 2971800"/>
              <a:gd name="connsiteY1" fmla="*/ 1394593 h 1763731"/>
              <a:gd name="connsiteX2" fmla="*/ 1371600 w 2971800"/>
              <a:gd name="connsiteY2" fmla="*/ 133 h 1763731"/>
              <a:gd name="connsiteX3" fmla="*/ 2194560 w 2971800"/>
              <a:gd name="connsiteY3" fmla="*/ 1486033 h 1763731"/>
              <a:gd name="connsiteX4" fmla="*/ 2971800 w 2971800"/>
              <a:gd name="connsiteY4" fmla="*/ 1760353 h 1763731"/>
              <a:gd name="connsiteX0" fmla="*/ 0 w 2964180"/>
              <a:gd name="connsiteY0" fmla="*/ 1562250 h 1763748"/>
              <a:gd name="connsiteX1" fmla="*/ 815340 w 2964180"/>
              <a:gd name="connsiteY1" fmla="*/ 1394610 h 1763748"/>
              <a:gd name="connsiteX2" fmla="*/ 1363980 w 2964180"/>
              <a:gd name="connsiteY2" fmla="*/ 150 h 1763748"/>
              <a:gd name="connsiteX3" fmla="*/ 2186940 w 2964180"/>
              <a:gd name="connsiteY3" fmla="*/ 1486050 h 1763748"/>
              <a:gd name="connsiteX4" fmla="*/ 2964180 w 2964180"/>
              <a:gd name="connsiteY4" fmla="*/ 1760370 h 1763748"/>
              <a:gd name="connsiteX0" fmla="*/ 0 w 2964180"/>
              <a:gd name="connsiteY0" fmla="*/ 1562250 h 1763748"/>
              <a:gd name="connsiteX1" fmla="*/ 815340 w 2964180"/>
              <a:gd name="connsiteY1" fmla="*/ 1394610 h 1763748"/>
              <a:gd name="connsiteX2" fmla="*/ 1363980 w 2964180"/>
              <a:gd name="connsiteY2" fmla="*/ 150 h 1763748"/>
              <a:gd name="connsiteX3" fmla="*/ 2186940 w 2964180"/>
              <a:gd name="connsiteY3" fmla="*/ 1486050 h 1763748"/>
              <a:gd name="connsiteX4" fmla="*/ 2964180 w 2964180"/>
              <a:gd name="connsiteY4" fmla="*/ 1760370 h 1763748"/>
              <a:gd name="connsiteX0" fmla="*/ 0 w 2964180"/>
              <a:gd name="connsiteY0" fmla="*/ 1562241 h 1763739"/>
              <a:gd name="connsiteX1" fmla="*/ 815340 w 2964180"/>
              <a:gd name="connsiteY1" fmla="*/ 1394601 h 1763739"/>
              <a:gd name="connsiteX2" fmla="*/ 1363980 w 2964180"/>
              <a:gd name="connsiteY2" fmla="*/ 141 h 1763739"/>
              <a:gd name="connsiteX3" fmla="*/ 2186940 w 2964180"/>
              <a:gd name="connsiteY3" fmla="*/ 1486041 h 1763739"/>
              <a:gd name="connsiteX4" fmla="*/ 2964180 w 2964180"/>
              <a:gd name="connsiteY4" fmla="*/ 1760361 h 1763739"/>
              <a:gd name="connsiteX0" fmla="*/ 0 w 2964180"/>
              <a:gd name="connsiteY0" fmla="*/ 1562237 h 1763735"/>
              <a:gd name="connsiteX1" fmla="*/ 815340 w 2964180"/>
              <a:gd name="connsiteY1" fmla="*/ 1394597 h 1763735"/>
              <a:gd name="connsiteX2" fmla="*/ 1363980 w 2964180"/>
              <a:gd name="connsiteY2" fmla="*/ 137 h 1763735"/>
              <a:gd name="connsiteX3" fmla="*/ 2186940 w 2964180"/>
              <a:gd name="connsiteY3" fmla="*/ 1486037 h 1763735"/>
              <a:gd name="connsiteX4" fmla="*/ 2964180 w 2964180"/>
              <a:gd name="connsiteY4" fmla="*/ 1760357 h 1763735"/>
              <a:gd name="connsiteX0" fmla="*/ 0 w 2964180"/>
              <a:gd name="connsiteY0" fmla="*/ 1554631 h 1756032"/>
              <a:gd name="connsiteX1" fmla="*/ 815340 w 2964180"/>
              <a:gd name="connsiteY1" fmla="*/ 1386991 h 1756032"/>
              <a:gd name="connsiteX2" fmla="*/ 1638300 w 2964180"/>
              <a:gd name="connsiteY2" fmla="*/ 151 h 1756032"/>
              <a:gd name="connsiteX3" fmla="*/ 2186940 w 2964180"/>
              <a:gd name="connsiteY3" fmla="*/ 1478431 h 1756032"/>
              <a:gd name="connsiteX4" fmla="*/ 2964180 w 2964180"/>
              <a:gd name="connsiteY4" fmla="*/ 1752751 h 1756032"/>
              <a:gd name="connsiteX0" fmla="*/ 0 w 2964180"/>
              <a:gd name="connsiteY0" fmla="*/ 1554631 h 1753797"/>
              <a:gd name="connsiteX1" fmla="*/ 815340 w 2964180"/>
              <a:gd name="connsiteY1" fmla="*/ 1386991 h 1753797"/>
              <a:gd name="connsiteX2" fmla="*/ 1638300 w 2964180"/>
              <a:gd name="connsiteY2" fmla="*/ 151 h 1753797"/>
              <a:gd name="connsiteX3" fmla="*/ 2186940 w 2964180"/>
              <a:gd name="connsiteY3" fmla="*/ 1478431 h 1753797"/>
              <a:gd name="connsiteX4" fmla="*/ 2964180 w 2964180"/>
              <a:gd name="connsiteY4" fmla="*/ 1752751 h 1753797"/>
              <a:gd name="connsiteX0" fmla="*/ 0 w 2964180"/>
              <a:gd name="connsiteY0" fmla="*/ 1554631 h 1752751"/>
              <a:gd name="connsiteX1" fmla="*/ 815340 w 2964180"/>
              <a:gd name="connsiteY1" fmla="*/ 1386991 h 1752751"/>
              <a:gd name="connsiteX2" fmla="*/ 1638300 w 2964180"/>
              <a:gd name="connsiteY2" fmla="*/ 151 h 1752751"/>
              <a:gd name="connsiteX3" fmla="*/ 2186940 w 2964180"/>
              <a:gd name="connsiteY3" fmla="*/ 1478431 h 1752751"/>
              <a:gd name="connsiteX4" fmla="*/ 2964180 w 2964180"/>
              <a:gd name="connsiteY4" fmla="*/ 1752751 h 1752751"/>
              <a:gd name="connsiteX0" fmla="*/ 0 w 2964180"/>
              <a:gd name="connsiteY0" fmla="*/ 1540343 h 1752751"/>
              <a:gd name="connsiteX1" fmla="*/ 815340 w 2964180"/>
              <a:gd name="connsiteY1" fmla="*/ 1386991 h 1752751"/>
              <a:gd name="connsiteX2" fmla="*/ 1638300 w 2964180"/>
              <a:gd name="connsiteY2" fmla="*/ 151 h 1752751"/>
              <a:gd name="connsiteX3" fmla="*/ 2186940 w 2964180"/>
              <a:gd name="connsiteY3" fmla="*/ 1478431 h 1752751"/>
              <a:gd name="connsiteX4" fmla="*/ 2964180 w 2964180"/>
              <a:gd name="connsiteY4" fmla="*/ 1752751 h 1752751"/>
              <a:gd name="connsiteX0" fmla="*/ 0 w 2964180"/>
              <a:gd name="connsiteY0" fmla="*/ 1540343 h 1752751"/>
              <a:gd name="connsiteX1" fmla="*/ 815340 w 2964180"/>
              <a:gd name="connsiteY1" fmla="*/ 1386991 h 1752751"/>
              <a:gd name="connsiteX2" fmla="*/ 1638300 w 2964180"/>
              <a:gd name="connsiteY2" fmla="*/ 151 h 1752751"/>
              <a:gd name="connsiteX3" fmla="*/ 2186940 w 2964180"/>
              <a:gd name="connsiteY3" fmla="*/ 1478431 h 1752751"/>
              <a:gd name="connsiteX4" fmla="*/ 2964180 w 2964180"/>
              <a:gd name="connsiteY4" fmla="*/ 1752751 h 1752751"/>
              <a:gd name="connsiteX0" fmla="*/ 0 w 2964180"/>
              <a:gd name="connsiteY0" fmla="*/ 1540336 h 1752744"/>
              <a:gd name="connsiteX1" fmla="*/ 815340 w 2964180"/>
              <a:gd name="connsiteY1" fmla="*/ 1386984 h 1752744"/>
              <a:gd name="connsiteX2" fmla="*/ 1638300 w 2964180"/>
              <a:gd name="connsiteY2" fmla="*/ 144 h 1752744"/>
              <a:gd name="connsiteX3" fmla="*/ 2186940 w 2964180"/>
              <a:gd name="connsiteY3" fmla="*/ 1478424 h 1752744"/>
              <a:gd name="connsiteX4" fmla="*/ 2964180 w 2964180"/>
              <a:gd name="connsiteY4" fmla="*/ 1752744 h 1752744"/>
              <a:gd name="connsiteX0" fmla="*/ 0 w 2968943"/>
              <a:gd name="connsiteY0" fmla="*/ 1530817 h 1752750"/>
              <a:gd name="connsiteX1" fmla="*/ 820103 w 2968943"/>
              <a:gd name="connsiteY1" fmla="*/ 1386990 h 1752750"/>
              <a:gd name="connsiteX2" fmla="*/ 1643063 w 2968943"/>
              <a:gd name="connsiteY2" fmla="*/ 150 h 1752750"/>
              <a:gd name="connsiteX3" fmla="*/ 2191703 w 2968943"/>
              <a:gd name="connsiteY3" fmla="*/ 1478430 h 1752750"/>
              <a:gd name="connsiteX4" fmla="*/ 2968943 w 2968943"/>
              <a:gd name="connsiteY4" fmla="*/ 1752750 h 1752750"/>
              <a:gd name="connsiteX0" fmla="*/ 0 w 2968943"/>
              <a:gd name="connsiteY0" fmla="*/ 1530817 h 1752750"/>
              <a:gd name="connsiteX1" fmla="*/ 820103 w 2968943"/>
              <a:gd name="connsiteY1" fmla="*/ 1386990 h 1752750"/>
              <a:gd name="connsiteX2" fmla="*/ 1643063 w 2968943"/>
              <a:gd name="connsiteY2" fmla="*/ 150 h 1752750"/>
              <a:gd name="connsiteX3" fmla="*/ 2191703 w 2968943"/>
              <a:gd name="connsiteY3" fmla="*/ 1478430 h 1752750"/>
              <a:gd name="connsiteX4" fmla="*/ 2968943 w 2968943"/>
              <a:gd name="connsiteY4" fmla="*/ 1752750 h 1752750"/>
              <a:gd name="connsiteX0" fmla="*/ 0 w 2968943"/>
              <a:gd name="connsiteY0" fmla="*/ 1530817 h 1752750"/>
              <a:gd name="connsiteX1" fmla="*/ 820103 w 2968943"/>
              <a:gd name="connsiteY1" fmla="*/ 1386990 h 1752750"/>
              <a:gd name="connsiteX2" fmla="*/ 1643063 w 2968943"/>
              <a:gd name="connsiteY2" fmla="*/ 150 h 1752750"/>
              <a:gd name="connsiteX3" fmla="*/ 2191703 w 2968943"/>
              <a:gd name="connsiteY3" fmla="*/ 1478430 h 1752750"/>
              <a:gd name="connsiteX4" fmla="*/ 2968943 w 2968943"/>
              <a:gd name="connsiteY4" fmla="*/ 1752750 h 1752750"/>
              <a:gd name="connsiteX0" fmla="*/ 0 w 2968943"/>
              <a:gd name="connsiteY0" fmla="*/ 1530808 h 1752741"/>
              <a:gd name="connsiteX1" fmla="*/ 820103 w 2968943"/>
              <a:gd name="connsiteY1" fmla="*/ 1386981 h 1752741"/>
              <a:gd name="connsiteX2" fmla="*/ 1643063 w 2968943"/>
              <a:gd name="connsiteY2" fmla="*/ 141 h 1752741"/>
              <a:gd name="connsiteX3" fmla="*/ 2191703 w 2968943"/>
              <a:gd name="connsiteY3" fmla="*/ 1478421 h 1752741"/>
              <a:gd name="connsiteX4" fmla="*/ 2968943 w 2968943"/>
              <a:gd name="connsiteY4" fmla="*/ 1752741 h 175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943" h="1752741">
                <a:moveTo>
                  <a:pt x="0" y="1530808"/>
                </a:moveTo>
                <a:cubicBezTo>
                  <a:pt x="451485" y="1510806"/>
                  <a:pt x="522446" y="1556367"/>
                  <a:pt x="820103" y="1386981"/>
                </a:cubicBezTo>
                <a:cubicBezTo>
                  <a:pt x="1117760" y="1217595"/>
                  <a:pt x="1414463" y="-15099"/>
                  <a:pt x="1643063" y="141"/>
                </a:cubicBezTo>
                <a:cubicBezTo>
                  <a:pt x="1871663" y="15381"/>
                  <a:pt x="1879283" y="1247281"/>
                  <a:pt x="2191703" y="1478421"/>
                </a:cubicBezTo>
                <a:cubicBezTo>
                  <a:pt x="2504123" y="1709561"/>
                  <a:pt x="2698433" y="1724166"/>
                  <a:pt x="2968943" y="1752741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13168" y="3992074"/>
                <a:ext cx="31837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168" y="3992074"/>
                <a:ext cx="318371" cy="3000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826585" y="4412724"/>
                <a:ext cx="31837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585" y="4412724"/>
                <a:ext cx="318371" cy="3000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013168" y="2358326"/>
                <a:ext cx="31837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168" y="2358326"/>
                <a:ext cx="318371" cy="300082"/>
              </a:xfrm>
              <a:prstGeom prst="rect">
                <a:avLst/>
              </a:prstGeom>
              <a:blipFill rotWithShape="0">
                <a:blip r:embed="rId12"/>
                <a:stretch>
                  <a:fillRect r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Прямая соединительная линия 94"/>
          <p:cNvCxnSpPr/>
          <p:nvPr/>
        </p:nvCxnSpPr>
        <p:spPr>
          <a:xfrm>
            <a:off x="5342334" y="2504888"/>
            <a:ext cx="163949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6984299" y="2507309"/>
            <a:ext cx="0" cy="190276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Овал 1027"/>
          <p:cNvSpPr/>
          <p:nvPr/>
        </p:nvSpPr>
        <p:spPr>
          <a:xfrm>
            <a:off x="6967770" y="249141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5330988" y="4416084"/>
            <a:ext cx="3357717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5340393" y="1971675"/>
            <a:ext cx="0" cy="244441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3" grpId="0"/>
      <p:bldP spid="2" grpId="0"/>
      <p:bldP spid="35" grpId="0"/>
      <p:bldP spid="24" grpId="0"/>
      <p:bldP spid="38" grpId="0"/>
      <p:bldP spid="25" grpId="0"/>
      <p:bldP spid="85" grpId="0"/>
      <p:bldP spid="86" grpId="0"/>
      <p:bldP spid="10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49932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7101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Капли воды падают через одинаковые промежутки времени с некоторой высоты на пластину, закреплённую на пружине. Частота собственных колебаний пластины равна </a:t>
            </a:r>
            <a:r>
              <a:rPr lang="el-GR" altLang="ru-RU" sz="1400" i="1" dirty="0" smtClean="0">
                <a:latin typeface="+mn-lt"/>
                <a:cs typeface="Arial" panose="020B0604020202020204" pitchFamily="34" charset="0"/>
              </a:rPr>
              <a:t>ω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0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 Известно, что амплитуда колебаний пластины при этом оказывается максимальной. Найдите расстояние между отрывающейся каплей и ближайшей к ней падающей каплей.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840471"/>
            <a:ext cx="72656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56574" y="184047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882165"/>
            <a:ext cx="9767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45688" y="2169770"/>
            <a:ext cx="0" cy="103283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70509" y="2169766"/>
                <a:ext cx="4010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169766"/>
                <a:ext cx="401016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2879435"/>
                <a:ext cx="97738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879435"/>
                <a:ext cx="977388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98058" y="2760474"/>
                <a:ext cx="90005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058" y="2760474"/>
                <a:ext cx="900055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354669" y="2762715"/>
            <a:ext cx="20521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Условие резонанса: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54669" y="2316921"/>
            <a:ext cx="22236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Искомое расстояние: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71097" y="2159705"/>
                <a:ext cx="978794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97" y="2159705"/>
                <a:ext cx="978794" cy="5540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509" y="2502456"/>
                <a:ext cx="10106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502456"/>
                <a:ext cx="1010616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354669" y="3631893"/>
            <a:ext cx="33121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собственных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29757" y="3506731"/>
                <a:ext cx="971356" cy="565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757" y="3506731"/>
                <a:ext cx="971356" cy="56515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79385" y="4118592"/>
                <a:ext cx="1289777" cy="656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85" y="4118592"/>
                <a:ext cx="1289777" cy="6565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354669" y="4303879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05277" y="4157535"/>
                <a:ext cx="946156" cy="612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277" y="4157535"/>
                <a:ext cx="946156" cy="6124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38134" y="636241"/>
                <a:ext cx="4010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134" y="636241"/>
                <a:ext cx="401016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605777" y="881455"/>
                <a:ext cx="10106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77" y="881455"/>
                <a:ext cx="1010616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3737" y="1136530"/>
                <a:ext cx="97738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7" y="1136530"/>
                <a:ext cx="977388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37094" y="3132587"/>
                <a:ext cx="8023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94" y="3132587"/>
                <a:ext cx="802336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354669" y="3136859"/>
            <a:ext cx="37048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Время, через которое падают  капли: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66" y="2017302"/>
            <a:ext cx="2820034" cy="28200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65" y="2017302"/>
            <a:ext cx="2820034" cy="282003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1" t="40841" r="46681" b="45423"/>
          <a:stretch/>
        </p:blipFill>
        <p:spPr>
          <a:xfrm>
            <a:off x="7194550" y="2209800"/>
            <a:ext cx="279400" cy="38735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334250" y="3197838"/>
            <a:ext cx="4931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334250" y="2238988"/>
            <a:ext cx="4931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612588" y="2247900"/>
            <a:ext cx="0" cy="956282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03698" y="2570818"/>
                <a:ext cx="3352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98" y="2570818"/>
                <a:ext cx="335220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0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432 L -0.83941 0.298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71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68281 0.315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5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0382 0.338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9" grpId="0"/>
      <p:bldP spid="30" grpId="0"/>
      <p:bldP spid="52" grpId="0"/>
      <p:bldP spid="33" grpId="0"/>
      <p:bldP spid="32" grpId="0"/>
      <p:bldP spid="40" grpId="0"/>
      <p:bldP spid="41" grpId="0"/>
      <p:bldP spid="48" grpId="0"/>
      <p:bldP spid="49" grpId="0"/>
      <p:bldP spid="50" grpId="0"/>
      <p:bldP spid="51" grpId="0"/>
      <p:bldP spid="51" grpId="1"/>
      <p:bldP spid="51" grpId="2"/>
      <p:bldP spid="53" grpId="0"/>
      <p:bldP spid="53" grpId="1"/>
      <p:bldP spid="53" grpId="2"/>
      <p:bldP spid="54" grpId="0"/>
      <p:bldP spid="54" grpId="1"/>
      <p:bldP spid="54" grpId="2"/>
      <p:bldP spid="27" grpId="0"/>
      <p:bldP spid="3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7101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К динамометру подвесили груз, вывели его из состояния равновесия и отпустили. Определите частоту колебаний,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возникших в системе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если после их прекращения указатель динамометра остановился на расстоянии 6 см от нулевого положения.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801044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278360"/>
            <a:ext cx="14344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802585" y="1884019"/>
            <a:ext cx="0" cy="72111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903066"/>
                <a:ext cx="144961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03066"/>
                <a:ext cx="1449614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2281965"/>
                <a:ext cx="14351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81965"/>
                <a:ext cx="1435100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808664" y="3367695"/>
            <a:ext cx="21515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Условие равновесия: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845159" y="3334511"/>
                <a:ext cx="1464888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59" y="3334511"/>
                <a:ext cx="1464888" cy="379206"/>
              </a:xfrm>
              <a:prstGeom prst="rect">
                <a:avLst/>
              </a:prstGeom>
              <a:blipFill rotWithShape="0">
                <a:blip r:embed="rId6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808664" y="4416926"/>
            <a:ext cx="12474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Гука: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948760" y="4418605"/>
                <a:ext cx="1130438" cy="34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760" y="4418605"/>
                <a:ext cx="1130438" cy="344390"/>
              </a:xfrm>
              <a:prstGeom prst="rect">
                <a:avLst/>
              </a:prstGeom>
              <a:blipFill rotWithShape="0"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733289" y="2516771"/>
                <a:ext cx="1658083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89" y="2516771"/>
                <a:ext cx="1658083" cy="7743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808664" y="2787721"/>
            <a:ext cx="2047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Частота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6" y="1884016"/>
            <a:ext cx="1652195" cy="2883248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7232650" y="2736850"/>
            <a:ext cx="0" cy="54876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7232650" y="2209800"/>
            <a:ext cx="0" cy="54876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212269" y="274294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35937" y="1881254"/>
                <a:ext cx="1210460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937" y="1881254"/>
                <a:ext cx="1210460" cy="56201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808664" y="2025565"/>
            <a:ext cx="20441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250098" y="2158083"/>
                <a:ext cx="525720" cy="358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098" y="2158083"/>
                <a:ext cx="525720" cy="358688"/>
              </a:xfrm>
              <a:prstGeom prst="rect">
                <a:avLst/>
              </a:prstGeom>
              <a:blipFill rotWithShape="0">
                <a:blip r:embed="rId11"/>
                <a:stretch>
                  <a:fillRect t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240844" y="3033322"/>
                <a:ext cx="5002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844" y="3033322"/>
                <a:ext cx="500201" cy="307777"/>
              </a:xfrm>
              <a:prstGeom prst="rect">
                <a:avLst/>
              </a:prstGeom>
              <a:blipFill rotWithShape="0">
                <a:blip r:embed="rId12"/>
                <a:stretch>
                  <a:fillRect t="-10000" r="-32927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817914" y="3845422"/>
                <a:ext cx="1451488" cy="34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𝑂𝑦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14" y="3845422"/>
                <a:ext cx="1451488" cy="344390"/>
              </a:xfrm>
              <a:prstGeom prst="rect">
                <a:avLst/>
              </a:prstGeom>
              <a:blipFill rotWithShape="0">
                <a:blip r:embed="rId1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076281" y="3845853"/>
                <a:ext cx="72026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81" y="3845853"/>
                <a:ext cx="720262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31162" y="3775380"/>
                <a:ext cx="1233864" cy="48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162" y="3775380"/>
                <a:ext cx="1233864" cy="487634"/>
              </a:xfrm>
              <a:prstGeom prst="rect">
                <a:avLst/>
              </a:prstGeom>
              <a:blipFill rotWithShape="0">
                <a:blip r:embed="rId15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187116" y="631701"/>
                <a:ext cx="135654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6" y="631701"/>
                <a:ext cx="1356542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635410" y="876744"/>
                <a:ext cx="144961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10" y="876744"/>
                <a:ext cx="1449614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/>
          <p:nvPr/>
        </p:nvCxnSpPr>
        <p:spPr>
          <a:xfrm>
            <a:off x="8055429" y="1879600"/>
            <a:ext cx="0" cy="164737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069447" y="3262758"/>
                <a:ext cx="3155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447" y="3262758"/>
                <a:ext cx="315535" cy="2769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31 L -0.08628 0.320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35695 0.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2" grpId="0"/>
      <p:bldP spid="67" grpId="0"/>
      <p:bldP spid="68" grpId="0"/>
      <p:bldP spid="70" grpId="0"/>
      <p:bldP spid="59" grpId="0"/>
      <p:bldP spid="30" grpId="0"/>
      <p:bldP spid="14" grpId="0" animBg="1"/>
      <p:bldP spid="50" grpId="0"/>
      <p:bldP spid="51" grpId="0"/>
      <p:bldP spid="16" grpId="0"/>
      <p:bldP spid="17" grpId="0"/>
      <p:bldP spid="58" grpId="0"/>
      <p:bldP spid="60" grpId="0"/>
      <p:bldP spid="61" grpId="0"/>
      <p:bldP spid="63" grpId="0"/>
      <p:bldP spid="63" grpId="1"/>
      <p:bldP spid="63" grpId="2"/>
      <p:bldP spid="65" grpId="0"/>
      <p:bldP spid="65" grpId="1"/>
      <p:bldP spid="65" grpId="2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808664" y="1881254"/>
            <a:ext cx="3501383" cy="2881741"/>
            <a:chOff x="1808664" y="1881254"/>
            <a:chExt cx="3501383" cy="288174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808664" y="3334511"/>
              <a:ext cx="3501383" cy="379206"/>
              <a:chOff x="1808664" y="1979910"/>
              <a:chExt cx="3501383" cy="379206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808664" y="2013094"/>
                <a:ext cx="215155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Условие равновесия: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3845159" y="1979910"/>
                    <a:ext cx="1464888" cy="3792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sub>
                          </m:s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5159" y="1979910"/>
                    <a:ext cx="1464888" cy="37920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8065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Группа 5"/>
            <p:cNvGrpSpPr/>
            <p:nvPr/>
          </p:nvGrpSpPr>
          <p:grpSpPr>
            <a:xfrm>
              <a:off x="1808664" y="4416926"/>
              <a:ext cx="2270534" cy="346069"/>
              <a:chOff x="1808664" y="2699545"/>
              <a:chExt cx="2270534" cy="346069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808664" y="2699545"/>
                <a:ext cx="124745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Закон Гука: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2948760" y="2701224"/>
                    <a:ext cx="1130438" cy="3443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760" y="2701224"/>
                    <a:ext cx="1130438" cy="34439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Группа 48"/>
            <p:cNvGrpSpPr/>
            <p:nvPr/>
          </p:nvGrpSpPr>
          <p:grpSpPr>
            <a:xfrm>
              <a:off x="1808664" y="1881254"/>
              <a:ext cx="3137733" cy="562013"/>
              <a:chOff x="1808664" y="2942784"/>
              <a:chExt cx="3137733" cy="5620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735937" y="2942784"/>
                    <a:ext cx="1210460" cy="5620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rad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5937" y="2942784"/>
                    <a:ext cx="1210460" cy="56201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TextBox 50"/>
              <p:cNvSpPr txBox="1"/>
              <p:nvPr/>
            </p:nvSpPr>
            <p:spPr>
              <a:xfrm>
                <a:off x="1808664" y="3087095"/>
                <a:ext cx="20441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Период колебаний: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3860861" y="2662707"/>
                  <a:ext cx="551689" cy="524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861" y="2662707"/>
                  <a:ext cx="551689" cy="52450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17914" y="3846234"/>
                  <a:ext cx="1451488" cy="3443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𝑂𝑦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ru-RU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7914" y="3846234"/>
                  <a:ext cx="1451488" cy="34439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076281" y="3846665"/>
                  <a:ext cx="72026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281" y="3846665"/>
                  <a:ext cx="720262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Прямоугольник 43"/>
                <p:cNvSpPr/>
                <p:nvPr/>
              </p:nvSpPr>
              <p:spPr>
                <a:xfrm>
                  <a:off x="3605779" y="3845639"/>
                  <a:ext cx="463588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4" name="Прямоугольник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5779" y="3845639"/>
                  <a:ext cx="463588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/>
          <a:srcRect l="45383" r="19103" b="63404"/>
          <a:stretch/>
        </p:blipFill>
        <p:spPr>
          <a:xfrm>
            <a:off x="6896101" y="1886016"/>
            <a:ext cx="586740" cy="105530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7101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К динамометру подвесили груз, вывели его из состояния равновесия и отпустили. Определите частоту колебаний,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возникших в системе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если после их прекращения указатель динамометра остановился на расстоянии 6 см от нулевого положения. 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801044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08664" y="2787721"/>
            <a:ext cx="2047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Частота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232650" y="2736850"/>
            <a:ext cx="0" cy="54876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7232650" y="2209800"/>
            <a:ext cx="0" cy="54876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212269" y="274294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250098" y="2158083"/>
                <a:ext cx="525720" cy="358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098" y="2158083"/>
                <a:ext cx="525720" cy="358688"/>
              </a:xfrm>
              <a:prstGeom prst="rect">
                <a:avLst/>
              </a:prstGeom>
              <a:blipFill rotWithShape="0">
                <a:blip r:embed="rId12"/>
                <a:stretch>
                  <a:fillRect t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240844" y="3033322"/>
                <a:ext cx="5002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844" y="3033322"/>
                <a:ext cx="500201" cy="307777"/>
              </a:xfrm>
              <a:prstGeom prst="rect">
                <a:avLst/>
              </a:prstGeom>
              <a:blipFill rotWithShape="0">
                <a:blip r:embed="rId13"/>
                <a:stretch>
                  <a:fillRect t="-10000" r="-32927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706706" y="2775078"/>
                <a:ext cx="33938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706" y="2775078"/>
                <a:ext cx="339387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54813" y="2516770"/>
                <a:ext cx="1073820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813" y="2516770"/>
                <a:ext cx="1073820" cy="7743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882631" y="3775380"/>
                <a:ext cx="952825" cy="487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631" y="3775380"/>
                <a:ext cx="952825" cy="487634"/>
              </a:xfrm>
              <a:prstGeom prst="rect">
                <a:avLst/>
              </a:prstGeom>
              <a:blipFill rotWithShape="0">
                <a:blip r:embed="rId16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33289" y="2003831"/>
                <a:ext cx="1158522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89" y="2003831"/>
                <a:ext cx="1158522" cy="77431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808664" y="2265256"/>
            <a:ext cx="2047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Частота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08664" y="2995154"/>
            <a:ext cx="21579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Жёсткость пружины: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49787" y="2907104"/>
                <a:ext cx="952825" cy="48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87" y="2907104"/>
                <a:ext cx="952825" cy="487634"/>
              </a:xfrm>
              <a:prstGeom prst="rect">
                <a:avLst/>
              </a:prstGeom>
              <a:blipFill rotWithShape="0">
                <a:blip r:embed="rId18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790158" y="4426969"/>
            <a:ext cx="1627956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v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= 2 Гц</a:t>
            </a:r>
            <a:r>
              <a:rPr lang="ru-RU" sz="1400" dirty="0" smtClean="0">
                <a:latin typeface="+mn-lt"/>
              </a:rPr>
              <a:t>.</a:t>
            </a:r>
            <a:endParaRPr lang="ru-RU" altLang="ru-RU" sz="14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29285" y="2128198"/>
                <a:ext cx="1176476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sty m:val="p"/>
                                </m:rPr>
                                <a:rPr lang="el-GR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285" y="2128198"/>
                <a:ext cx="1176476" cy="56201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33557" y="2128198"/>
                <a:ext cx="1086708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557" y="2128198"/>
                <a:ext cx="1086708" cy="56201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808664" y="3523696"/>
                <a:ext cx="2613792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∙3,14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6∙</m:t>
                              </m:r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  <m:r>
                                <a:rPr lang="ru-RU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sz="15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64" y="3523696"/>
                <a:ext cx="2613792" cy="77431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260410" y="3787615"/>
                <a:ext cx="82638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2 Гц.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10" y="3787615"/>
                <a:ext cx="826380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>
            <a:off x="368906" y="2278360"/>
            <a:ext cx="14344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1802585" y="1884019"/>
            <a:ext cx="0" cy="72111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68300" y="1903066"/>
                <a:ext cx="144961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03066"/>
                <a:ext cx="1449614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68300" y="2281965"/>
                <a:ext cx="14351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81965"/>
                <a:ext cx="1435100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1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0988E-6 L -2.22222E-6 -0.1024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4568E-6 L 1.66667E-6 -0.1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2716E-6 L -0.03976 -0.09939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49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3951E-6 L -0.00677 -0.167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9" grpId="0"/>
      <p:bldP spid="9" grpId="1"/>
      <p:bldP spid="40" grpId="0"/>
      <p:bldP spid="40" grpId="1"/>
      <p:bldP spid="45" grpId="0"/>
      <p:bldP spid="45" grpId="1"/>
      <p:bldP spid="46" grpId="0"/>
      <p:bldP spid="47" grpId="0"/>
      <p:bldP spid="53" grpId="0"/>
      <p:bldP spid="54" grpId="0"/>
      <p:bldP spid="55" grpId="0"/>
      <p:bldP spid="56" grpId="0"/>
      <p:bldP spid="57" grpId="0"/>
      <p:bldP spid="58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Вагон массой 80 т имеет четыре рессоры, жёсткостью 200 кН/м каждая. Через какой промежуток времени должны повторяться толчки от стыков рельсов, чтобы вагон начало сильно раскачивать? 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24842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795507"/>
            <a:ext cx="13559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26383" y="1884019"/>
            <a:ext cx="0" cy="123825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884016"/>
                <a:ext cx="140607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84016"/>
                <a:ext cx="1406071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2799112"/>
                <a:ext cx="135654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99112"/>
                <a:ext cx="1356542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32462" y="2013094"/>
            <a:ext cx="3988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собственных колебаний вагона: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580609" y="1878998"/>
                <a:ext cx="1210460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609" y="1878998"/>
                <a:ext cx="1210460" cy="5620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8300" y="2215388"/>
                <a:ext cx="1345656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15388"/>
                <a:ext cx="1345656" cy="5230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1732462" y="2470001"/>
            <a:ext cx="26500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Жёсткость рессор вагона: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258870" y="2468948"/>
                <a:ext cx="9354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870" y="2468948"/>
                <a:ext cx="935449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732462" y="303715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360554" y="2821103"/>
                <a:ext cx="1272784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554" y="2821103"/>
                <a:ext cx="1272784" cy="7743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463335" y="2821103"/>
                <a:ext cx="961866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335" y="2821103"/>
                <a:ext cx="961866" cy="7743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732462" y="3623355"/>
                <a:ext cx="2149563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≈3,14∙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кг</m:t>
                              </m:r>
                              <m:r>
                                <m:rPr>
                                  <m:nor/>
                                </m:rPr>
                                <a:rPr lang="ru-RU" sz="150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2∙</m:t>
                              </m:r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Н/м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62" y="3623355"/>
                <a:ext cx="2149563" cy="77431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714981" y="3865257"/>
                <a:ext cx="7029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81" y="3865257"/>
                <a:ext cx="702949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1713956" y="4425609"/>
            <a:ext cx="2836804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Т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= 2 с</a:t>
            </a:r>
            <a:r>
              <a:rPr lang="ru-RU" sz="1400" dirty="0" smtClean="0">
                <a:latin typeface="+mn-lt"/>
              </a:rPr>
              <a:t>.</a:t>
            </a:r>
            <a:endParaRPr lang="ru-RU" altLang="ru-RU" sz="14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16125" y="388591"/>
                <a:ext cx="140607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25" y="388591"/>
                <a:ext cx="1406071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568950" y="291338"/>
                <a:ext cx="1345656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950" y="291338"/>
                <a:ext cx="1345656" cy="5230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775816" y="647227"/>
                <a:ext cx="135654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16" y="647227"/>
                <a:ext cx="1356542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 r="2223"/>
          <a:stretch/>
        </p:blipFill>
        <p:spPr>
          <a:xfrm>
            <a:off x="4579914" y="2769663"/>
            <a:ext cx="4221185" cy="1721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4"/>
          <a:stretch/>
        </p:blipFill>
        <p:spPr>
          <a:xfrm>
            <a:off x="4678136" y="4202374"/>
            <a:ext cx="4170942" cy="423673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093971" y="4054475"/>
            <a:ext cx="259079" cy="32067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>
            <a:glow rad="25400">
              <a:schemeClr val="tx1">
                <a:alpha val="8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693873">
                <a:off x="5255524" y="3946562"/>
                <a:ext cx="449803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вн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93873">
                <a:off x="5255524" y="3946562"/>
                <a:ext cx="449803" cy="325345"/>
              </a:xfrm>
              <a:prstGeom prst="rect">
                <a:avLst/>
              </a:prstGeom>
              <a:blipFill rotWithShape="0">
                <a:blip r:embed="rId18"/>
                <a:stretch>
                  <a:fillRect t="-5882" r="-1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9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8073 0.2913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5691 0.3740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5382 0.4188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2" grpId="0"/>
      <p:bldP spid="59" grpId="0"/>
      <p:bldP spid="56" grpId="0"/>
      <p:bldP spid="66" grpId="0"/>
      <p:bldP spid="67" grpId="0"/>
      <p:bldP spid="68" grpId="0"/>
      <p:bldP spid="69" grpId="0"/>
      <p:bldP spid="70" grpId="0"/>
      <p:bldP spid="71" grpId="0"/>
      <p:bldP spid="80" grpId="0"/>
      <p:bldP spid="81" grpId="0"/>
      <p:bldP spid="83" grpId="0"/>
      <p:bldP spid="83" grpId="1"/>
      <p:bldP spid="83" grpId="2"/>
      <p:bldP spid="85" grpId="0"/>
      <p:bldP spid="85" grpId="1"/>
      <p:bldP spid="85" grpId="2"/>
      <p:bldP spid="86" grpId="0"/>
      <p:bldP spid="86" grpId="1"/>
      <p:bldP spid="86" grpId="2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7101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При какой скорости поезда рессоры вагонов будут особенно сильно колебаться под действием толчков колёс на стыках рельсов? Длина рельса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l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нагрузка на рессору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F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рессора прогибается на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h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при нагрузке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F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72656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108924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231902"/>
            <a:ext cx="72913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098038" y="1884020"/>
            <a:ext cx="0" cy="16723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70509" y="1884016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1884016"/>
                <a:ext cx="29845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3233155"/>
                <a:ext cx="72973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33155"/>
                <a:ext cx="729738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050408" y="1911314"/>
                <a:ext cx="8023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408" y="1911314"/>
                <a:ext cx="802336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107019" y="1913555"/>
            <a:ext cx="20521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Условие резонанса: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7019" y="2391977"/>
            <a:ext cx="27751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Время повторения толчков: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43365" y="2273161"/>
                <a:ext cx="752514" cy="53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65" y="2273161"/>
                <a:ext cx="752514" cy="5305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509" y="2216706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216706"/>
                <a:ext cx="298450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0509" y="2538991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538991"/>
                <a:ext cx="298450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0509" y="2867132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867132"/>
                <a:ext cx="298450" cy="323165"/>
              </a:xfrm>
              <a:prstGeom prst="rect">
                <a:avLst/>
              </a:prstGeom>
              <a:blipFill rotWithShape="0">
                <a:blip r:embed="rId10"/>
                <a:stretch>
                  <a:fillRect r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107019" y="3084901"/>
            <a:ext cx="33121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собственных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87445" y="2937821"/>
                <a:ext cx="1203215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445" y="2937821"/>
                <a:ext cx="1203215" cy="5620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33322" y="2840196"/>
                <a:ext cx="1178143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𝐹h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22" y="2840196"/>
                <a:ext cx="1178143" cy="77431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96911" y="4252418"/>
                <a:ext cx="851900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11" y="4252418"/>
                <a:ext cx="851900" cy="523028"/>
              </a:xfrm>
              <a:prstGeom prst="rect">
                <a:avLst/>
              </a:prstGeom>
              <a:blipFill rotWithShape="0">
                <a:blip r:embed="rId1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108108" y="4368029"/>
            <a:ext cx="21082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Жёсткость рессоры: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8108" y="3779033"/>
            <a:ext cx="14013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Масса груза: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94142" y="3650952"/>
                <a:ext cx="848887" cy="56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142" y="3650952"/>
                <a:ext cx="848887" cy="565026"/>
              </a:xfrm>
              <a:prstGeom prst="rect">
                <a:avLst/>
              </a:prstGeom>
              <a:blipFill rotWithShape="0">
                <a:blip r:embed="rId1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62242" y="414253"/>
                <a:ext cx="72973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242" y="414253"/>
                <a:ext cx="729738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05239" y="652563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39" y="652563"/>
                <a:ext cx="298450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90459" y="626031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459" y="626031"/>
                <a:ext cx="298450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70684" y="891166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684" y="891166"/>
                <a:ext cx="298450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132759" y="885932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759" y="885932"/>
                <a:ext cx="298450" cy="323165"/>
              </a:xfrm>
              <a:prstGeom prst="rect">
                <a:avLst/>
              </a:prstGeom>
              <a:blipFill rotWithShape="0">
                <a:blip r:embed="rId19"/>
                <a:stretch>
                  <a:fillRect r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4581525" y="3989437"/>
            <a:ext cx="4250123" cy="786010"/>
            <a:chOff x="4787900" y="4027603"/>
            <a:chExt cx="4043748" cy="7478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9"/>
            <a:stretch/>
          </p:blipFill>
          <p:spPr>
            <a:xfrm>
              <a:off x="4787900" y="4437037"/>
              <a:ext cx="4043748" cy="3384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052" y="4027603"/>
              <a:ext cx="2117993" cy="595103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896" y="4051703"/>
              <a:ext cx="1278642" cy="56782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08"/>
            <a:stretch/>
          </p:blipFill>
          <p:spPr>
            <a:xfrm>
              <a:off x="8069375" y="4051703"/>
              <a:ext cx="703150" cy="567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0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2 L -0.19722 0.54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457E-6 L -0.57344 0.23858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3" y="1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1 L -0.7901 0.30987 " pathEditMode="relative" ptsTypes="AA">
                                      <p:cBhvr>
                                        <p:cTn id="3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093 L -0.15469 0.31944 " pathEditMode="relative" ptsTypes="AA">
                                      <p:cBhvr>
                                        <p:cTn id="5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37 L -0.3026 0.38519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9" grpId="0"/>
      <p:bldP spid="30" grpId="0"/>
      <p:bldP spid="52" grpId="0"/>
      <p:bldP spid="33" grpId="0"/>
      <p:bldP spid="32" grpId="0"/>
      <p:bldP spid="34" grpId="0"/>
      <p:bldP spid="39" grpId="0"/>
      <p:bldP spid="40" grpId="0"/>
      <p:bldP spid="41" grpId="0"/>
      <p:bldP spid="47" grpId="0"/>
      <p:bldP spid="43" grpId="0"/>
      <p:bldP spid="44" grpId="0"/>
      <p:bldP spid="42" grpId="0"/>
      <p:bldP spid="45" grpId="0"/>
      <p:bldP spid="50" grpId="0"/>
      <p:bldP spid="50" grpId="1"/>
      <p:bldP spid="50" grpId="2"/>
      <p:bldP spid="51" grpId="0"/>
      <p:bldP spid="51" grpId="1"/>
      <p:bldP spid="51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1107019" y="3099600"/>
            <a:ext cx="4595368" cy="774315"/>
            <a:chOff x="1107019" y="2671542"/>
            <a:chExt cx="4595368" cy="774315"/>
          </a:xfrm>
        </p:grpSpPr>
        <p:sp>
          <p:nvSpPr>
            <p:cNvPr id="51" name="TextBox 50"/>
            <p:cNvSpPr txBox="1"/>
            <p:nvPr/>
          </p:nvSpPr>
          <p:spPr>
            <a:xfrm>
              <a:off x="1107019" y="2916247"/>
              <a:ext cx="33121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Период собственных колебаний: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287897" y="2671542"/>
                  <a:ext cx="1414490" cy="774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𝐹h</m:t>
                                </m:r>
                              </m:num>
                              <m:den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897" y="2671542"/>
                  <a:ext cx="1414490" cy="7743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7101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При какой скорости поезда рессоры вагонов будут особенно сильно колебаться под действием толчков колёс на стыках рельсов? Длина рельса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l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нагрузка на рессору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F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, рессора прогибается на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h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при нагрузке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F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72656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108924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231902"/>
            <a:ext cx="72913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098038" y="1884020"/>
            <a:ext cx="0" cy="16723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70509" y="1884016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1884016"/>
                <a:ext cx="298450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3233155"/>
                <a:ext cx="72973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33155"/>
                <a:ext cx="729738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107019" y="1911314"/>
            <a:ext cx="2745725" cy="325406"/>
            <a:chOff x="1107019" y="1881775"/>
            <a:chExt cx="2745725" cy="325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050408" y="1881775"/>
                  <a:ext cx="80233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0408" y="1881775"/>
                  <a:ext cx="802336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1107019" y="1884016"/>
              <a:ext cx="205216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Условие резонанса: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07019" y="2273161"/>
            <a:ext cx="3388860" cy="530594"/>
            <a:chOff x="1107019" y="2210343"/>
            <a:chExt cx="3388860" cy="530594"/>
          </a:xfrm>
        </p:grpSpPr>
        <p:sp>
          <p:nvSpPr>
            <p:cNvPr id="52" name="TextBox 51"/>
            <p:cNvSpPr txBox="1"/>
            <p:nvPr/>
          </p:nvSpPr>
          <p:spPr>
            <a:xfrm>
              <a:off x="1107019" y="2329159"/>
              <a:ext cx="277511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Время повторения толчков: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743365" y="2210343"/>
                  <a:ext cx="752514" cy="5305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l-G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365" y="2210343"/>
                  <a:ext cx="752514" cy="53059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509" y="2216706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216706"/>
                <a:ext cx="298450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0509" y="2538991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538991"/>
                <a:ext cx="298450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0509" y="2867132"/>
                <a:ext cx="2984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867132"/>
                <a:ext cx="298450" cy="323165"/>
              </a:xfrm>
              <a:prstGeom prst="rect">
                <a:avLst/>
              </a:prstGeom>
              <a:blipFill rotWithShape="0">
                <a:blip r:embed="rId11"/>
                <a:stretch>
                  <a:fillRect r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107019" y="3084901"/>
            <a:ext cx="33121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собственных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33322" y="2840196"/>
                <a:ext cx="1178143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𝐹h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22" y="2840196"/>
                <a:ext cx="1178143" cy="77431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1108108" y="4252418"/>
            <a:ext cx="2840703" cy="523028"/>
            <a:chOff x="1108108" y="4252418"/>
            <a:chExt cx="2840703" cy="523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096911" y="4252418"/>
                  <a:ext cx="851900" cy="523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ru-RU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911" y="4252418"/>
                  <a:ext cx="851900" cy="52302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1108108" y="4368029"/>
              <a:ext cx="21082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Жёсткость рессоры: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08108" y="3650952"/>
            <a:ext cx="2134921" cy="565026"/>
            <a:chOff x="1108108" y="3312130"/>
            <a:chExt cx="2134921" cy="565026"/>
          </a:xfrm>
        </p:grpSpPr>
        <p:sp>
          <p:nvSpPr>
            <p:cNvPr id="42" name="TextBox 41"/>
            <p:cNvSpPr txBox="1"/>
            <p:nvPr/>
          </p:nvSpPr>
          <p:spPr>
            <a:xfrm>
              <a:off x="1108108" y="3440211"/>
              <a:ext cx="14013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Масса груза: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394142" y="3312130"/>
                  <a:ext cx="848887" cy="5650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ru-RU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142" y="3312130"/>
                  <a:ext cx="848887" cy="56502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0589" y="3070698"/>
                <a:ext cx="41889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89" y="3070698"/>
                <a:ext cx="418896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22970" y="2937820"/>
                <a:ext cx="966868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970" y="2937820"/>
                <a:ext cx="966868" cy="56201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1107019" y="1997782"/>
            <a:ext cx="2745725" cy="325406"/>
            <a:chOff x="1107019" y="1881775"/>
            <a:chExt cx="2745725" cy="325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050408" y="1881775"/>
                  <a:ext cx="80233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0408" y="1881775"/>
                  <a:ext cx="802336" cy="3231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1107019" y="1884016"/>
              <a:ext cx="205216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Условие резонанса: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107019" y="2446097"/>
            <a:ext cx="3388860" cy="530594"/>
            <a:chOff x="1107019" y="2210343"/>
            <a:chExt cx="3388860" cy="530594"/>
          </a:xfrm>
        </p:grpSpPr>
        <p:sp>
          <p:nvSpPr>
            <p:cNvPr id="48" name="TextBox 47"/>
            <p:cNvSpPr txBox="1"/>
            <p:nvPr/>
          </p:nvSpPr>
          <p:spPr>
            <a:xfrm>
              <a:off x="1107019" y="2329159"/>
              <a:ext cx="277511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Время повторения толчков: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743365" y="2210343"/>
                  <a:ext cx="752514" cy="5305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l-G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365" y="2210343"/>
                  <a:ext cx="752514" cy="53059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/>
          <p:cNvSpPr txBox="1"/>
          <p:nvPr/>
        </p:nvSpPr>
        <p:spPr>
          <a:xfrm>
            <a:off x="1108108" y="4247448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37406" y="4006349"/>
                <a:ext cx="1260473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𝐹h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406" y="4006349"/>
                <a:ext cx="1260473" cy="77431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45152" y="3996824"/>
                <a:ext cx="1645707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15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𝐹h</m:t>
                              </m:r>
                            </m:den>
                          </m:f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152" y="3996824"/>
                <a:ext cx="1645707" cy="77431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Группа 64"/>
          <p:cNvGrpSpPr/>
          <p:nvPr/>
        </p:nvGrpSpPr>
        <p:grpSpPr>
          <a:xfrm>
            <a:off x="4581525" y="3989437"/>
            <a:ext cx="4250123" cy="786010"/>
            <a:chOff x="4787900" y="4027603"/>
            <a:chExt cx="4043748" cy="747843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9"/>
            <a:stretch/>
          </p:blipFill>
          <p:spPr>
            <a:xfrm>
              <a:off x="4787900" y="4437037"/>
              <a:ext cx="4043748" cy="33840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052" y="4027603"/>
              <a:ext cx="2117993" cy="595103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896" y="4051703"/>
              <a:ext cx="1278642" cy="56782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08"/>
            <a:stretch/>
          </p:blipFill>
          <p:spPr>
            <a:xfrm>
              <a:off x="8069375" y="4051703"/>
              <a:ext cx="703150" cy="567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4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58025E-6 L -5.55556E-7 0.01759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03395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951E-6 L -3.33333E-6 0.0496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3827E-6 L 1.11111E-6 0.05246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4198E-7 L -0.08906 0.05031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7" grpId="0"/>
      <p:bldP spid="47" grpId="1"/>
      <p:bldP spid="2" grpId="0"/>
      <p:bldP spid="2" grpId="1"/>
      <p:bldP spid="35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Дуга 107"/>
          <p:cNvSpPr/>
          <p:nvPr/>
        </p:nvSpPr>
        <p:spPr>
          <a:xfrm>
            <a:off x="7298417" y="3057137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7855520" y="2118836"/>
            <a:ext cx="128970" cy="1289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8" y="402495"/>
            <a:ext cx="8547101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На чашку, подвешенную на пружине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жёсткостью 300 Н/м,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с высоты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1,5 м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падает груз массой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200 г и остаётся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лежать на чашке. Определите амплитуду установившихся колебаний, если массой чашки и пружины можно пренебречь.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72656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61406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101274"/>
            <a:ext cx="10925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58066" y="1884020"/>
            <a:ext cx="0" cy="15475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70509" y="1884016"/>
                <a:ext cx="108273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1884016"/>
                <a:ext cx="1082734" cy="5230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108384"/>
                <a:ext cx="109310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08384"/>
                <a:ext cx="1093107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0509" y="2406977"/>
                <a:ext cx="9847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2406977"/>
                <a:ext cx="984762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0508" y="2736556"/>
                <a:ext cx="108273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=0,2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" y="2736556"/>
                <a:ext cx="1082735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27483" y="1886822"/>
                <a:ext cx="45881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483" y="1886822"/>
                <a:ext cx="458817" cy="323165"/>
              </a:xfrm>
              <a:prstGeom prst="rect">
                <a:avLst/>
              </a:prstGeom>
              <a:blipFill rotWithShape="0">
                <a:blip r:embed="rId8"/>
                <a:stretch>
                  <a:fillRect t="-7547" r="-3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59501" y="1889063"/>
            <a:ext cx="28985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сохранения импульса: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37726" y="1862714"/>
                <a:ext cx="703746" cy="352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26" y="1862714"/>
                <a:ext cx="703746" cy="3526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069213" y="1885624"/>
                <a:ext cx="110298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15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213" y="1885624"/>
                <a:ext cx="1102988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459501" y="2698139"/>
            <a:ext cx="2760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сохранения энергии: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089851" y="2562496"/>
                <a:ext cx="1192440" cy="57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851" y="2562496"/>
                <a:ext cx="1192440" cy="5744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150854" y="2665799"/>
                <a:ext cx="1494066" cy="37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854" y="2665799"/>
                <a:ext cx="1494066" cy="371833"/>
              </a:xfrm>
              <a:prstGeom prst="rect">
                <a:avLst/>
              </a:prstGeom>
              <a:blipFill rotWithShape="0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1459501" y="3284616"/>
            <a:ext cx="34644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Потенциальная энергия пружины: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734476" y="3149085"/>
                <a:ext cx="1192440" cy="57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п0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476" y="3149085"/>
                <a:ext cx="1192440" cy="5744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669111" y="3157249"/>
                <a:ext cx="903139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11" y="3157249"/>
                <a:ext cx="903139" cy="5540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461406" y="2268274"/>
                <a:ext cx="138793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𝑂𝑥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𝑚𝑢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06" y="2268274"/>
                <a:ext cx="1387930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659976" y="2268274"/>
                <a:ext cx="103063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976" y="2268274"/>
                <a:ext cx="1030634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447234" y="2235675"/>
                <a:ext cx="1030634" cy="37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4" y="2235675"/>
                <a:ext cx="1030634" cy="371833"/>
              </a:xfrm>
              <a:prstGeom prst="rect">
                <a:avLst/>
              </a:prstGeom>
              <a:blipFill rotWithShape="0"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1459501" y="3844711"/>
            <a:ext cx="21515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Условие равновесия: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493633" y="3842401"/>
                <a:ext cx="119244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633" y="3842401"/>
                <a:ext cx="1192440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293379" y="3768330"/>
                <a:ext cx="1192440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79" y="3768330"/>
                <a:ext cx="1192440" cy="487634"/>
              </a:xfrm>
              <a:prstGeom prst="rect">
                <a:avLst/>
              </a:prstGeom>
              <a:blipFill rotWithShape="0">
                <a:blip r:embed="rId19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1459501" y="4383960"/>
            <a:ext cx="3206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Кинетическая энергия системы: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534405" y="4251772"/>
                <a:ext cx="1192440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05" y="4251772"/>
                <a:ext cx="1192440" cy="55406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542969" y="4284879"/>
                <a:ext cx="1568123" cy="529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969" y="4284879"/>
                <a:ext cx="1568123" cy="529119"/>
              </a:xfrm>
              <a:prstGeom prst="rect">
                <a:avLst/>
              </a:prstGeom>
              <a:blipFill rotWithShape="0">
                <a:blip r:embed="rId21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Дуга 22"/>
          <p:cNvSpPr/>
          <p:nvPr/>
        </p:nvSpPr>
        <p:spPr>
          <a:xfrm>
            <a:off x="7298417" y="3059845"/>
            <a:ext cx="767082" cy="446008"/>
          </a:xfrm>
          <a:prstGeom prst="arc">
            <a:avLst>
              <a:gd name="adj1" fmla="val 391318"/>
              <a:gd name="adj2" fmla="val 1030553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7517853" y="2061200"/>
            <a:ext cx="280299" cy="1439237"/>
          </a:xfrm>
          <a:custGeom>
            <a:avLst/>
            <a:gdLst>
              <a:gd name="connsiteX0" fmla="*/ 121489 w 280299"/>
              <a:gd name="connsiteY0" fmla="*/ 0 h 1666875"/>
              <a:gd name="connsiteX1" fmla="*/ 124664 w 280299"/>
              <a:gd name="connsiteY1" fmla="*/ 63500 h 1666875"/>
              <a:gd name="connsiteX2" fmla="*/ 270714 w 280299"/>
              <a:gd name="connsiteY2" fmla="*/ 117475 h 1666875"/>
              <a:gd name="connsiteX3" fmla="*/ 42114 w 280299"/>
              <a:gd name="connsiteY3" fmla="*/ 247650 h 1666875"/>
              <a:gd name="connsiteX4" fmla="*/ 32589 w 280299"/>
              <a:gd name="connsiteY4" fmla="*/ 209550 h 1666875"/>
              <a:gd name="connsiteX5" fmla="*/ 111964 w 280299"/>
              <a:gd name="connsiteY5" fmla="*/ 209550 h 1666875"/>
              <a:gd name="connsiteX6" fmla="*/ 273889 w 280299"/>
              <a:gd name="connsiteY6" fmla="*/ 285750 h 1666875"/>
              <a:gd name="connsiteX7" fmla="*/ 51639 w 280299"/>
              <a:gd name="connsiteY7" fmla="*/ 422275 h 1666875"/>
              <a:gd name="connsiteX8" fmla="*/ 29414 w 280299"/>
              <a:gd name="connsiteY8" fmla="*/ 390525 h 1666875"/>
              <a:gd name="connsiteX9" fmla="*/ 83389 w 280299"/>
              <a:gd name="connsiteY9" fmla="*/ 387350 h 1666875"/>
              <a:gd name="connsiteX10" fmla="*/ 277064 w 280299"/>
              <a:gd name="connsiteY10" fmla="*/ 463550 h 1666875"/>
              <a:gd name="connsiteX11" fmla="*/ 32589 w 280299"/>
              <a:gd name="connsiteY11" fmla="*/ 593725 h 1666875"/>
              <a:gd name="connsiteX12" fmla="*/ 29414 w 280299"/>
              <a:gd name="connsiteY12" fmla="*/ 555625 h 1666875"/>
              <a:gd name="connsiteX13" fmla="*/ 280239 w 280299"/>
              <a:gd name="connsiteY13" fmla="*/ 635000 h 1666875"/>
              <a:gd name="connsiteX14" fmla="*/ 42114 w 280299"/>
              <a:gd name="connsiteY14" fmla="*/ 771525 h 1666875"/>
              <a:gd name="connsiteX15" fmla="*/ 32589 w 280299"/>
              <a:gd name="connsiteY15" fmla="*/ 733425 h 1666875"/>
              <a:gd name="connsiteX16" fmla="*/ 102439 w 280299"/>
              <a:gd name="connsiteY16" fmla="*/ 739775 h 1666875"/>
              <a:gd name="connsiteX17" fmla="*/ 277064 w 280299"/>
              <a:gd name="connsiteY17" fmla="*/ 812800 h 1666875"/>
              <a:gd name="connsiteX18" fmla="*/ 45289 w 280299"/>
              <a:gd name="connsiteY18" fmla="*/ 946150 h 1666875"/>
              <a:gd name="connsiteX19" fmla="*/ 26239 w 280299"/>
              <a:gd name="connsiteY19" fmla="*/ 920750 h 1666875"/>
              <a:gd name="connsiteX20" fmla="*/ 73864 w 280299"/>
              <a:gd name="connsiteY20" fmla="*/ 908050 h 1666875"/>
              <a:gd name="connsiteX21" fmla="*/ 280239 w 280299"/>
              <a:gd name="connsiteY21" fmla="*/ 981075 h 1666875"/>
              <a:gd name="connsiteX22" fmla="*/ 51639 w 280299"/>
              <a:gd name="connsiteY22" fmla="*/ 1117600 h 1666875"/>
              <a:gd name="connsiteX23" fmla="*/ 29414 w 280299"/>
              <a:gd name="connsiteY23" fmla="*/ 1089025 h 1666875"/>
              <a:gd name="connsiteX24" fmla="*/ 77039 w 280299"/>
              <a:gd name="connsiteY24" fmla="*/ 1089025 h 1666875"/>
              <a:gd name="connsiteX25" fmla="*/ 277064 w 280299"/>
              <a:gd name="connsiteY25" fmla="*/ 1165225 h 1666875"/>
              <a:gd name="connsiteX26" fmla="*/ 42114 w 280299"/>
              <a:gd name="connsiteY26" fmla="*/ 1292225 h 1666875"/>
              <a:gd name="connsiteX27" fmla="*/ 35764 w 280299"/>
              <a:gd name="connsiteY27" fmla="*/ 1270000 h 1666875"/>
              <a:gd name="connsiteX28" fmla="*/ 92914 w 280299"/>
              <a:gd name="connsiteY28" fmla="*/ 1263650 h 1666875"/>
              <a:gd name="connsiteX29" fmla="*/ 277064 w 280299"/>
              <a:gd name="connsiteY29" fmla="*/ 1333500 h 1666875"/>
              <a:gd name="connsiteX30" fmla="*/ 61164 w 280299"/>
              <a:gd name="connsiteY30" fmla="*/ 1473200 h 1666875"/>
              <a:gd name="connsiteX31" fmla="*/ 38939 w 280299"/>
              <a:gd name="connsiteY31" fmla="*/ 1444625 h 1666875"/>
              <a:gd name="connsiteX32" fmla="*/ 73864 w 280299"/>
              <a:gd name="connsiteY32" fmla="*/ 1441450 h 1666875"/>
              <a:gd name="connsiteX33" fmla="*/ 273889 w 280299"/>
              <a:gd name="connsiteY33" fmla="*/ 1508125 h 1666875"/>
              <a:gd name="connsiteX34" fmla="*/ 153239 w 280299"/>
              <a:gd name="connsiteY34" fmla="*/ 1581150 h 1666875"/>
              <a:gd name="connsiteX35" fmla="*/ 156414 w 280299"/>
              <a:gd name="connsiteY35" fmla="*/ 1609725 h 1666875"/>
              <a:gd name="connsiteX36" fmla="*/ 156414 w 280299"/>
              <a:gd name="connsiteY36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0299" h="1666875">
                <a:moveTo>
                  <a:pt x="121489" y="0"/>
                </a:moveTo>
                <a:cubicBezTo>
                  <a:pt x="110641" y="21960"/>
                  <a:pt x="99793" y="43921"/>
                  <a:pt x="124664" y="63500"/>
                </a:cubicBezTo>
                <a:cubicBezTo>
                  <a:pt x="149535" y="83079"/>
                  <a:pt x="284472" y="86783"/>
                  <a:pt x="270714" y="117475"/>
                </a:cubicBezTo>
                <a:cubicBezTo>
                  <a:pt x="256956" y="148167"/>
                  <a:pt x="81801" y="232304"/>
                  <a:pt x="42114" y="247650"/>
                </a:cubicBezTo>
                <a:cubicBezTo>
                  <a:pt x="2427" y="262996"/>
                  <a:pt x="20947" y="215900"/>
                  <a:pt x="32589" y="209550"/>
                </a:cubicBezTo>
                <a:cubicBezTo>
                  <a:pt x="44231" y="203200"/>
                  <a:pt x="71747" y="196850"/>
                  <a:pt x="111964" y="209550"/>
                </a:cubicBezTo>
                <a:cubicBezTo>
                  <a:pt x="152181" y="222250"/>
                  <a:pt x="283943" y="250296"/>
                  <a:pt x="273889" y="285750"/>
                </a:cubicBezTo>
                <a:cubicBezTo>
                  <a:pt x="263835" y="321204"/>
                  <a:pt x="92385" y="404813"/>
                  <a:pt x="51639" y="422275"/>
                </a:cubicBezTo>
                <a:cubicBezTo>
                  <a:pt x="10893" y="439738"/>
                  <a:pt x="24122" y="396346"/>
                  <a:pt x="29414" y="390525"/>
                </a:cubicBezTo>
                <a:cubicBezTo>
                  <a:pt x="34706" y="384704"/>
                  <a:pt x="42114" y="375179"/>
                  <a:pt x="83389" y="387350"/>
                </a:cubicBezTo>
                <a:cubicBezTo>
                  <a:pt x="124664" y="399521"/>
                  <a:pt x="285531" y="429154"/>
                  <a:pt x="277064" y="463550"/>
                </a:cubicBezTo>
                <a:cubicBezTo>
                  <a:pt x="268597" y="497946"/>
                  <a:pt x="73864" y="578379"/>
                  <a:pt x="32589" y="593725"/>
                </a:cubicBezTo>
                <a:cubicBezTo>
                  <a:pt x="-8686" y="609071"/>
                  <a:pt x="-11861" y="548746"/>
                  <a:pt x="29414" y="555625"/>
                </a:cubicBezTo>
                <a:cubicBezTo>
                  <a:pt x="70689" y="562504"/>
                  <a:pt x="278122" y="599017"/>
                  <a:pt x="280239" y="635000"/>
                </a:cubicBezTo>
                <a:cubicBezTo>
                  <a:pt x="282356" y="670983"/>
                  <a:pt x="83389" y="755121"/>
                  <a:pt x="42114" y="771525"/>
                </a:cubicBezTo>
                <a:cubicBezTo>
                  <a:pt x="839" y="787929"/>
                  <a:pt x="22535" y="738717"/>
                  <a:pt x="32589" y="733425"/>
                </a:cubicBezTo>
                <a:cubicBezTo>
                  <a:pt x="42643" y="728133"/>
                  <a:pt x="61693" y="726546"/>
                  <a:pt x="102439" y="739775"/>
                </a:cubicBezTo>
                <a:cubicBezTo>
                  <a:pt x="143185" y="753004"/>
                  <a:pt x="286589" y="778404"/>
                  <a:pt x="277064" y="812800"/>
                </a:cubicBezTo>
                <a:cubicBezTo>
                  <a:pt x="267539" y="847196"/>
                  <a:pt x="87093" y="928158"/>
                  <a:pt x="45289" y="946150"/>
                </a:cubicBezTo>
                <a:cubicBezTo>
                  <a:pt x="3485" y="964142"/>
                  <a:pt x="21477" y="927100"/>
                  <a:pt x="26239" y="920750"/>
                </a:cubicBezTo>
                <a:cubicBezTo>
                  <a:pt x="31001" y="914400"/>
                  <a:pt x="31531" y="897996"/>
                  <a:pt x="73864" y="908050"/>
                </a:cubicBezTo>
                <a:cubicBezTo>
                  <a:pt x="116197" y="918104"/>
                  <a:pt x="283943" y="946150"/>
                  <a:pt x="280239" y="981075"/>
                </a:cubicBezTo>
                <a:cubicBezTo>
                  <a:pt x="276535" y="1016000"/>
                  <a:pt x="93443" y="1099608"/>
                  <a:pt x="51639" y="1117600"/>
                </a:cubicBezTo>
                <a:cubicBezTo>
                  <a:pt x="9835" y="1135592"/>
                  <a:pt x="25181" y="1093787"/>
                  <a:pt x="29414" y="1089025"/>
                </a:cubicBezTo>
                <a:cubicBezTo>
                  <a:pt x="33647" y="1084263"/>
                  <a:pt x="35764" y="1076325"/>
                  <a:pt x="77039" y="1089025"/>
                </a:cubicBezTo>
                <a:cubicBezTo>
                  <a:pt x="118314" y="1101725"/>
                  <a:pt x="282885" y="1131358"/>
                  <a:pt x="277064" y="1165225"/>
                </a:cubicBezTo>
                <a:cubicBezTo>
                  <a:pt x="271243" y="1199092"/>
                  <a:pt x="82331" y="1274763"/>
                  <a:pt x="42114" y="1292225"/>
                </a:cubicBezTo>
                <a:cubicBezTo>
                  <a:pt x="1897" y="1309687"/>
                  <a:pt x="27297" y="1274763"/>
                  <a:pt x="35764" y="1270000"/>
                </a:cubicBezTo>
                <a:cubicBezTo>
                  <a:pt x="44231" y="1265237"/>
                  <a:pt x="52697" y="1253067"/>
                  <a:pt x="92914" y="1263650"/>
                </a:cubicBezTo>
                <a:cubicBezTo>
                  <a:pt x="133131" y="1274233"/>
                  <a:pt x="282356" y="1298575"/>
                  <a:pt x="277064" y="1333500"/>
                </a:cubicBezTo>
                <a:cubicBezTo>
                  <a:pt x="271772" y="1368425"/>
                  <a:pt x="100851" y="1454679"/>
                  <a:pt x="61164" y="1473200"/>
                </a:cubicBezTo>
                <a:cubicBezTo>
                  <a:pt x="21477" y="1491721"/>
                  <a:pt x="36822" y="1449917"/>
                  <a:pt x="38939" y="1444625"/>
                </a:cubicBezTo>
                <a:cubicBezTo>
                  <a:pt x="41056" y="1439333"/>
                  <a:pt x="34706" y="1430867"/>
                  <a:pt x="73864" y="1441450"/>
                </a:cubicBezTo>
                <a:cubicBezTo>
                  <a:pt x="113022" y="1452033"/>
                  <a:pt x="260660" y="1484842"/>
                  <a:pt x="273889" y="1508125"/>
                </a:cubicBezTo>
                <a:cubicBezTo>
                  <a:pt x="287118" y="1531408"/>
                  <a:pt x="172818" y="1564217"/>
                  <a:pt x="153239" y="1581150"/>
                </a:cubicBezTo>
                <a:cubicBezTo>
                  <a:pt x="133660" y="1598083"/>
                  <a:pt x="155885" y="1595438"/>
                  <a:pt x="156414" y="1609725"/>
                </a:cubicBezTo>
                <a:cubicBezTo>
                  <a:pt x="156943" y="1624013"/>
                  <a:pt x="156678" y="1645444"/>
                  <a:pt x="156414" y="16668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313657" y="2045960"/>
            <a:ext cx="6644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855520" y="2118193"/>
            <a:ext cx="128970" cy="128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Овал 95"/>
          <p:cNvSpPr/>
          <p:nvPr/>
        </p:nvSpPr>
        <p:spPr>
          <a:xfrm>
            <a:off x="7855520" y="3291128"/>
            <a:ext cx="128970" cy="128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/>
          <p:cNvCxnSpPr>
            <a:endCxn id="28" idx="6"/>
          </p:cNvCxnSpPr>
          <p:nvPr/>
        </p:nvCxnSpPr>
        <p:spPr>
          <a:xfrm flipH="1">
            <a:off x="7986713" y="2182678"/>
            <a:ext cx="29822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7658002" y="3512511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145350" y="2182678"/>
            <a:ext cx="0" cy="132507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119794" y="2650881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794" y="2650881"/>
                <a:ext cx="330282" cy="3000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5187438" y="275651"/>
                <a:ext cx="1082734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438" y="275651"/>
                <a:ext cx="1082734" cy="52302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812130" y="390398"/>
                <a:ext cx="9847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130" y="390398"/>
                <a:ext cx="984762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01136" y="638335"/>
                <a:ext cx="108273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=0,2 кг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6" y="638335"/>
                <a:ext cx="1082735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177065" y="651633"/>
                <a:ext cx="109310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65" y="651633"/>
                <a:ext cx="1093107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Прямая соединительная линия 112"/>
          <p:cNvCxnSpPr/>
          <p:nvPr/>
        </p:nvCxnSpPr>
        <p:spPr>
          <a:xfrm flipH="1">
            <a:off x="7658002" y="3804611"/>
            <a:ext cx="62693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8141751" y="3514725"/>
            <a:ext cx="0" cy="28373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148230" y="3486093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230" y="3486093"/>
                <a:ext cx="330282" cy="30008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Полилиния 117"/>
          <p:cNvSpPr/>
          <p:nvPr/>
        </p:nvSpPr>
        <p:spPr>
          <a:xfrm>
            <a:off x="7517853" y="2053580"/>
            <a:ext cx="280299" cy="1724975"/>
          </a:xfrm>
          <a:custGeom>
            <a:avLst/>
            <a:gdLst>
              <a:gd name="connsiteX0" fmla="*/ 121489 w 280299"/>
              <a:gd name="connsiteY0" fmla="*/ 0 h 1666875"/>
              <a:gd name="connsiteX1" fmla="*/ 124664 w 280299"/>
              <a:gd name="connsiteY1" fmla="*/ 63500 h 1666875"/>
              <a:gd name="connsiteX2" fmla="*/ 270714 w 280299"/>
              <a:gd name="connsiteY2" fmla="*/ 117475 h 1666875"/>
              <a:gd name="connsiteX3" fmla="*/ 42114 w 280299"/>
              <a:gd name="connsiteY3" fmla="*/ 247650 h 1666875"/>
              <a:gd name="connsiteX4" fmla="*/ 32589 w 280299"/>
              <a:gd name="connsiteY4" fmla="*/ 209550 h 1666875"/>
              <a:gd name="connsiteX5" fmla="*/ 111964 w 280299"/>
              <a:gd name="connsiteY5" fmla="*/ 209550 h 1666875"/>
              <a:gd name="connsiteX6" fmla="*/ 273889 w 280299"/>
              <a:gd name="connsiteY6" fmla="*/ 285750 h 1666875"/>
              <a:gd name="connsiteX7" fmla="*/ 51639 w 280299"/>
              <a:gd name="connsiteY7" fmla="*/ 422275 h 1666875"/>
              <a:gd name="connsiteX8" fmla="*/ 29414 w 280299"/>
              <a:gd name="connsiteY8" fmla="*/ 390525 h 1666875"/>
              <a:gd name="connsiteX9" fmla="*/ 83389 w 280299"/>
              <a:gd name="connsiteY9" fmla="*/ 387350 h 1666875"/>
              <a:gd name="connsiteX10" fmla="*/ 277064 w 280299"/>
              <a:gd name="connsiteY10" fmla="*/ 463550 h 1666875"/>
              <a:gd name="connsiteX11" fmla="*/ 32589 w 280299"/>
              <a:gd name="connsiteY11" fmla="*/ 593725 h 1666875"/>
              <a:gd name="connsiteX12" fmla="*/ 29414 w 280299"/>
              <a:gd name="connsiteY12" fmla="*/ 555625 h 1666875"/>
              <a:gd name="connsiteX13" fmla="*/ 280239 w 280299"/>
              <a:gd name="connsiteY13" fmla="*/ 635000 h 1666875"/>
              <a:gd name="connsiteX14" fmla="*/ 42114 w 280299"/>
              <a:gd name="connsiteY14" fmla="*/ 771525 h 1666875"/>
              <a:gd name="connsiteX15" fmla="*/ 32589 w 280299"/>
              <a:gd name="connsiteY15" fmla="*/ 733425 h 1666875"/>
              <a:gd name="connsiteX16" fmla="*/ 102439 w 280299"/>
              <a:gd name="connsiteY16" fmla="*/ 739775 h 1666875"/>
              <a:gd name="connsiteX17" fmla="*/ 277064 w 280299"/>
              <a:gd name="connsiteY17" fmla="*/ 812800 h 1666875"/>
              <a:gd name="connsiteX18" fmla="*/ 45289 w 280299"/>
              <a:gd name="connsiteY18" fmla="*/ 946150 h 1666875"/>
              <a:gd name="connsiteX19" fmla="*/ 26239 w 280299"/>
              <a:gd name="connsiteY19" fmla="*/ 920750 h 1666875"/>
              <a:gd name="connsiteX20" fmla="*/ 73864 w 280299"/>
              <a:gd name="connsiteY20" fmla="*/ 908050 h 1666875"/>
              <a:gd name="connsiteX21" fmla="*/ 280239 w 280299"/>
              <a:gd name="connsiteY21" fmla="*/ 981075 h 1666875"/>
              <a:gd name="connsiteX22" fmla="*/ 51639 w 280299"/>
              <a:gd name="connsiteY22" fmla="*/ 1117600 h 1666875"/>
              <a:gd name="connsiteX23" fmla="*/ 29414 w 280299"/>
              <a:gd name="connsiteY23" fmla="*/ 1089025 h 1666875"/>
              <a:gd name="connsiteX24" fmla="*/ 77039 w 280299"/>
              <a:gd name="connsiteY24" fmla="*/ 1089025 h 1666875"/>
              <a:gd name="connsiteX25" fmla="*/ 277064 w 280299"/>
              <a:gd name="connsiteY25" fmla="*/ 1165225 h 1666875"/>
              <a:gd name="connsiteX26" fmla="*/ 42114 w 280299"/>
              <a:gd name="connsiteY26" fmla="*/ 1292225 h 1666875"/>
              <a:gd name="connsiteX27" fmla="*/ 35764 w 280299"/>
              <a:gd name="connsiteY27" fmla="*/ 1270000 h 1666875"/>
              <a:gd name="connsiteX28" fmla="*/ 92914 w 280299"/>
              <a:gd name="connsiteY28" fmla="*/ 1263650 h 1666875"/>
              <a:gd name="connsiteX29" fmla="*/ 277064 w 280299"/>
              <a:gd name="connsiteY29" fmla="*/ 1333500 h 1666875"/>
              <a:gd name="connsiteX30" fmla="*/ 61164 w 280299"/>
              <a:gd name="connsiteY30" fmla="*/ 1473200 h 1666875"/>
              <a:gd name="connsiteX31" fmla="*/ 38939 w 280299"/>
              <a:gd name="connsiteY31" fmla="*/ 1444625 h 1666875"/>
              <a:gd name="connsiteX32" fmla="*/ 73864 w 280299"/>
              <a:gd name="connsiteY32" fmla="*/ 1441450 h 1666875"/>
              <a:gd name="connsiteX33" fmla="*/ 273889 w 280299"/>
              <a:gd name="connsiteY33" fmla="*/ 1508125 h 1666875"/>
              <a:gd name="connsiteX34" fmla="*/ 153239 w 280299"/>
              <a:gd name="connsiteY34" fmla="*/ 1581150 h 1666875"/>
              <a:gd name="connsiteX35" fmla="*/ 156414 w 280299"/>
              <a:gd name="connsiteY35" fmla="*/ 1609725 h 1666875"/>
              <a:gd name="connsiteX36" fmla="*/ 156414 w 280299"/>
              <a:gd name="connsiteY36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0299" h="1666875">
                <a:moveTo>
                  <a:pt x="121489" y="0"/>
                </a:moveTo>
                <a:cubicBezTo>
                  <a:pt x="110641" y="21960"/>
                  <a:pt x="99793" y="43921"/>
                  <a:pt x="124664" y="63500"/>
                </a:cubicBezTo>
                <a:cubicBezTo>
                  <a:pt x="149535" y="83079"/>
                  <a:pt x="284472" y="86783"/>
                  <a:pt x="270714" y="117475"/>
                </a:cubicBezTo>
                <a:cubicBezTo>
                  <a:pt x="256956" y="148167"/>
                  <a:pt x="81801" y="232304"/>
                  <a:pt x="42114" y="247650"/>
                </a:cubicBezTo>
                <a:cubicBezTo>
                  <a:pt x="2427" y="262996"/>
                  <a:pt x="20947" y="215900"/>
                  <a:pt x="32589" y="209550"/>
                </a:cubicBezTo>
                <a:cubicBezTo>
                  <a:pt x="44231" y="203200"/>
                  <a:pt x="71747" y="196850"/>
                  <a:pt x="111964" y="209550"/>
                </a:cubicBezTo>
                <a:cubicBezTo>
                  <a:pt x="152181" y="222250"/>
                  <a:pt x="283943" y="250296"/>
                  <a:pt x="273889" y="285750"/>
                </a:cubicBezTo>
                <a:cubicBezTo>
                  <a:pt x="263835" y="321204"/>
                  <a:pt x="92385" y="404813"/>
                  <a:pt x="51639" y="422275"/>
                </a:cubicBezTo>
                <a:cubicBezTo>
                  <a:pt x="10893" y="439738"/>
                  <a:pt x="24122" y="396346"/>
                  <a:pt x="29414" y="390525"/>
                </a:cubicBezTo>
                <a:cubicBezTo>
                  <a:pt x="34706" y="384704"/>
                  <a:pt x="42114" y="375179"/>
                  <a:pt x="83389" y="387350"/>
                </a:cubicBezTo>
                <a:cubicBezTo>
                  <a:pt x="124664" y="399521"/>
                  <a:pt x="285531" y="429154"/>
                  <a:pt x="277064" y="463550"/>
                </a:cubicBezTo>
                <a:cubicBezTo>
                  <a:pt x="268597" y="497946"/>
                  <a:pt x="73864" y="578379"/>
                  <a:pt x="32589" y="593725"/>
                </a:cubicBezTo>
                <a:cubicBezTo>
                  <a:pt x="-8686" y="609071"/>
                  <a:pt x="-11861" y="548746"/>
                  <a:pt x="29414" y="555625"/>
                </a:cubicBezTo>
                <a:cubicBezTo>
                  <a:pt x="70689" y="562504"/>
                  <a:pt x="278122" y="599017"/>
                  <a:pt x="280239" y="635000"/>
                </a:cubicBezTo>
                <a:cubicBezTo>
                  <a:pt x="282356" y="670983"/>
                  <a:pt x="83389" y="755121"/>
                  <a:pt x="42114" y="771525"/>
                </a:cubicBezTo>
                <a:cubicBezTo>
                  <a:pt x="839" y="787929"/>
                  <a:pt x="22535" y="738717"/>
                  <a:pt x="32589" y="733425"/>
                </a:cubicBezTo>
                <a:cubicBezTo>
                  <a:pt x="42643" y="728133"/>
                  <a:pt x="61693" y="726546"/>
                  <a:pt x="102439" y="739775"/>
                </a:cubicBezTo>
                <a:cubicBezTo>
                  <a:pt x="143185" y="753004"/>
                  <a:pt x="286589" y="778404"/>
                  <a:pt x="277064" y="812800"/>
                </a:cubicBezTo>
                <a:cubicBezTo>
                  <a:pt x="267539" y="847196"/>
                  <a:pt x="87093" y="928158"/>
                  <a:pt x="45289" y="946150"/>
                </a:cubicBezTo>
                <a:cubicBezTo>
                  <a:pt x="3485" y="964142"/>
                  <a:pt x="21477" y="927100"/>
                  <a:pt x="26239" y="920750"/>
                </a:cubicBezTo>
                <a:cubicBezTo>
                  <a:pt x="31001" y="914400"/>
                  <a:pt x="31531" y="897996"/>
                  <a:pt x="73864" y="908050"/>
                </a:cubicBezTo>
                <a:cubicBezTo>
                  <a:pt x="116197" y="918104"/>
                  <a:pt x="283943" y="946150"/>
                  <a:pt x="280239" y="981075"/>
                </a:cubicBezTo>
                <a:cubicBezTo>
                  <a:pt x="276535" y="1016000"/>
                  <a:pt x="93443" y="1099608"/>
                  <a:pt x="51639" y="1117600"/>
                </a:cubicBezTo>
                <a:cubicBezTo>
                  <a:pt x="9835" y="1135592"/>
                  <a:pt x="25181" y="1093787"/>
                  <a:pt x="29414" y="1089025"/>
                </a:cubicBezTo>
                <a:cubicBezTo>
                  <a:pt x="33647" y="1084263"/>
                  <a:pt x="35764" y="1076325"/>
                  <a:pt x="77039" y="1089025"/>
                </a:cubicBezTo>
                <a:cubicBezTo>
                  <a:pt x="118314" y="1101725"/>
                  <a:pt x="282885" y="1131358"/>
                  <a:pt x="277064" y="1165225"/>
                </a:cubicBezTo>
                <a:cubicBezTo>
                  <a:pt x="271243" y="1199092"/>
                  <a:pt x="82331" y="1274763"/>
                  <a:pt x="42114" y="1292225"/>
                </a:cubicBezTo>
                <a:cubicBezTo>
                  <a:pt x="1897" y="1309687"/>
                  <a:pt x="27297" y="1274763"/>
                  <a:pt x="35764" y="1270000"/>
                </a:cubicBezTo>
                <a:cubicBezTo>
                  <a:pt x="44231" y="1265237"/>
                  <a:pt x="52697" y="1253067"/>
                  <a:pt x="92914" y="1263650"/>
                </a:cubicBezTo>
                <a:cubicBezTo>
                  <a:pt x="133131" y="1274233"/>
                  <a:pt x="282356" y="1298575"/>
                  <a:pt x="277064" y="1333500"/>
                </a:cubicBezTo>
                <a:cubicBezTo>
                  <a:pt x="271772" y="1368425"/>
                  <a:pt x="100851" y="1454679"/>
                  <a:pt x="61164" y="1473200"/>
                </a:cubicBezTo>
                <a:cubicBezTo>
                  <a:pt x="21477" y="1491721"/>
                  <a:pt x="36822" y="1449917"/>
                  <a:pt x="38939" y="1444625"/>
                </a:cubicBezTo>
                <a:cubicBezTo>
                  <a:pt x="41056" y="1439333"/>
                  <a:pt x="34706" y="1430867"/>
                  <a:pt x="73864" y="1441450"/>
                </a:cubicBezTo>
                <a:cubicBezTo>
                  <a:pt x="113022" y="1452033"/>
                  <a:pt x="260660" y="1484842"/>
                  <a:pt x="273889" y="1508125"/>
                </a:cubicBezTo>
                <a:cubicBezTo>
                  <a:pt x="287118" y="1531408"/>
                  <a:pt x="172818" y="1564217"/>
                  <a:pt x="153239" y="1581150"/>
                </a:cubicBezTo>
                <a:cubicBezTo>
                  <a:pt x="133660" y="1598083"/>
                  <a:pt x="155885" y="1595438"/>
                  <a:pt x="156414" y="1609725"/>
                </a:cubicBezTo>
                <a:cubicBezTo>
                  <a:pt x="156943" y="1624013"/>
                  <a:pt x="156678" y="1645444"/>
                  <a:pt x="156414" y="16668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9" name="Прямая со стрелкой 118"/>
          <p:cNvCxnSpPr/>
          <p:nvPr/>
        </p:nvCxnSpPr>
        <p:spPr>
          <a:xfrm>
            <a:off x="8525048" y="1862714"/>
            <a:ext cx="0" cy="273976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8531143" y="4305912"/>
                <a:ext cx="330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143" y="4305912"/>
                <a:ext cx="330282" cy="30008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52656 0.3114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0247 L -0.70416 0.392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51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4568E-6 L -0.01493 0.40802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3457E-6 L -0.52587 0.47686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8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4.16667E-6 0.228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9877E-6 L 0 0.02685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4.16667E-6 0.05895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4.16667E-6 0.05648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34" grpId="0"/>
      <p:bldP spid="39" grpId="0"/>
      <p:bldP spid="59" grpId="0"/>
      <p:bldP spid="30" grpId="0"/>
      <p:bldP spid="70" grpId="0"/>
      <p:bldP spid="72" grpId="0"/>
      <p:bldP spid="73" grpId="0"/>
      <p:bldP spid="76" grpId="0"/>
      <p:bldP spid="77" grpId="0"/>
      <p:bldP spid="78" grpId="0"/>
      <p:bldP spid="79" grpId="0"/>
      <p:bldP spid="91" grpId="0"/>
      <p:bldP spid="75" grpId="0"/>
      <p:bldP spid="80" grpId="0"/>
      <p:bldP spid="81" grpId="0"/>
      <p:bldP spid="85" grpId="0"/>
      <p:bldP spid="86" grpId="0"/>
      <p:bldP spid="87" grpId="0"/>
      <p:bldP spid="82" grpId="0"/>
      <p:bldP spid="83" grpId="0"/>
      <p:bldP spid="88" grpId="0"/>
      <p:bldP spid="23" grpId="0" animBg="1"/>
      <p:bldP spid="24" grpId="0" animBg="1"/>
      <p:bldP spid="24" grpId="1" animBg="1"/>
      <p:bldP spid="24" grpId="2" animBg="1"/>
      <p:bldP spid="28" grpId="0" animBg="1"/>
      <p:bldP spid="28" grpId="1" animBg="1"/>
      <p:bldP spid="96" grpId="0" animBg="1"/>
      <p:bldP spid="96" grpId="1" animBg="1"/>
      <p:bldP spid="109" grpId="0"/>
      <p:bldP spid="109" grpId="1"/>
      <p:bldP spid="109" grpId="2"/>
      <p:bldP spid="110" grpId="0"/>
      <p:bldP spid="110" grpId="1"/>
      <p:bldP spid="110" grpId="2"/>
      <p:bldP spid="111" grpId="0"/>
      <p:bldP spid="111" grpId="1"/>
      <p:bldP spid="111" grpId="2"/>
      <p:bldP spid="112" grpId="0"/>
      <p:bldP spid="112" grpId="1"/>
      <p:bldP spid="112" grpId="2"/>
      <p:bldP spid="117" grpId="0"/>
      <p:bldP spid="118" grpId="0" animBg="1"/>
      <p:bldP spid="121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10600</TotalTime>
  <Words>1131</Words>
  <Application>Microsoft Office PowerPoint</Application>
  <PresentationFormat>Экран (16:9)</PresentationFormat>
  <Paragraphs>287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859</cp:revision>
  <dcterms:created xsi:type="dcterms:W3CDTF">2015-09-21T08:48:07Z</dcterms:created>
  <dcterms:modified xsi:type="dcterms:W3CDTF">2016-01-29T07:43:57Z</dcterms:modified>
</cp:coreProperties>
</file>