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20" r:id="rId4"/>
    <p:sldId id="330" r:id="rId5"/>
    <p:sldId id="326" r:id="rId6"/>
    <p:sldId id="332" r:id="rId7"/>
    <p:sldId id="337" r:id="rId8"/>
    <p:sldId id="333" r:id="rId9"/>
    <p:sldId id="334" r:id="rId10"/>
    <p:sldId id="331" r:id="rId11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2"/>
      <p:bold r:id="rId13"/>
    </p:embeddedFont>
    <p:embeddedFont>
      <p:font typeface="Cambria Math" panose="02040503050406030204" pitchFamily="18" charset="0"/>
      <p:regular r:id="rId1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39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84F"/>
    <a:srgbClr val="49BFC8"/>
    <a:srgbClr val="E7E5E1"/>
    <a:srgbClr val="CC66FF"/>
    <a:srgbClr val="72B347"/>
    <a:srgbClr val="F57B27"/>
    <a:srgbClr val="848484"/>
    <a:srgbClr val="4D795D"/>
    <a:srgbClr val="548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20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0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8.png"/><Relationship Id="rId3" Type="http://schemas.openxmlformats.org/officeDocument/2006/relationships/image" Target="../media/image320.png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7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56.png"/><Relationship Id="rId5" Type="http://schemas.openxmlformats.org/officeDocument/2006/relationships/image" Target="../media/image330.png"/><Relationship Id="rId15" Type="http://schemas.openxmlformats.org/officeDocument/2006/relationships/image" Target="../media/image42.png"/><Relationship Id="rId23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9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3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80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1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5" Type="http://schemas.openxmlformats.org/officeDocument/2006/relationships/image" Target="../media/image3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9"/>
            <a:ext cx="3980321" cy="51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cap="all" smtClean="0">
                <a:solidFill>
                  <a:schemeClr val="accent2">
                    <a:lumMod val="75000"/>
                  </a:schemeClr>
                </a:solidFill>
              </a:rPr>
              <a:t>Звук.</a:t>
            </a:r>
          </a:p>
          <a:p>
            <a:pPr>
              <a:lnSpc>
                <a:spcPts val="3500"/>
              </a:lnSpc>
            </a:pPr>
            <a:r>
              <a:rPr lang="ru-RU" sz="3200" b="1" cap="all" smtClean="0">
                <a:solidFill>
                  <a:schemeClr val="accent2">
                    <a:lumMod val="75000"/>
                  </a:schemeClr>
                </a:solidFill>
              </a:rPr>
              <a:t>Скорость звука (практика</a:t>
            </a:r>
            <a:r>
              <a:rPr lang="ru-RU" sz="3200" b="1" cap="all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3200" b="1" cap="all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49275" y="4248150"/>
            <a:ext cx="1148896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1800" y="4388048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Ш. П. </a:t>
            </a:r>
            <a:r>
              <a:rPr lang="ru-RU" altLang="ru-RU" sz="1400" dirty="0" err="1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Бодлер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76286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Кто в полёте чаще машет крыльями: шмель или комар?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74482" y="1067910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74481" y="4421107"/>
            <a:ext cx="469553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комар машет крыльями чаще, чем шмель.</a:t>
            </a:r>
            <a:endParaRPr lang="ru-RU" altLang="ru-RU" sz="1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939" y="1511320"/>
            <a:ext cx="725412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Чем выше высота тона звука, тем большей частотой колебаний он вызван.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8" name="Picture 14" descr="http://pngimg.com/upload/bee_PNG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220" y="1968172"/>
            <a:ext cx="2757867" cy="23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upload.wikimedia.org/wikipedia/commons/thumb/9/9e/Mosquito_female.svg/2000px-Mosquito_fema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35" y="1962663"/>
            <a:ext cx="4408261" cy="23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17379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29519" y="1417379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607053"/>
            <a:ext cx="124972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18633" y="1746678"/>
            <a:ext cx="0" cy="12088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2604323"/>
                <a:ext cx="125033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04323"/>
                <a:ext cx="1250333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546268" y="2342230"/>
                <a:ext cx="783035" cy="525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268" y="2342230"/>
                <a:ext cx="783035" cy="5253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627614" y="2469967"/>
            <a:ext cx="2044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Период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508" y="1753285"/>
                <a:ext cx="12868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164,8 Гц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" y="1753285"/>
                <a:ext cx="1286841" cy="323165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27614" y="3630921"/>
                <a:ext cx="1306255" cy="665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331 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164,8 Гц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614" y="3630921"/>
                <a:ext cx="1306255" cy="6659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55607" y="3853593"/>
                <a:ext cx="74783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 м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07" y="3853593"/>
                <a:ext cx="747833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371475" y="10322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Какова длина звуковой волны ноты «ми» в малой октаве, если частота колебаний равна 164,8 Гц, а скорость звука в воздухе 331 м/с?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27614" y="1880852"/>
            <a:ext cx="1478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Длина волны: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89253" y="1875744"/>
                <a:ext cx="84561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253" y="1875744"/>
                <a:ext cx="845616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618633" y="4435088"/>
            <a:ext cx="137062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2 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0508" y="2079745"/>
                <a:ext cx="1010799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331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" y="2079745"/>
                <a:ext cx="1010799" cy="4860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627614" y="3075449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267464" y="3005780"/>
                <a:ext cx="765274" cy="486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64" y="3005780"/>
                <a:ext cx="765274" cy="4869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4" name="Группа 2053"/>
          <p:cNvGrpSpPr/>
          <p:nvPr/>
        </p:nvGrpSpPr>
        <p:grpSpPr>
          <a:xfrm>
            <a:off x="4698888" y="2022346"/>
            <a:ext cx="4094275" cy="2548338"/>
            <a:chOff x="4698888" y="1934917"/>
            <a:chExt cx="4094275" cy="2548338"/>
          </a:xfrm>
        </p:grpSpPr>
        <p:grpSp>
          <p:nvGrpSpPr>
            <p:cNvPr id="2052" name="Группа 2051"/>
            <p:cNvGrpSpPr/>
            <p:nvPr/>
          </p:nvGrpSpPr>
          <p:grpSpPr>
            <a:xfrm>
              <a:off x="4698888" y="2374220"/>
              <a:ext cx="1026302" cy="289967"/>
              <a:chOff x="4698888" y="2374220"/>
              <a:chExt cx="1026302" cy="289967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4698888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H="1" flipV="1">
                <a:off x="5514863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Прямая соединительная линия 2047"/>
              <p:cNvCxnSpPr/>
              <p:nvPr/>
            </p:nvCxnSpPr>
            <p:spPr>
              <a:xfrm>
                <a:off x="4909215" y="2374220"/>
                <a:ext cx="605648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Группа 167"/>
            <p:cNvGrpSpPr/>
            <p:nvPr/>
          </p:nvGrpSpPr>
          <p:grpSpPr>
            <a:xfrm flipV="1">
              <a:off x="5721708" y="3766323"/>
              <a:ext cx="1026302" cy="289967"/>
              <a:chOff x="4698888" y="2374220"/>
              <a:chExt cx="1026302" cy="289967"/>
            </a:xfrm>
          </p:grpSpPr>
          <p:cxnSp>
            <p:nvCxnSpPr>
              <p:cNvPr id="169" name="Прямая соединительная линия 168"/>
              <p:cNvCxnSpPr/>
              <p:nvPr/>
            </p:nvCxnSpPr>
            <p:spPr>
              <a:xfrm flipV="1">
                <a:off x="4698888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 flipH="1" flipV="1">
                <a:off x="5514863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>
                <a:off x="4909215" y="2374220"/>
                <a:ext cx="605648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Группа 171"/>
            <p:cNvGrpSpPr/>
            <p:nvPr/>
          </p:nvGrpSpPr>
          <p:grpSpPr>
            <a:xfrm>
              <a:off x="6748462" y="2377392"/>
              <a:ext cx="1013101" cy="289967"/>
              <a:chOff x="4698888" y="2374220"/>
              <a:chExt cx="1026302" cy="289967"/>
            </a:xfrm>
          </p:grpSpPr>
          <p:cxnSp>
            <p:nvCxnSpPr>
              <p:cNvPr id="173" name="Прямая соединительная линия 172"/>
              <p:cNvCxnSpPr/>
              <p:nvPr/>
            </p:nvCxnSpPr>
            <p:spPr>
              <a:xfrm flipV="1">
                <a:off x="4698888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 flipH="1" flipV="1">
                <a:off x="5514863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4909215" y="2374220"/>
                <a:ext cx="605648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Группа 175"/>
            <p:cNvGrpSpPr/>
            <p:nvPr/>
          </p:nvGrpSpPr>
          <p:grpSpPr>
            <a:xfrm>
              <a:off x="7766861" y="2377391"/>
              <a:ext cx="1026302" cy="289967"/>
              <a:chOff x="4698888" y="2374220"/>
              <a:chExt cx="1026302" cy="289967"/>
            </a:xfrm>
          </p:grpSpPr>
          <p:cxnSp>
            <p:nvCxnSpPr>
              <p:cNvPr id="177" name="Прямая соединительная линия 176"/>
              <p:cNvCxnSpPr/>
              <p:nvPr/>
            </p:nvCxnSpPr>
            <p:spPr>
              <a:xfrm flipV="1">
                <a:off x="4698888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H="1" flipV="1">
                <a:off x="5514863" y="2374220"/>
                <a:ext cx="210327" cy="289967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>
                <a:off x="4909215" y="2374220"/>
                <a:ext cx="605648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4702175" y="2670537"/>
              <a:ext cx="4087908" cy="1096904"/>
              <a:chOff x="4787900" y="2670537"/>
              <a:chExt cx="4087908" cy="1096904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4787900" y="2670537"/>
                <a:ext cx="1022128" cy="1096904"/>
                <a:chOff x="4595810" y="2395804"/>
                <a:chExt cx="1022128" cy="1357046"/>
              </a:xfrm>
            </p:grpSpPr>
            <p:grpSp>
              <p:nvGrpSpPr>
                <p:cNvPr id="27" name="Группа 26"/>
                <p:cNvGrpSpPr/>
                <p:nvPr/>
              </p:nvGrpSpPr>
              <p:grpSpPr>
                <a:xfrm>
                  <a:off x="4595810" y="2395804"/>
                  <a:ext cx="1022128" cy="1357046"/>
                  <a:chOff x="4595810" y="2395804"/>
                  <a:chExt cx="1022128" cy="1357046"/>
                </a:xfrm>
              </p:grpSpPr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4595810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Прямоугольник 60"/>
                  <p:cNvSpPr/>
                  <p:nvPr/>
                </p:nvSpPr>
                <p:spPr>
                  <a:xfrm>
                    <a:off x="4740273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4886323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" name="Прямоугольник 64"/>
                  <p:cNvSpPr/>
                  <p:nvPr/>
                </p:nvSpPr>
                <p:spPr>
                  <a:xfrm>
                    <a:off x="503396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Прямоугольник 65"/>
                  <p:cNvSpPr/>
                  <p:nvPr/>
                </p:nvSpPr>
                <p:spPr>
                  <a:xfrm>
                    <a:off x="518001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5324474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Прямоугольник 67"/>
                  <p:cNvSpPr/>
                  <p:nvPr/>
                </p:nvSpPr>
                <p:spPr>
                  <a:xfrm>
                    <a:off x="5472112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9" name="Прямоугольник 68"/>
                <p:cNvSpPr/>
                <p:nvPr/>
              </p:nvSpPr>
              <p:spPr>
                <a:xfrm>
                  <a:off x="46802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48263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51184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52644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54105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0" name="Группа 119"/>
              <p:cNvGrpSpPr/>
              <p:nvPr/>
            </p:nvGrpSpPr>
            <p:grpSpPr>
              <a:xfrm>
                <a:off x="5810250" y="2670537"/>
                <a:ext cx="1022128" cy="1096904"/>
                <a:chOff x="4595810" y="2395804"/>
                <a:chExt cx="1022128" cy="1357046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4595810" y="2395804"/>
                  <a:ext cx="1022128" cy="1357046"/>
                  <a:chOff x="4595810" y="2395804"/>
                  <a:chExt cx="1022128" cy="1357046"/>
                </a:xfrm>
              </p:grpSpPr>
              <p:sp>
                <p:nvSpPr>
                  <p:cNvPr id="127" name="Прямоугольник 126"/>
                  <p:cNvSpPr/>
                  <p:nvPr/>
                </p:nvSpPr>
                <p:spPr>
                  <a:xfrm>
                    <a:off x="4595810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" name="Прямоугольник 127"/>
                  <p:cNvSpPr/>
                  <p:nvPr/>
                </p:nvSpPr>
                <p:spPr>
                  <a:xfrm>
                    <a:off x="4740273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" name="Прямоугольник 128"/>
                  <p:cNvSpPr/>
                  <p:nvPr/>
                </p:nvSpPr>
                <p:spPr>
                  <a:xfrm>
                    <a:off x="4886323" y="2395804"/>
                    <a:ext cx="145826" cy="135704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" name="Прямоугольник 129"/>
                  <p:cNvSpPr/>
                  <p:nvPr/>
                </p:nvSpPr>
                <p:spPr>
                  <a:xfrm>
                    <a:off x="503396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518001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Прямоугольник 131"/>
                  <p:cNvSpPr/>
                  <p:nvPr/>
                </p:nvSpPr>
                <p:spPr>
                  <a:xfrm>
                    <a:off x="5324474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" name="Прямоугольник 132"/>
                  <p:cNvSpPr/>
                  <p:nvPr/>
                </p:nvSpPr>
                <p:spPr>
                  <a:xfrm>
                    <a:off x="5472112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2" name="Прямоугольник 121"/>
                <p:cNvSpPr/>
                <p:nvPr/>
              </p:nvSpPr>
              <p:spPr>
                <a:xfrm>
                  <a:off x="46802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 122"/>
                <p:cNvSpPr/>
                <p:nvPr/>
              </p:nvSpPr>
              <p:spPr>
                <a:xfrm>
                  <a:off x="48263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51184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52644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 125"/>
                <p:cNvSpPr/>
                <p:nvPr/>
              </p:nvSpPr>
              <p:spPr>
                <a:xfrm>
                  <a:off x="54105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4" name="Группа 133"/>
              <p:cNvGrpSpPr/>
              <p:nvPr/>
            </p:nvGrpSpPr>
            <p:grpSpPr>
              <a:xfrm>
                <a:off x="6832600" y="2670537"/>
                <a:ext cx="1022128" cy="1096904"/>
                <a:chOff x="4595810" y="2395804"/>
                <a:chExt cx="1022128" cy="1357046"/>
              </a:xfrm>
            </p:grpSpPr>
            <p:grpSp>
              <p:nvGrpSpPr>
                <p:cNvPr id="135" name="Группа 134"/>
                <p:cNvGrpSpPr/>
                <p:nvPr/>
              </p:nvGrpSpPr>
              <p:grpSpPr>
                <a:xfrm>
                  <a:off x="4595810" y="2395804"/>
                  <a:ext cx="1022128" cy="1357046"/>
                  <a:chOff x="4595810" y="2395804"/>
                  <a:chExt cx="1022128" cy="1357046"/>
                </a:xfrm>
              </p:grpSpPr>
              <p:sp>
                <p:nvSpPr>
                  <p:cNvPr id="141" name="Прямоугольник 140"/>
                  <p:cNvSpPr/>
                  <p:nvPr/>
                </p:nvSpPr>
                <p:spPr>
                  <a:xfrm>
                    <a:off x="4595810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4740273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3" name="Прямоугольник 142"/>
                  <p:cNvSpPr/>
                  <p:nvPr/>
                </p:nvSpPr>
                <p:spPr>
                  <a:xfrm>
                    <a:off x="4886323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4" name="Прямоугольник 143"/>
                  <p:cNvSpPr/>
                  <p:nvPr/>
                </p:nvSpPr>
                <p:spPr>
                  <a:xfrm>
                    <a:off x="503396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5" name="Прямоугольник 144"/>
                  <p:cNvSpPr/>
                  <p:nvPr/>
                </p:nvSpPr>
                <p:spPr>
                  <a:xfrm>
                    <a:off x="518001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6" name="Прямоугольник 145"/>
                  <p:cNvSpPr/>
                  <p:nvPr/>
                </p:nvSpPr>
                <p:spPr>
                  <a:xfrm>
                    <a:off x="5324474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7" name="Прямоугольник 146"/>
                  <p:cNvSpPr/>
                  <p:nvPr/>
                </p:nvSpPr>
                <p:spPr>
                  <a:xfrm>
                    <a:off x="5472112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6" name="Прямоугольник 135"/>
                <p:cNvSpPr/>
                <p:nvPr/>
              </p:nvSpPr>
              <p:spPr>
                <a:xfrm>
                  <a:off x="46802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>
                  <a:off x="48263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Прямоугольник 137"/>
                <p:cNvSpPr/>
                <p:nvPr/>
              </p:nvSpPr>
              <p:spPr>
                <a:xfrm>
                  <a:off x="51184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>
                  <a:off x="52644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>
                  <a:off x="54105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8" name="Группа 147"/>
              <p:cNvGrpSpPr/>
              <p:nvPr/>
            </p:nvGrpSpPr>
            <p:grpSpPr>
              <a:xfrm>
                <a:off x="7853680" y="2670537"/>
                <a:ext cx="1022128" cy="1096904"/>
                <a:chOff x="4595810" y="2395804"/>
                <a:chExt cx="1022128" cy="1357046"/>
              </a:xfrm>
            </p:grpSpPr>
            <p:grpSp>
              <p:nvGrpSpPr>
                <p:cNvPr id="149" name="Группа 148"/>
                <p:cNvGrpSpPr/>
                <p:nvPr/>
              </p:nvGrpSpPr>
              <p:grpSpPr>
                <a:xfrm>
                  <a:off x="4595810" y="2395804"/>
                  <a:ext cx="1022128" cy="1357046"/>
                  <a:chOff x="4595810" y="2395804"/>
                  <a:chExt cx="1022128" cy="1357046"/>
                </a:xfrm>
              </p:grpSpPr>
              <p:sp>
                <p:nvSpPr>
                  <p:cNvPr id="155" name="Прямоугольник 154"/>
                  <p:cNvSpPr/>
                  <p:nvPr/>
                </p:nvSpPr>
                <p:spPr>
                  <a:xfrm>
                    <a:off x="4595810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6" name="Прямоугольник 155"/>
                  <p:cNvSpPr/>
                  <p:nvPr/>
                </p:nvSpPr>
                <p:spPr>
                  <a:xfrm>
                    <a:off x="4740273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Прямоугольник 156"/>
                  <p:cNvSpPr/>
                  <p:nvPr/>
                </p:nvSpPr>
                <p:spPr>
                  <a:xfrm>
                    <a:off x="4886323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8" name="Прямоугольник 157"/>
                  <p:cNvSpPr/>
                  <p:nvPr/>
                </p:nvSpPr>
                <p:spPr>
                  <a:xfrm>
                    <a:off x="503396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" name="Прямоугольник 158"/>
                  <p:cNvSpPr/>
                  <p:nvPr/>
                </p:nvSpPr>
                <p:spPr>
                  <a:xfrm>
                    <a:off x="5180011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Прямоугольник 159"/>
                  <p:cNvSpPr/>
                  <p:nvPr/>
                </p:nvSpPr>
                <p:spPr>
                  <a:xfrm>
                    <a:off x="5324474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" name="Прямоугольник 160"/>
                  <p:cNvSpPr/>
                  <p:nvPr/>
                </p:nvSpPr>
                <p:spPr>
                  <a:xfrm>
                    <a:off x="5472112" y="2395804"/>
                    <a:ext cx="145826" cy="1357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0" name="Прямоугольник 149"/>
                <p:cNvSpPr/>
                <p:nvPr/>
              </p:nvSpPr>
              <p:spPr>
                <a:xfrm>
                  <a:off x="46802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48263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>
                  <a:off x="51184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>
                  <a:off x="526448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>
                  <a:off x="5410533" y="2408642"/>
                  <a:ext cx="113967" cy="7942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053" name="TextBox 2052"/>
            <p:cNvSpPr txBox="1"/>
            <p:nvPr/>
          </p:nvSpPr>
          <p:spPr>
            <a:xfrm>
              <a:off x="5840704" y="2325633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</a:t>
              </a:r>
              <a:endParaRPr lang="ru-RU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802883" y="1935603"/>
              <a:ext cx="844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большая октава</a:t>
              </a:r>
              <a:endParaRPr lang="ru-RU" sz="12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812184" y="4021590"/>
              <a:ext cx="844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малая октава</a:t>
              </a:r>
              <a:endParaRPr lang="ru-RU" sz="12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828498" y="1934917"/>
              <a:ext cx="844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первая октава</a:t>
              </a:r>
              <a:endParaRPr lang="ru-RU" sz="12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44498" y="1934917"/>
              <a:ext cx="844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вторая октава</a:t>
              </a:r>
              <a:endParaRPr lang="ru-RU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1505274" y="451725"/>
                <a:ext cx="125033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74" y="451725"/>
                <a:ext cx="1250333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561008" y="657910"/>
                <a:ext cx="12868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164,8 Гц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8" y="657910"/>
                <a:ext cx="1286841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3694733" y="584320"/>
                <a:ext cx="1010799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331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733" y="584320"/>
                <a:ext cx="1010799" cy="48609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0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19753E-6 L -0.12466 0.417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2118 0.2129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6914E-6 L -0.36337 0.29105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9" grpId="0"/>
      <p:bldP spid="30" grpId="0"/>
      <p:bldP spid="32" grpId="0"/>
      <p:bldP spid="48" grpId="0"/>
      <p:bldP spid="50" grpId="0"/>
      <p:bldP spid="52" grpId="0"/>
      <p:bldP spid="33" grpId="0"/>
      <p:bldP spid="37" grpId="0"/>
      <p:bldP spid="47" grpId="0"/>
      <p:bldP spid="31" grpId="0"/>
      <p:bldP spid="49" grpId="0"/>
      <p:bldP spid="186" grpId="0"/>
      <p:bldP spid="186" grpId="1"/>
      <p:bldP spid="186" grpId="2"/>
      <p:bldP spid="187" grpId="0"/>
      <p:bldP spid="187" grpId="1"/>
      <p:bldP spid="187" grpId="2"/>
      <p:bldP spid="188" grpId="0"/>
      <p:bldP spid="188" grpId="1"/>
      <p:bldP spid="18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01355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Во сколько раз изменяется длина звуковой волны при переходе из воздуха в воду? Скорость распространения звука в воздухе 340 м/с, в воде — 1450 м/с.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92796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28909" y="1392796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769521"/>
            <a:ext cx="126762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29672" y="1722097"/>
            <a:ext cx="0" cy="16194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741141"/>
                <a:ext cx="125667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741141"/>
                <a:ext cx="1256673" cy="4845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2773126"/>
                <a:ext cx="1256673" cy="56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73126"/>
                <a:ext cx="1256673" cy="5684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559651" y="2347004"/>
                <a:ext cx="765274" cy="48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51" y="2347004"/>
                <a:ext cx="765274" cy="487634"/>
              </a:xfrm>
              <a:prstGeom prst="rect">
                <a:avLst/>
              </a:prstGeom>
              <a:blipFill rotWithShape="0">
                <a:blip r:embed="rId6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636529" y="2432231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Частота колебаний:</a:t>
            </a:r>
            <a:endParaRPr lang="ru-RU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36529" y="1718015"/>
            <a:ext cx="5497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переходе волны из одной среды в другую скорость и длина волны изменяются, а частота неизменна.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636529" y="4417050"/>
            <a:ext cx="420910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длина волны увеличится в 4,3 раза.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8300" y="2235492"/>
                <a:ext cx="125667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1450 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35492"/>
                <a:ext cx="1256673" cy="4845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61806" y="2958310"/>
                <a:ext cx="858505" cy="525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806" y="2958310"/>
                <a:ext cx="858505" cy="5253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36529" y="3043537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3711" y="2958310"/>
                <a:ext cx="779637" cy="525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11" y="2958310"/>
                <a:ext cx="779637" cy="5253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86033" y="2958310"/>
                <a:ext cx="1146404" cy="525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033" y="2958310"/>
                <a:ext cx="1146404" cy="5253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42238" y="2909629"/>
                <a:ext cx="1213153" cy="568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38" y="2909629"/>
                <a:ext cx="1213153" cy="5684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24972" y="3558638"/>
                <a:ext cx="1302985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1450 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340 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72" y="3558638"/>
                <a:ext cx="1302985" cy="7834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748061" y="3768540"/>
                <a:ext cx="72218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≈4,3.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61" y="3768540"/>
                <a:ext cx="722185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85565" y="305004"/>
                <a:ext cx="1256673" cy="56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5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65" y="305004"/>
                <a:ext cx="1256673" cy="56842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59200" y="550516"/>
                <a:ext cx="125667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0" y="550516"/>
                <a:ext cx="1256673" cy="48455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21300" y="559092"/>
                <a:ext cx="1256673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1450 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00" y="559092"/>
                <a:ext cx="1256673" cy="48455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 rot="5400000">
            <a:off x="6373365" y="2435326"/>
            <a:ext cx="3026122" cy="1637752"/>
            <a:chOff x="4981574" y="3491963"/>
            <a:chExt cx="3612474" cy="1095008"/>
          </a:xfrm>
        </p:grpSpPr>
        <p:sp>
          <p:nvSpPr>
            <p:cNvPr id="61" name="Прямоугольник 60"/>
            <p:cNvSpPr/>
            <p:nvPr/>
          </p:nvSpPr>
          <p:spPr>
            <a:xfrm rot="5400000">
              <a:off x="6800922" y="2793845"/>
              <a:ext cx="1095008" cy="2491244"/>
            </a:xfrm>
            <a:prstGeom prst="rect">
              <a:avLst/>
            </a:prstGeom>
            <a:solidFill>
              <a:srgbClr val="00B0F0">
                <a:alpha val="85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b="50898"/>
            <a:stretch/>
          </p:blipFill>
          <p:spPr>
            <a:xfrm rot="16200000">
              <a:off x="7011346" y="2900889"/>
              <a:ext cx="518205" cy="224215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8"/>
            <a:srcRect b="45731"/>
            <a:stretch/>
          </p:blipFill>
          <p:spPr>
            <a:xfrm rot="5400000">
              <a:off x="5239686" y="3423859"/>
              <a:ext cx="670618" cy="1186841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8407400" y="2101850"/>
            <a:ext cx="0" cy="368300"/>
          </a:xfrm>
          <a:prstGeom prst="line">
            <a:avLst/>
          </a:prstGeom>
          <a:ln w="9525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75690" y="2133513"/>
                <a:ext cx="375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90" y="2133513"/>
                <a:ext cx="375039" cy="2769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8289925" y="3654885"/>
            <a:ext cx="0" cy="745665"/>
          </a:xfrm>
          <a:prstGeom prst="line">
            <a:avLst/>
          </a:prstGeom>
          <a:ln w="9525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33597" y="3859981"/>
                <a:ext cx="375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97" y="3859981"/>
                <a:ext cx="375039" cy="2769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2716E-6 L -0.31962 0.4799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4568E-6 L -0.37153 0.23303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54131 0.32592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66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9" grpId="0"/>
      <p:bldP spid="30" grpId="0"/>
      <p:bldP spid="51" grpId="0"/>
      <p:bldP spid="48" grpId="0"/>
      <p:bldP spid="37" grpId="0"/>
      <p:bldP spid="39" grpId="0"/>
      <p:bldP spid="42" grpId="0"/>
      <p:bldP spid="43" grpId="0"/>
      <p:bldP spid="47" grpId="0"/>
      <p:bldP spid="49" grpId="0"/>
      <p:bldP spid="53" grpId="0"/>
      <p:bldP spid="54" grpId="0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392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Приборы на корабле, принимающие звук по воде, зарегистрировали взрыв в воде вблизи её поверхности на 45 с раньше, чем его услышал палубный матрос. На каком расстоянии от корабля произошёл взрыв?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3476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21552" y="153476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01493"/>
            <a:ext cx="1252645" cy="36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21552" y="1864065"/>
            <a:ext cx="0" cy="16641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3205098"/>
                <a:ext cx="125325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205098"/>
                <a:ext cx="1253253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29172" y="1907313"/>
            <a:ext cx="4007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Расстояние от корабля до места взрыва: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298" y="413143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ED7D31">
                    <a:lumMod val="75000"/>
                  </a:srgbClr>
                </a:solidFill>
                <a:cs typeface="Arial" panose="020B0604020202020204" pitchFamily="34" charset="0"/>
              </a:rPr>
              <a:t>Задача 4.</a:t>
            </a:r>
            <a:r>
              <a:rPr lang="ru-RU" altLang="ru-RU" sz="14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8300" y="1864064"/>
                <a:ext cx="1256673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=1450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64064"/>
                <a:ext cx="1256673" cy="4860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0" y="2358415"/>
                <a:ext cx="1158421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58415"/>
                <a:ext cx="1158421" cy="4845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301" y="2839013"/>
                <a:ext cx="9980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839013"/>
                <a:ext cx="998080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47001" y="2665260"/>
                <a:ext cx="123078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1" y="2665260"/>
                <a:ext cx="1230786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629172" y="2665261"/>
            <a:ext cx="21467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Разница во времени: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77179" y="2665260"/>
                <a:ext cx="16064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79" y="2665260"/>
                <a:ext cx="1606402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21551" y="2287433"/>
                <a:ext cx="9675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51" y="2287433"/>
                <a:ext cx="967573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441014" y="2287433"/>
                <a:ext cx="92525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14" y="2287433"/>
                <a:ext cx="925253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09266" y="2287433"/>
                <a:ext cx="139858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66" y="2287433"/>
                <a:ext cx="1398588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29172" y="3668296"/>
                <a:ext cx="20560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72" y="3668296"/>
                <a:ext cx="2056012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93021" y="3543422"/>
                <a:ext cx="1750544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21" y="3543422"/>
                <a:ext cx="1750544" cy="5637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629172" y="4269735"/>
            <a:ext cx="1693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Следовательно,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29172" y="3119340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248171" y="3124505"/>
                <a:ext cx="178908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71" y="3124505"/>
                <a:ext cx="1789080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798711" y="3124505"/>
                <a:ext cx="209422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711" y="3124505"/>
                <a:ext cx="2094228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69802" y="3124505"/>
                <a:ext cx="42144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02" y="3124505"/>
                <a:ext cx="421444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6158394" y="1724025"/>
            <a:ext cx="2604606" cy="3036153"/>
            <a:chOff x="6158394" y="1724025"/>
            <a:chExt cx="2604606" cy="303615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t="2363" r="589"/>
            <a:stretch/>
          </p:blipFill>
          <p:spPr>
            <a:xfrm>
              <a:off x="6158394" y="1724025"/>
              <a:ext cx="2604606" cy="30361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6" name="Picture 4" descr="Бомба, Взрыв, Война, Оружие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49BFC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041" y="2129837"/>
              <a:ext cx="614972" cy="66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Корабль, Контейнер, Транспорт, Море, Грузов, Фрахт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035" y="3295651"/>
              <a:ext cx="1589971" cy="105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6536063" y="4158364"/>
              <a:ext cx="1922310" cy="313624"/>
            </a:xfrm>
            <a:prstGeom prst="rect">
              <a:avLst/>
            </a:prstGeom>
            <a:solidFill>
              <a:srgbClr val="00684F">
                <a:alpha val="68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50443" y="329178"/>
                <a:ext cx="1256673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=1450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43" y="329178"/>
                <a:ext cx="1256673" cy="48609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246087" y="642821"/>
                <a:ext cx="9980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87" y="642821"/>
                <a:ext cx="998080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02487" y="571868"/>
                <a:ext cx="1158421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487" y="571868"/>
                <a:ext cx="1158421" cy="48455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3184" y="878471"/>
                <a:ext cx="125325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4" y="878471"/>
                <a:ext cx="1253253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08248" y="4147198"/>
                <a:ext cx="1615186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248" y="4147198"/>
                <a:ext cx="1615186" cy="56374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0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4653 0.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3951E-6 L -0.20468 0.4262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9136E-6 L -0.57239 0.3466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7 L -0.00487 0.45185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1" grpId="0"/>
      <p:bldP spid="44" grpId="0"/>
      <p:bldP spid="46" grpId="0"/>
      <p:bldP spid="55" grpId="0"/>
      <p:bldP spid="45" grpId="0"/>
      <p:bldP spid="37" grpId="0"/>
      <p:bldP spid="57" grpId="0"/>
      <p:bldP spid="32" grpId="0"/>
      <p:bldP spid="56" grpId="0"/>
      <p:bldP spid="58" grpId="0"/>
      <p:bldP spid="63" grpId="0"/>
      <p:bldP spid="65" grpId="0"/>
      <p:bldP spid="66" grpId="0"/>
      <p:bldP spid="59" grpId="0"/>
      <p:bldP spid="60" grpId="0"/>
      <p:bldP spid="61" grpId="0"/>
      <p:bldP spid="71" grpId="0"/>
      <p:bldP spid="75" grpId="0"/>
      <p:bldP spid="75" grpId="1"/>
      <p:bldP spid="75" grpId="2"/>
      <p:bldP spid="76" grpId="0"/>
      <p:bldP spid="76" grpId="1"/>
      <p:bldP spid="76" grpId="2"/>
      <p:bldP spid="77" grpId="0"/>
      <p:bldP spid="77" grpId="1"/>
      <p:bldP spid="77" grpId="2"/>
      <p:bldP spid="78" grpId="0"/>
      <p:bldP spid="78" grpId="1"/>
      <p:bldP spid="78" grpId="2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392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Приборы на корабле, принимающие звук по воде, зарегистрировали взрыв в воде вблизи её поверхности на 45 с раньше, чем его услышал палубный матрос. На каком расстоянии от корабля произошёл взрыв?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3476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21552" y="153476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01493"/>
            <a:ext cx="1252645" cy="36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21552" y="1864065"/>
            <a:ext cx="0" cy="16641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3205098"/>
                <a:ext cx="125325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205098"/>
                <a:ext cx="1253253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29172" y="1907313"/>
            <a:ext cx="4007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Расстояние от корабля до места взрыва: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298" y="413143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ED7D31">
                    <a:lumMod val="75000"/>
                  </a:srgbClr>
                </a:solidFill>
                <a:cs typeface="Arial" panose="020B0604020202020204" pitchFamily="34" charset="0"/>
              </a:rPr>
              <a:t>Задача 4.</a:t>
            </a:r>
            <a:r>
              <a:rPr lang="ru-RU" altLang="ru-RU" sz="140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8300" y="1864064"/>
                <a:ext cx="1256673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=1450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64064"/>
                <a:ext cx="1256673" cy="4860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8300" y="2358415"/>
                <a:ext cx="1158421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58415"/>
                <a:ext cx="1158421" cy="4845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301" y="2839013"/>
                <a:ext cx="9980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839013"/>
                <a:ext cx="998080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208248" y="4147198"/>
                <a:ext cx="1615186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248" y="4147198"/>
                <a:ext cx="1615186" cy="5637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1621551" y="2287433"/>
            <a:ext cx="4662030" cy="2305467"/>
            <a:chOff x="1621551" y="2287433"/>
            <a:chExt cx="4662030" cy="230546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29172" y="2665260"/>
              <a:ext cx="4654409" cy="323166"/>
              <a:chOff x="1629172" y="2870147"/>
              <a:chExt cx="4654409" cy="3231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647001" y="2870147"/>
                    <a:ext cx="1230786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7001" y="2870147"/>
                    <a:ext cx="1230786" cy="3231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TextBox 36"/>
              <p:cNvSpPr txBox="1"/>
              <p:nvPr/>
            </p:nvSpPr>
            <p:spPr>
              <a:xfrm>
                <a:off x="1629172" y="2870148"/>
                <a:ext cx="214674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Разница во времени: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677179" y="2870147"/>
                    <a:ext cx="160640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7179" y="2870147"/>
                    <a:ext cx="1606402" cy="3231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Группа 11"/>
            <p:cNvGrpSpPr/>
            <p:nvPr/>
          </p:nvGrpSpPr>
          <p:grpSpPr>
            <a:xfrm>
              <a:off x="1621551" y="2287433"/>
              <a:ext cx="2986303" cy="323165"/>
              <a:chOff x="1621551" y="2287433"/>
              <a:chExt cx="2986303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621551" y="2287433"/>
                    <a:ext cx="967573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1551" y="2287433"/>
                    <a:ext cx="967573" cy="3231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441014" y="2287433"/>
                    <a:ext cx="925253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4" y="2287433"/>
                    <a:ext cx="925253" cy="3231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209266" y="2287433"/>
                    <a:ext cx="1398588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9266" y="2287433"/>
                    <a:ext cx="1398588" cy="3231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Группа 16"/>
            <p:cNvGrpSpPr/>
            <p:nvPr/>
          </p:nvGrpSpPr>
          <p:grpSpPr>
            <a:xfrm>
              <a:off x="1629172" y="3543422"/>
              <a:ext cx="3614393" cy="563744"/>
              <a:chOff x="1629172" y="3543422"/>
              <a:chExt cx="3614393" cy="5637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1629172" y="3668296"/>
                    <a:ext cx="2056012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9172" y="3668296"/>
                    <a:ext cx="2056012" cy="32316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3493021" y="3543422"/>
                    <a:ext cx="1750544" cy="5637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ru-RU" sz="1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3021" y="3543422"/>
                    <a:ext cx="1750544" cy="56374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6" name="TextBox 65"/>
            <p:cNvSpPr txBox="1"/>
            <p:nvPr/>
          </p:nvSpPr>
          <p:spPr>
            <a:xfrm>
              <a:off x="1629172" y="4269735"/>
              <a:ext cx="169309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Следовательно,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629172" y="3119340"/>
              <a:ext cx="4462074" cy="328330"/>
              <a:chOff x="1629172" y="3119340"/>
              <a:chExt cx="4462074" cy="32833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629172" y="3119340"/>
                <a:ext cx="7200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Тогда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48171" y="3124505"/>
                    <a:ext cx="1789080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171" y="3124505"/>
                    <a:ext cx="1789080" cy="32316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798711" y="3124505"/>
                    <a:ext cx="2094228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8711" y="3124505"/>
                    <a:ext cx="2094228" cy="32316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669802" y="3124505"/>
                    <a:ext cx="421444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9802" y="3124505"/>
                    <a:ext cx="421444" cy="323165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3" name="Группа 22"/>
          <p:cNvGrpSpPr/>
          <p:nvPr/>
        </p:nvGrpSpPr>
        <p:grpSpPr>
          <a:xfrm>
            <a:off x="6158394" y="1724025"/>
            <a:ext cx="2604606" cy="3036153"/>
            <a:chOff x="6158394" y="1724025"/>
            <a:chExt cx="2604606" cy="303615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t="2363" r="589"/>
            <a:stretch/>
          </p:blipFill>
          <p:spPr>
            <a:xfrm>
              <a:off x="6158394" y="1724025"/>
              <a:ext cx="2604606" cy="30361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6" name="Picture 4" descr="Бомба, Взрыв, Война, Оружие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prstClr val="black"/>
                <a:srgbClr val="49BFC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041" y="2129837"/>
              <a:ext cx="614972" cy="66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Корабль, Контейнер, Транспорт, Море, Грузов, Фрахт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035" y="3295651"/>
              <a:ext cx="1589971" cy="105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6536063" y="4158364"/>
              <a:ext cx="1922310" cy="313624"/>
            </a:xfrm>
            <a:prstGeom prst="rect">
              <a:avLst/>
            </a:prstGeom>
            <a:solidFill>
              <a:srgbClr val="00684F">
                <a:alpha val="68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8132" y="2269330"/>
                <a:ext cx="1615186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32" y="2269330"/>
                <a:ext cx="1615186" cy="56374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8132" y="2871926"/>
                <a:ext cx="2984343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1450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  <m: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 с</m:t>
                          </m:r>
                        </m:num>
                        <m:den>
                          <m:d>
                            <m:dPr>
                              <m:ctrlPr>
                                <a:rPr lang="ru-RU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1450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</m:t>
                              </m:r>
                              <m:f>
                                <m:fPr>
                                  <m:ctrlP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32" y="2871926"/>
                <a:ext cx="2984343" cy="79989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18132" y="3729727"/>
                <a:ext cx="1900970" cy="67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1450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5300 м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32" y="3729727"/>
                <a:ext cx="1900970" cy="67704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1636529" y="4426575"/>
            <a:ext cx="159678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20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км.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57379" y="3854284"/>
                <a:ext cx="11892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sSup>
                        <m:sSup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79" y="3854284"/>
                <a:ext cx="1189236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38454" y="3101809"/>
                <a:ext cx="38023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454" y="3101809"/>
                <a:ext cx="380232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0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17396 -0.364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41" grpId="0"/>
      <p:bldP spid="42" grpId="0"/>
      <p:bldP spid="43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5583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Когда человек воспринимает по звуку, что самолёт находится в зените, он видит его под углом 65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о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к горизонту. С какой скоростью движется самолёт, если скорость звука в воздухе равна 333 м/с?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38848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84813" y="1538848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818976"/>
            <a:ext cx="121440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584812" y="1868151"/>
            <a:ext cx="0" cy="12775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887193"/>
                <a:ext cx="866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=65°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887193"/>
                <a:ext cx="86612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2822581"/>
                <a:ext cx="12150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2822581"/>
                <a:ext cx="1215015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8301" y="2214371"/>
                <a:ext cx="12319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14371"/>
                <a:ext cx="1231900" cy="4860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584812" y="4424403"/>
            <a:ext cx="171016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155 м/с.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69583" y="1925217"/>
                <a:ext cx="10674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583" y="1925217"/>
                <a:ext cx="1067408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592433" y="1920099"/>
            <a:ext cx="34050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Высота полёта самолёта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зените: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2433" y="2703656"/>
            <a:ext cx="2541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рисунка находим, что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7612" y="2704597"/>
                <a:ext cx="11205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12" y="2704597"/>
                <a:ext cx="1120500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56257" y="2704597"/>
                <a:ext cx="13644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57" y="2704597"/>
                <a:ext cx="1364412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92433" y="2319392"/>
            <a:ext cx="49872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Дальность полёта в горизонтальном направлении: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31683" y="2309481"/>
                <a:ext cx="97725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83" y="2309481"/>
                <a:ext cx="977255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592433" y="3098772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15057" y="3088861"/>
                <a:ext cx="177208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057" y="3088861"/>
                <a:ext cx="1772088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592433" y="3492947"/>
            <a:ext cx="20762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Скорость самолёта: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550254" y="3483036"/>
                <a:ext cx="138602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54" y="3483036"/>
                <a:ext cx="1386020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79197" y="3877211"/>
                <a:ext cx="1941685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333 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65°</m:t>
                          </m:r>
                        </m:e>
                      </m:fun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197" y="3877211"/>
                <a:ext cx="1941685" cy="48609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66407" y="3877211"/>
                <a:ext cx="1023550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155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07" y="3877211"/>
                <a:ext cx="1023550" cy="48609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6" y="3096544"/>
            <a:ext cx="3921124" cy="173671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Прямоугольный треугольник 1"/>
          <p:cNvSpPr/>
          <p:nvPr/>
        </p:nvSpPr>
        <p:spPr>
          <a:xfrm flipV="1">
            <a:off x="6447700" y="3445623"/>
            <a:ext cx="1740626" cy="991321"/>
          </a:xfrm>
          <a:prstGeom prst="rtTriangle">
            <a:avLst/>
          </a:prstGeom>
          <a:solidFill>
            <a:srgbClr val="FF00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b="50694"/>
          <a:stretch/>
        </p:blipFill>
        <p:spPr>
          <a:xfrm flipH="1">
            <a:off x="5944966" y="3228212"/>
            <a:ext cx="824055" cy="3789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b="50694"/>
          <a:stretch/>
        </p:blipFill>
        <p:spPr>
          <a:xfrm flipH="1">
            <a:off x="4311428" y="3227386"/>
            <a:ext cx="824055" cy="37893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b="50694"/>
          <a:stretch/>
        </p:blipFill>
        <p:spPr>
          <a:xfrm flipH="1">
            <a:off x="7703387" y="3227386"/>
            <a:ext cx="824055" cy="3789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09" y="4425896"/>
            <a:ext cx="158920" cy="37081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438033" y="3434440"/>
            <a:ext cx="0" cy="10033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432471" y="3436943"/>
            <a:ext cx="17590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6438900" y="3437615"/>
            <a:ext cx="1749426" cy="9993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6437234" y="4439449"/>
            <a:ext cx="706516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6619875" y="4332171"/>
            <a:ext cx="53645" cy="109538"/>
          </a:xfrm>
          <a:custGeom>
            <a:avLst/>
            <a:gdLst>
              <a:gd name="connsiteX0" fmla="*/ 0 w 76575"/>
              <a:gd name="connsiteY0" fmla="*/ 0 h 109538"/>
              <a:gd name="connsiteX1" fmla="*/ 76200 w 76575"/>
              <a:gd name="connsiteY1" fmla="*/ 38100 h 109538"/>
              <a:gd name="connsiteX2" fmla="*/ 23813 w 76575"/>
              <a:gd name="connsiteY2" fmla="*/ 109538 h 109538"/>
              <a:gd name="connsiteX0" fmla="*/ 0 w 53645"/>
              <a:gd name="connsiteY0" fmla="*/ 0 h 109538"/>
              <a:gd name="connsiteX1" fmla="*/ 52388 w 53645"/>
              <a:gd name="connsiteY1" fmla="*/ 42863 h 109538"/>
              <a:gd name="connsiteX2" fmla="*/ 23813 w 53645"/>
              <a:gd name="connsiteY2" fmla="*/ 109538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45" h="109538">
                <a:moveTo>
                  <a:pt x="0" y="0"/>
                </a:moveTo>
                <a:cubicBezTo>
                  <a:pt x="36115" y="9922"/>
                  <a:pt x="48419" y="24607"/>
                  <a:pt x="52388" y="42863"/>
                </a:cubicBezTo>
                <a:cubicBezTo>
                  <a:pt x="56357" y="61119"/>
                  <a:pt x="51991" y="82947"/>
                  <a:pt x="23813" y="109538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11278" y="4185305"/>
                <a:ext cx="3406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278" y="4185305"/>
                <a:ext cx="340606" cy="30008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118192" y="3786049"/>
                <a:ext cx="3406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192" y="3786049"/>
                <a:ext cx="340606" cy="30008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155072" y="3160976"/>
                <a:ext cx="31483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072" y="3160976"/>
                <a:ext cx="314830" cy="30008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Полилиния 86"/>
          <p:cNvSpPr/>
          <p:nvPr/>
        </p:nvSpPr>
        <p:spPr>
          <a:xfrm rot="5400000">
            <a:off x="5938021" y="3871013"/>
            <a:ext cx="1002505" cy="129361"/>
          </a:xfrm>
          <a:custGeom>
            <a:avLst/>
            <a:gdLst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66800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66800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66800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66800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66800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43025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38263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38263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38263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38263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8 h 261938"/>
              <a:gd name="connsiteX1" fmla="*/ 130969 w 2733675"/>
              <a:gd name="connsiteY1" fmla="*/ 2381 h 261938"/>
              <a:gd name="connsiteX2" fmla="*/ 271463 w 2733675"/>
              <a:gd name="connsiteY2" fmla="*/ 135731 h 261938"/>
              <a:gd name="connsiteX3" fmla="*/ 397669 w 2733675"/>
              <a:gd name="connsiteY3" fmla="*/ 259556 h 261938"/>
              <a:gd name="connsiteX4" fmla="*/ 535782 w 2733675"/>
              <a:gd name="connsiteY4" fmla="*/ 130968 h 261938"/>
              <a:gd name="connsiteX5" fmla="*/ 664369 w 2733675"/>
              <a:gd name="connsiteY5" fmla="*/ 0 h 261938"/>
              <a:gd name="connsiteX6" fmla="*/ 804863 w 2733675"/>
              <a:gd name="connsiteY6" fmla="*/ 130968 h 261938"/>
              <a:gd name="connsiteX7" fmla="*/ 935832 w 2733675"/>
              <a:gd name="connsiteY7" fmla="*/ 259556 h 261938"/>
              <a:gd name="connsiteX8" fmla="*/ 1071562 w 2733675"/>
              <a:gd name="connsiteY8" fmla="*/ 133350 h 261938"/>
              <a:gd name="connsiteX9" fmla="*/ 1200150 w 2733675"/>
              <a:gd name="connsiteY9" fmla="*/ 2381 h 261938"/>
              <a:gd name="connsiteX10" fmla="*/ 1338263 w 2733675"/>
              <a:gd name="connsiteY10" fmla="*/ 133350 h 261938"/>
              <a:gd name="connsiteX11" fmla="*/ 1476375 w 2733675"/>
              <a:gd name="connsiteY11" fmla="*/ 259556 h 261938"/>
              <a:gd name="connsiteX12" fmla="*/ 1604963 w 2733675"/>
              <a:gd name="connsiteY12" fmla="*/ 130968 h 261938"/>
              <a:gd name="connsiteX13" fmla="*/ 1735932 w 2733675"/>
              <a:gd name="connsiteY13" fmla="*/ 0 h 261938"/>
              <a:gd name="connsiteX14" fmla="*/ 1876425 w 2733675"/>
              <a:gd name="connsiteY14" fmla="*/ 130968 h 261938"/>
              <a:gd name="connsiteX15" fmla="*/ 2012157 w 2733675"/>
              <a:gd name="connsiteY15" fmla="*/ 261937 h 261938"/>
              <a:gd name="connsiteX16" fmla="*/ 2143125 w 2733675"/>
              <a:gd name="connsiteY16" fmla="*/ 128587 h 261938"/>
              <a:gd name="connsiteX17" fmla="*/ 2271713 w 2733675"/>
              <a:gd name="connsiteY17" fmla="*/ 2381 h 261938"/>
              <a:gd name="connsiteX18" fmla="*/ 2412207 w 2733675"/>
              <a:gd name="connsiteY18" fmla="*/ 130968 h 261938"/>
              <a:gd name="connsiteX19" fmla="*/ 2547938 w 2733675"/>
              <a:gd name="connsiteY19" fmla="*/ 257175 h 261938"/>
              <a:gd name="connsiteX20" fmla="*/ 2678907 w 2733675"/>
              <a:gd name="connsiteY20" fmla="*/ 128587 h 261938"/>
              <a:gd name="connsiteX21" fmla="*/ 2733675 w 2733675"/>
              <a:gd name="connsiteY21" fmla="*/ 35718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69281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69281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1713 w 2733675"/>
              <a:gd name="connsiteY17" fmla="*/ 2382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8857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8857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8857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8857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8857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78857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69332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69332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69332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69332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  <a:gd name="connsiteX0" fmla="*/ 0 w 2733675"/>
              <a:gd name="connsiteY0" fmla="*/ 130969 h 261938"/>
              <a:gd name="connsiteX1" fmla="*/ 130969 w 2733675"/>
              <a:gd name="connsiteY1" fmla="*/ 2382 h 261938"/>
              <a:gd name="connsiteX2" fmla="*/ 271463 w 2733675"/>
              <a:gd name="connsiteY2" fmla="*/ 135732 h 261938"/>
              <a:gd name="connsiteX3" fmla="*/ 397669 w 2733675"/>
              <a:gd name="connsiteY3" fmla="*/ 259557 h 261938"/>
              <a:gd name="connsiteX4" fmla="*/ 535782 w 2733675"/>
              <a:gd name="connsiteY4" fmla="*/ 130969 h 261938"/>
              <a:gd name="connsiteX5" fmla="*/ 664369 w 2733675"/>
              <a:gd name="connsiteY5" fmla="*/ 1 h 261938"/>
              <a:gd name="connsiteX6" fmla="*/ 804863 w 2733675"/>
              <a:gd name="connsiteY6" fmla="*/ 130969 h 261938"/>
              <a:gd name="connsiteX7" fmla="*/ 935832 w 2733675"/>
              <a:gd name="connsiteY7" fmla="*/ 259557 h 261938"/>
              <a:gd name="connsiteX8" fmla="*/ 1071562 w 2733675"/>
              <a:gd name="connsiteY8" fmla="*/ 133351 h 261938"/>
              <a:gd name="connsiteX9" fmla="*/ 1200150 w 2733675"/>
              <a:gd name="connsiteY9" fmla="*/ 2382 h 261938"/>
              <a:gd name="connsiteX10" fmla="*/ 1338263 w 2733675"/>
              <a:gd name="connsiteY10" fmla="*/ 133351 h 261938"/>
              <a:gd name="connsiteX11" fmla="*/ 1476375 w 2733675"/>
              <a:gd name="connsiteY11" fmla="*/ 259557 h 261938"/>
              <a:gd name="connsiteX12" fmla="*/ 1604963 w 2733675"/>
              <a:gd name="connsiteY12" fmla="*/ 130969 h 261938"/>
              <a:gd name="connsiteX13" fmla="*/ 1735932 w 2733675"/>
              <a:gd name="connsiteY13" fmla="*/ 1 h 261938"/>
              <a:gd name="connsiteX14" fmla="*/ 1874044 w 2733675"/>
              <a:gd name="connsiteY14" fmla="*/ 128587 h 261938"/>
              <a:gd name="connsiteX15" fmla="*/ 2012157 w 2733675"/>
              <a:gd name="connsiteY15" fmla="*/ 261938 h 261938"/>
              <a:gd name="connsiteX16" fmla="*/ 2143125 w 2733675"/>
              <a:gd name="connsiteY16" fmla="*/ 128588 h 261938"/>
              <a:gd name="connsiteX17" fmla="*/ 2269332 w 2733675"/>
              <a:gd name="connsiteY17" fmla="*/ 4763 h 261938"/>
              <a:gd name="connsiteX18" fmla="*/ 2412207 w 2733675"/>
              <a:gd name="connsiteY18" fmla="*/ 130969 h 261938"/>
              <a:gd name="connsiteX19" fmla="*/ 2547938 w 2733675"/>
              <a:gd name="connsiteY19" fmla="*/ 257176 h 261938"/>
              <a:gd name="connsiteX20" fmla="*/ 2678907 w 2733675"/>
              <a:gd name="connsiteY20" fmla="*/ 128588 h 261938"/>
              <a:gd name="connsiteX21" fmla="*/ 2733675 w 2733675"/>
              <a:gd name="connsiteY21" fmla="*/ 35719 h 2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33675" h="261938">
                <a:moveTo>
                  <a:pt x="0" y="130969"/>
                </a:moveTo>
                <a:cubicBezTo>
                  <a:pt x="42862" y="66278"/>
                  <a:pt x="85725" y="1588"/>
                  <a:pt x="130969" y="2382"/>
                </a:cubicBezTo>
                <a:cubicBezTo>
                  <a:pt x="176213" y="3176"/>
                  <a:pt x="231775" y="69057"/>
                  <a:pt x="271463" y="135732"/>
                </a:cubicBezTo>
                <a:cubicBezTo>
                  <a:pt x="311151" y="202407"/>
                  <a:pt x="353616" y="260351"/>
                  <a:pt x="397669" y="259557"/>
                </a:cubicBezTo>
                <a:cubicBezTo>
                  <a:pt x="441722" y="258763"/>
                  <a:pt x="496094" y="186134"/>
                  <a:pt x="535782" y="130969"/>
                </a:cubicBezTo>
                <a:cubicBezTo>
                  <a:pt x="575470" y="75804"/>
                  <a:pt x="619522" y="1"/>
                  <a:pt x="664369" y="1"/>
                </a:cubicBezTo>
                <a:cubicBezTo>
                  <a:pt x="709216" y="1"/>
                  <a:pt x="776288" y="78185"/>
                  <a:pt x="804863" y="130969"/>
                </a:cubicBezTo>
                <a:cubicBezTo>
                  <a:pt x="833438" y="183753"/>
                  <a:pt x="891382" y="259160"/>
                  <a:pt x="935832" y="259557"/>
                </a:cubicBezTo>
                <a:cubicBezTo>
                  <a:pt x="980282" y="259954"/>
                  <a:pt x="1071562" y="133351"/>
                  <a:pt x="1071562" y="133351"/>
                </a:cubicBezTo>
                <a:cubicBezTo>
                  <a:pt x="1103709" y="83346"/>
                  <a:pt x="1155700" y="2382"/>
                  <a:pt x="1200150" y="2382"/>
                </a:cubicBezTo>
                <a:cubicBezTo>
                  <a:pt x="1244600" y="2382"/>
                  <a:pt x="1304131" y="92870"/>
                  <a:pt x="1338263" y="133351"/>
                </a:cubicBezTo>
                <a:cubicBezTo>
                  <a:pt x="1372395" y="173832"/>
                  <a:pt x="1431925" y="259954"/>
                  <a:pt x="1476375" y="259557"/>
                </a:cubicBezTo>
                <a:cubicBezTo>
                  <a:pt x="1520825" y="259160"/>
                  <a:pt x="1604963" y="130969"/>
                  <a:pt x="1604963" y="130969"/>
                </a:cubicBezTo>
                <a:cubicBezTo>
                  <a:pt x="1645840" y="73423"/>
                  <a:pt x="1691085" y="398"/>
                  <a:pt x="1735932" y="1"/>
                </a:cubicBezTo>
                <a:cubicBezTo>
                  <a:pt x="1780779" y="-396"/>
                  <a:pt x="1835152" y="70643"/>
                  <a:pt x="1874044" y="128587"/>
                </a:cubicBezTo>
                <a:cubicBezTo>
                  <a:pt x="1912936" y="186531"/>
                  <a:pt x="1967310" y="261938"/>
                  <a:pt x="2012157" y="261938"/>
                </a:cubicBezTo>
                <a:cubicBezTo>
                  <a:pt x="2057004" y="261938"/>
                  <a:pt x="2105025" y="176212"/>
                  <a:pt x="2143125" y="128588"/>
                </a:cubicBezTo>
                <a:cubicBezTo>
                  <a:pt x="2181225" y="80964"/>
                  <a:pt x="2207817" y="6747"/>
                  <a:pt x="2269332" y="4763"/>
                </a:cubicBezTo>
                <a:cubicBezTo>
                  <a:pt x="2330847" y="2779"/>
                  <a:pt x="2376839" y="79248"/>
                  <a:pt x="2412207" y="130969"/>
                </a:cubicBezTo>
                <a:cubicBezTo>
                  <a:pt x="2449116" y="184944"/>
                  <a:pt x="2503488" y="257573"/>
                  <a:pt x="2547938" y="257176"/>
                </a:cubicBezTo>
                <a:cubicBezTo>
                  <a:pt x="2592388" y="256779"/>
                  <a:pt x="2652713" y="165497"/>
                  <a:pt x="2678907" y="128588"/>
                </a:cubicBezTo>
                <a:cubicBezTo>
                  <a:pt x="2705101" y="91679"/>
                  <a:pt x="2719388" y="61317"/>
                  <a:pt x="2733675" y="35719"/>
                </a:cubicBezTo>
              </a:path>
            </a:pathLst>
          </a:cu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267461" y="629893"/>
                <a:ext cx="866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=65°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61" y="629893"/>
                <a:ext cx="866128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785363" y="629892"/>
                <a:ext cx="12150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63" y="629892"/>
                <a:ext cx="1215015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76021" y="812291"/>
                <a:ext cx="123190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21" y="812291"/>
                <a:ext cx="1231900" cy="48609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378058" y="3434871"/>
                <a:ext cx="3406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058" y="3434871"/>
                <a:ext cx="340606" cy="30008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Дуга 67"/>
          <p:cNvSpPr/>
          <p:nvPr/>
        </p:nvSpPr>
        <p:spPr>
          <a:xfrm rot="12709386">
            <a:off x="7674532" y="3354200"/>
            <a:ext cx="373856" cy="373856"/>
          </a:xfrm>
          <a:prstGeom prst="arc">
            <a:avLst>
              <a:gd name="adj1" fmla="val 16565456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9844 0.24321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37291 0.42562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2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8642E-6 L -0.08854 0.27315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46914E-6 L 0.37101 2.46914E-6 " pathEditMode="relative" rAng="0" ptsTypes="AA">
                                      <p:cBhvr>
                                        <p:cTn id="59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34" grpId="0"/>
      <p:bldP spid="48" grpId="0"/>
      <p:bldP spid="50" grpId="0"/>
      <p:bldP spid="51" grpId="0"/>
      <p:bldP spid="37" grpId="0"/>
      <p:bldP spid="36" grpId="0"/>
      <p:bldP spid="53" grpId="0"/>
      <p:bldP spid="33" grpId="0"/>
      <p:bldP spid="49" grpId="0"/>
      <p:bldP spid="58" grpId="0"/>
      <p:bldP spid="59" grpId="0"/>
      <p:bldP spid="61" grpId="0"/>
      <p:bldP spid="63" grpId="0"/>
      <p:bldP spid="65" grpId="0"/>
      <p:bldP spid="66" grpId="0"/>
      <p:bldP spid="2" grpId="0" animBg="1"/>
      <p:bldP spid="28" grpId="0" animBg="1"/>
      <p:bldP spid="45" grpId="0"/>
      <p:bldP spid="85" grpId="0"/>
      <p:bldP spid="86" grpId="0"/>
      <p:bldP spid="87" grpId="0" animBg="1"/>
      <p:bldP spid="87" grpId="1" animBg="1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единительная линия 69"/>
          <p:cNvCxnSpPr/>
          <p:nvPr/>
        </p:nvCxnSpPr>
        <p:spPr>
          <a:xfrm>
            <a:off x="8573790" y="4458708"/>
            <a:ext cx="0" cy="2990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71475" y="148871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6.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Велосипедист, движущийся по прямолинейному участку дороги, увидел, как инспектор ГИБДД, стоящий у дороги, остановил нарушителя, а через 3 с услышал звук свистка. С какой скоростью двигался велосипедист, если он проехал мимо инспектора через 201 с после начала наблюдения? Скорость звука в воздухе примите равной 330 м/с.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67809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33560" y="167809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01969"/>
            <a:ext cx="11659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533559" y="2007394"/>
            <a:ext cx="0" cy="156144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2026436"/>
                <a:ext cx="866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26436"/>
                <a:ext cx="86612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205574"/>
                <a:ext cx="116526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05574"/>
                <a:ext cx="116526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8301" y="2676779"/>
                <a:ext cx="1184896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676779"/>
                <a:ext cx="1184896" cy="4860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13022" y="1969286"/>
                <a:ext cx="128945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22" y="1969286"/>
                <a:ext cx="1289456" cy="323165"/>
              </a:xfrm>
              <a:prstGeom prst="rect">
                <a:avLst/>
              </a:prstGeom>
              <a:blipFill rotWithShape="0">
                <a:blip r:embed="rId7"/>
                <a:stretch>
                  <a:fillRect t="-7547" r="-11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541180" y="1969287"/>
            <a:ext cx="27991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сложения скоростей: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1180" y="2377795"/>
            <a:ext cx="54970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Расстояние, которое преодолел звук в подвижной ИСО: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78818" y="2378163"/>
                <a:ext cx="97276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18" y="2378163"/>
                <a:ext cx="972767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541180" y="2736083"/>
            <a:ext cx="47772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Расстояние, которое преодолел велосипедист: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059536" y="2726346"/>
                <a:ext cx="8592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36" y="2726346"/>
                <a:ext cx="859215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8301" y="2353124"/>
                <a:ext cx="11168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201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353124"/>
                <a:ext cx="1116816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541180" y="3084267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152603" y="3084266"/>
                <a:ext cx="159072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зв</m:t>
                              </m:r>
                            </m:sub>
                          </m:s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d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03" y="3084266"/>
                <a:ext cx="1590722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99335" y="3084769"/>
                <a:ext cx="20021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sSub>
                        <m:sSub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35" y="3084769"/>
                <a:ext cx="2002120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17057" y="3084266"/>
                <a:ext cx="20056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d>
                        <m:d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57" y="3084266"/>
                <a:ext cx="2005628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14325" y="3432952"/>
                <a:ext cx="1221070" cy="54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зв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25" y="3432952"/>
                <a:ext cx="1221070" cy="54700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530487" y="3529123"/>
            <a:ext cx="26100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Скорость велосипедиста: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1180" y="3893854"/>
                <a:ext cx="1659220" cy="637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330 </m:t>
                          </m:r>
                          <m:f>
                            <m:fPr>
                              <m:ctrlP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  <m: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с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201 с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80" y="3893854"/>
                <a:ext cx="1659220" cy="6370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845977" y="4046254"/>
                <a:ext cx="849723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77" y="4046254"/>
                <a:ext cx="849723" cy="48609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543276" y="4541491"/>
            <a:ext cx="1352324" cy="3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5 м/с.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8573406" y="3195638"/>
            <a:ext cx="0" cy="156686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800600" y="4459004"/>
            <a:ext cx="377267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37947" y="4459004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47" y="4459004"/>
                <a:ext cx="327782" cy="30008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497870" y="4410820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870" y="4410820"/>
                <a:ext cx="327782" cy="30008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563604" y="3085872"/>
                <a:ext cx="3277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604" y="3085872"/>
                <a:ext cx="327782" cy="300082"/>
              </a:xfrm>
              <a:prstGeom prst="rect">
                <a:avLst/>
              </a:prstGeom>
              <a:blipFill rotWithShape="0">
                <a:blip r:embed="rId1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80" y="3689426"/>
            <a:ext cx="772120" cy="78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02" y="3471112"/>
            <a:ext cx="484586" cy="1011707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709940" y="4458708"/>
            <a:ext cx="0" cy="2990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710238" y="4636674"/>
            <a:ext cx="2857500" cy="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54040" y="4543076"/>
                <a:ext cx="31483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40" y="4543076"/>
                <a:ext cx="314830" cy="3000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5938838" y="3976965"/>
            <a:ext cx="366712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948789" y="3710644"/>
                <a:ext cx="3222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789" y="3710644"/>
                <a:ext cx="322268" cy="300082"/>
              </a:xfrm>
              <a:prstGeom prst="rect">
                <a:avLst/>
              </a:prstGeom>
              <a:blipFill rotWithShape="0">
                <a:blip r:embed="rId23"/>
                <a:stretch>
                  <a:fillRect t="-10204" r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830194" y="3471112"/>
                <a:ext cx="44281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94" y="3471112"/>
                <a:ext cx="442814" cy="300082"/>
              </a:xfrm>
              <a:prstGeom prst="rect">
                <a:avLst/>
              </a:prstGeom>
              <a:blipFill rotWithShape="0">
                <a:blip r:embed="rId24"/>
                <a:stretch>
                  <a:fillRect t="-10000" r="-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 стрелкой 67"/>
          <p:cNvCxnSpPr/>
          <p:nvPr/>
        </p:nvCxnSpPr>
        <p:spPr>
          <a:xfrm flipH="1">
            <a:off x="7810500" y="3773765"/>
            <a:ext cx="697486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4972050" y="4456877"/>
            <a:ext cx="381272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086475" y="644167"/>
                <a:ext cx="866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75" y="644167"/>
                <a:ext cx="866128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759249" y="876968"/>
                <a:ext cx="116526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49" y="876968"/>
                <a:ext cx="1165260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976" y="1114874"/>
                <a:ext cx="11168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201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" y="1114874"/>
                <a:ext cx="1116816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492876" y="1038479"/>
                <a:ext cx="1184896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330 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876" y="1038479"/>
                <a:ext cx="1184896" cy="48609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197620" y="3821212"/>
                <a:ext cx="44281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620" y="3821212"/>
                <a:ext cx="442814" cy="300082"/>
              </a:xfrm>
              <a:prstGeom prst="rect">
                <a:avLst/>
              </a:prstGeom>
              <a:blipFill rotWithShape="0">
                <a:blip r:embed="rId29"/>
                <a:stretch>
                  <a:fillRect t="-10204" r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/>
          <p:cNvCxnSpPr/>
          <p:nvPr/>
        </p:nvCxnSpPr>
        <p:spPr>
          <a:xfrm flipH="1">
            <a:off x="7118350" y="4116139"/>
            <a:ext cx="912131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23880" y="1969286"/>
                <a:ext cx="157049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880" y="1969286"/>
                <a:ext cx="1570495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718340" y="1969286"/>
                <a:ext cx="16105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340" y="1969286"/>
                <a:ext cx="1610569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632794" y="2379829"/>
                <a:ext cx="135780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зв</m:t>
                              </m:r>
                            </m:sub>
                          </m:s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d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794" y="2379829"/>
                <a:ext cx="1357808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62656 0.2694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37" y="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5295 0.4518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3403 0.24074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66962 0.31945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0" y="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38" grpId="0"/>
      <p:bldP spid="50" grpId="0"/>
      <p:bldP spid="51" grpId="0"/>
      <p:bldP spid="43" grpId="0"/>
      <p:bldP spid="45" grpId="0"/>
      <p:bldP spid="52" grpId="0"/>
      <p:bldP spid="58" grpId="0"/>
      <p:bldP spid="40" grpId="0"/>
      <p:bldP spid="59" grpId="0"/>
      <p:bldP spid="60" grpId="0"/>
      <p:bldP spid="41" grpId="0"/>
      <p:bldP spid="44" grpId="0"/>
      <p:bldP spid="46" grpId="0"/>
      <p:bldP spid="48" grpId="0"/>
      <p:bldP spid="56" grpId="0"/>
      <p:bldP spid="57" grpId="0"/>
      <p:bldP spid="65" grpId="0"/>
      <p:bldP spid="14" grpId="0"/>
      <p:bldP spid="47" grpId="0"/>
      <p:bldP spid="49" grpId="0"/>
      <p:bldP spid="61" grpId="0"/>
      <p:bldP spid="63" grpId="0"/>
      <p:bldP spid="66" grpId="0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5" grpId="0"/>
      <p:bldP spid="75" grpId="1"/>
      <p:bldP spid="75" grpId="2"/>
      <p:bldP spid="76" grpId="0"/>
      <p:bldP spid="78" grpId="0"/>
      <p:bldP spid="79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9"/>
            <a:ext cx="3980321" cy="51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100" b="1" cap="all" dirty="0">
                <a:solidFill>
                  <a:schemeClr val="accent2">
                    <a:lumMod val="75000"/>
                  </a:schemeClr>
                </a:solidFill>
              </a:rPr>
              <a:t>Самая </a:t>
            </a:r>
            <a:r>
              <a:rPr lang="ru-RU" sz="2100" b="1" cap="all" dirty="0" smtClean="0">
                <a:solidFill>
                  <a:schemeClr val="accent2">
                    <a:lumMod val="75000"/>
                  </a:schemeClr>
                </a:solidFill>
              </a:rPr>
              <a:t>тяжёлая </a:t>
            </a:r>
            <a:r>
              <a:rPr lang="ru-RU" sz="2100" b="1" cap="all" dirty="0">
                <a:solidFill>
                  <a:schemeClr val="accent2">
                    <a:lumMod val="75000"/>
                  </a:schemeClr>
                </a:solidFill>
              </a:rPr>
              <a:t>работа — та, которую мы не решаемся начать: она становится кошмаром.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49275" y="4248150"/>
            <a:ext cx="1148896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1800" y="4388048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Ш. П. </a:t>
            </a:r>
            <a:r>
              <a:rPr lang="ru-RU" altLang="ru-RU" sz="1400" dirty="0" err="1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Бодлер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9627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11848</TotalTime>
  <Words>661</Words>
  <Application>Microsoft Office PowerPoint</Application>
  <PresentationFormat>Экран (16:9)</PresentationFormat>
  <Paragraphs>173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995</cp:revision>
  <dcterms:created xsi:type="dcterms:W3CDTF">2015-09-21T08:48:07Z</dcterms:created>
  <dcterms:modified xsi:type="dcterms:W3CDTF">2016-01-29T07:50:26Z</dcterms:modified>
</cp:coreProperties>
</file>