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3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5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6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4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4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9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1EEC-CC7F-4EC8-84F2-7B15644CB2B6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345F-BC69-429B-922B-4585AA96E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4"/>
              <a:t>22.09.2020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2.xm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23.png"/><Relationship Id="rId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5.png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18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1"/>
            <a:ext cx="5302247" cy="6857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1" y="511632"/>
            <a:ext cx="620546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467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падение. Ускорение свободного падения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99390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235548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Галилео Галилей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900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"/>
            <a:ext cx="5302244" cy="68579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218440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43432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Сэр Исаак Ньютон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53" y="511632"/>
            <a:ext cx="58946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Опыт Ньютона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46" y="1363643"/>
            <a:ext cx="1436973" cy="36895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008">
            <a:off x="2204065" y="1600353"/>
            <a:ext cx="263273" cy="181412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750119" y="1562840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844475" y="1630588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53849" y="1635368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970944" y="1488640"/>
            <a:ext cx="169093" cy="142789"/>
          </a:xfrm>
          <a:custGeom>
            <a:avLst/>
            <a:gdLst>
              <a:gd name="connsiteX0" fmla="*/ 190500 w 190500"/>
              <a:gd name="connsiteY0" fmla="*/ 0 h 160866"/>
              <a:gd name="connsiteX1" fmla="*/ 127000 w 190500"/>
              <a:gd name="connsiteY1" fmla="*/ 160866 h 160866"/>
              <a:gd name="connsiteX2" fmla="*/ 67734 w 190500"/>
              <a:gd name="connsiteY2" fmla="*/ 84666 h 160866"/>
              <a:gd name="connsiteX3" fmla="*/ 0 w 190500"/>
              <a:gd name="connsiteY3" fmla="*/ 114300 h 160866"/>
              <a:gd name="connsiteX4" fmla="*/ 29634 w 190500"/>
              <a:gd name="connsiteY4" fmla="*/ 42333 h 160866"/>
              <a:gd name="connsiteX5" fmla="*/ 76200 w 190500"/>
              <a:gd name="connsiteY5" fmla="*/ 38100 h 160866"/>
              <a:gd name="connsiteX6" fmla="*/ 101600 w 190500"/>
              <a:gd name="connsiteY6" fmla="*/ 42333 h 160866"/>
              <a:gd name="connsiteX7" fmla="*/ 190500 w 190500"/>
              <a:gd name="connsiteY7" fmla="*/ 0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160866">
                <a:moveTo>
                  <a:pt x="190500" y="0"/>
                </a:moveTo>
                <a:lnTo>
                  <a:pt x="127000" y="160866"/>
                </a:lnTo>
                <a:lnTo>
                  <a:pt x="67734" y="84666"/>
                </a:lnTo>
                <a:lnTo>
                  <a:pt x="0" y="114300"/>
                </a:lnTo>
                <a:lnTo>
                  <a:pt x="29634" y="42333"/>
                </a:lnTo>
                <a:cubicBezTo>
                  <a:pt x="70539" y="37788"/>
                  <a:pt x="54956" y="38100"/>
                  <a:pt x="76200" y="38100"/>
                </a:cubicBezTo>
                <a:lnTo>
                  <a:pt x="101600" y="42333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001282" y="1571488"/>
            <a:ext cx="67637" cy="127760"/>
          </a:xfrm>
          <a:custGeom>
            <a:avLst/>
            <a:gdLst>
              <a:gd name="connsiteX0" fmla="*/ 0 w 76200"/>
              <a:gd name="connsiteY0" fmla="*/ 0 h 143934"/>
              <a:gd name="connsiteX1" fmla="*/ 12700 w 76200"/>
              <a:gd name="connsiteY1" fmla="*/ 97367 h 143934"/>
              <a:gd name="connsiteX2" fmla="*/ 33867 w 76200"/>
              <a:gd name="connsiteY2" fmla="*/ 139700 h 143934"/>
              <a:gd name="connsiteX3" fmla="*/ 76200 w 76200"/>
              <a:gd name="connsiteY3" fmla="*/ 143934 h 143934"/>
              <a:gd name="connsiteX4" fmla="*/ 76200 w 76200"/>
              <a:gd name="connsiteY4" fmla="*/ 143934 h 143934"/>
              <a:gd name="connsiteX5" fmla="*/ 46567 w 76200"/>
              <a:gd name="connsiteY5" fmla="*/ 101600 h 143934"/>
              <a:gd name="connsiteX6" fmla="*/ 38100 w 76200"/>
              <a:gd name="connsiteY6" fmla="*/ 67734 h 143934"/>
              <a:gd name="connsiteX7" fmla="*/ 50800 w 76200"/>
              <a:gd name="connsiteY7" fmla="*/ 42334 h 143934"/>
              <a:gd name="connsiteX8" fmla="*/ 0 w 76200"/>
              <a:gd name="connsiteY8" fmla="*/ 0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" h="143934">
                <a:moveTo>
                  <a:pt x="0" y="0"/>
                </a:moveTo>
                <a:lnTo>
                  <a:pt x="12700" y="97367"/>
                </a:lnTo>
                <a:lnTo>
                  <a:pt x="33867" y="139700"/>
                </a:lnTo>
                <a:lnTo>
                  <a:pt x="76200" y="143934"/>
                </a:lnTo>
                <a:lnTo>
                  <a:pt x="76200" y="143934"/>
                </a:lnTo>
                <a:lnTo>
                  <a:pt x="46567" y="101600"/>
                </a:lnTo>
                <a:lnTo>
                  <a:pt x="38100" y="67734"/>
                </a:lnTo>
                <a:lnTo>
                  <a:pt x="50800" y="423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1999" y="5053215"/>
            <a:ext cx="15376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Есть воздух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6805" y="5053215"/>
            <a:ext cx="160813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Нет воздуха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98" y="1363643"/>
            <a:ext cx="1436973" cy="3689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008">
            <a:off x="4467017" y="1600353"/>
            <a:ext cx="263273" cy="181412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4013071" y="1562840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07427" y="1630588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916801" y="1635368"/>
            <a:ext cx="60472" cy="604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233896" y="1488640"/>
            <a:ext cx="169093" cy="142789"/>
          </a:xfrm>
          <a:custGeom>
            <a:avLst/>
            <a:gdLst>
              <a:gd name="connsiteX0" fmla="*/ 190500 w 190500"/>
              <a:gd name="connsiteY0" fmla="*/ 0 h 160866"/>
              <a:gd name="connsiteX1" fmla="*/ 127000 w 190500"/>
              <a:gd name="connsiteY1" fmla="*/ 160866 h 160866"/>
              <a:gd name="connsiteX2" fmla="*/ 67734 w 190500"/>
              <a:gd name="connsiteY2" fmla="*/ 84666 h 160866"/>
              <a:gd name="connsiteX3" fmla="*/ 0 w 190500"/>
              <a:gd name="connsiteY3" fmla="*/ 114300 h 160866"/>
              <a:gd name="connsiteX4" fmla="*/ 29634 w 190500"/>
              <a:gd name="connsiteY4" fmla="*/ 42333 h 160866"/>
              <a:gd name="connsiteX5" fmla="*/ 76200 w 190500"/>
              <a:gd name="connsiteY5" fmla="*/ 38100 h 160866"/>
              <a:gd name="connsiteX6" fmla="*/ 101600 w 190500"/>
              <a:gd name="connsiteY6" fmla="*/ 42333 h 160866"/>
              <a:gd name="connsiteX7" fmla="*/ 190500 w 190500"/>
              <a:gd name="connsiteY7" fmla="*/ 0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160866">
                <a:moveTo>
                  <a:pt x="190500" y="0"/>
                </a:moveTo>
                <a:lnTo>
                  <a:pt x="127000" y="160866"/>
                </a:lnTo>
                <a:lnTo>
                  <a:pt x="67734" y="84666"/>
                </a:lnTo>
                <a:lnTo>
                  <a:pt x="0" y="114300"/>
                </a:lnTo>
                <a:lnTo>
                  <a:pt x="29634" y="42333"/>
                </a:lnTo>
                <a:cubicBezTo>
                  <a:pt x="70539" y="37788"/>
                  <a:pt x="54956" y="38100"/>
                  <a:pt x="76200" y="38100"/>
                </a:cubicBezTo>
                <a:lnTo>
                  <a:pt x="101600" y="42333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4264234" y="1571488"/>
            <a:ext cx="67637" cy="127760"/>
          </a:xfrm>
          <a:custGeom>
            <a:avLst/>
            <a:gdLst>
              <a:gd name="connsiteX0" fmla="*/ 0 w 76200"/>
              <a:gd name="connsiteY0" fmla="*/ 0 h 143934"/>
              <a:gd name="connsiteX1" fmla="*/ 12700 w 76200"/>
              <a:gd name="connsiteY1" fmla="*/ 97367 h 143934"/>
              <a:gd name="connsiteX2" fmla="*/ 33867 w 76200"/>
              <a:gd name="connsiteY2" fmla="*/ 139700 h 143934"/>
              <a:gd name="connsiteX3" fmla="*/ 76200 w 76200"/>
              <a:gd name="connsiteY3" fmla="*/ 143934 h 143934"/>
              <a:gd name="connsiteX4" fmla="*/ 76200 w 76200"/>
              <a:gd name="connsiteY4" fmla="*/ 143934 h 143934"/>
              <a:gd name="connsiteX5" fmla="*/ 46567 w 76200"/>
              <a:gd name="connsiteY5" fmla="*/ 101600 h 143934"/>
              <a:gd name="connsiteX6" fmla="*/ 38100 w 76200"/>
              <a:gd name="connsiteY6" fmla="*/ 67734 h 143934"/>
              <a:gd name="connsiteX7" fmla="*/ 50800 w 76200"/>
              <a:gd name="connsiteY7" fmla="*/ 42334 h 143934"/>
              <a:gd name="connsiteX8" fmla="*/ 0 w 76200"/>
              <a:gd name="connsiteY8" fmla="*/ 0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" h="143934">
                <a:moveTo>
                  <a:pt x="0" y="0"/>
                </a:moveTo>
                <a:lnTo>
                  <a:pt x="12700" y="97367"/>
                </a:lnTo>
                <a:lnTo>
                  <a:pt x="33867" y="139700"/>
                </a:lnTo>
                <a:lnTo>
                  <a:pt x="76200" y="143934"/>
                </a:lnTo>
                <a:lnTo>
                  <a:pt x="76200" y="143934"/>
                </a:lnTo>
                <a:lnTo>
                  <a:pt x="46567" y="101600"/>
                </a:lnTo>
                <a:lnTo>
                  <a:pt x="38100" y="67734"/>
                </a:lnTo>
                <a:lnTo>
                  <a:pt x="50800" y="423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3457E-6 L 3.05556E-6 0.36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9136E-6 L 4.16667E-6 0.35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3457E-6 L -8.33333E-7 0.3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-2.77778E-7 -1.60494E-6 C -2.77778E-7 0.00062 0.00069 0.00617 -2.77778E-7 0.00833 C -0.00035 0.00895 -0.00104 0.00895 -0.00139 0.00957 C -0.00191 0.00988 -0.00208 0.01019 -0.00243 0.0108 C -0.00278 0.0108 -0.0033 0.0108 -0.00347 0.01142 C -0.00694 0.01451 -0.00434 0.01327 -0.00694 0.01451 C -0.00729 0.01513 -0.00746 0.01574 -0.00764 0.01636 C -0.00799 0.01698 -0.00868 0.01729 -0.00868 0.01821 C -0.00903 0.02408 -0.0092 0.02747 -0.00764 0.03148 C -0.00729 0.03272 -0.00694 0.03395 -0.00625 0.03519 L -0.00382 0.03951 C -0.00347 0.04013 -0.0033 0.04074 -0.00278 0.04136 L -0.00069 0.04383 C -0.00069 0.04445 -0.00069 0.04506 -0.00035 0.04568 C 0.00017 0.04661 0.00174 0.04815 0.00174 0.04846 C 0.00504 0.0571 0.00156 0.04753 0.00382 0.05432 C 0.00417 0.05556 0.00504 0.05741 0.00556 0.05864 C 0.00573 0.05957 0.0059 0.0605 0.00625 0.06204 C 0.00625 0.06266 0.00642 0.06358 0.0066 0.06451 C 0.0066 0.06543 0.00677 0.06636 0.00694 0.06759 C 0.00694 0.06821 0.00712 0.06883 0.00729 0.06945 C 0.00712 0.07253 0.00712 0.07562 0.00694 0.07871 C 0.00677 0.07932 0.00642 0.08025 0.00625 0.08117 C 0.00608 0.08148 0.00608 0.08241 0.0059 0.08303 C 0.00538 0.08426 0.00469 0.08519 0.00451 0.08673 C 0.00434 0.08735 0.00434 0.08796 0.00417 0.08858 C 0.00365 0.08951 0.00295 0.09043 0.00278 0.09198 C 0.0026 0.09259 0.0026 0.09321 0.00243 0.09383 C 0.00208 0.09445 0.00156 0.09537 0.00139 0.0963 C 0.00104 0.09661 0.00087 0.09722 0.00069 0.09815 C 0.00035 0.09877 0.00017 0.09969 -2.77778E-7 0.10062 C -0.00035 0.10124 -0.00052 0.10154 -0.00069 0.10247 C -0.00087 0.10278 -0.00087 0.10371 -0.00104 0.10432 C -0.00139 0.10494 -0.00156 0.10525 -0.00174 0.10617 C -0.00417 0.11358 -0.00226 0.10864 -0.00382 0.11296 C -0.00469 0.1179 -0.00365 0.11296 -0.00486 0.11729 C -0.00503 0.11759 -0.00521 0.11821 -0.00521 0.11883 C -0.00573 0.12068 -0.00608 0.12253 -0.0066 0.12438 C -0.00694 0.125 -0.00712 0.12531 -0.00729 0.12624 C -0.00903 0.13272 -0.00712 0.12747 -0.00868 0.13179 C -0.00868 0.13364 -0.00885 0.1355 -0.00833 0.13735 C -0.00799 0.13858 -0.00694 0.13889 -0.00625 0.13982 C -0.00434 0.14198 -0.00573 0.14074 -0.00208 0.14167 C -0.00174 0.14198 -0.00156 0.14229 -0.00104 0.1429 C -0.00069 0.14321 -0.00017 0.14352 0.00035 0.14414 C 0.00052 0.14445 0.00069 0.14537 0.00104 0.14599 C 0.00191 0.14753 0.00208 0.14722 0.00278 0.14938 C 0.00313 0.15093 0.0033 0.15309 0.00347 0.15494 C 0.00347 0.15556 0.00365 0.15648 0.00382 0.15741 C 0.00365 0.15926 0.00382 0.16142 0.00347 0.16358 C 0.00313 0.1642 0.00243 0.1642 0.00208 0.16482 C 0.00156 0.16513 0.00139 0.16574 0.00104 0.16605 C -0.00121 0.16759 -0.00208 0.16729 -0.00451 0.1679 C -0.00469 0.1679 -0.00677 0.16852 -0.00694 0.16914 C -0.00764 0.16975 -0.00781 0.17161 -0.00799 0.17284 C -0.00799 0.17747 -0.00799 0.18241 -0.00764 0.18735 C -0.00764 0.18796 -0.00764 0.18889 -0.00729 0.18982 C -0.00694 0.19105 -0.00642 0.19229 -0.0059 0.19352 L -0.00382 0.19908 C -0.00365 0.19969 -0.00347 0.20031 -0.00312 0.20093 C -0.00295 0.20124 -0.00174 0.20432 -0.00139 0.20525 C -0.00121 0.20556 -0.00121 0.20648 -0.00104 0.20679 C -0.00069 0.20803 -2.77778E-7 0.20895 0.00035 0.2105 C 0.00208 0.21975 -2.77778E-7 0.20988 0.00174 0.21605 C 0.00191 0.21698 0.00208 0.2179 0.00243 0.21914 C 0.00278 0.22037 0.00382 0.22284 0.00382 0.22315 C 0.00434 0.22685 0.00451 0.22778 0.00382 0.23395 C 0.00365 0.23457 0.00313 0.23457 0.00278 0.23519 L 0.00139 0.23858 C 0.00104 0.2392 0.00087 0.23982 0.00069 0.24043 L -0.00035 0.24229 C -0.00139 0.24692 -2.77778E-7 0.24074 -0.00312 0.24846 L -0.00417 0.25093 C -0.00538 0.2571 -0.00365 0.24722 -0.00486 0.25525 C -0.00521 0.25648 -0.00538 0.25772 -0.00556 0.25895 L -0.0059 0.2608 C -0.0059 0.26605 -0.0059 0.27192 -0.00556 0.27778 C -0.00556 0.2784 -0.00521 0.27932 -0.00486 0.28025 C -0.00469 0.28087 -0.00312 0.28519 -0.00243 0.28642 C -0.00174 0.28766 -0.00069 0.28889 -2.77778E-7 0.29074 C 0.00122 0.29414 0.00017 0.29074 0.00104 0.29445 C 0.00122 0.29506 0.00139 0.29568 0.00174 0.29661 C 0.00208 0.29784 0.00208 0.29908 0.00243 0.30093 C 0.0033 0.3071 0.00191 0.29722 0.00313 0.30525 C 0.00295 0.30833 0.00295 0.31173 0.00278 0.31513 C 0.0026 0.31574 0.00226 0.31636 0.00208 0.31698 C 0.00139 0.31821 -2.77778E-7 0.32068 -2.77778E-7 0.32099 C -0.00087 0.32469 0.00017 0.31945 -0.00104 0.32469 C -0.00121 0.325 -0.00121 0.32593 -0.00139 0.32654 C -0.00295 0.33056 -0.00208 0.32593 -0.00312 0.33025 C -0.00469 0.33519 -0.00226 0.3284 -0.00417 0.33395 C -0.00486 0.33796 -0.00486 0.33704 -0.00417 0.34321 C -0.00417 0.34445 -0.00365 0.34537 -0.00347 0.34692 L -0.00312 0.34938 L -0.00382 0.35432 " pathEditMode="relative" rAng="0" ptsTypes="AAAAAAAAAAAAAAAAAAAAAAAAAAAAAAAAAAAAAAAAAAAAAAAAAAAAAAAAAAAAAAAAAAAAAAAAAAAAAAAAAAAAAAAAAAAAAAAA">
                                      <p:cBhvr>
                                        <p:cTn id="12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77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64198E-7 L 3.61111E-6 8.64198E-7 C 0.00104 0.00031 0.00347 0.00154 0.00416 0.00401 C 0.00451 0.00494 0.00468 0.00648 0.00486 0.00772 C 0.00468 0.01173 0.00486 0.01605 0.00416 0.02006 C 0.00399 0.02099 0.00312 0.02068 0.00243 0.0213 C -0.00139 0.02469 0.00243 0.02315 -0.00313 0.02407 C -0.00382 0.02438 -0.00452 0.02469 -0.00521 0.02593 C -0.00539 0.02623 -0.00556 0.02716 -0.00591 0.02778 C -0.00608 0.02839 -0.0066 0.02932 -0.00695 0.03025 C -0.00677 0.03395 -0.00695 0.03765 -0.0066 0.04136 C -0.00643 0.04197 -0.00591 0.04259 -0.00556 0.04321 C -0.00486 0.04383 -0.00417 0.04475 -0.00348 0.04568 C -0.00313 0.04599 -0.00278 0.0466 -0.00243 0.04691 C -0.00139 0.04722 -0.00035 0.04722 0.00034 0.04815 C 0.00173 0.04907 0.00503 0.05154 0.0059 0.05401 L 0.00659 0.05586 C 0.00677 0.05648 0.00711 0.05741 0.00694 0.05833 C 0.00694 0.05957 0.0059 0.06265 0.0052 0.06389 C 0.00503 0.0642 0.00451 0.0642 0.00416 0.06451 C 0.00121 0.06697 0.00382 0.06574 0.00104 0.06697 C -0.00139 0.06975 0.00191 0.06636 -0.00174 0.06883 C -0.00434 0.07037 -0.004 0.07037 -0.00556 0.07284 C -0.00573 0.07376 -0.00608 0.07469 -0.00625 0.07593 C -0.00625 0.0787 -0.00625 0.08148 -0.00591 0.08457 C -0.00556 0.0858 -0.00452 0.08734 -0.00382 0.08827 C -0.00348 0.08827 -0.00295 0.08858 -0.00278 0.08889 C 0.00034 0.09136 -0.00226 0.09012 0.00034 0.09136 C 0.00104 0.09197 0.00191 0.0929 0.00243 0.09383 C 0.00295 0.09413 0.0033 0.09506 0.00382 0.09568 C 0.00451 0.09599 0.00503 0.09599 0.00555 0.0963 C 0.00625 0.09691 0.00729 0.09815 0.00798 0.09907 C 0.0085 0.09938 0.00902 0.09969 0.00937 0.10031 C 0.01423 0.10555 0.00798 0.09876 0.0118 0.10401 C 0.01232 0.10432 0.01284 0.10463 0.01319 0.10525 C 0.01354 0.10586 0.01389 0.10679 0.01389 0.10772 C 0.01406 0.11049 0.01371 0.11327 0.01354 0.11636 C 0.01354 0.11697 0.01336 0.11759 0.01319 0.11821 C 0.01302 0.11883 0.01267 0.11975 0.01215 0.12068 C 0.01198 0.1213 0.01163 0.1216 0.01111 0.12222 C 0.01093 0.12253 0.01041 0.12253 0.01007 0.12284 C 0.00989 0.12346 0.00989 0.12407 0.00937 0.12469 C 0.00885 0.125 0.00642 0.12593 0.00555 0.12654 C 0.00364 0.12747 0.00573 0.12654 0.00312 0.12778 C 0.0026 0.12778 0.00208 0.12809 0.00139 0.12839 L -0.00174 0.12963 C -0.00209 0.12963 -0.00261 0.12994 -0.00313 0.13025 C -0.00365 0.13055 -0.00417 0.13086 -0.00486 0.13148 C -0.00539 0.13241 -0.00608 0.13364 -0.0066 0.13518 C -0.00677 0.1358 -0.00677 0.13673 -0.00695 0.13765 C -0.00677 0.13951 -0.00695 0.14136 -0.0066 0.14321 C -0.00556 0.1466 -0.00469 0.14599 -0.00348 0.14784 C -0.00243 0.14938 -0.00191 0.15185 -0.0007 0.15278 C 0.00208 0.15432 -0.00122 0.15216 0.00139 0.15463 C 0.0052 0.15772 -0.00139 0.15093 0.00416 0.15648 C 0.00798 0.15988 0.00486 0.15802 0.00729 0.15957 C 0.00764 0.16018 0.00798 0.1608 0.00833 0.16142 C 0.00868 0.16173 0.0092 0.16142 0.00937 0.16204 C 0.00972 0.16265 0.00955 0.16358 0.00972 0.16451 C 0.00989 0.16512 0.01024 0.16605 0.01041 0.16697 C 0.01059 0.16728 0.01076 0.16821 0.01076 0.16883 C 0.01076 0.16913 0.01059 0.17469 0.01007 0.17593 C 0.00972 0.17716 0.00833 0.1787 0.00764 0.17963 C 0.0052 0.18333 0.0085 0.17932 0.00486 0.18272 C 0.00451 0.18302 0.00434 0.18364 0.00382 0.18395 C 0.00364 0.18395 -0.00018 0.1858 -0.0007 0.18642 C -0.00209 0.18796 -0.00122 0.18734 -0.00348 0.18827 C -0.00382 0.18858 -0.004 0.18889 -0.00452 0.18951 C -0.00469 0.18951 -0.00521 0.18951 -0.00556 0.19012 C -0.00591 0.19043 -0.00625 0.19105 -0.0066 0.19197 C -0.00712 0.19321 -0.00747 0.19444 -0.00782 0.19599 C -0.00764 0.19753 -0.00764 0.19938 -0.0073 0.20093 C -0.00695 0.20154 -0.00625 0.20154 -0.00591 0.20216 C -0.0033 0.20463 -0.00504 0.20339 -0.00243 0.20463 C -0.00209 0.20494 -0.00174 0.20525 -0.00139 0.20586 C -0.00087 0.20617 0.00069 0.20679 0.00104 0.2071 C 0.00208 0.20802 0.00277 0.20957 0.00382 0.21018 C 0.00503 0.2108 0.00486 0.21049 0.0059 0.21204 C 0.00711 0.21327 0.00902 0.21636 0.00902 0.21667 C 0.00989 0.21852 0.01041 0.21913 0.01041 0.22222 C 0.01041 0.22469 0.01041 0.22716 0.01007 0.22963 C 0.00989 0.23117 0.00885 0.23333 0.00833 0.23457 C 0.00746 0.23673 0.00781 0.23642 0.00625 0.23889 C 0.00607 0.2392 0.00555 0.23951 0.0052 0.24012 C 0.00434 0.24105 0.00347 0.2429 0.00243 0.24352 L -0.00105 0.2466 C -0.00139 0.24691 -0.00191 0.24722 -0.00243 0.24784 C -0.00278 0.24846 -0.0033 0.24907 -0.00382 0.24969 C -0.004 0.25 -0.00452 0.25031 -0.00486 0.25093 C -0.00521 0.25123 -0.00556 0.25216 -0.00591 0.25278 C -0.00677 0.25741 -0.00625 0.25432 -0.00556 0.26451 C -0.00521 0.26759 -0.00539 0.26697 -0.00452 0.26913 C -0.00417 0.27099 -0.00348 0.27654 -0.00313 0.27901 C -0.00295 0.27963 -0.00261 0.27994 -0.00243 0.28086 C -0.00226 0.28117 -0.00226 0.2821 -0.00209 0.28272 C -0.00174 0.28302 -0.00139 0.28302 -0.00105 0.28333 C -0.0007 0.28395 -0.00035 0.28457 3.61111E-6 0.28518 C 0.00086 0.28611 0.00225 0.28673 0.00312 0.28765 C 0.00382 0.28796 0.00434 0.28889 0.00486 0.28951 C 0.00538 0.28981 0.0059 0.29012 0.00625 0.29074 C 0.00711 0.29136 0.00764 0.29228 0.00833 0.29352 C 0.00868 0.29537 0.00902 0.29691 0.00833 0.29907 C 0.00816 0.29969 0.00746 0.30031 0.00694 0.30093 C 0.0052 0.30278 0.00573 0.30247 0.00382 0.30339 C 0.00312 0.30401 0.00225 0.30494 0.00139 0.30586 C 0.00104 0.30617 0.00086 0.30648 0.00034 0.3071 C -0.0007 0.30802 -0.00105 0.30802 -0.00209 0.30957 C -0.00243 0.30988 -0.00278 0.3108 -0.00313 0.31142 L -0.00382 0.31512 L -0.00417 0.31667 C -0.00382 0.32037 -0.00382 0.32407 -0.00348 0.32778 C -0.00313 0.32994 -0.00191 0.32994 -0.00105 0.33086 C -0.00052 0.33117 3.61111E-6 0.33148 0.00034 0.3321 C 0.00104 0.33241 0.00173 0.33272 0.00243 0.33333 C 0.00277 0.33333 0.0033 0.33333 0.00347 0.33395 C 0.00382 0.33426 0.00416 0.33457 0.00451 0.33518 C 0.00503 0.33549 0.00555 0.3358 0.0059 0.33642 C 0.00659 0.33704 0.00711 0.33827 0.00764 0.33951 C 0.00764 0.34105 0.00764 0.34321 0.00729 0.34537 C 0.00729 0.34599 0.00659 0.3463 0.00625 0.34722 C 0.00607 0.34753 0.0059 0.34846 0.00555 0.34907 C 0.00573 0.35031 0.00555 0.35154 0.0059 0.35278 C 0.00642 0.3537 0.00746 0.3537 0.00798 0.35463 C 0.00902 0.35525 0.00885 0.35525 0.00937 0.35648 L 0.00625 0.36512 " pathEditMode="relative" rAng="0" ptsTypes="AAAAAAAAAAAAAAAAAAAAAAAAAAAAAAAAAAAAAAAAAAAAAAAAAAAAAAAAAAAAAAAAAAAAAAAAAAA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8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3827E-6 C -4.44444E-6 -4.93827E-6 0.00296 -0.00092 0.00296 -0.00061 L -0.01093 0.00031 C -0.0118 0.00031 -0.01215 0.00062 -0.01284 0.00093 C -0.01371 0.00093 -0.01441 0.00124 -0.0151 0.00155 C -0.01579 0.00155 -0.01614 0.00186 -0.01684 0.00217 C -0.01805 0.00217 -0.01909 0.00247 -0.02013 0.00278 C -0.021 0.00278 -0.02135 0.00309 -0.02204 0.0034 C -0.02291 0.00371 -0.02378 0.00402 -0.02465 0.00463 L -0.02777 0.00587 C -0.02812 0.00649 -0.02881 0.0071 -0.02899 0.00772 C -0.02986 0.00803 -0.0302 0.00834 -0.03107 0.00896 C -0.03194 0.00926 -0.03298 0.00988 -0.03368 0.01081 C -0.03402 0.01112 -0.0342 0.01142 -0.03472 0.01204 C -0.03576 0.01266 -0.03593 0.01266 -0.03697 0.01359 C -0.03732 0.01451 -0.03854 0.01605 -0.03888 0.01791 C -0.03993 0.02346 -0.03802 0.01729 -0.03975 0.02223 C -0.03958 0.02686 -0.0401 0.02809 -0.03888 0.03118 C -0.03871 0.0318 -0.03819 0.03241 -0.03784 0.03303 C -0.03697 0.03396 -0.03663 0.03396 -0.03559 0.03488 L -0.03194 0.03735 C -0.03159 0.03735 -0.03107 0.03766 -0.0302 0.03797 C -0.03003 0.03797 -0.02986 0.03828 -0.02934 0.03859 C -0.02795 0.03889 -0.02725 0.03889 -0.02586 0.03951 C -0.02534 0.03951 -0.025 0.03982 -0.02465 0.04013 C -0.02395 0.04013 -0.02309 0.04044 -0.02222 0.04075 C -0.01805 0.04198 -0.02465 0.04044 -0.01684 0.0426 C -0.01579 0.0426 -0.01475 0.04291 -0.01336 0.04321 C -0.00937 0.04507 -0.01475 0.0426 -0.01111 0.04445 C -0.01093 0.04445 -0.00972 0.04507 -0.00902 0.04568 C -0.0085 0.04599 -0.00833 0.0463 -0.00798 0.04692 C -0.00711 0.04784 -0.00711 0.04692 -0.00607 0.04877 C -0.00555 0.04939 -0.00538 0.05031 -0.0052 0.05124 C -0.00503 0.05155 -0.00434 0.05186 -0.00416 0.05278 C -0.00399 0.0534 -0.00381 0.05433 -0.00329 0.05525 C -0.00295 0.05772 -0.00277 0.05896 -0.00243 0.06142 C -0.00277 0.06328 -0.00277 0.06482 -0.00277 0.06667 C -0.00312 0.06883 -0.00503 0.06883 -0.00555 0.06914 C -0.0092 0.07007 -0.00816 0.06976 -0.01319 0.07038 C -0.0184 0.07223 -0.01614 0.07161 -0.02638 0.07038 C -0.02743 0.07007 -0.02986 0.06914 -0.02986 0.06945 C -0.03003 0.06852 -0.0302 0.06821 -0.03072 0.06791 C -0.03107 0.0676 -0.03159 0.0676 -0.03177 0.06729 C -0.03194 0.06667 -0.03211 0.06605 -0.03211 0.06544 C -0.03298 0.05957 -0.03211 0.06451 -0.03316 0.06081 C -0.03333 0.06019 -0.03333 0.05926 -0.03368 0.05896 C -0.03402 0.05741 -0.03489 0.05525 -0.03489 0.05556 C -0.0368 0.05525 -0.03958 0.05402 -0.04097 0.0571 C -0.04166 0.05772 -0.04184 0.05865 -0.04184 0.05957 C -0.04184 0.06297 -0.04184 0.06605 -0.04184 0.06976 C -0.04184 0.07038 -0.04131 0.07099 -0.04097 0.07161 C -0.04027 0.07284 -0.03958 0.07439 -0.03888 0.07593 C -0.03854 0.07655 -0.03802 0.07686 -0.03784 0.07747 C -0.03767 0.07809 -0.03732 0.07871 -0.03697 0.07933 C -0.03697 0.07963 -0.03663 0.07963 -0.03611 0.07994 C -0.03593 0.08056 -0.03593 0.08118 -0.03559 0.0818 C -0.03472 0.08334 -0.03437 0.08272 -0.03316 0.08365 C -0.03281 0.08396 -0.03211 0.08396 -0.03177 0.08488 C -0.0309 0.08519 -0.03003 0.08519 -0.02899 0.08612 C -0.02864 0.08642 -0.02795 0.08673 -0.02725 0.08704 C -0.02708 0.08704 -0.02673 0.08766 -0.02604 0.08797 L -0.00191 0.08859 C -0.00138 0.08859 -0.00121 0.08859 -0.00086 0.0892 C -0.00017 0.08982 0.00105 0.09136 0.00105 0.09167 C 0.00139 0.09167 0.00157 0.09229 0.00174 0.09321 C 0.00191 0.09383 0.00209 0.0963 0.00244 0.09754 C 0.00209 0.10093 0.00278 0.10525 0.00209 0.10865 C 0.00174 0.11081 0.00053 0.11173 -0.00034 0.11266 C -0.00191 0.11328 -0.00225 0.11328 -0.00381 0.11451 C -0.00434 0.11451 -0.00503 0.11482 -0.0052 0.11482 L -0.01111 0.11575 L -0.01284 0.11605 C -0.01336 0.11605 -0.01423 0.11636 -0.01493 0.11636 C -0.0151 0.11636 -0.01579 0.11698 -0.01614 0.11729 L -0.02534 0.11636 C -0.02604 0.11636 -0.02673 0.11605 -0.02708 0.11605 C -0.02795 0.11605 -0.02881 0.11575 -0.02934 0.11575 L -0.03402 0.11605 C -0.03489 0.11636 -0.03489 0.11791 -0.03559 0.11914 C -0.03593 0.11945 -0.03663 0.12038 -0.03697 0.12161 C -0.03697 0.12223 -0.03715 0.12315 -0.03732 0.12408 C -0.03802 0.12531 -0.03854 0.12655 -0.03888 0.12778 L -0.03958 0.12933 C -0.03958 0.1318 -0.03958 0.13488 -0.03906 0.13797 C -0.03906 0.13859 -0.03697 0.14105 -0.03697 0.14167 C -0.03402 0.14383 -0.03437 0.14321 -0.03194 0.14414 C -0.03177 0.14414 -0.03107 0.14476 -0.03072 0.14507 C -0.02899 0.14538 -0.02725 0.14538 -0.02534 0.14568 C -0.02413 0.1463 -0.0243 0.14568 -0.02291 0.14723 C -0.02239 0.14784 -0.02222 0.14846 -0.02204 0.14877 C -0.02083 0.14877 -0.01979 0.14877 -0.01822 0.14939 C -0.01718 0.14939 -0.01579 0.15 -0.01441 0.15031 C -0.01371 0.15093 -0.0125 0.15093 -0.01197 0.15186 C -0.01006 0.1534 -0.01128 0.15186 -0.0092 0.15463 C -0.0092 0.15494 -0.0085 0.15494 -0.00816 0.15587 C -0.00694 0.15803 -0.00816 0.1571 -0.00625 0.15803 C -0.00607 0.15896 -0.00538 0.15957 -0.0052 0.16081 C -0.0052 0.16482 -0.0052 0.16883 -0.00555 0.17346 C -0.0059 0.17408 -0.00729 0.17593 -0.00746 0.17655 C -0.00816 0.17655 -0.0085 0.17717 -0.00902 0.17778 C -0.0092 0.17778 -0.00972 0.17809 -0.01006 0.17809 C -0.01197 0.17933 -0.01336 0.17963 -0.01527 0.18025 C -0.01649 0.18025 -0.0177 0.18056 -0.01875 0.18056 C -0.02465 0.18056 -0.03159 0.18241 -0.03732 0.17963 C -0.03802 0.17933 -0.03819 0.17902 -0.03854 0.17902 C -0.03888 0.17809 -0.03958 0.17809 -0.03975 0.17778 C -0.03993 0.17717 -0.04027 0.17655 -0.04027 0.17593 C -0.04062 0.175 -0.04027 0.17408 -0.03993 0.17346 C -0.03993 0.17284 -0.03958 0.17284 -0.03906 0.17284 C -0.03854 0.17254 -0.03767 0.17192 -0.03697 0.17192 C -0.03628 0.17192 -0.03593 0.17161 -0.03506 0.17161 L -0.02309 0.17192 C -0.02222 0.17192 -0.02204 0.17315 -0.02118 0.17408 C -0.021 0.17408 -0.02066 0.17439 -0.02013 0.1747 C -0.01996 0.175 -0.01944 0.175 -0.01909 0.17593 C -0.01736 0.17655 -0.01701 0.17655 -0.01527 0.17809 C -0.0151 0.17871 -0.01441 0.17963 -0.01388 0.18025 C -0.0125 0.18087 -0.01197 0.18087 -0.01041 0.1818 C -0.00989 0.1821 -0.0092 0.18272 -0.00816 0.18365 C -0.00746 0.18426 -0.00677 0.1855 -0.00555 0.18673 C -0.00295 0.19044 -0.00416 0.18951 -0.00225 0.19105 C -0.00191 0.19167 -0.00121 0.19198 -0.00086 0.19291 C -0.00052 0.19321 -0.00017 0.19352 -4.44444E-6 0.19352 C 0.00018 0.19414 0.00053 0.19507 0.00087 0.19568 C 0.0007 0.19815 0.0007 0.20093 0.00053 0.20371 C 0.00018 0.20433 -0.00017 0.20525 -0.00034 0.20587 C -0.00121 0.2071 -0.00277 0.20803 -0.00329 0.20834 C -0.00416 0.20834 -0.00451 0.20865 -0.0052 0.20896 C -0.00555 0.20896 -0.00607 0.20988 -0.00677 0.21019 C -0.00746 0.2105 -0.00885 0.2105 -0.00972 0.2105 C -0.01024 0.2105 -0.01093 0.21112 -0.01145 0.21142 C -0.0125 0.21142 -0.01336 0.21173 -0.01441 0.21204 L -0.0177 0.21328 C -0.01805 0.21328 -0.01875 0.21359 -0.01909 0.21359 C -0.02222 0.21482 -0.02673 0.21482 -0.02986 0.21513 C -0.03281 0.21575 -0.03611 0.21482 -0.03854 0.21914 L -0.03958 0.22099 C -0.03958 0.2213 -0.03975 0.22223 -0.03975 0.22284 C -0.03993 0.22346 -0.04027 0.22377 -0.04027 0.22439 C -0.04062 0.22717 -0.04027 0.22994 -0.03993 0.2321 C -0.03993 0.23426 -0.03958 0.23457 -0.03888 0.23612 C -0.03819 0.23673 -0.03784 0.23766 -0.03697 0.23828 C -0.03506 0.24105 -0.0368 0.23828 -0.03489 0.24044 C -0.03472 0.24075 -0.0342 0.24105 -0.03402 0.24136 L -0.02465 0.24105 C -0.02378 0.24075 -0.02291 0.23982 -0.02204 0.23982 C -0.0217 0.23951 -0.021 0.23951 -0.02066 0.2392 C -0.02013 0.23828 -0.01996 0.23828 -0.01927 0.23797 C -0.01736 0.23642 -0.01718 0.23673 -0.01527 0.23612 C -0.0151 0.23581 -0.01475 0.23519 -0.01406 0.23519 C -0.01145 0.23581 -0.00989 0.23457 -0.00816 0.23982 L -0.00711 0.24445 C -0.00694 0.24507 -0.00642 0.24599 -0.00625 0.24692 L -0.00555 0.25062 C -0.00555 0.25186 -0.00538 0.2534 -0.0052 0.25494 C -0.0052 0.25525 -0.0052 0.25556 -0.0052 0.2568 C -0.0052 0.26698 -0.0052 0.26081 -0.00555 0.26575 C -0.0059 0.26636 -0.0059 0.2676 -0.00607 0.26883 C -0.00625 0.27007 -0.00711 0.27068 -0.00729 0.27223 C -0.00746 0.27254 -0.00781 0.27377 -0.00798 0.2747 C -0.00816 0.27531 -0.00816 0.27624 -0.00816 0.27686 C -0.0085 0.27778 -0.00902 0.2784 -0.0092 0.27871 C -0.00937 0.27963 -0.00937 0.28025 -0.00972 0.28149 C -0.01006 0.28149 -0.01024 0.28149 -0.01041 0.2818 C -0.01145 0.28272 -0.01284 0.28457 -0.01388 0.2855 C -0.01441 0.28581 -0.0151 0.28581 -0.01579 0.28612 C -0.01614 0.28612 -0.01631 0.28642 -0.01684 0.28735 C -0.01718 0.28766 -0.01875 0.28797 -0.01909 0.28859 L -0.02708 0.28766 C -0.02795 0.28766 -0.02864 0.28766 -0.02899 0.28735 C -0.03003 0.28612 -0.03038 0.28488 -0.03107 0.28334 C -0.03107 0.28272 -0.03107 0.28118 -0.03072 0.27994 C -0.03038 0.27933 -0.02986 0.2784 -0.02934 0.2784 C -0.02899 0.27717 -0.02795 0.27686 -0.02708 0.27655 C -0.02673 0.27624 -0.02604 0.27562 -0.02534 0.27562 C -0.02291 0.27562 -0.02013 0.27562 -0.0177 0.27655 C -0.01579 0.27686 -0.01614 0.27717 -0.01493 0.27871 C -0.01475 0.27871 -0.01406 0.27871 -0.01388 0.27963 C -0.01319 0.27994 -0.0125 0.28118 -0.01197 0.2818 C -0.01111 0.28303 -0.01041 0.28303 -0.01006 0.28457 C -0.00972 0.28581 -0.00937 0.28642 -0.00902 0.28766 C -0.00885 0.28859 -0.0085 0.28889 -0.00816 0.28951 C -0.00781 0.29105 -0.00781 0.29229 -0.00711 0.29383 L -0.00555 0.29661 C -0.00555 0.29692 -0.00538 0.29723 -0.0052 0.29815 C -0.0052 0.29846 -0.00503 0.2997 -0.00486 0.30031 C -0.00451 0.30155 -0.00486 0.30247 -0.00434 0.3034 C -0.00416 0.30463 -0.00347 0.30618 -0.00312 0.30741 C -0.00295 0.30772 -0.00277 0.30803 -0.00243 0.30926 C -0.00156 0.31359 -0.00277 0.30772 -0.00138 0.31235 C -0.00121 0.31359 -0.00104 0.31544 -0.00086 0.31698 C -0.00052 0.31821 -0.00086 0.31976 -0.00017 0.32038 L 0.00087 0.32161 L 0.00278 0.32717 C 0.00278 0.32778 0.00313 0.32778 0.00348 0.32902 C 0.00348 0.32933 0.00365 0.32963 0.00382 0.33087 C 0.00382 0.3318 0.00382 0.33241 0.004 0.33396 C 0.004 0.33396 0.00452 0.33426 0.00487 0.33519 L 0.00487 0.3355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1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6 L -3.33333E-6 0.33581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2.77778E-6 0.36574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9136E-6 L 2.77778E-7 0.35648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3457E-6 L -1.11111E-6 0.3549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4198E-7 L 3.33333E-6 0.36543 " pathEditMode="relative" rAng="0" ptsTypes="AA">
                                      <p:cBhvr>
                                        <p:cTn id="54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0494E-6 L -4.16667E-6 0.35525 " pathEditMode="relative" rAng="0" ptsTypes="AA">
                                      <p:cBhvr>
                                        <p:cTn id="56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0" grpId="0" animBg="1"/>
      <p:bldP spid="31" grpId="0" animBg="1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5" y="515809"/>
            <a:ext cx="450636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89251" y="1779731"/>
            <a:ext cx="5318883" cy="2383806"/>
            <a:chOff x="366938" y="1487948"/>
            <a:chExt cx="3989162" cy="178785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6938" y="1487948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Галилея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6938" y="1821558"/>
              <a:ext cx="3989161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все тела падают на поверхность Земли под действием земного притяжения при отсутствии сил сопротивления с одинаковым ускорением, т. е. ускорение свободного падения не зависит от массы тела.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94952" y="1820992"/>
            <a:ext cx="4532972" cy="427307"/>
            <a:chOff x="4796213" y="1349117"/>
            <a:chExt cx="3399729" cy="320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796213" y="1349117"/>
                  <a:ext cx="322349" cy="3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1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21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13" y="1349117"/>
                  <a:ext cx="369332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2500" r="-23333" b="-53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980879" y="1384855"/>
              <a:ext cx="321506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dirty="0">
                  <a:solidFill>
                    <a:prstClr val="black"/>
                  </a:solidFill>
                </a:rPr>
                <a:t>— </a:t>
              </a:r>
              <a:r>
                <a:rPr lang="ru-RU" sz="1867" dirty="0">
                  <a:solidFill>
                    <a:prstClr val="black"/>
                  </a:solidFill>
                </a:rPr>
                <a:t>ускорение свободного падения.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32051" y="2330015"/>
                <a:ext cx="2969531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9,78 </m:t>
                      </m:r>
                      <m:f>
                        <m:f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≤9,83 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038" y="1747511"/>
                <a:ext cx="2275046" cy="5123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383866" y="3064197"/>
            <a:ext cx="532976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>
                <a:solidFill>
                  <a:srgbClr val="44546A">
                    <a:lumMod val="75000"/>
                  </a:srgbClr>
                </a:solidFill>
                <a:ea typeface="Calibri" panose="020F0502020204030204" pitchFamily="34" charset="0"/>
              </a:rPr>
              <a:t>Стандартное значение</a:t>
            </a:r>
            <a:endParaRPr lang="en-US" sz="2133" dirty="0">
              <a:solidFill>
                <a:srgbClr val="44546A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 defTabSz="914377"/>
            <a:r>
              <a:rPr lang="ru-RU" sz="2133" dirty="0">
                <a:solidFill>
                  <a:srgbClr val="44546A">
                    <a:lumMod val="75000"/>
                  </a:srgbClr>
                </a:solidFill>
                <a:ea typeface="Calibri" panose="020F0502020204030204" pitchFamily="34" charset="0"/>
              </a:rPr>
              <a:t>ускорения свободного падения </a:t>
            </a:r>
            <a:endParaRPr lang="ru-RU" sz="1867" dirty="0">
              <a:solidFill>
                <a:srgbClr val="44546A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13724" y="3894902"/>
                <a:ext cx="2607252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=9,8 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293" y="2921176"/>
                <a:ext cx="2002536" cy="5123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6383866" y="4629085"/>
            <a:ext cx="532976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133" dirty="0">
                <a:solidFill>
                  <a:srgbClr val="44546A">
                    <a:lumMod val="75000"/>
                  </a:srgbClr>
                </a:solidFill>
              </a:rPr>
              <a:t>Из закона всемирного тяготения</a:t>
            </a:r>
            <a:endParaRPr lang="ru-RU" sz="1867" dirty="0">
              <a:solidFill>
                <a:srgbClr val="44546A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999999" y="5131496"/>
                <a:ext cx="2031903" cy="755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33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33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133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133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99" y="3848622"/>
                <a:ext cx="1573123" cy="589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474788" y="4720883"/>
            <a:ext cx="5333344" cy="15889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wrap="square" lIns="360000" tIns="360000" rIns="360000" bIns="36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Ускорение свободного падения в данной точке земного шара всегда направлено вертикально вниз.</a:t>
            </a:r>
          </a:p>
        </p:txBody>
      </p:sp>
    </p:spTree>
    <p:extLst>
      <p:ext uri="{BB962C8B-B14F-4D97-AF65-F5344CB8AC3E}">
        <p14:creationId xmlns:p14="http://schemas.microsoft.com/office/powerpoint/2010/main" val="1563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52" grpId="0"/>
      <p:bldP spid="53" grpId="0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109263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 по прямолинейной траектории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5676" y="2033875"/>
                <a:ext cx="2086084" cy="44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57" y="1525406"/>
                <a:ext cx="1615891" cy="357983"/>
              </a:xfrm>
              <a:prstGeom prst="rect">
                <a:avLst/>
              </a:prstGeom>
              <a:blipFill rotWithShape="0"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83266" y="1802370"/>
                <a:ext cx="2848793" cy="75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49" y="1351777"/>
                <a:ext cx="2191369" cy="5915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96567" y="2641850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Свободное падение</a:t>
            </a:r>
          </a:p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без начальной скорости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83867" y="2616448"/>
            <a:ext cx="532122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93097" y="5595721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у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2659" y="2231480"/>
            <a:ext cx="3754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O</a:t>
            </a:r>
            <a:endParaRPr lang="ru-RU" sz="1867" i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439453" y="1984151"/>
            <a:ext cx="0" cy="399134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12659" y="5148567"/>
            <a:ext cx="3299325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439454" y="2436664"/>
            <a:ext cx="1055492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992852" y="2436666"/>
            <a:ext cx="0" cy="2675085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20319" y="352217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h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733" y="2263345"/>
            <a:ext cx="330200" cy="33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20348" y="4777727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3987" y="2271564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10188" y="2231480"/>
                <a:ext cx="92230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41" y="1673610"/>
                <a:ext cx="73718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>
            <a:off x="3520987" y="3261936"/>
            <a:ext cx="0" cy="62191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11338" y="3554601"/>
                <a:ext cx="39876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03" y="2665951"/>
                <a:ext cx="346440" cy="307777"/>
              </a:xfrm>
              <a:prstGeom prst="rect">
                <a:avLst/>
              </a:prstGeom>
              <a:blipFill rotWithShape="0">
                <a:blip r:embed="rId6"/>
                <a:stretch>
                  <a:fillRect t="-9804" r="-19298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95677" y="3535832"/>
                <a:ext cx="1191993" cy="749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57" y="2651874"/>
                <a:ext cx="942950" cy="5848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52617" y="3401637"/>
                <a:ext cx="1643207" cy="1062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462" y="2551228"/>
                <a:ext cx="1282531" cy="8198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8909043" y="3757629"/>
            <a:ext cx="230543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— время падения.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95676" y="4474847"/>
                <a:ext cx="2477986" cy="1062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ru-RU" sz="2133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133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ru-RU" sz="2133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57" y="3356135"/>
                <a:ext cx="1909497" cy="8198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8683987" y="4816221"/>
            <a:ext cx="25058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— модуль скорости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95677" y="5480293"/>
            <a:ext cx="299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тела в момент падения.</a:t>
            </a:r>
          </a:p>
        </p:txBody>
      </p:sp>
    </p:spTree>
    <p:extLst>
      <p:ext uri="{BB962C8B-B14F-4D97-AF65-F5344CB8AC3E}">
        <p14:creationId xmlns:p14="http://schemas.microsoft.com/office/powerpoint/2010/main" val="3511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8642E-6 L -1.66667E-6 0.36389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36" grpId="0"/>
      <p:bldP spid="38" grpId="0"/>
      <p:bldP spid="19" grpId="0"/>
      <p:bldP spid="71" grpId="0" animBg="1"/>
      <p:bldP spid="72" grpId="0" animBg="1"/>
      <p:bldP spid="73" grpId="0" animBg="1"/>
      <p:bldP spid="73" grpId="1" animBg="1"/>
      <p:bldP spid="73" grpId="2" animBg="1"/>
      <p:bldP spid="75" grpId="0"/>
      <p:bldP spid="78" grpId="0"/>
      <p:bldP spid="80" grpId="0"/>
      <p:bldP spid="81" grpId="0"/>
      <p:bldP spid="82" grpId="0"/>
      <p:bldP spid="79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6567" y="1800989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вертикально вверх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8000" y="1852976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у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9844" y="5369279"/>
            <a:ext cx="3754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O</a:t>
            </a:r>
            <a:endParaRPr lang="ru-RU" sz="1867" i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1439453" y="1984151"/>
            <a:ext cx="0" cy="378616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12659" y="5770315"/>
            <a:ext cx="3299325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903308" y="2436664"/>
            <a:ext cx="777905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79119" y="2436667"/>
            <a:ext cx="0" cy="329950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7185" y="3860299"/>
            <a:ext cx="7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 err="1">
                <a:solidFill>
                  <a:prstClr val="black"/>
                </a:solidFill>
              </a:rPr>
              <a:t>h</a:t>
            </a:r>
            <a:r>
              <a:rPr lang="en-US" i="1" baseline="-25000" dirty="0" err="1">
                <a:solidFill>
                  <a:prstClr val="black"/>
                </a:solidFill>
              </a:rPr>
              <a:t>max</a:t>
            </a:r>
            <a:endParaRPr lang="ru-RU" i="1" baseline="-25000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10467" y="2263345"/>
            <a:ext cx="330200" cy="33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706615" y="5404697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708720" y="2258059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845417" y="4661956"/>
                <a:ext cx="47686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63" y="3496467"/>
                <a:ext cx="403379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>
            <a:off x="3707253" y="3261936"/>
            <a:ext cx="0" cy="46339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697604" y="3349112"/>
                <a:ext cx="39876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03" y="2511834"/>
                <a:ext cx="34644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9804" r="-17544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6395677" y="4232602"/>
            <a:ext cx="4499191" cy="814069"/>
            <a:chOff x="4796757" y="2548423"/>
            <a:chExt cx="3374393" cy="610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796757" y="2548423"/>
                  <a:ext cx="1151084" cy="610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ru-RU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57" y="2548423"/>
                  <a:ext cx="1198020" cy="6335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5795259" y="2727255"/>
              <a:ext cx="237589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макс. высота подъема.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95676" y="2617823"/>
            <a:ext cx="3211160" cy="766941"/>
            <a:chOff x="4796757" y="3209781"/>
            <a:chExt cx="2408370" cy="575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96757" y="3209781"/>
                  <a:ext cx="935881" cy="57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57" y="3209781"/>
                  <a:ext cx="986873" cy="5981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5596273" y="3352694"/>
              <a:ext cx="160885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время полета.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3886" y="515809"/>
            <a:ext cx="109263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 по прямолинейной траектории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395677" y="3452530"/>
            <a:ext cx="5176152" cy="712311"/>
            <a:chOff x="4796757" y="1963368"/>
            <a:chExt cx="3882114" cy="534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796757" y="1963368"/>
                  <a:ext cx="827630" cy="534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57" y="1963368"/>
                  <a:ext cx="873060" cy="5572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2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5461403" y="2061207"/>
              <a:ext cx="321746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время подъема на макс. высоту.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83866" y="5114410"/>
            <a:ext cx="5340652" cy="830376"/>
            <a:chOff x="4787899" y="3835808"/>
            <a:chExt cx="4005489" cy="622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95520" y="3835808"/>
                  <a:ext cx="1100831" cy="335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3835808"/>
                  <a:ext cx="1151405" cy="35798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5740726" y="3839916"/>
              <a:ext cx="303809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проекция скорости в момент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87899" y="4173848"/>
              <a:ext cx="400548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достижения первоначального положения.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705683" y="5400464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872067" y="4774690"/>
            <a:ext cx="0" cy="62191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2.77778E-7 -0.45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3827E-6 L -0.00018 0.458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1" grpId="0" animBg="1"/>
      <p:bldP spid="72" grpId="0" animBg="1"/>
      <p:bldP spid="72" grpId="1" animBg="1"/>
      <p:bldP spid="73" grpId="0" animBg="1"/>
      <p:bldP spid="73" grpId="1" animBg="1"/>
      <p:bldP spid="73" grpId="2" animBg="1"/>
      <p:bldP spid="75" grpId="0"/>
      <p:bldP spid="78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239397" y="1758925"/>
                <a:ext cx="47686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48" y="1319194"/>
                <a:ext cx="403379" cy="307777"/>
              </a:xfrm>
              <a:prstGeom prst="rect">
                <a:avLst/>
              </a:prstGeom>
              <a:blipFill rotWithShape="0">
                <a:blip r:embed="rId2"/>
                <a:stretch>
                  <a:fillRect t="-9804" r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6567" y="1800989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горизонтально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5604" y="5242485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у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1432" y="1763220"/>
            <a:ext cx="3754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O</a:t>
            </a:r>
            <a:endParaRPr lang="ru-RU" sz="1867" i="1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061432" y="2188634"/>
            <a:ext cx="5368" cy="2811993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5005" y="3449363"/>
            <a:ext cx="36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h</a:t>
            </a:r>
            <a:endParaRPr lang="ru-RU" i="1" baseline="-25000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97457" y="3194071"/>
            <a:ext cx="330200" cy="33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553014" y="2571985"/>
                <a:ext cx="39876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60" y="1928989"/>
                <a:ext cx="34644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9804" r="-19298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395676" y="2599260"/>
            <a:ext cx="3211160" cy="1062151"/>
            <a:chOff x="4796757" y="3090537"/>
            <a:chExt cx="2408370" cy="796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96757" y="3090537"/>
                  <a:ext cx="933717" cy="796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57" y="3090537"/>
                  <a:ext cx="983474" cy="8198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5596273" y="3352694"/>
              <a:ext cx="160885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время полета.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3886" y="515809"/>
            <a:ext cx="1083662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 по криволинейной траектории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395675" y="3710949"/>
            <a:ext cx="3979942" cy="1062151"/>
            <a:chOff x="4796757" y="1963368"/>
            <a:chExt cx="2984957" cy="796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796757" y="1963368"/>
                  <a:ext cx="1156278" cy="796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57" y="1963368"/>
                  <a:ext cx="1196866" cy="8198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5803769" y="2228405"/>
              <a:ext cx="197794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дальность полета.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83866" y="4822637"/>
            <a:ext cx="5340652" cy="1069432"/>
            <a:chOff x="4787899" y="3530123"/>
            <a:chExt cx="4005489" cy="802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95520" y="3530123"/>
                  <a:ext cx="1731196" cy="570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133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33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2133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20" y="3530123"/>
                  <a:ext cx="1834605" cy="5934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6383397" y="3689574"/>
              <a:ext cx="22851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— мгновенная скорость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87899" y="4047455"/>
              <a:ext cx="400548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</a:rPr>
                <a:t>тела в любой момент времени.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96712" y="2127297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х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859451" y="2184096"/>
            <a:ext cx="4691171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605284" y="1825271"/>
            <a:ext cx="0" cy="3786164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439888" y="2017057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606551" y="2194139"/>
            <a:ext cx="3022600" cy="2813471"/>
          </a:xfrm>
          <a:custGeom>
            <a:avLst/>
            <a:gdLst>
              <a:gd name="connsiteX0" fmla="*/ 0 w 2266950"/>
              <a:gd name="connsiteY0" fmla="*/ 0 h 2109788"/>
              <a:gd name="connsiteX1" fmla="*/ 1366837 w 2266950"/>
              <a:gd name="connsiteY1" fmla="*/ 785813 h 2109788"/>
              <a:gd name="connsiteX2" fmla="*/ 2266950 w 2266950"/>
              <a:gd name="connsiteY2" fmla="*/ 2109788 h 2109788"/>
              <a:gd name="connsiteX0" fmla="*/ 0 w 2266950"/>
              <a:gd name="connsiteY0" fmla="*/ 315 h 2110103"/>
              <a:gd name="connsiteX1" fmla="*/ 1366837 w 2266950"/>
              <a:gd name="connsiteY1" fmla="*/ 786128 h 2110103"/>
              <a:gd name="connsiteX2" fmla="*/ 2266950 w 2266950"/>
              <a:gd name="connsiteY2" fmla="*/ 2110103 h 211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2110103">
                <a:moveTo>
                  <a:pt x="0" y="315"/>
                </a:moveTo>
                <a:cubicBezTo>
                  <a:pt x="34925" y="-13576"/>
                  <a:pt x="989012" y="434497"/>
                  <a:pt x="1366837" y="786128"/>
                </a:cubicBezTo>
                <a:cubicBezTo>
                  <a:pt x="1744662" y="1137759"/>
                  <a:pt x="2005806" y="1623931"/>
                  <a:pt x="2266950" y="2110103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39607" y="2022304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615031" y="2183447"/>
            <a:ext cx="10440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59452" y="5035239"/>
            <a:ext cx="423325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369231" y="4673044"/>
            <a:ext cx="330200" cy="33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1613751" y="2175088"/>
            <a:ext cx="0" cy="720513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58957" y="2937273"/>
                <a:ext cx="101848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18" y="2202955"/>
                <a:ext cx="80970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61899" y="3699412"/>
                <a:ext cx="48558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424" y="2774559"/>
                <a:ext cx="410753" cy="3247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>
            <a:off x="3562557" y="4066752"/>
            <a:ext cx="1044004" cy="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606887" y="3361851"/>
            <a:ext cx="0" cy="702483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562352" y="3359150"/>
            <a:ext cx="1035049" cy="69850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562558" y="3359171"/>
            <a:ext cx="10440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566011" y="3350812"/>
            <a:ext cx="0" cy="72051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63084" y="3781071"/>
                <a:ext cx="37471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13" y="2835803"/>
                <a:ext cx="327204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9804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279090" y="1817003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равномерно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923" y="2230369"/>
            <a:ext cx="474041" cy="270728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defTabSz="914377"/>
            <a:r>
              <a:rPr lang="ru-RU" sz="1600" spc="-800" dirty="0" err="1">
                <a:solidFill>
                  <a:prstClr val="black"/>
                </a:solidFill>
              </a:rPr>
              <a:t>равноускоренно</a:t>
            </a:r>
            <a:endParaRPr lang="ru-RU" sz="1600" spc="-800" dirty="0">
              <a:solidFill>
                <a:prstClr val="black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618610" y="5335975"/>
            <a:ext cx="2925885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534331" y="5000627"/>
            <a:ext cx="0" cy="511787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920524" y="5343679"/>
            <a:ext cx="2984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L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7 C 0.02465 0.02099 0.07222 0.04907 0.14218 0.14321 C 0.18784 0.20648 0.21475 0.30432 0.24028 0.38673 " pathEditMode="relative" rAng="0" ptsTypes="AAA">
                                      <p:cBhvr>
                                        <p:cTn id="37" dur="4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1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1" grpId="0"/>
      <p:bldP spid="36" grpId="0"/>
      <p:bldP spid="38" grpId="0"/>
      <p:bldP spid="19" grpId="0"/>
      <p:bldP spid="71" grpId="0" animBg="1"/>
      <p:bldP spid="78" grpId="0"/>
      <p:bldP spid="43" grpId="0"/>
      <p:bldP spid="73" grpId="0" animBg="1"/>
      <p:bldP spid="73" grpId="1" animBg="1"/>
      <p:bldP spid="73" grpId="2" animBg="1"/>
      <p:bldP spid="14" grpId="0" animBg="1"/>
      <p:bldP spid="44" grpId="0" animBg="1"/>
      <p:bldP spid="46" grpId="0" animBg="1"/>
      <p:bldP spid="53" grpId="0"/>
      <p:bldP spid="54" grpId="0"/>
      <p:bldP spid="61" grpId="0"/>
      <p:bldP spid="28" grpId="0"/>
      <p:bldP spid="6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0485" y="2419787"/>
            <a:ext cx="27614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9924" y="5236860"/>
            <a:ext cx="3754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O</a:t>
            </a:r>
            <a:endParaRPr lang="ru-RU" sz="1867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809480" y="3679167"/>
                <a:ext cx="39876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110" y="2759375"/>
                <a:ext cx="34644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7544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>
            <a:off x="10829891" y="3583577"/>
            <a:ext cx="0" cy="4659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60365" y="4301140"/>
                <a:ext cx="4360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73" y="3225855"/>
                <a:ext cx="374012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681278" y="3039284"/>
            <a:ext cx="31611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у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925849" y="4854273"/>
            <a:ext cx="0" cy="591528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837752">
            <a:off x="6941361" y="5227991"/>
            <a:ext cx="387472" cy="361808"/>
          </a:xfrm>
          <a:prstGeom prst="arc">
            <a:avLst>
              <a:gd name="adj1" fmla="val 16006599"/>
              <a:gd name="adj2" fmla="val 215383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04685" y="4482543"/>
            <a:ext cx="64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i="1" dirty="0" err="1">
                <a:solidFill>
                  <a:prstClr val="black"/>
                </a:solidFill>
              </a:rPr>
              <a:t>h</a:t>
            </a:r>
            <a:r>
              <a:rPr lang="en-US" sz="1600" i="1" baseline="-25000" dirty="0" err="1">
                <a:solidFill>
                  <a:prstClr val="black"/>
                </a:solidFill>
              </a:rPr>
              <a:t>max</a:t>
            </a:r>
            <a:endParaRPr lang="ru-RU" sz="1600" i="1" baseline="-250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247116" y="5396983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х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10639151" y="4629183"/>
            <a:ext cx="0" cy="567991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10085395" y="5193999"/>
            <a:ext cx="550315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022731" y="5784277"/>
            <a:ext cx="3789935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0812665" y="5451174"/>
            <a:ext cx="0" cy="523004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768457" y="5697269"/>
            <a:ext cx="2984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1867" i="1" dirty="0">
                <a:solidFill>
                  <a:prstClr val="black"/>
                </a:solidFill>
                <a:cs typeface="Times New Roman" panose="02020603050405020304" pitchFamily="18" charset="0"/>
              </a:rPr>
              <a:t>L</a:t>
            </a:r>
            <a:endParaRPr lang="ru-RU" sz="1867" baseline="-25000" dirty="0">
              <a:solidFill>
                <a:prstClr val="black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809077" y="3855079"/>
            <a:ext cx="244939" cy="2449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8925849" y="3990673"/>
            <a:ext cx="0" cy="635000"/>
          </a:xfrm>
          <a:prstGeom prst="line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901451" y="5328923"/>
            <a:ext cx="244939" cy="244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962925" y="4523699"/>
            <a:ext cx="244939" cy="2449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7029007" y="3987502"/>
            <a:ext cx="3788061" cy="1464649"/>
          </a:xfrm>
          <a:custGeom>
            <a:avLst/>
            <a:gdLst>
              <a:gd name="connsiteX0" fmla="*/ 0 w 2849880"/>
              <a:gd name="connsiteY0" fmla="*/ 1303021 h 1310641"/>
              <a:gd name="connsiteX1" fmla="*/ 1432560 w 2849880"/>
              <a:gd name="connsiteY1" fmla="*/ 1 h 1310641"/>
              <a:gd name="connsiteX2" fmla="*/ 2849880 w 2849880"/>
              <a:gd name="connsiteY2" fmla="*/ 1310641 h 131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9880" h="1310641">
                <a:moveTo>
                  <a:pt x="0" y="1303021"/>
                </a:moveTo>
                <a:cubicBezTo>
                  <a:pt x="478790" y="650876"/>
                  <a:pt x="957580" y="-1269"/>
                  <a:pt x="1432560" y="1"/>
                </a:cubicBezTo>
                <a:cubicBezTo>
                  <a:pt x="1907540" y="1271"/>
                  <a:pt x="2378710" y="655956"/>
                  <a:pt x="2849880" y="1310641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19555" y="4622499"/>
            <a:ext cx="559911" cy="83282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0085395" y="4624950"/>
            <a:ext cx="0" cy="567991"/>
          </a:xfrm>
          <a:prstGeom prst="straightConnector1">
            <a:avLst/>
          </a:prstGeom>
          <a:ln w="1270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10085395" y="4629907"/>
            <a:ext cx="555988" cy="568325"/>
          </a:xfrm>
          <a:prstGeom prst="straightConnector1">
            <a:avLst/>
          </a:prstGeom>
          <a:ln w="1270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022731" y="3201158"/>
            <a:ext cx="0" cy="2779183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7026116" y="4622499"/>
            <a:ext cx="553349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7579465" y="4624948"/>
            <a:ext cx="0" cy="820853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22731" y="5452865"/>
            <a:ext cx="4484792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7024773" y="4622499"/>
            <a:ext cx="0" cy="82859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7016455" y="5452361"/>
            <a:ext cx="559839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8926883" y="3980851"/>
            <a:ext cx="559839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10075871" y="4627492"/>
            <a:ext cx="559839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7112452" y="5382527"/>
                <a:ext cx="528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339" y="4036895"/>
                <a:ext cx="442750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520057" y="4537743"/>
                <a:ext cx="534312" cy="357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42" y="3403307"/>
                <a:ext cx="447302" cy="291618"/>
              </a:xfrm>
              <a:prstGeom prst="rect">
                <a:avLst/>
              </a:prstGeom>
              <a:blipFill rotWithShape="0"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034226" y="3583578"/>
                <a:ext cx="528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69" y="2687683"/>
                <a:ext cx="44275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0222332" y="4244854"/>
                <a:ext cx="528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49" y="3183640"/>
                <a:ext cx="44275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635942" y="4876067"/>
                <a:ext cx="443326" cy="357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56" y="3657050"/>
                <a:ext cx="378309" cy="2916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0554623" y="4949518"/>
                <a:ext cx="348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967" y="3712138"/>
                <a:ext cx="307520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208542" y="5072714"/>
                <a:ext cx="3704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406" y="3804535"/>
                <a:ext cx="323999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2843036" y="3025844"/>
                <a:ext cx="1852174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77" y="2269383"/>
                <a:ext cx="1438214" cy="32476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88267" y="2831989"/>
                <a:ext cx="2537105" cy="67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0" y="2123991"/>
                <a:ext cx="1939121" cy="52899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529326" y="3037171"/>
                <a:ext cx="159550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94" y="2277878"/>
                <a:ext cx="1244123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402038" y="3952370"/>
                <a:ext cx="1077940" cy="37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=0; </m:t>
                      </m:r>
                    </m:oMath>
                  </m:oMathPara>
                </a14:m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28" y="2964277"/>
                <a:ext cx="808455" cy="302840"/>
              </a:xfrm>
              <a:prstGeom prst="rect">
                <a:avLst/>
              </a:prstGeom>
              <a:blipFill rotWithShape="0"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94798" y="3951343"/>
                <a:ext cx="1134388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=0; 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8" y="2963507"/>
                <a:ext cx="850791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2271168" y="3954253"/>
                <a:ext cx="982000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ru-RU" sz="18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76" y="2965690"/>
                <a:ext cx="783612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3189343" y="3957545"/>
                <a:ext cx="1159292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07" y="2968158"/>
                <a:ext cx="917367" cy="302840"/>
              </a:xfrm>
              <a:prstGeom prst="rect">
                <a:avLst/>
              </a:prstGeom>
              <a:blipFill rotWithShape="0">
                <a:blip r:embed="rId1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491569" y="3539142"/>
            <a:ext cx="37977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Начальные условия движения: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491068" y="4366455"/>
                <a:ext cx="1794979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74841"/>
                <a:ext cx="1391856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2108964" y="4369746"/>
                <a:ext cx="1729320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23" y="3277309"/>
                <a:ext cx="1342996" cy="302840"/>
              </a:xfrm>
              <a:prstGeom prst="rect">
                <a:avLst/>
              </a:prstGeom>
              <a:blipFill rotWithShape="0">
                <a:blip r:embed="rId21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Прямоугольник 142"/>
              <p:cNvSpPr/>
              <p:nvPr/>
            </p:nvSpPr>
            <p:spPr>
              <a:xfrm>
                <a:off x="489185" y="5190857"/>
                <a:ext cx="2460482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867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Прямоугольник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9" y="3893143"/>
                <a:ext cx="1894237" cy="523157"/>
              </a:xfrm>
              <a:prstGeom prst="rect">
                <a:avLst/>
              </a:prstGeom>
              <a:blipFill rotWithShape="0">
                <a:blip r:embed="rId2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786118" y="5370640"/>
                <a:ext cx="2114169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𝑔𝑡</m:t>
                      </m:r>
                      <m:r>
                        <a:rPr lang="ru-RU" sz="18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88" y="4027980"/>
                <a:ext cx="1623200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480485" y="4778657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88951" y="5896507"/>
                <a:ext cx="181702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1867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3" y="4422380"/>
                <a:ext cx="1362770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Прямоугольник 145"/>
              <p:cNvSpPr/>
              <p:nvPr/>
            </p:nvSpPr>
            <p:spPr>
              <a:xfrm>
                <a:off x="2138916" y="5890236"/>
                <a:ext cx="1693990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6" name="Прямоугольник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87" y="4417677"/>
                <a:ext cx="1314912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3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33" grpId="0"/>
      <p:bldP spid="97" grpId="0"/>
      <p:bldP spid="39" grpId="0"/>
      <p:bldP spid="43" grpId="0"/>
      <p:bldP spid="37" grpId="0"/>
      <p:bldP spid="38" grpId="0"/>
      <p:bldP spid="32" grpId="0" animBg="1"/>
      <p:bldP spid="41" grpId="0"/>
      <p:bldP spid="44" grpId="0"/>
      <p:bldP spid="60" grpId="0"/>
      <p:bldP spid="82" grpId="0" animBg="1"/>
      <p:bldP spid="47" grpId="0" animBg="1"/>
      <p:bldP spid="83" grpId="0" animBg="1"/>
      <p:bldP spid="13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7" grpId="0"/>
      <p:bldP spid="128" grpId="0"/>
      <p:bldP spid="129" grpId="0"/>
      <p:bldP spid="130" grpId="0"/>
      <p:bldP spid="131" grpId="0"/>
      <p:bldP spid="132" grpId="0"/>
      <p:bldP spid="134" grpId="0"/>
      <p:bldP spid="135" grpId="0"/>
      <p:bldP spid="136" grpId="0"/>
      <p:bldP spid="138" grpId="0"/>
      <p:bldP spid="143" grpId="0"/>
      <p:bldP spid="144" grpId="0"/>
      <p:bldP spid="145" grpId="0"/>
      <p:bldP spid="142" grpId="0"/>
      <p:bldP spid="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79924" y="5236860"/>
            <a:ext cx="3754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i="1" dirty="0">
                <a:solidFill>
                  <a:prstClr val="black"/>
                </a:solidFill>
              </a:rPr>
              <a:t>O</a:t>
            </a:r>
            <a:endParaRPr lang="ru-RU" sz="1867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809480" y="3679167"/>
                <a:ext cx="39876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110" y="2759375"/>
                <a:ext cx="34644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7544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>
            <a:off x="10829891" y="3583577"/>
            <a:ext cx="0" cy="4659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6520057" y="3039285"/>
            <a:ext cx="5036760" cy="3037641"/>
            <a:chOff x="4890042" y="2274133"/>
            <a:chExt cx="3777570" cy="2278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20273" y="3220525"/>
                  <a:ext cx="3270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273" y="3220525"/>
                  <a:ext cx="37401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5010959" y="2274133"/>
              <a:ext cx="2370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94387" y="3635375"/>
              <a:ext cx="0" cy="443646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Дуга 31"/>
            <p:cNvSpPr/>
            <p:nvPr/>
          </p:nvSpPr>
          <p:spPr>
            <a:xfrm rot="837752">
              <a:off x="5206021" y="3915663"/>
              <a:ext cx="290604" cy="271356"/>
            </a:xfrm>
            <a:prstGeom prst="arc">
              <a:avLst>
                <a:gd name="adj1" fmla="val 16006599"/>
                <a:gd name="adj2" fmla="val 2153831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53514" y="3356577"/>
              <a:ext cx="4832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i="1" dirty="0" err="1">
                  <a:solidFill>
                    <a:prstClr val="black"/>
                  </a:solidFill>
                </a:rPr>
                <a:t>h</a:t>
              </a:r>
              <a:r>
                <a:rPr lang="en-US" sz="1600" i="1" baseline="-25000" dirty="0" err="1">
                  <a:solidFill>
                    <a:prstClr val="black"/>
                  </a:solidFill>
                </a:rPr>
                <a:t>max</a:t>
              </a:r>
              <a:endParaRPr lang="ru-RU" sz="16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35337" y="4042407"/>
              <a:ext cx="23227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х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7979363" y="3466557"/>
              <a:ext cx="0" cy="425993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7564046" y="3890169"/>
              <a:ext cx="412736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267048" y="4332878"/>
              <a:ext cx="284245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8109499" y="4083050"/>
              <a:ext cx="0" cy="39225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576343" y="4267622"/>
              <a:ext cx="22386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L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606808" y="2885979"/>
              <a:ext cx="183704" cy="183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6694387" y="2987675"/>
              <a:ext cx="0" cy="47625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5176088" y="3991362"/>
              <a:ext cx="183704" cy="1837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472194" y="3387444"/>
              <a:ext cx="183704" cy="183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271755" y="2985296"/>
              <a:ext cx="2841046" cy="1098487"/>
            </a:xfrm>
            <a:custGeom>
              <a:avLst/>
              <a:gdLst>
                <a:gd name="connsiteX0" fmla="*/ 0 w 2849880"/>
                <a:gd name="connsiteY0" fmla="*/ 1303021 h 1310641"/>
                <a:gd name="connsiteX1" fmla="*/ 1432560 w 2849880"/>
                <a:gd name="connsiteY1" fmla="*/ 1 h 1310641"/>
                <a:gd name="connsiteX2" fmla="*/ 2849880 w 2849880"/>
                <a:gd name="connsiteY2" fmla="*/ 1310641 h 131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9880" h="1310641">
                  <a:moveTo>
                    <a:pt x="0" y="1303021"/>
                  </a:moveTo>
                  <a:cubicBezTo>
                    <a:pt x="478790" y="650876"/>
                    <a:pt x="957580" y="-1269"/>
                    <a:pt x="1432560" y="1"/>
                  </a:cubicBezTo>
                  <a:cubicBezTo>
                    <a:pt x="1907540" y="1271"/>
                    <a:pt x="2378710" y="655956"/>
                    <a:pt x="2849880" y="1310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5264666" y="3461544"/>
              <a:ext cx="419933" cy="62462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7564046" y="3463382"/>
              <a:ext cx="0" cy="425993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7564046" y="3467100"/>
              <a:ext cx="416991" cy="426244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5267048" y="2395538"/>
              <a:ext cx="0" cy="2084387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>
              <a:off x="5269587" y="3461544"/>
              <a:ext cx="415012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5684599" y="3463381"/>
              <a:ext cx="0" cy="61564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5267048" y="4084319"/>
              <a:ext cx="336359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 flipV="1">
              <a:off x="5268580" y="3461544"/>
              <a:ext cx="0" cy="621447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5262341" y="4083941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6695162" y="2980308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7556903" y="3465289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5334339" y="4031565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339" y="4031565"/>
                  <a:ext cx="44275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4890042" y="3397977"/>
                  <a:ext cx="400734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2" y="3397977"/>
                  <a:ext cx="447302" cy="29161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6775669" y="2682353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669" y="2682353"/>
                  <a:ext cx="44275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7666749" y="3178310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749" y="3178310"/>
                  <a:ext cx="44275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7226956" y="3651720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956" y="3651720"/>
                  <a:ext cx="378309" cy="29161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7915967" y="3706808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967" y="3706808"/>
                  <a:ext cx="3075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5406406" y="3799205"/>
                  <a:ext cx="27781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406" y="3799205"/>
                  <a:ext cx="32399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Группа 1"/>
          <p:cNvGrpSpPr/>
          <p:nvPr/>
        </p:nvGrpSpPr>
        <p:grpSpPr>
          <a:xfrm>
            <a:off x="477959" y="2419787"/>
            <a:ext cx="5644343" cy="2326324"/>
            <a:chOff x="360363" y="1814840"/>
            <a:chExt cx="4233257" cy="1744743"/>
          </a:xfrm>
        </p:grpSpPr>
        <p:sp>
          <p:nvSpPr>
            <p:cNvPr id="97" name="TextBox 96"/>
            <p:cNvSpPr txBox="1"/>
            <p:nvPr/>
          </p:nvSpPr>
          <p:spPr>
            <a:xfrm>
              <a:off x="360363" y="1814840"/>
              <a:ext cx="207109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2132277" y="2269383"/>
                  <a:ext cx="1389131" cy="301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7" y="2269383"/>
                  <a:ext cx="1438214" cy="32476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66200" y="2123991"/>
                  <a:ext cx="1902829" cy="505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00" y="2123991"/>
                  <a:ext cx="1939121" cy="52899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396994" y="2277878"/>
                  <a:ext cx="1196626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994" y="2277878"/>
                  <a:ext cx="1244123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TextBox 134"/>
            <p:cNvSpPr txBox="1"/>
            <p:nvPr/>
          </p:nvSpPr>
          <p:spPr>
            <a:xfrm>
              <a:off x="368676" y="2654356"/>
              <a:ext cx="284834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Начальные условия движения: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Прямоугольник 135"/>
                <p:cNvSpPr/>
                <p:nvPr/>
              </p:nvSpPr>
              <p:spPr>
                <a:xfrm>
                  <a:off x="368300" y="3274841"/>
                  <a:ext cx="1346234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Прямоугольник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" y="3274841"/>
                  <a:ext cx="1391856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Прямоугольник 137"/>
                <p:cNvSpPr/>
                <p:nvPr/>
              </p:nvSpPr>
              <p:spPr>
                <a:xfrm>
                  <a:off x="1581723" y="3277309"/>
                  <a:ext cx="1296990" cy="279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Прямоугольник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723" y="3277309"/>
                  <a:ext cx="1342996" cy="30284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480484" y="4778657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Прямоугольник 142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Прямоугольник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17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TextBox 144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Прямоугольник 145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Прямоугольник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Box 72"/>
          <p:cNvSpPr txBox="1"/>
          <p:nvPr/>
        </p:nvSpPr>
        <p:spPr>
          <a:xfrm>
            <a:off x="488951" y="3952427"/>
            <a:ext cx="53172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Время подъема на максимальную высоту: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4798" y="3951337"/>
            <a:ext cx="3853837" cy="382566"/>
            <a:chOff x="371098" y="2963507"/>
            <a:chExt cx="2890378" cy="286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051528" y="2964277"/>
                  <a:ext cx="808455" cy="279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=0; </m:t>
                        </m:r>
                      </m:oMath>
                    </m:oMathPara>
                  </a14:m>
                  <a:endParaRPr lang="ru-RU" sz="1867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28" y="2964277"/>
                  <a:ext cx="808455" cy="30284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71098" y="2963507"/>
                  <a:ext cx="850791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=0;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98" y="2963507"/>
                  <a:ext cx="850791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Прямоугольник 79"/>
                <p:cNvSpPr/>
                <p:nvPr/>
              </p:nvSpPr>
              <p:spPr>
                <a:xfrm>
                  <a:off x="1703376" y="2965690"/>
                  <a:ext cx="736500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=0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Прямоугольник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376" y="2965690"/>
                  <a:ext cx="78361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Прямоугольник 80"/>
                <p:cNvSpPr/>
                <p:nvPr/>
              </p:nvSpPr>
              <p:spPr>
                <a:xfrm>
                  <a:off x="2392007" y="2968158"/>
                  <a:ext cx="869469" cy="2795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Прямоугольник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07" y="2968158"/>
                  <a:ext cx="917367" cy="30284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79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-0.34413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79924" y="3039285"/>
            <a:ext cx="5076892" cy="3037641"/>
            <a:chOff x="4859943" y="2279463"/>
            <a:chExt cx="3807669" cy="2278231"/>
          </a:xfrm>
        </p:grpSpPr>
        <p:sp>
          <p:nvSpPr>
            <p:cNvPr id="39" name="TextBox 38"/>
            <p:cNvSpPr txBox="1"/>
            <p:nvPr/>
          </p:nvSpPr>
          <p:spPr>
            <a:xfrm>
              <a:off x="4859943" y="3927645"/>
              <a:ext cx="28156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O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107110" y="2759375"/>
                  <a:ext cx="29907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110" y="2759375"/>
                  <a:ext cx="34644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000" r="-17544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Прямая со стрелкой 49"/>
            <p:cNvCxnSpPr/>
            <p:nvPr/>
          </p:nvCxnSpPr>
          <p:spPr>
            <a:xfrm>
              <a:off x="8122418" y="2687683"/>
              <a:ext cx="0" cy="34949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71"/>
            <p:cNvGrpSpPr/>
            <p:nvPr/>
          </p:nvGrpSpPr>
          <p:grpSpPr>
            <a:xfrm>
              <a:off x="4890042" y="2279463"/>
              <a:ext cx="3777570" cy="2278231"/>
              <a:chOff x="4890042" y="2274133"/>
              <a:chExt cx="3777570" cy="2278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520273" y="3220525"/>
                    <a:ext cx="327061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273" y="3220525"/>
                    <a:ext cx="374012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TextBox 37"/>
              <p:cNvSpPr txBox="1"/>
              <p:nvPr/>
            </p:nvSpPr>
            <p:spPr>
              <a:xfrm>
                <a:off x="5010959" y="2274133"/>
                <a:ext cx="23708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у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694387" y="3635375"/>
                <a:ext cx="0" cy="443646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Дуга 31"/>
              <p:cNvSpPr/>
              <p:nvPr/>
            </p:nvSpPr>
            <p:spPr>
              <a:xfrm rot="837752">
                <a:off x="5206021" y="3915663"/>
                <a:ext cx="290604" cy="271356"/>
              </a:xfrm>
              <a:prstGeom prst="arc">
                <a:avLst>
                  <a:gd name="adj1" fmla="val 16006599"/>
                  <a:gd name="adj2" fmla="val 2153831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53514" y="3356577"/>
                <a:ext cx="4832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1600" i="1" dirty="0" err="1">
                    <a:solidFill>
                      <a:prstClr val="black"/>
                    </a:solidFill>
                  </a:rPr>
                  <a:t>h</a:t>
                </a:r>
                <a:r>
                  <a:rPr lang="en-US" sz="1600" i="1" baseline="-25000" dirty="0" err="1">
                    <a:solidFill>
                      <a:prstClr val="black"/>
                    </a:solidFill>
                  </a:rPr>
                  <a:t>max</a:t>
                </a:r>
                <a:endParaRPr lang="ru-RU" sz="1600" i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435337" y="4042407"/>
                <a:ext cx="23227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х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8" name="Прямая со стрелкой 97"/>
              <p:cNvCxnSpPr/>
              <p:nvPr/>
            </p:nvCxnSpPr>
            <p:spPr>
              <a:xfrm>
                <a:off x="7979363" y="3466557"/>
                <a:ext cx="0" cy="42599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>
                <a:off x="7564046" y="3890169"/>
                <a:ext cx="41273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5267048" y="4332878"/>
                <a:ext cx="284245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8109499" y="4083050"/>
                <a:ext cx="0" cy="39225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6576343" y="4267622"/>
                <a:ext cx="223860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L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6606808" y="2885979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6694387" y="2987675"/>
                <a:ext cx="0" cy="47625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Прямоугольник 46"/>
              <p:cNvSpPr/>
              <p:nvPr/>
            </p:nvSpPr>
            <p:spPr>
              <a:xfrm>
                <a:off x="5176088" y="3991362"/>
                <a:ext cx="183704" cy="1837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472194" y="3387444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271755" y="2985296"/>
                <a:ext cx="2841046" cy="1098487"/>
              </a:xfrm>
              <a:custGeom>
                <a:avLst/>
                <a:gdLst>
                  <a:gd name="connsiteX0" fmla="*/ 0 w 2849880"/>
                  <a:gd name="connsiteY0" fmla="*/ 1303021 h 1310641"/>
                  <a:gd name="connsiteX1" fmla="*/ 1432560 w 2849880"/>
                  <a:gd name="connsiteY1" fmla="*/ 1 h 1310641"/>
                  <a:gd name="connsiteX2" fmla="*/ 2849880 w 2849880"/>
                  <a:gd name="connsiteY2" fmla="*/ 1310641 h 131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880" h="1310641">
                    <a:moveTo>
                      <a:pt x="0" y="1303021"/>
                    </a:moveTo>
                    <a:cubicBezTo>
                      <a:pt x="478790" y="650876"/>
                      <a:pt x="957580" y="-1269"/>
                      <a:pt x="1432560" y="1"/>
                    </a:cubicBezTo>
                    <a:cubicBezTo>
                      <a:pt x="1907540" y="1271"/>
                      <a:pt x="2378710" y="655956"/>
                      <a:pt x="2849880" y="131064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 стрелкой 47"/>
              <p:cNvCxnSpPr/>
              <p:nvPr/>
            </p:nvCxnSpPr>
            <p:spPr>
              <a:xfrm flipV="1">
                <a:off x="5264666" y="3461544"/>
                <a:ext cx="419933" cy="624622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>
                <a:off x="7564046" y="3463382"/>
                <a:ext cx="0" cy="425993"/>
              </a:xfrm>
              <a:prstGeom prst="straightConnector1">
                <a:avLst/>
              </a:prstGeom>
              <a:ln w="12700">
                <a:solidFill>
                  <a:srgbClr val="00C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/>
              <p:nvPr/>
            </p:nvCxnSpPr>
            <p:spPr>
              <a:xfrm>
                <a:off x="7564046" y="3467100"/>
                <a:ext cx="416991" cy="426244"/>
              </a:xfrm>
              <a:prstGeom prst="straightConnector1">
                <a:avLst/>
              </a:prstGeom>
              <a:ln w="12700">
                <a:solidFill>
                  <a:srgbClr val="00CC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flipV="1">
                <a:off x="5267048" y="2395538"/>
                <a:ext cx="0" cy="2084387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>
                <a:off x="5269587" y="3461544"/>
                <a:ext cx="415012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5684599" y="3463381"/>
                <a:ext cx="0" cy="6156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5267048" y="4084319"/>
                <a:ext cx="336359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 flipV="1">
                <a:off x="5268580" y="3461544"/>
                <a:ext cx="0" cy="621447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/>
              <p:nvPr/>
            </p:nvCxnSpPr>
            <p:spPr>
              <a:xfrm>
                <a:off x="5262341" y="4083941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 стрелкой 114"/>
              <p:cNvCxnSpPr/>
              <p:nvPr/>
            </p:nvCxnSpPr>
            <p:spPr>
              <a:xfrm>
                <a:off x="6695162" y="2980308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 стрелкой 115"/>
              <p:cNvCxnSpPr/>
              <p:nvPr/>
            </p:nvCxnSpPr>
            <p:spPr>
              <a:xfrm>
                <a:off x="7556903" y="3465289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5334339" y="4031565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339" y="4031565"/>
                    <a:ext cx="442750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890042" y="3397977"/>
                    <a:ext cx="400734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0042" y="3397977"/>
                    <a:ext cx="447302" cy="29161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0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775669" y="2682353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5669" y="2682353"/>
                    <a:ext cx="442750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7666749" y="3178310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6749" y="3178310"/>
                    <a:ext cx="442750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7226956" y="3651720"/>
                    <a:ext cx="332495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6956" y="3651720"/>
                    <a:ext cx="378309" cy="29161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915967" y="3706808"/>
                    <a:ext cx="261370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5967" y="3706808"/>
                    <a:ext cx="307520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5406406" y="3799205"/>
                    <a:ext cx="277817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6406" y="3799205"/>
                    <a:ext cx="323999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TextBox 79"/>
          <p:cNvSpPr txBox="1"/>
          <p:nvPr/>
        </p:nvSpPr>
        <p:spPr>
          <a:xfrm>
            <a:off x="488951" y="3952427"/>
            <a:ext cx="53172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Время подъема на максимальную высоту: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724" y="4504436"/>
                <a:ext cx="2069156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3" y="3378327"/>
                <a:ext cx="1598643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353836" y="4363461"/>
                <a:ext cx="1938416" cy="67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77" y="3272595"/>
                <a:ext cx="1499449" cy="531940"/>
              </a:xfrm>
              <a:prstGeom prst="rect">
                <a:avLst/>
              </a:prstGeom>
              <a:blipFill rotWithShape="0">
                <a:blip r:embed="rId1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696316" y="4352365"/>
                <a:ext cx="1500283" cy="67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6" y="3264273"/>
                <a:ext cx="1171154" cy="531940"/>
              </a:xfrm>
              <a:prstGeom prst="rect">
                <a:avLst/>
              </a:prstGeom>
              <a:blipFill rotWithShape="0">
                <a:blip r:embed="rId2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390628" y="2831745"/>
                <a:ext cx="1500283" cy="67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70" y="2123808"/>
                <a:ext cx="1171154" cy="531940"/>
              </a:xfrm>
              <a:prstGeom prst="rect">
                <a:avLst/>
              </a:prstGeom>
              <a:blipFill rotWithShape="0">
                <a:blip r:embed="rId2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96248" y="2987636"/>
            <a:ext cx="3704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 </a:t>
            </a:r>
            <a:r>
              <a:rPr lang="ru-RU" sz="1600" dirty="0">
                <a:solidFill>
                  <a:prstClr val="black"/>
                </a:solidFill>
              </a:rPr>
              <a:t>время подъема на макс. высоту.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22043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1563 0.1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0295 -0.220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10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87" grpId="1"/>
      <p:bldP spid="87" grpId="2"/>
      <p:bldP spid="87" grpId="3"/>
      <p:bldP spid="88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8951" y="3952427"/>
            <a:ext cx="53172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Время подъема на максимальную высоту: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724" y="4504436"/>
                <a:ext cx="2069156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3" y="3378327"/>
                <a:ext cx="1598643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345656" y="4363461"/>
                <a:ext cx="1938416" cy="67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42" y="3272595"/>
                <a:ext cx="1499449" cy="531940"/>
              </a:xfrm>
              <a:prstGeom prst="rect">
                <a:avLst/>
              </a:prstGeom>
              <a:blipFill rotWithShape="0">
                <a:blip r:embed="rId9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88952" y="5014491"/>
            <a:ext cx="41175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Максимальная высота подъема: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489186" y="5372454"/>
                <a:ext cx="4385047" cy="980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  <m:r>
                                        <a:rPr lang="en-US" sz="1867" i="1" baseline="-25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func>
                                        <m:funcPr>
                                          <m:ctrlP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67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18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9" y="4029340"/>
                <a:ext cx="3347904" cy="7584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29890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8951" y="3952427"/>
            <a:ext cx="531726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Время подъема на максимальную высоту: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724" y="4504436"/>
                <a:ext cx="2069156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3" y="3378327"/>
                <a:ext cx="1598643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345656" y="4363461"/>
                <a:ext cx="1938416" cy="678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42" y="3272595"/>
                <a:ext cx="1499449" cy="531940"/>
              </a:xfrm>
              <a:prstGeom prst="rect">
                <a:avLst/>
              </a:prstGeom>
              <a:blipFill rotWithShape="0">
                <a:blip r:embed="rId9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88952" y="5014491"/>
            <a:ext cx="41175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Максимальная высота подъема: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489185" y="5629362"/>
                <a:ext cx="3275384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9" y="4222021"/>
                <a:ext cx="2501326" cy="565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556353" y="5629362"/>
                <a:ext cx="1470595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64" y="4222021"/>
                <a:ext cx="1148841" cy="565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799908" y="5629362"/>
                <a:ext cx="1135054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31" y="4222021"/>
                <a:ext cx="897490" cy="565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392426" y="3540998"/>
                <a:ext cx="1970219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19" y="2655748"/>
                <a:ext cx="1522789" cy="565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168041" y="3749964"/>
            <a:ext cx="2743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макс. высота подъема.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35995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6 L 0.28091 -0.3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-15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7" grpId="2"/>
      <p:bldP spid="27" grpId="3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6" y="515809"/>
            <a:ext cx="62696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Равноускоренное движение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89251" y="1671330"/>
            <a:ext cx="5318883" cy="2393357"/>
            <a:chOff x="366938" y="1487948"/>
            <a:chExt cx="3989162" cy="179501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6938" y="1487948"/>
              <a:ext cx="398916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Равноускоренное прямолинейное движение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6938" y="2059554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движение, при котором скорость тела за любые равные промежутки времени изменяется одинаково, т. е. это движение с постоянным по модулю и направлению ускорением.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85257" y="1886556"/>
            <a:ext cx="4265853" cy="724687"/>
            <a:chOff x="4780553" y="1365023"/>
            <a:chExt cx="3199390" cy="543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780553" y="1365023"/>
                  <a:ext cx="1562591" cy="543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553" y="1365023"/>
                  <a:ext cx="1610634" cy="5666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184740" y="1493808"/>
              <a:ext cx="179520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 ускорение тела.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88527" y="4513725"/>
            <a:ext cx="5319607" cy="1763959"/>
            <a:chOff x="366395" y="2745812"/>
            <a:chExt cx="3989705" cy="132296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6938" y="2745812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Ускорение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6395" y="3076202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величина, численно равная отношению изменения скорости ко времени, за который оно произошло.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96142" y="2828678"/>
            <a:ext cx="5328677" cy="788759"/>
            <a:chOff x="4788717" y="2861113"/>
            <a:chExt cx="3996508" cy="59156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788717" y="2861113"/>
              <a:ext cx="3996508" cy="346249"/>
              <a:chOff x="4788717" y="1371648"/>
              <a:chExt cx="3996508" cy="3462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788717" y="1371648"/>
                    <a:ext cx="1659589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sz="24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717" y="1371648"/>
                    <a:ext cx="1707647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TextBox 55"/>
              <p:cNvSpPr txBox="1"/>
              <p:nvPr/>
            </p:nvSpPr>
            <p:spPr>
              <a:xfrm>
                <a:off x="6297661" y="1395396"/>
                <a:ext cx="2487564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1867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— </a:t>
                </a:r>
                <a:r>
                  <a:rPr lang="ru-RU" sz="1867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ур</a:t>
                </a:r>
                <a:r>
                  <a:rPr lang="en-US" sz="1867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ru-RU" sz="1867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ние</a:t>
                </a:r>
                <a:r>
                  <a:rPr lang="ru-RU" sz="1867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скорости</a:t>
                </a:r>
                <a:r>
                  <a:rPr lang="en-US" sz="1867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867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в</a:t>
                </a:r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4796881" y="3167940"/>
              <a:ext cx="3081613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проекциях на координатную ось.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661" y="3834767"/>
            <a:ext cx="5241322" cy="749308"/>
            <a:chOff x="4794496" y="2420918"/>
            <a:chExt cx="3930991" cy="561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794496" y="2420918"/>
                  <a:ext cx="1767888" cy="56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2420918"/>
                  <a:ext cx="1817229" cy="5848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6414517" y="2588014"/>
              <a:ext cx="231097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ур-ние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перемещения.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92662" y="4801168"/>
            <a:ext cx="4960552" cy="1057369"/>
            <a:chOff x="4794496" y="3661682"/>
            <a:chExt cx="3720414" cy="79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94496" y="3661682"/>
                  <a:ext cx="2042482" cy="561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33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133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133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24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496" y="3661682"/>
                  <a:ext cx="2093330" cy="58484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704077" y="3828778"/>
              <a:ext cx="181083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—</a:t>
              </a:r>
              <a:r>
                <a:rPr lang="en-US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кинематическое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795520" y="4169967"/>
              <a:ext cx="124938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867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ур-ние</a:t>
              </a:r>
              <a:r>
                <a:rPr lang="ru-RU" sz="1867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РУД.</a:t>
              </a:r>
              <a:endParaRPr lang="ru-RU" sz="1867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4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8951" y="3952427"/>
            <a:ext cx="5317260" cy="2400209"/>
            <a:chOff x="366713" y="2964320"/>
            <a:chExt cx="3987945" cy="1800157"/>
          </a:xfrm>
        </p:grpSpPr>
        <p:sp>
          <p:nvSpPr>
            <p:cNvPr id="80" name="TextBox 79"/>
            <p:cNvSpPr txBox="1"/>
            <p:nvPr/>
          </p:nvSpPr>
          <p:spPr>
            <a:xfrm>
              <a:off x="366713" y="2964320"/>
              <a:ext cx="39879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Время подъема на максимальную высоту: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67293" y="3378327"/>
                  <a:ext cx="155186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93" y="3378327"/>
                  <a:ext cx="1598643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759242" y="3272595"/>
                  <a:ext cx="14538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242" y="3272595"/>
                  <a:ext cx="1499449" cy="53194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/>
            <p:cNvSpPr txBox="1"/>
            <p:nvPr/>
          </p:nvSpPr>
          <p:spPr>
            <a:xfrm>
              <a:off x="366714" y="3760868"/>
              <a:ext cx="3088180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Максимальная высота подъема: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Прямоугольник 87"/>
                <p:cNvSpPr/>
                <p:nvPr/>
              </p:nvSpPr>
              <p:spPr>
                <a:xfrm>
                  <a:off x="366889" y="4222021"/>
                  <a:ext cx="2456538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Прямоугольник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4222021"/>
                  <a:ext cx="2501326" cy="5657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2667264" y="4222021"/>
                  <a:ext cx="1102946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264" y="4222021"/>
                  <a:ext cx="1148841" cy="5657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392426" y="3540998"/>
                <a:ext cx="1970219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19" y="2655748"/>
                <a:ext cx="1522789" cy="565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168041" y="3749964"/>
            <a:ext cx="2743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макс. высота подъема.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951" y="3952427"/>
            <a:ext cx="43169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Момент падения камня на Землю: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20089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8951" y="3952427"/>
            <a:ext cx="43169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Момент падения камня на Землю: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479924" y="3039285"/>
            <a:ext cx="5076892" cy="3037641"/>
            <a:chOff x="4859943" y="2279463"/>
            <a:chExt cx="3807669" cy="2278231"/>
          </a:xfrm>
        </p:grpSpPr>
        <p:sp>
          <p:nvSpPr>
            <p:cNvPr id="83" name="TextBox 82"/>
            <p:cNvSpPr txBox="1"/>
            <p:nvPr/>
          </p:nvSpPr>
          <p:spPr>
            <a:xfrm>
              <a:off x="4859943" y="3927645"/>
              <a:ext cx="28156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O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8107110" y="2759375"/>
                  <a:ext cx="29907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110" y="2759375"/>
                  <a:ext cx="346440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0000" r="-17544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Прямая со стрелкой 88"/>
            <p:cNvCxnSpPr/>
            <p:nvPr/>
          </p:nvCxnSpPr>
          <p:spPr>
            <a:xfrm>
              <a:off x="8122418" y="2687683"/>
              <a:ext cx="0" cy="34949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Группа 89"/>
            <p:cNvGrpSpPr/>
            <p:nvPr/>
          </p:nvGrpSpPr>
          <p:grpSpPr>
            <a:xfrm>
              <a:off x="4890042" y="2279463"/>
              <a:ext cx="3777570" cy="2278231"/>
              <a:chOff x="4890042" y="2274133"/>
              <a:chExt cx="3777570" cy="2278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520273" y="3220525"/>
                    <a:ext cx="327061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273" y="3220525"/>
                    <a:ext cx="374012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TextBox 91"/>
              <p:cNvSpPr txBox="1"/>
              <p:nvPr/>
            </p:nvSpPr>
            <p:spPr>
              <a:xfrm>
                <a:off x="5010959" y="2274133"/>
                <a:ext cx="23708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у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6694387" y="3635375"/>
                <a:ext cx="0" cy="443646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Дуга 93"/>
              <p:cNvSpPr/>
              <p:nvPr/>
            </p:nvSpPr>
            <p:spPr>
              <a:xfrm rot="837752">
                <a:off x="5206021" y="3915663"/>
                <a:ext cx="290604" cy="271356"/>
              </a:xfrm>
              <a:prstGeom prst="arc">
                <a:avLst>
                  <a:gd name="adj1" fmla="val 16006599"/>
                  <a:gd name="adj2" fmla="val 2153831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453514" y="3356577"/>
                <a:ext cx="4832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1600" i="1" dirty="0" err="1">
                    <a:solidFill>
                      <a:prstClr val="black"/>
                    </a:solidFill>
                  </a:rPr>
                  <a:t>h</a:t>
                </a:r>
                <a:r>
                  <a:rPr lang="en-US" sz="1600" i="1" baseline="-25000" dirty="0" err="1">
                    <a:solidFill>
                      <a:prstClr val="black"/>
                    </a:solidFill>
                  </a:rPr>
                  <a:t>max</a:t>
                </a:r>
                <a:endParaRPr lang="ru-RU" sz="1600" i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435337" y="4042407"/>
                <a:ext cx="23227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х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7" name="Прямая со стрелкой 96"/>
              <p:cNvCxnSpPr/>
              <p:nvPr/>
            </p:nvCxnSpPr>
            <p:spPr>
              <a:xfrm>
                <a:off x="7979363" y="3466557"/>
                <a:ext cx="0" cy="42599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 стрелкой 97"/>
              <p:cNvCxnSpPr/>
              <p:nvPr/>
            </p:nvCxnSpPr>
            <p:spPr>
              <a:xfrm>
                <a:off x="7564046" y="3890169"/>
                <a:ext cx="41273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267048" y="4332878"/>
                <a:ext cx="284245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V="1">
                <a:off x="8109499" y="4083050"/>
                <a:ext cx="0" cy="39225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6576343" y="4267622"/>
                <a:ext cx="223860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L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6606808" y="2885979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6694387" y="2987675"/>
                <a:ext cx="0" cy="47625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103"/>
              <p:cNvSpPr/>
              <p:nvPr/>
            </p:nvSpPr>
            <p:spPr>
              <a:xfrm>
                <a:off x="5176088" y="3991362"/>
                <a:ext cx="183704" cy="1837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7472194" y="3387444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271755" y="2985296"/>
                <a:ext cx="2841046" cy="1098487"/>
              </a:xfrm>
              <a:custGeom>
                <a:avLst/>
                <a:gdLst>
                  <a:gd name="connsiteX0" fmla="*/ 0 w 2849880"/>
                  <a:gd name="connsiteY0" fmla="*/ 1303021 h 1310641"/>
                  <a:gd name="connsiteX1" fmla="*/ 1432560 w 2849880"/>
                  <a:gd name="connsiteY1" fmla="*/ 1 h 1310641"/>
                  <a:gd name="connsiteX2" fmla="*/ 2849880 w 2849880"/>
                  <a:gd name="connsiteY2" fmla="*/ 1310641 h 131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880" h="1310641">
                    <a:moveTo>
                      <a:pt x="0" y="1303021"/>
                    </a:moveTo>
                    <a:cubicBezTo>
                      <a:pt x="478790" y="650876"/>
                      <a:pt x="957580" y="-1269"/>
                      <a:pt x="1432560" y="1"/>
                    </a:cubicBezTo>
                    <a:cubicBezTo>
                      <a:pt x="1907540" y="1271"/>
                      <a:pt x="2378710" y="655956"/>
                      <a:pt x="2849880" y="131064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7" name="Прямая со стрелкой 106"/>
              <p:cNvCxnSpPr/>
              <p:nvPr/>
            </p:nvCxnSpPr>
            <p:spPr>
              <a:xfrm flipV="1">
                <a:off x="5264666" y="3461544"/>
                <a:ext cx="419933" cy="624622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 стрелкой 107"/>
              <p:cNvCxnSpPr/>
              <p:nvPr/>
            </p:nvCxnSpPr>
            <p:spPr>
              <a:xfrm>
                <a:off x="7564046" y="3463382"/>
                <a:ext cx="0" cy="425993"/>
              </a:xfrm>
              <a:prstGeom prst="straightConnector1">
                <a:avLst/>
              </a:prstGeom>
              <a:ln w="12700">
                <a:solidFill>
                  <a:srgbClr val="00C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7564046" y="3467100"/>
                <a:ext cx="416991" cy="426244"/>
              </a:xfrm>
              <a:prstGeom prst="straightConnector1">
                <a:avLst/>
              </a:prstGeom>
              <a:ln w="12700">
                <a:solidFill>
                  <a:srgbClr val="00CC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 стрелкой 109"/>
              <p:cNvCxnSpPr/>
              <p:nvPr/>
            </p:nvCxnSpPr>
            <p:spPr>
              <a:xfrm flipV="1">
                <a:off x="5267048" y="2395538"/>
                <a:ext cx="0" cy="2084387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/>
              <p:nvPr/>
            </p:nvCxnSpPr>
            <p:spPr>
              <a:xfrm>
                <a:off x="5269587" y="3461544"/>
                <a:ext cx="415012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/>
              <p:nvPr/>
            </p:nvCxnSpPr>
            <p:spPr>
              <a:xfrm>
                <a:off x="5684599" y="3463381"/>
                <a:ext cx="0" cy="6156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 стрелкой 112"/>
              <p:cNvCxnSpPr/>
              <p:nvPr/>
            </p:nvCxnSpPr>
            <p:spPr>
              <a:xfrm>
                <a:off x="5267048" y="4084319"/>
                <a:ext cx="336359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 стрелкой 113"/>
              <p:cNvCxnSpPr/>
              <p:nvPr/>
            </p:nvCxnSpPr>
            <p:spPr>
              <a:xfrm flipV="1">
                <a:off x="5268580" y="3461544"/>
                <a:ext cx="0" cy="621447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 стрелкой 114"/>
              <p:cNvCxnSpPr/>
              <p:nvPr/>
            </p:nvCxnSpPr>
            <p:spPr>
              <a:xfrm>
                <a:off x="5262341" y="4083941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 стрелкой 115"/>
              <p:cNvCxnSpPr/>
              <p:nvPr/>
            </p:nvCxnSpPr>
            <p:spPr>
              <a:xfrm>
                <a:off x="6695162" y="2980308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 стрелкой 116"/>
              <p:cNvCxnSpPr/>
              <p:nvPr/>
            </p:nvCxnSpPr>
            <p:spPr>
              <a:xfrm>
                <a:off x="7556903" y="3465289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5334339" y="4031565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339" y="4031565"/>
                    <a:ext cx="442750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890042" y="3397977"/>
                    <a:ext cx="400734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0042" y="3397977"/>
                    <a:ext cx="447302" cy="29161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20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6775669" y="2682353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5669" y="2682353"/>
                    <a:ext cx="442750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7666749" y="3178310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6749" y="3178310"/>
                    <a:ext cx="442750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226956" y="3651720"/>
                    <a:ext cx="332495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6956" y="3651720"/>
                    <a:ext cx="378309" cy="29161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7915967" y="3706808"/>
                    <a:ext cx="261370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5967" y="3706808"/>
                    <a:ext cx="307520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5406406" y="3799205"/>
                    <a:ext cx="277817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6406" y="3799205"/>
                    <a:ext cx="323999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482867" y="4367064"/>
                <a:ext cx="2453942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0" y="3275298"/>
                <a:ext cx="1887312" cy="526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82631" y="5492084"/>
                <a:ext cx="1977935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73" y="4119063"/>
                <a:ext cx="1483451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2735279" y="4389919"/>
                <a:ext cx="2095061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59" y="3292439"/>
                <a:ext cx="1616533" cy="534826"/>
              </a:xfrm>
              <a:prstGeom prst="rect">
                <a:avLst/>
              </a:prstGeom>
              <a:blipFill rotWithShape="0">
                <a:blip r:embed="rId2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121207" y="5351802"/>
                <a:ext cx="2569000" cy="68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05" y="4013851"/>
                <a:ext cx="1926750" cy="534826"/>
              </a:xfrm>
              <a:prstGeom prst="rect">
                <a:avLst/>
              </a:prstGeom>
              <a:blipFill rotWithShape="0">
                <a:blip r:embed="rId2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249389" y="5317839"/>
                <a:ext cx="1556831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41" y="3988379"/>
                <a:ext cx="1167623" cy="58484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41546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8642E-6 L 4.44444E-6 0.00031 L -0.11737 -0.13118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-654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8951" y="3952427"/>
            <a:ext cx="43169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Момент падения камня на Землю: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482867" y="4367064"/>
                <a:ext cx="2453942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0" y="3275298"/>
                <a:ext cx="1887312" cy="526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82631" y="5492084"/>
                <a:ext cx="1977935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73" y="4119063"/>
                <a:ext cx="1483451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2735279" y="4389919"/>
                <a:ext cx="2095061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59" y="3292439"/>
                <a:ext cx="1616533" cy="534826"/>
              </a:xfrm>
              <a:prstGeom prst="rect">
                <a:avLst/>
              </a:prstGeom>
              <a:blipFill rotWithShape="0"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121207" y="5351802"/>
                <a:ext cx="2569000" cy="68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 baseline="-25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func>
                        <m:func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05" y="4013851"/>
                <a:ext cx="1926750" cy="534826"/>
              </a:xfrm>
              <a:prstGeom prst="rect">
                <a:avLst/>
              </a:prstGeom>
              <a:blipFill rotWithShape="0">
                <a:blip r:embed="rId1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249389" y="5317839"/>
                <a:ext cx="1556831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41" y="3988379"/>
                <a:ext cx="1167623" cy="58484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Группа 71"/>
          <p:cNvGrpSpPr/>
          <p:nvPr/>
        </p:nvGrpSpPr>
        <p:grpSpPr>
          <a:xfrm>
            <a:off x="6479924" y="3039285"/>
            <a:ext cx="5076892" cy="3037641"/>
            <a:chOff x="4859943" y="2279463"/>
            <a:chExt cx="3807669" cy="2278231"/>
          </a:xfrm>
        </p:grpSpPr>
        <p:sp>
          <p:nvSpPr>
            <p:cNvPr id="74" name="TextBox 73"/>
            <p:cNvSpPr txBox="1"/>
            <p:nvPr/>
          </p:nvSpPr>
          <p:spPr>
            <a:xfrm>
              <a:off x="4859943" y="3927645"/>
              <a:ext cx="28156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867" i="1" dirty="0">
                  <a:solidFill>
                    <a:prstClr val="black"/>
                  </a:solidFill>
                </a:rPr>
                <a:t>O</a:t>
              </a:r>
              <a:endParaRPr lang="ru-RU" sz="1867" i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07110" y="2759375"/>
                  <a:ext cx="29907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110" y="2759375"/>
                  <a:ext cx="346440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0000" r="-17544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Прямая со стрелкой 76"/>
            <p:cNvCxnSpPr/>
            <p:nvPr/>
          </p:nvCxnSpPr>
          <p:spPr>
            <a:xfrm>
              <a:off x="8122418" y="2687683"/>
              <a:ext cx="0" cy="34949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/>
            <p:cNvGrpSpPr/>
            <p:nvPr/>
          </p:nvGrpSpPr>
          <p:grpSpPr>
            <a:xfrm>
              <a:off x="4890042" y="2279463"/>
              <a:ext cx="3777570" cy="2278231"/>
              <a:chOff x="4890042" y="2274133"/>
              <a:chExt cx="3777570" cy="2278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520273" y="3220525"/>
                    <a:ext cx="327061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273" y="3220525"/>
                    <a:ext cx="374012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327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TextBox 80"/>
              <p:cNvSpPr txBox="1"/>
              <p:nvPr/>
            </p:nvSpPr>
            <p:spPr>
              <a:xfrm>
                <a:off x="5010959" y="2274133"/>
                <a:ext cx="23708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у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6694387" y="3635375"/>
                <a:ext cx="0" cy="443646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Дуга 85"/>
              <p:cNvSpPr/>
              <p:nvPr/>
            </p:nvSpPr>
            <p:spPr>
              <a:xfrm rot="837752">
                <a:off x="5206021" y="3915663"/>
                <a:ext cx="290604" cy="271356"/>
              </a:xfrm>
              <a:prstGeom prst="arc">
                <a:avLst>
                  <a:gd name="adj1" fmla="val 16006599"/>
                  <a:gd name="adj2" fmla="val 2153831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453514" y="3356577"/>
                <a:ext cx="4832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1600" i="1" dirty="0" err="1">
                    <a:solidFill>
                      <a:prstClr val="black"/>
                    </a:solidFill>
                  </a:rPr>
                  <a:t>h</a:t>
                </a:r>
                <a:r>
                  <a:rPr lang="en-US" sz="1600" i="1" baseline="-25000" dirty="0" err="1">
                    <a:solidFill>
                      <a:prstClr val="black"/>
                    </a:solidFill>
                  </a:rPr>
                  <a:t>max</a:t>
                </a:r>
                <a:endParaRPr lang="ru-RU" sz="1600" i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435337" y="4042407"/>
                <a:ext cx="23227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ru-RU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х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7979363" y="3466557"/>
                <a:ext cx="0" cy="42599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 стрелкой 134"/>
              <p:cNvCxnSpPr/>
              <p:nvPr/>
            </p:nvCxnSpPr>
            <p:spPr>
              <a:xfrm>
                <a:off x="7564046" y="3890169"/>
                <a:ext cx="41273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267048" y="4332878"/>
                <a:ext cx="284245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8109499" y="4083050"/>
                <a:ext cx="0" cy="39225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576343" y="4267622"/>
                <a:ext cx="223860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867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L</a:t>
                </a:r>
                <a:endParaRPr lang="ru-RU" sz="1867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6606808" y="2885979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6694387" y="2987675"/>
                <a:ext cx="0" cy="47625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Прямоугольник 140"/>
              <p:cNvSpPr/>
              <p:nvPr/>
            </p:nvSpPr>
            <p:spPr>
              <a:xfrm>
                <a:off x="5176088" y="3991362"/>
                <a:ext cx="183704" cy="18370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7472194" y="3387444"/>
                <a:ext cx="183704" cy="1837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5271755" y="2985296"/>
                <a:ext cx="2841046" cy="1098487"/>
              </a:xfrm>
              <a:custGeom>
                <a:avLst/>
                <a:gdLst>
                  <a:gd name="connsiteX0" fmla="*/ 0 w 2849880"/>
                  <a:gd name="connsiteY0" fmla="*/ 1303021 h 1310641"/>
                  <a:gd name="connsiteX1" fmla="*/ 1432560 w 2849880"/>
                  <a:gd name="connsiteY1" fmla="*/ 1 h 1310641"/>
                  <a:gd name="connsiteX2" fmla="*/ 2849880 w 2849880"/>
                  <a:gd name="connsiteY2" fmla="*/ 1310641 h 131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880" h="1310641">
                    <a:moveTo>
                      <a:pt x="0" y="1303021"/>
                    </a:moveTo>
                    <a:cubicBezTo>
                      <a:pt x="478790" y="650876"/>
                      <a:pt x="957580" y="-1269"/>
                      <a:pt x="1432560" y="1"/>
                    </a:cubicBezTo>
                    <a:cubicBezTo>
                      <a:pt x="1907540" y="1271"/>
                      <a:pt x="2378710" y="655956"/>
                      <a:pt x="2849880" y="131064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4" name="Прямая со стрелкой 143"/>
              <p:cNvCxnSpPr/>
              <p:nvPr/>
            </p:nvCxnSpPr>
            <p:spPr>
              <a:xfrm flipV="1">
                <a:off x="5264666" y="3461544"/>
                <a:ext cx="419933" cy="624622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 стрелкой 144"/>
              <p:cNvCxnSpPr/>
              <p:nvPr/>
            </p:nvCxnSpPr>
            <p:spPr>
              <a:xfrm>
                <a:off x="7564046" y="3463382"/>
                <a:ext cx="0" cy="425993"/>
              </a:xfrm>
              <a:prstGeom prst="straightConnector1">
                <a:avLst/>
              </a:prstGeom>
              <a:ln w="12700">
                <a:solidFill>
                  <a:srgbClr val="00CC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 стрелкой 145"/>
              <p:cNvCxnSpPr/>
              <p:nvPr/>
            </p:nvCxnSpPr>
            <p:spPr>
              <a:xfrm>
                <a:off x="7564046" y="3467100"/>
                <a:ext cx="416991" cy="426244"/>
              </a:xfrm>
              <a:prstGeom prst="straightConnector1">
                <a:avLst/>
              </a:prstGeom>
              <a:ln w="12700">
                <a:solidFill>
                  <a:srgbClr val="00CC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 стрелкой 146"/>
              <p:cNvCxnSpPr/>
              <p:nvPr/>
            </p:nvCxnSpPr>
            <p:spPr>
              <a:xfrm flipV="1">
                <a:off x="5267048" y="2395538"/>
                <a:ext cx="0" cy="2084387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 стрелкой 147"/>
              <p:cNvCxnSpPr/>
              <p:nvPr/>
            </p:nvCxnSpPr>
            <p:spPr>
              <a:xfrm>
                <a:off x="5269587" y="3461544"/>
                <a:ext cx="415012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 стрелкой 148"/>
              <p:cNvCxnSpPr/>
              <p:nvPr/>
            </p:nvCxnSpPr>
            <p:spPr>
              <a:xfrm>
                <a:off x="5684599" y="3463381"/>
                <a:ext cx="0" cy="6156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 стрелкой 149"/>
              <p:cNvCxnSpPr/>
              <p:nvPr/>
            </p:nvCxnSpPr>
            <p:spPr>
              <a:xfrm>
                <a:off x="5267048" y="4084319"/>
                <a:ext cx="336359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 стрелкой 150"/>
              <p:cNvCxnSpPr/>
              <p:nvPr/>
            </p:nvCxnSpPr>
            <p:spPr>
              <a:xfrm flipV="1">
                <a:off x="5268580" y="3461544"/>
                <a:ext cx="0" cy="621447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 стрелкой 151"/>
              <p:cNvCxnSpPr/>
              <p:nvPr/>
            </p:nvCxnSpPr>
            <p:spPr>
              <a:xfrm>
                <a:off x="5262341" y="4083941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 стрелкой 152"/>
              <p:cNvCxnSpPr/>
              <p:nvPr/>
            </p:nvCxnSpPr>
            <p:spPr>
              <a:xfrm>
                <a:off x="6695162" y="2980308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 стрелкой 153"/>
              <p:cNvCxnSpPr/>
              <p:nvPr/>
            </p:nvCxnSpPr>
            <p:spPr>
              <a:xfrm>
                <a:off x="7556903" y="3465289"/>
                <a:ext cx="419879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5334339" y="4031565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TextBox 1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339" y="4031565"/>
                    <a:ext cx="442750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890042" y="3397977"/>
                    <a:ext cx="400734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0042" y="3397977"/>
                    <a:ext cx="447302" cy="291618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208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6775669" y="2682353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5669" y="2682353"/>
                    <a:ext cx="442750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666749" y="3178310"/>
                    <a:ext cx="39621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6749" y="3178310"/>
                    <a:ext cx="442750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7226956" y="3651720"/>
                    <a:ext cx="332495" cy="2684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6956" y="3651720"/>
                    <a:ext cx="378309" cy="291618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7915967" y="3706808"/>
                    <a:ext cx="261370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5967" y="3706808"/>
                    <a:ext cx="307520" cy="27699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406406" y="3799205"/>
                    <a:ext cx="277817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6406" y="3799205"/>
                    <a:ext cx="323999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Прямоугольник 162"/>
              <p:cNvSpPr/>
              <p:nvPr/>
            </p:nvSpPr>
            <p:spPr>
              <a:xfrm>
                <a:off x="6396771" y="4302844"/>
                <a:ext cx="165692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3" name="Прямоугольник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78" y="3227133"/>
                <a:ext cx="1288238" cy="534826"/>
              </a:xfrm>
              <a:prstGeom prst="rect">
                <a:avLst/>
              </a:prstGeom>
              <a:blipFill rotWithShape="0">
                <a:blip r:embed="rId2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847964" y="4461599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время движения.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389130" y="4945309"/>
                <a:ext cx="1659711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47" y="3708981"/>
                <a:ext cx="1244783" cy="5657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/>
          <p:cNvSpPr txBox="1"/>
          <p:nvPr/>
        </p:nvSpPr>
        <p:spPr>
          <a:xfrm>
            <a:off x="7792031" y="5137811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дальность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383868" y="5570698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полета.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Прямоугольник 167"/>
              <p:cNvSpPr/>
              <p:nvPr/>
            </p:nvSpPr>
            <p:spPr>
              <a:xfrm>
                <a:off x="3084759" y="4392381"/>
                <a:ext cx="165692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8" name="Прямоугольник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569" y="3294286"/>
                <a:ext cx="1288238" cy="534826"/>
              </a:xfrm>
              <a:prstGeom prst="rect">
                <a:avLst/>
              </a:prstGeom>
              <a:blipFill rotWithShape="0">
                <a:blip r:embed="rId2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4492588" y="5318763"/>
                <a:ext cx="1153456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41" y="3989072"/>
                <a:ext cx="865092" cy="58484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1563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463 L 0.19167 -0.05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29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62E-6 L 0.27153 -0.013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71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  <p:bldP spid="168" grpId="0"/>
      <p:bldP spid="168" grpId="1"/>
      <p:bldP spid="168" grpId="2"/>
      <p:bldP spid="168" grpId="3"/>
      <p:bldP spid="169" grpId="0"/>
      <p:bldP spid="169" grpId="1"/>
      <p:bldP spid="169" grpId="2"/>
      <p:bldP spid="169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2631" y="3952428"/>
            <a:ext cx="5323588" cy="2088687"/>
            <a:chOff x="361973" y="2964320"/>
            <a:chExt cx="3992691" cy="1566515"/>
          </a:xfrm>
        </p:grpSpPr>
        <p:sp>
          <p:nvSpPr>
            <p:cNvPr id="80" name="TextBox 79"/>
            <p:cNvSpPr txBox="1"/>
            <p:nvPr/>
          </p:nvSpPr>
          <p:spPr>
            <a:xfrm>
              <a:off x="366713" y="2964320"/>
              <a:ext cx="323771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Момент падения камня на Землю: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Прямоугольник 126"/>
                <p:cNvSpPr/>
                <p:nvPr/>
              </p:nvSpPr>
              <p:spPr>
                <a:xfrm>
                  <a:off x="362150" y="3275298"/>
                  <a:ext cx="1840457" cy="5032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Прямоугольник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50" y="3275298"/>
                  <a:ext cx="1887312" cy="526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61973" y="4119063"/>
                  <a:ext cx="1483451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73" y="4119063"/>
                  <a:ext cx="1483451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Прямоугольник 128"/>
                <p:cNvSpPr/>
                <p:nvPr/>
              </p:nvSpPr>
              <p:spPr>
                <a:xfrm>
                  <a:off x="2051459" y="3292439"/>
                  <a:ext cx="1571296" cy="5115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Прямоугольник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459" y="3292439"/>
                  <a:ext cx="1616533" cy="53482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1590905" y="4013851"/>
                  <a:ext cx="1926750" cy="511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905" y="4013851"/>
                  <a:ext cx="1926750" cy="53482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3187041" y="3988379"/>
                  <a:ext cx="1167623" cy="542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041" y="3988379"/>
                  <a:ext cx="1167623" cy="58484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Прямоугольник 162"/>
              <p:cNvSpPr/>
              <p:nvPr/>
            </p:nvSpPr>
            <p:spPr>
              <a:xfrm>
                <a:off x="6396771" y="4302844"/>
                <a:ext cx="165692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3" name="Прямоугольник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578" y="3227133"/>
                <a:ext cx="1288238" cy="534826"/>
              </a:xfrm>
              <a:prstGeom prst="rect">
                <a:avLst/>
              </a:prstGeom>
              <a:blipFill rotWithShape="0">
                <a:blip r:embed="rId16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847964" y="4461599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время движения.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389130" y="4945309"/>
                <a:ext cx="1659711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47" y="3708981"/>
                <a:ext cx="1244783" cy="5657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/>
          <p:cNvSpPr txBox="1"/>
          <p:nvPr/>
        </p:nvSpPr>
        <p:spPr>
          <a:xfrm>
            <a:off x="7792031" y="5137811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—</a:t>
            </a:r>
            <a:r>
              <a:rPr lang="ru-RU" sz="1600" dirty="0">
                <a:solidFill>
                  <a:prstClr val="black"/>
                </a:solidFill>
              </a:rPr>
              <a:t> дальность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383868" y="5570698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полета.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30172" y="5145102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полета.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10279589" y="4409049"/>
            <a:ext cx="1403702" cy="1374186"/>
            <a:chOff x="7855744" y="3306787"/>
            <a:chExt cx="1052777" cy="1030640"/>
          </a:xfrm>
        </p:grpSpPr>
        <p:cxnSp>
          <p:nvCxnSpPr>
            <p:cNvPr id="96" name="Прямая со стрелкой 95"/>
            <p:cNvCxnSpPr/>
            <p:nvPr/>
          </p:nvCxnSpPr>
          <p:spPr>
            <a:xfrm>
              <a:off x="8653463" y="3578128"/>
              <a:ext cx="0" cy="675608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7855744" y="3578128"/>
              <a:ext cx="79771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253206" y="3306787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206" y="3306787"/>
                  <a:ext cx="442750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576026" y="3881883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026" y="3881883"/>
                  <a:ext cx="378309" cy="29161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8303451" y="4083511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51" y="4083511"/>
                  <a:ext cx="307520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Прямая со стрелкой 100"/>
            <p:cNvCxnSpPr/>
            <p:nvPr/>
          </p:nvCxnSpPr>
          <p:spPr>
            <a:xfrm>
              <a:off x="7860506" y="3579019"/>
              <a:ext cx="789383" cy="674717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10353033" y="4963538"/>
            <a:ext cx="1403702" cy="1374186"/>
            <a:chOff x="7855744" y="3306787"/>
            <a:chExt cx="1052777" cy="1030640"/>
          </a:xfrm>
        </p:grpSpPr>
        <p:cxnSp>
          <p:nvCxnSpPr>
            <p:cNvPr id="103" name="Прямая со стрелкой 102"/>
            <p:cNvCxnSpPr/>
            <p:nvPr/>
          </p:nvCxnSpPr>
          <p:spPr>
            <a:xfrm>
              <a:off x="8653463" y="3578128"/>
              <a:ext cx="0" cy="675608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7855744" y="3578128"/>
              <a:ext cx="79771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253206" y="3306787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206" y="3306787"/>
                  <a:ext cx="442750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8576026" y="3881883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026" y="3881883"/>
                  <a:ext cx="378309" cy="29161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8303451" y="4083511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51" y="4083511"/>
                  <a:ext cx="307520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Прямая со стрелкой 107"/>
            <p:cNvCxnSpPr/>
            <p:nvPr/>
          </p:nvCxnSpPr>
          <p:spPr>
            <a:xfrm>
              <a:off x="7860506" y="3579019"/>
              <a:ext cx="789383" cy="674717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88951" y="3952427"/>
            <a:ext cx="465385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Мгновенная скорость в любой точке траектории: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40331" y="4733282"/>
            <a:ext cx="2580864" cy="15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679E-6 L -0.00642 -0.080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40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0.22604 -0.0617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7" grpId="1"/>
      <p:bldP spid="82" grpId="0"/>
      <p:bldP spid="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96772" y="4302847"/>
            <a:ext cx="3605949" cy="682046"/>
            <a:chOff x="4797578" y="3227133"/>
            <a:chExt cx="2704462" cy="511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Прямоугольник 162"/>
                <p:cNvSpPr/>
                <p:nvPr/>
              </p:nvSpPr>
              <p:spPr>
                <a:xfrm>
                  <a:off x="4797578" y="3227133"/>
                  <a:ext cx="1242696" cy="511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Прямоугольник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578" y="3227133"/>
                  <a:ext cx="1288238" cy="53482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TextBox 163"/>
            <p:cNvSpPr txBox="1"/>
            <p:nvPr/>
          </p:nvSpPr>
          <p:spPr>
            <a:xfrm>
              <a:off x="5885972" y="3346199"/>
              <a:ext cx="161606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время движения.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89129" y="4945310"/>
            <a:ext cx="3687135" cy="723275"/>
            <a:chOff x="4791847" y="3692355"/>
            <a:chExt cx="2765351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4791847" y="3692355"/>
                  <a:ext cx="1244783" cy="542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847" y="3692355"/>
                  <a:ext cx="1244783" cy="5657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TextBox 165"/>
            <p:cNvSpPr txBox="1"/>
            <p:nvPr/>
          </p:nvSpPr>
          <p:spPr>
            <a:xfrm>
              <a:off x="5844023" y="3836732"/>
              <a:ext cx="110030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дальность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47628" y="3842200"/>
              <a:ext cx="70957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полета.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279589" y="4409049"/>
            <a:ext cx="1403702" cy="1374186"/>
            <a:chOff x="7855744" y="3306787"/>
            <a:chExt cx="1052777" cy="1030640"/>
          </a:xfrm>
        </p:grpSpPr>
        <p:cxnSp>
          <p:nvCxnSpPr>
            <p:cNvPr id="55" name="Прямая со стрелкой 54"/>
            <p:cNvCxnSpPr/>
            <p:nvPr/>
          </p:nvCxnSpPr>
          <p:spPr>
            <a:xfrm>
              <a:off x="8653463" y="3578128"/>
              <a:ext cx="0" cy="675608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7855744" y="3578128"/>
              <a:ext cx="79771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253206" y="3306787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206" y="3306787"/>
                  <a:ext cx="44275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576026" y="3881883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026" y="3881883"/>
                  <a:ext cx="378309" cy="29161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303451" y="4083511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51" y="4083511"/>
                  <a:ext cx="307520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 стрелкой 59"/>
            <p:cNvCxnSpPr/>
            <p:nvPr/>
          </p:nvCxnSpPr>
          <p:spPr>
            <a:xfrm>
              <a:off x="7860506" y="3579019"/>
              <a:ext cx="789383" cy="674717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88951" y="3952427"/>
            <a:ext cx="465385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Мгновенная скорость в любой точке траектории: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91569" y="4656287"/>
                <a:ext cx="1638013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6" y="3492215"/>
                <a:ext cx="1273938" cy="53072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568" y="5599558"/>
                <a:ext cx="3332644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𝑔𝑡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6" y="4199668"/>
                <a:ext cx="2545825" cy="53072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960337" y="4645203"/>
                <a:ext cx="3504421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ru-RU" sz="1867" baseline="30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  <m:r>
                                    <a:rPr lang="ru-RU" sz="1867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67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  <m:r>
                                        <a:rPr lang="ru-RU" sz="18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𝑔𝑡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52" y="3483902"/>
                <a:ext cx="2753959" cy="5307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84777" y="5604903"/>
                <a:ext cx="3282950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𝑔𝑡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3" y="4203677"/>
                <a:ext cx="2545825" cy="53072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4951" y="5594663"/>
                <a:ext cx="3282950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</a:rPr>
                        <m:t>𝜐</m:t>
                      </m:r>
                      <m:r>
                        <a:rPr lang="en-US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𝑔𝑡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867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13" y="4195997"/>
                <a:ext cx="2545825" cy="53072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9465853" y="5774054"/>
            <a:ext cx="1957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— мгновенная </a:t>
            </a:r>
            <a:r>
              <a:rPr lang="ru-RU" sz="1600" dirty="0" err="1">
                <a:solidFill>
                  <a:prstClr val="black"/>
                </a:solidFill>
              </a:rPr>
              <a:t>ск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38547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3951E-6 L 0.48473 -0.002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-1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6" grpId="0"/>
      <p:bldP spid="75" grpId="0"/>
      <p:bldP spid="75" grpId="1"/>
      <p:bldP spid="75" grpId="2"/>
      <p:bldP spid="75" grpId="3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96772" y="4302847"/>
            <a:ext cx="3605949" cy="682046"/>
            <a:chOff x="4797578" y="3227133"/>
            <a:chExt cx="2704462" cy="511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Прямоугольник 162"/>
                <p:cNvSpPr/>
                <p:nvPr/>
              </p:nvSpPr>
              <p:spPr>
                <a:xfrm>
                  <a:off x="4797578" y="3227133"/>
                  <a:ext cx="1242696" cy="511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Прямоугольник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578" y="3227133"/>
                  <a:ext cx="1288238" cy="53482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TextBox 163"/>
            <p:cNvSpPr txBox="1"/>
            <p:nvPr/>
          </p:nvSpPr>
          <p:spPr>
            <a:xfrm>
              <a:off x="5885972" y="3346199"/>
              <a:ext cx="161606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время движения.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89129" y="4945310"/>
            <a:ext cx="3687135" cy="723275"/>
            <a:chOff x="4791847" y="3692355"/>
            <a:chExt cx="2765351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4791847" y="3692355"/>
                  <a:ext cx="1244783" cy="542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847" y="3692355"/>
                  <a:ext cx="1244783" cy="5657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TextBox 165"/>
            <p:cNvSpPr txBox="1"/>
            <p:nvPr/>
          </p:nvSpPr>
          <p:spPr>
            <a:xfrm>
              <a:off x="5844023" y="3836732"/>
              <a:ext cx="110030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дальность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47628" y="3842200"/>
              <a:ext cx="70957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полета.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279589" y="4409049"/>
            <a:ext cx="1403702" cy="1374186"/>
            <a:chOff x="7855744" y="3306787"/>
            <a:chExt cx="1052777" cy="1030640"/>
          </a:xfrm>
        </p:grpSpPr>
        <p:cxnSp>
          <p:nvCxnSpPr>
            <p:cNvPr id="55" name="Прямая со стрелкой 54"/>
            <p:cNvCxnSpPr/>
            <p:nvPr/>
          </p:nvCxnSpPr>
          <p:spPr>
            <a:xfrm>
              <a:off x="8653463" y="3578128"/>
              <a:ext cx="0" cy="675608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7855744" y="3578128"/>
              <a:ext cx="79771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253206" y="3306787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206" y="3306787"/>
                  <a:ext cx="44275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576026" y="3881883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026" y="3881883"/>
                  <a:ext cx="378309" cy="29161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303451" y="4083511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51" y="4083511"/>
                  <a:ext cx="307520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 стрелкой 59"/>
            <p:cNvCxnSpPr/>
            <p:nvPr/>
          </p:nvCxnSpPr>
          <p:spPr>
            <a:xfrm>
              <a:off x="7860506" y="3579019"/>
              <a:ext cx="789383" cy="674717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488951" y="3952426"/>
            <a:ext cx="4975807" cy="2324048"/>
            <a:chOff x="366713" y="2964320"/>
            <a:chExt cx="3731855" cy="1743036"/>
          </a:xfrm>
        </p:grpSpPr>
        <p:sp>
          <p:nvSpPr>
            <p:cNvPr id="63" name="TextBox 62"/>
            <p:cNvSpPr txBox="1"/>
            <p:nvPr/>
          </p:nvSpPr>
          <p:spPr>
            <a:xfrm>
              <a:off x="366713" y="2964320"/>
              <a:ext cx="3490392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Мгновенная скорость в любой точке траектории: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68676" y="3492215"/>
                  <a:ext cx="1228510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76" y="3492215"/>
                  <a:ext cx="1273938" cy="5307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68676" y="4199668"/>
                  <a:ext cx="2499483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𝑔𝑡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76" y="4199668"/>
                  <a:ext cx="2545825" cy="5307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1470252" y="3483902"/>
                  <a:ext cx="2628316" cy="5076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  <m:r>
                                  <a:rPr lang="ru-RU" sz="1867" baseline="300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  <m:r>
                                      <a:rPr lang="ru-RU" sz="1867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func>
                                      <m:funcPr>
                                        <m:ctrlPr>
                                          <a:rPr lang="en-US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67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ru-RU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𝑔𝑡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252" y="3483902"/>
                  <a:ext cx="2753959" cy="5307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Группа 3"/>
          <p:cNvGrpSpPr/>
          <p:nvPr/>
        </p:nvGrpSpPr>
        <p:grpSpPr>
          <a:xfrm>
            <a:off x="6394952" y="5594660"/>
            <a:ext cx="5028488" cy="676917"/>
            <a:chOff x="4796213" y="4195997"/>
            <a:chExt cx="3771366" cy="507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96213" y="4195997"/>
                  <a:ext cx="2462213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𝑔𝑡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13" y="4195997"/>
                  <a:ext cx="2545825" cy="5307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7099389" y="4330540"/>
              <a:ext cx="14681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— мгновенная </a:t>
              </a:r>
              <a:r>
                <a:rPr lang="ru-RU" sz="1600" dirty="0" err="1">
                  <a:solidFill>
                    <a:prstClr val="black"/>
                  </a:solidFill>
                </a:rPr>
                <a:t>ск</a:t>
              </a:r>
              <a:r>
                <a:rPr lang="ru-RU" sz="16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8952" y="3958053"/>
            <a:ext cx="573935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Скорость камня в момент падения на Землю: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13617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80484" y="2417974"/>
            <a:ext cx="4419802" cy="1497507"/>
            <a:chOff x="360363" y="3583992"/>
            <a:chExt cx="3314852" cy="1123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66889" y="3893143"/>
                  <a:ext cx="1845362" cy="49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89" y="3893143"/>
                  <a:ext cx="1894237" cy="5231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089588" y="4027980"/>
                  <a:ext cx="158562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𝑔𝑡</m:t>
                        </m:r>
                        <m:r>
                          <a:rPr lang="ru-RU" sz="18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8" y="4027980"/>
                  <a:ext cx="162320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360363" y="3583992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66713" y="4422380"/>
                  <a:ext cx="1362770" cy="28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67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3" y="4422380"/>
                  <a:ext cx="136277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1604187" y="4417677"/>
                  <a:ext cx="1270493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func>
                          <m:func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67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87" y="4417677"/>
                  <a:ext cx="13149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480485" y="2417955"/>
            <a:ext cx="43254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Уравнения движения в проекциях: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96772" y="4302847"/>
            <a:ext cx="3605949" cy="682046"/>
            <a:chOff x="4797578" y="3227133"/>
            <a:chExt cx="2704462" cy="511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Прямоугольник 162"/>
                <p:cNvSpPr/>
                <p:nvPr/>
              </p:nvSpPr>
              <p:spPr>
                <a:xfrm>
                  <a:off x="4797578" y="3227133"/>
                  <a:ext cx="1242696" cy="511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Прямоугольник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578" y="3227133"/>
                  <a:ext cx="1288238" cy="53482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TextBox 163"/>
            <p:cNvSpPr txBox="1"/>
            <p:nvPr/>
          </p:nvSpPr>
          <p:spPr>
            <a:xfrm>
              <a:off x="5885972" y="3346199"/>
              <a:ext cx="161606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время движения.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89129" y="4945310"/>
            <a:ext cx="3687135" cy="723275"/>
            <a:chOff x="4791847" y="3692355"/>
            <a:chExt cx="2765351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4791847" y="3692355"/>
                  <a:ext cx="1244783" cy="542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847" y="3692355"/>
                  <a:ext cx="1244783" cy="5657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TextBox 165"/>
            <p:cNvSpPr txBox="1"/>
            <p:nvPr/>
          </p:nvSpPr>
          <p:spPr>
            <a:xfrm>
              <a:off x="5844023" y="3836732"/>
              <a:ext cx="110030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дальность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47628" y="3842200"/>
              <a:ext cx="70957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полета.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94952" y="5594660"/>
            <a:ext cx="5028488" cy="676917"/>
            <a:chOff x="4796213" y="4195997"/>
            <a:chExt cx="3771366" cy="507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96213" y="4195997"/>
                  <a:ext cx="2462213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𝑔𝑡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13" y="4195997"/>
                  <a:ext cx="2545825" cy="5307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7099389" y="4330540"/>
              <a:ext cx="14681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— мгновенная </a:t>
              </a:r>
              <a:r>
                <a:rPr lang="ru-RU" sz="1600" dirty="0" err="1">
                  <a:solidFill>
                    <a:prstClr val="black"/>
                  </a:solidFill>
                </a:rPr>
                <a:t>ск</a:t>
              </a:r>
              <a:r>
                <a:rPr lang="ru-RU" sz="16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8952" y="3958053"/>
            <a:ext cx="573935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867" dirty="0">
                <a:solidFill>
                  <a:prstClr val="black">
                    <a:lumMod val="50000"/>
                    <a:lumOff val="50000"/>
                  </a:prstClr>
                </a:solidFill>
                <a:cs typeface="Gerbera" pitchFamily="50" charset="0"/>
              </a:rPr>
              <a:t>Скорость камня в момент падения на Землю:</a:t>
            </a:r>
            <a:endParaRPr lang="ru-RU" sz="1867" i="1" dirty="0">
              <a:solidFill>
                <a:prstClr val="black"/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2014" y="4368422"/>
                <a:ext cx="5448415" cy="941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к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ru-RU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67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8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8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0" y="3276316"/>
                <a:ext cx="4265142" cy="7288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2014" y="5340227"/>
                <a:ext cx="352744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0" y="4005170"/>
                <a:ext cx="2768707" cy="5307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26689" y="4690645"/>
                <a:ext cx="42832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017" y="3517984"/>
                <a:ext cx="36740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47797" y="5340227"/>
                <a:ext cx="91711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7" y="4005170"/>
                <a:ext cx="733599" cy="53072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79814" y="5498129"/>
                <a:ext cx="92397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60" y="4123597"/>
                <a:ext cx="738407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32744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383867" y="2061557"/>
            <a:ext cx="5329765" cy="4248228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91067" y="1952871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495302" y="1905723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95302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396567" y="2058764"/>
            <a:ext cx="53085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133" b="1" dirty="0">
                <a:solidFill>
                  <a:srgbClr val="44546A">
                    <a:lumMod val="75000"/>
                  </a:srgbClr>
                </a:solidFill>
              </a:rPr>
              <a:t>Движение тела, брошенного под углом к горизонту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90628" y="2831743"/>
            <a:ext cx="5010482" cy="678198"/>
            <a:chOff x="4792970" y="2123808"/>
            <a:chExt cx="3757861" cy="508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92970" y="2123808"/>
                  <a:ext cx="1125212" cy="508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970" y="2123808"/>
                  <a:ext cx="1171154" cy="5319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5772186" y="2240727"/>
              <a:ext cx="27786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 </a:t>
              </a:r>
              <a:r>
                <a:rPr lang="ru-RU" sz="1600" dirty="0">
                  <a:solidFill>
                    <a:prstClr val="black"/>
                  </a:solidFill>
                </a:rPr>
                <a:t>время подъема на макс. высоту.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92426" y="3540998"/>
            <a:ext cx="4518674" cy="723275"/>
            <a:chOff x="4794319" y="2655748"/>
            <a:chExt cx="3389005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4794319" y="2655748"/>
                  <a:ext cx="1477664" cy="5424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319" y="2655748"/>
                  <a:ext cx="1522789" cy="5657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126030" y="2812473"/>
              <a:ext cx="2057294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макс. высота подъема.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96772" y="4302847"/>
            <a:ext cx="3605949" cy="682046"/>
            <a:chOff x="4797578" y="3227133"/>
            <a:chExt cx="2704462" cy="511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Прямоугольник 162"/>
                <p:cNvSpPr/>
                <p:nvPr/>
              </p:nvSpPr>
              <p:spPr>
                <a:xfrm>
                  <a:off x="4797578" y="3227133"/>
                  <a:ext cx="1242696" cy="511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Прямоугольник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578" y="3227133"/>
                  <a:ext cx="1288238" cy="53482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TextBox 163"/>
            <p:cNvSpPr txBox="1"/>
            <p:nvPr/>
          </p:nvSpPr>
          <p:spPr>
            <a:xfrm>
              <a:off x="5885972" y="3346199"/>
              <a:ext cx="161606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время движения.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89129" y="4945310"/>
            <a:ext cx="3687135" cy="723275"/>
            <a:chOff x="4791847" y="3692355"/>
            <a:chExt cx="2765351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4791847" y="3692355"/>
                  <a:ext cx="1244783" cy="542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847" y="3692355"/>
                  <a:ext cx="1244783" cy="565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TextBox 165"/>
            <p:cNvSpPr txBox="1"/>
            <p:nvPr/>
          </p:nvSpPr>
          <p:spPr>
            <a:xfrm>
              <a:off x="5844023" y="3836732"/>
              <a:ext cx="110030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</a:rPr>
                <a:t>—</a:t>
              </a:r>
              <a:r>
                <a:rPr lang="ru-RU" sz="1600" dirty="0">
                  <a:solidFill>
                    <a:prstClr val="black"/>
                  </a:solidFill>
                </a:rPr>
                <a:t> дальность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47628" y="3842200"/>
              <a:ext cx="70957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полета.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94952" y="5594660"/>
            <a:ext cx="5028488" cy="676917"/>
            <a:chOff x="4796213" y="4195997"/>
            <a:chExt cx="3771366" cy="507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96213" y="4195997"/>
                  <a:ext cx="2462213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  <m:r>
                          <a:rPr lang="en-US" sz="1867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𝑔𝑡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13" y="4195997"/>
                  <a:ext cx="2545825" cy="5307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extBox 77"/>
            <p:cNvSpPr txBox="1"/>
            <p:nvPr/>
          </p:nvSpPr>
          <p:spPr>
            <a:xfrm>
              <a:off x="7099389" y="4330540"/>
              <a:ext cx="14681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— мгновенная </a:t>
              </a:r>
              <a:r>
                <a:rPr lang="ru-RU" sz="1600" dirty="0" err="1">
                  <a:solidFill>
                    <a:prstClr val="black"/>
                  </a:solidFill>
                </a:rPr>
                <a:t>ск</a:t>
              </a:r>
              <a:r>
                <a:rPr lang="ru-RU" sz="16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0484" y="2417955"/>
            <a:ext cx="5747820" cy="3599189"/>
            <a:chOff x="360363" y="1813466"/>
            <a:chExt cx="4310865" cy="269939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360363" y="1813480"/>
              <a:ext cx="3314852" cy="1123130"/>
              <a:chOff x="360363" y="3583992"/>
              <a:chExt cx="3314852" cy="1123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366889" y="3893143"/>
                    <a:ext cx="1845361" cy="4998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Прямоугольник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89" y="3893143"/>
                    <a:ext cx="1894237" cy="52315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089588" y="4027980"/>
                    <a:ext cx="1585627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𝑔𝑡</m:t>
                          </m:r>
                          <m:r>
                            <a:rPr lang="ru-RU" sz="18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9588" y="4027980"/>
                    <a:ext cx="1623200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TextBox 68"/>
              <p:cNvSpPr txBox="1"/>
              <p:nvPr/>
            </p:nvSpPr>
            <p:spPr>
              <a:xfrm>
                <a:off x="360363" y="3583992"/>
                <a:ext cx="3244069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ru-RU" sz="1867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Gerbera" pitchFamily="50" charset="0"/>
                  </a:rPr>
                  <a:t>Уравнения движения в проекциях:</a:t>
                </a:r>
                <a:endParaRPr lang="ru-RU" sz="1867" i="1" dirty="0">
                  <a:solidFill>
                    <a:prstClr val="black"/>
                  </a:solidFill>
                  <a:cs typeface="Gerbera" pitchFamily="50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66713" y="4422380"/>
                    <a:ext cx="1362770" cy="2847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867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13" y="4422380"/>
                    <a:ext cx="1362770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1604187" y="4417677"/>
                    <a:ext cx="1270492" cy="2847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r>
                            <a:rPr lang="en-US" sz="1867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func>
                            <m:funcPr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67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ru-RU" sz="1867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Прямоугольник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187" y="4417677"/>
                    <a:ext cx="1314912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TextBox 75"/>
            <p:cNvSpPr txBox="1"/>
            <p:nvPr/>
          </p:nvSpPr>
          <p:spPr>
            <a:xfrm>
              <a:off x="360363" y="1813466"/>
              <a:ext cx="32440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Уравнения движения в проекциях: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6713" y="2968539"/>
              <a:ext cx="430451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/>
              <a:r>
                <a:rPr lang="ru-RU" sz="1867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Gerbera" pitchFamily="50" charset="0"/>
                </a:rPr>
                <a:t>Скорость камня в момент падения на Землю:</a:t>
              </a:r>
              <a:endParaRPr lang="ru-RU" sz="1867" i="1" dirty="0">
                <a:solidFill>
                  <a:prstClr val="black"/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9010" y="3276316"/>
                  <a:ext cx="4086311" cy="7058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к</m:t>
                            </m:r>
                          </m:sub>
                        </m:sSub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a:rPr lang="en-US" sz="1867" i="1" baseline="-25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67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ru-RU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𝑔</m:t>
                                </m:r>
                              </m:den>
                            </m:f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67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67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𝜐</m:t>
                                            </m:r>
                                          </m:e>
                                          <m:sub>
                                            <m:r>
                                              <a:rPr lang="ru-RU" sz="1867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sz="1867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67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67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en-US" sz="1867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𝑔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10" y="3276316"/>
                  <a:ext cx="4265142" cy="7288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9010" y="4005170"/>
                  <a:ext cx="2645581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10" y="4005170"/>
                  <a:ext cx="2768707" cy="5307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4220017" y="3517984"/>
                  <a:ext cx="321242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017" y="3517984"/>
                  <a:ext cx="36740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885847" y="4005170"/>
                  <a:ext cx="687833" cy="507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847" y="4005170"/>
                  <a:ext cx="733599" cy="5307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434860" y="4123597"/>
                  <a:ext cx="692978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860" y="4123597"/>
                  <a:ext cx="73840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Группа 93"/>
          <p:cNvGrpSpPr/>
          <p:nvPr/>
        </p:nvGrpSpPr>
        <p:grpSpPr>
          <a:xfrm>
            <a:off x="612206" y="2829693"/>
            <a:ext cx="5036760" cy="3037641"/>
            <a:chOff x="4890042" y="2274133"/>
            <a:chExt cx="3777570" cy="2278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520273" y="3220525"/>
                  <a:ext cx="3270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273" y="3220525"/>
                  <a:ext cx="374012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5010959" y="2274133"/>
              <a:ext cx="23708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у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694387" y="3635375"/>
              <a:ext cx="0" cy="443646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Дуга 97"/>
            <p:cNvSpPr/>
            <p:nvPr/>
          </p:nvSpPr>
          <p:spPr>
            <a:xfrm rot="837752">
              <a:off x="5206021" y="3915663"/>
              <a:ext cx="290604" cy="271356"/>
            </a:xfrm>
            <a:prstGeom prst="arc">
              <a:avLst>
                <a:gd name="adj1" fmla="val 16006599"/>
                <a:gd name="adj2" fmla="val 2153831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53514" y="3356577"/>
              <a:ext cx="4832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i="1" dirty="0" err="1">
                  <a:solidFill>
                    <a:prstClr val="black"/>
                  </a:solidFill>
                </a:rPr>
                <a:t>h</a:t>
              </a:r>
              <a:r>
                <a:rPr lang="en-US" sz="1600" i="1" baseline="-25000" dirty="0" err="1">
                  <a:solidFill>
                    <a:prstClr val="black"/>
                  </a:solidFill>
                </a:rPr>
                <a:t>max</a:t>
              </a:r>
              <a:endParaRPr lang="ru-RU" sz="16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435337" y="4042407"/>
              <a:ext cx="23227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х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7979363" y="3466557"/>
              <a:ext cx="0" cy="425993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>
              <a:off x="7564046" y="3890169"/>
              <a:ext cx="412736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267048" y="4332878"/>
              <a:ext cx="284245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V="1">
              <a:off x="8109499" y="4083050"/>
              <a:ext cx="0" cy="39225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76343" y="4267622"/>
              <a:ext cx="22386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1867" i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L</a:t>
              </a:r>
              <a:endParaRPr lang="ru-RU" sz="1867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606808" y="2885979"/>
              <a:ext cx="183704" cy="183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6694387" y="2987675"/>
              <a:ext cx="0" cy="47625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/>
            <p:cNvSpPr/>
            <p:nvPr/>
          </p:nvSpPr>
          <p:spPr>
            <a:xfrm>
              <a:off x="5176088" y="3991362"/>
              <a:ext cx="183704" cy="1837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472194" y="3387444"/>
              <a:ext cx="183704" cy="183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5271755" y="2985296"/>
              <a:ext cx="2841046" cy="1098487"/>
            </a:xfrm>
            <a:custGeom>
              <a:avLst/>
              <a:gdLst>
                <a:gd name="connsiteX0" fmla="*/ 0 w 2849880"/>
                <a:gd name="connsiteY0" fmla="*/ 1303021 h 1310641"/>
                <a:gd name="connsiteX1" fmla="*/ 1432560 w 2849880"/>
                <a:gd name="connsiteY1" fmla="*/ 1 h 1310641"/>
                <a:gd name="connsiteX2" fmla="*/ 2849880 w 2849880"/>
                <a:gd name="connsiteY2" fmla="*/ 1310641 h 131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9880" h="1310641">
                  <a:moveTo>
                    <a:pt x="0" y="1303021"/>
                  </a:moveTo>
                  <a:cubicBezTo>
                    <a:pt x="478790" y="650876"/>
                    <a:pt x="957580" y="-1269"/>
                    <a:pt x="1432560" y="1"/>
                  </a:cubicBezTo>
                  <a:cubicBezTo>
                    <a:pt x="1907540" y="1271"/>
                    <a:pt x="2378710" y="655956"/>
                    <a:pt x="2849880" y="1310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 flipV="1">
              <a:off x="5264666" y="3461544"/>
              <a:ext cx="419933" cy="624622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>
              <a:off x="7564046" y="3463382"/>
              <a:ext cx="0" cy="425993"/>
            </a:xfrm>
            <a:prstGeom prst="straightConnector1">
              <a:avLst/>
            </a:prstGeom>
            <a:ln w="1270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>
              <a:off x="7564046" y="3467100"/>
              <a:ext cx="416991" cy="426244"/>
            </a:xfrm>
            <a:prstGeom prst="straightConnector1">
              <a:avLst/>
            </a:prstGeom>
            <a:ln w="1270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V="1">
              <a:off x="5267048" y="2395538"/>
              <a:ext cx="0" cy="2084387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5269587" y="3461544"/>
              <a:ext cx="415012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5684599" y="3463381"/>
              <a:ext cx="0" cy="61564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5267048" y="4084319"/>
              <a:ext cx="336359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5268580" y="3461544"/>
              <a:ext cx="0" cy="621447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>
              <a:off x="5262341" y="4083941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>
              <a:off x="6695162" y="2980308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>
              <a:off x="7556903" y="3465289"/>
              <a:ext cx="41987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5334339" y="4031565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339" y="4031565"/>
                  <a:ext cx="442750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4890042" y="3397977"/>
                  <a:ext cx="400734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042" y="3397977"/>
                  <a:ext cx="447302" cy="29161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6775669" y="2682353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669" y="2682353"/>
                  <a:ext cx="442750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666749" y="3178310"/>
                  <a:ext cx="39621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749" y="3178310"/>
                  <a:ext cx="442750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226956" y="3651720"/>
                  <a:ext cx="332495" cy="268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956" y="3651720"/>
                  <a:ext cx="378309" cy="29161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915967" y="3706808"/>
                  <a:ext cx="2613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967" y="3706808"/>
                  <a:ext cx="307520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5406406" y="3799205"/>
                  <a:ext cx="27781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6406" y="3799205"/>
                  <a:ext cx="323999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91068" y="536660"/>
            <a:ext cx="112268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ts val="2400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Камень бросили под углом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α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 горизонту с начальной скоростью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υ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0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 Определите: скорость и координаты камня через время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после бросания, время полета, максимальную высоту, на которую поднимется тело, дальность полета и скорость тела в момент падения на Землю. Сопротивлением воздуха пренебречь.</a:t>
            </a:r>
          </a:p>
        </p:txBody>
      </p:sp>
    </p:spTree>
    <p:extLst>
      <p:ext uri="{BB962C8B-B14F-4D97-AF65-F5344CB8AC3E}">
        <p14:creationId xmlns:p14="http://schemas.microsoft.com/office/powerpoint/2010/main" val="20477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5" y="515809"/>
            <a:ext cx="450636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89251" y="1798823"/>
            <a:ext cx="5318883" cy="1152700"/>
            <a:chOff x="366938" y="1487948"/>
            <a:chExt cx="3989162" cy="86452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Свободное падение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6938" y="182155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 тела под действием силы тяжести.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9"/>
          <a:stretch/>
        </p:blipFill>
        <p:spPr>
          <a:xfrm>
            <a:off x="6383867" y="1788584"/>
            <a:ext cx="5340652" cy="4187673"/>
          </a:xfrm>
          <a:prstGeom prst="roundRect">
            <a:avLst>
              <a:gd name="adj" fmla="val 2262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4"/>
          <a:stretch/>
        </p:blipFill>
        <p:spPr>
          <a:xfrm>
            <a:off x="9808029" y="1832197"/>
            <a:ext cx="1905001" cy="405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20" y="2488616"/>
            <a:ext cx="313099" cy="42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94" y="2542196"/>
            <a:ext cx="189465" cy="1305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86" y="5286288"/>
            <a:ext cx="546401" cy="4123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39" y="2487475"/>
            <a:ext cx="88309" cy="1199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17" y="3774221"/>
            <a:ext cx="291033" cy="2005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39" y="4457950"/>
            <a:ext cx="447111" cy="3080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75" y="5340280"/>
            <a:ext cx="441168" cy="3039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00" y="5200651"/>
            <a:ext cx="327171" cy="4436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54" y="2236723"/>
            <a:ext cx="952257" cy="6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83951E-6 C -0.01945 0.00586 -0.0592 -0.00093 -0.05747 0.01728 C -0.0467 0.04537 0.01753 0.02561 0.03472 0.04969 C 0.00625 0.07901 -0.06476 0.05833 -0.07414 0.07654 C -0.06684 0.11728 0.01319 0.10092 0.03767 0.13549 C -0.01042 0.15494 -0.09358 0.11913 -0.10834 0.14105 C -0.08542 0.1895 0.00451 0.18827 0.02916 0.22315 C -0.02084 0.2574 -0.11389 0.22839 -0.1316 0.25154 C -0.11632 0.29043 -0.00261 0.29228 0.00972 0.3216 C -0.02518 0.34537 -0.13282 0.3071 -0.14323 0.32901 C -0.14184 0.35123 -0.01789 0.35833 0.00503 0.37994 C -0.02101 0.40586 -0.07726 0.38919 -0.11823 0.39382 " pathEditMode="relative" rAng="0" ptsTypes="AAAAAAAAAAA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97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0.071 -0.02006 L 0.1585 -0.03734 L 0.29861 -0.06327 " pathEditMode="relative" rAng="0" ptsTypes="AAAA">
                                      <p:cBhvr>
                                        <p:cTn id="2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3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23" dur="1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7037E-6 L 0.00451 0.42716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3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9" dur="1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C 0.01441 0.01389 0.03282 0.02129 0.0441 0.04506 C 0.04584 0.07345 -0.00642 0.06543 -0.01302 0.10617 C 0.02066 0.19074 0.04427 0.19876 0.06806 0.18827 " pathEditMode="relative" rAng="0" ptsTypes="AAAA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95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1.48148E-6 C -0.02656 0.00308 -0.08698 -0.00401 -0.07951 0.00895 C -0.08785 0.04413 -0.01424 0.02099 -0.01042 0.07315 C -0.00521 0.12932 -0.05451 0.0929 -0.0783 0.1074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537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61111E-6 -0.00031 L 0.04323 0.00772 C 0.05694 0.00895 0.06996 -0.025 0.08455 -0.01173 C 0.08941 0.01235 0.07066 0.04414 0.08455 0.05803 C 0.10104 0.09352 0.1217 0.10772 0.14132 0.13241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58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1"/>
            <a:ext cx="5302245" cy="6857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56067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133" b="1" cap="all" dirty="0">
                <a:solidFill>
                  <a:srgbClr val="ED7D31">
                    <a:lumMod val="75000"/>
                  </a:srgbClr>
                </a:solidFill>
              </a:rPr>
              <a:t>…точно так же, как направленное вниз движение куска свинца или золота, или любого другого тела, наделенного весом, происходит тем быстрее, чем больше его размер.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133531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1618392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Аристотель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8695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1"/>
            <a:ext cx="5302245" cy="6857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2"/>
            <a:ext cx="560674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133" b="1" cap="all" dirty="0">
                <a:solidFill>
                  <a:srgbClr val="ED7D31">
                    <a:lumMod val="75000"/>
                  </a:srgbClr>
                </a:solidFill>
              </a:rPr>
              <a:t>…одно тело будет тяжелее другого, имеющего тот же объем, если оно движется вниз быстрее.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133531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1618392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Аристотель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1605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5" y="515809"/>
            <a:ext cx="450636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89251" y="1798823"/>
            <a:ext cx="5318883" cy="1152700"/>
            <a:chOff x="366938" y="1487948"/>
            <a:chExt cx="3989162" cy="86452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Свободное падение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6938" y="182155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 тела под действием силы тяжести.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68" y="2217954"/>
            <a:ext cx="1271144" cy="875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14" y="2011351"/>
            <a:ext cx="808492" cy="108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48" y="2127086"/>
            <a:ext cx="1210821" cy="966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3" y="2449819"/>
            <a:ext cx="644032" cy="6440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56" y="4977409"/>
            <a:ext cx="1271144" cy="8758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13" y="4759722"/>
            <a:ext cx="808492" cy="108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84" y="4875456"/>
            <a:ext cx="1210821" cy="966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3" y="5209273"/>
            <a:ext cx="644032" cy="6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6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2099E-6 L 2.22222E-6 0.0003 C -0.00243 0.00123 -0.00504 0.00216 -0.00729 0.00432 C -0.0165 0.01296 -0.0033 0.00617 -0.01354 0.01049 C -0.01424 0.01203 -0.01476 0.01388 -0.01545 0.01512 C -0.01632 0.01697 -0.01754 0.0179 -0.01823 0.02006 C -0.02309 0.03456 -0.01441 0.01821 -0.0217 0.03055 C -0.02153 0.0358 -0.02188 0.04135 -0.02084 0.04629 C -0.02049 0.04845 -0.0165 0.0503 -0.01545 0.05061 C -0.01302 0.05185 -0.01059 0.05277 -0.00816 0.05401 C -0.00695 0.05463 -0.00573 0.05493 -0.00452 0.05555 L -0.00174 0.05709 C 0.00607 0.06574 -0.00382 0.05524 0.00364 0.06172 C 0.0085 0.06574 0.00434 0.06388 0.00903 0.06944 C 0.01024 0.07098 0.01163 0.07129 0.01267 0.07253 C 0.01371 0.07345 0.01458 0.07469 0.01545 0.07561 L 0.01719 0.08549 L 0.01823 0.08981 C 0.01805 0.09166 0.01771 0.10308 0.01632 0.10709 C 0.01597 0.10802 0.0151 0.10864 0.01458 0.10987 C 0.01389 0.11142 0.01337 0.11327 0.01267 0.1145 C 0.01111 0.11821 0.00885 0.12037 0.00642 0.12222 C 0.00555 0.12314 0.00451 0.12345 0.00364 0.12376 C -0.00018 0.13055 0.00416 0.12407 -0.00365 0.1287 C -0.00469 0.12901 -0.00538 0.13086 -0.00643 0.13179 C -0.00816 0.13302 -0.0099 0.13395 -0.01181 0.13487 L -0.01459 0.13611 C -0.01615 0.14413 -0.0158 0.14105 -0.01459 0.15339 C -0.01441 0.15493 -0.01424 0.15679 -0.01354 0.15802 C -0.01285 0.15956 -0.01181 0.16049 -0.01094 0.16142 C -0.00747 0.17037 -0.01111 0.16265 -0.00365 0.16913 C -0.00122 0.17129 0.00017 0.17284 0.00278 0.17376 C 0.00573 0.175 0.00885 0.17592 0.0118 0.17685 C 0.01337 0.17746 0.01475 0.17808 0.01632 0.1787 C 0.01823 0.17901 0.01996 0.17901 0.02187 0.17993 C 0.02361 0.18086 0.02552 0.18209 0.02725 0.18302 C 0.02812 0.18364 0.02916 0.18395 0.03003 0.18487 C 0.0309 0.1858 0.03194 0.18642 0.03264 0.18765 C 0.03368 0.18919 0.03437 0.19135 0.03541 0.19259 C 0.03628 0.19321 0.03732 0.19321 0.03819 0.19382 C 0.04028 0.20463 0.04097 0.20648 0.03819 0.22345 C 0.0375 0.22685 0.03507 0.2287 0.03368 0.23117 L 0.03177 0.23425 C 0.0309 0.2358 0.03038 0.23827 0.02916 0.23888 L 0.02552 0.24074 C 0.02135 0.24537 0.0243 0.2429 0.0191 0.24537 C 0.01823 0.24567 0.01736 0.2466 0.01632 0.24691 C 0.01475 0.24784 0.00955 0.25 0.00816 0.2503 C 0.00364 0.25061 -0.00087 0.25092 -0.00538 0.25154 C -0.00903 0.25586 -0.00903 0.25401 -0.00903 0.26419 C -0.00903 0.27067 -0.00938 0.27777 -0.00816 0.28425 C -0.00781 0.28642 -0.00573 0.28642 -0.00452 0.28703 C -0.00278 0.28827 -0.00087 0.28919 0.00087 0.29043 C 0.00399 0.29228 0.00382 0.29228 0.00729 0.29351 C 0.00885 0.29382 0.01041 0.29413 0.0118 0.29475 C 0.01371 0.29567 0.01545 0.29722 0.01719 0.29814 C 0.02187 0.3 0.01979 0.29907 0.02361 0.30092 C 0.0243 0.30216 0.025 0.30308 0.02552 0.30432 C 0.02743 0.30987 0.02604 0.31728 0.02552 0.32314 C 0.02535 0.32469 0.02517 0.32654 0.02448 0.32777 C 0.02361 0.32932 0.02205 0.32963 0.02083 0.33086 C 0.01857 0.33333 0.01423 0.34043 0.0118 0.34197 C 0.00903 0.34351 0.00833 0.34382 0.00538 0.34629 C 0.00364 0.34845 2.22222E-6 0.35246 2.22222E-6 0.35277 C 0.00035 0.35987 0.00052 0.36697 0.00087 0.37407 C 0.00104 0.37654 0.00191 0.37839 0.00191 0.38024 C 0.00191 0.38302 0.00121 0.3858 0.00087 0.38827 C 0.00069 0.39043 2.22222E-6 0.39444 2.22222E-6 0.39475 L 0.00191 0.40123 " pathEditMode="relative" rAng="0" ptsTypes="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200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4568E-6 L 5.55556E-7 0.4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4.44444E-6 4.44444E-6 C -0.00277 0.00216 -0.00538 0.00524 -0.00816 0.00771 C -0.00989 0.00895 -0.01371 0.0108 -0.01371 0.01111 C -0.01927 0.02067 -0.01111 0.0074 -0.01822 0.01543 C -0.01927 0.01666 -0.01996 0.01851 -0.021 0.02037 C -0.02118 0.02191 -0.02187 0.02345 -0.02187 0.02469 C -0.02187 0.03024 -0.02187 0.03549 -0.021 0.04074 C -0.02048 0.04321 -0.01597 0.04814 -0.01458 0.04845 C -0.00399 0.04969 0.0066 0.04938 0.01737 0.05 C 0.01875 0.05277 0.02119 0.05432 0.02188 0.05802 L 0.02362 0.06759 C 0.02309 0.07067 0.02292 0.07407 0.02188 0.07685 C 0.02084 0.07993 0.01441 0.08302 0.01372 0.08302 C -0.00572 0.08518 0.0033 0.08395 -0.01371 0.08611 C -0.02013 0.09382 -0.01753 0.08981 -0.02187 0.09722 C -0.02152 0.10154 -0.02222 0.10617 -0.021 0.10987 C -0.01961 0.11388 -0.01545 0.11666 -0.01267 0.1179 C -0.01145 0.11821 -0.01024 0.11851 -0.00902 0.11913 C -0.00729 0.12037 -0.00555 0.12191 -0.00364 0.12253 C -0.00121 0.12314 0.00122 0.12345 0.00365 0.12407 C 0.00573 0.12469 0.00973 0.12623 0.01181 0.12746 C 0.01268 0.12777 0.01372 0.12839 0.01459 0.12901 C 0.01997 0.13796 0.01789 0.13364 0.02101 0.14166 C 0.02119 0.1429 0.02188 0.14444 0.02188 0.14598 C 0.02171 0.14907 0.02101 0.15185 0.01997 0.15401 C 0.01945 0.15524 0.01823 0.15524 0.01737 0.15555 C 0.00816 0.15648 -0.00086 0.15648 -0.01006 0.15709 C -0.0125 0.15802 -0.01805 0.15956 -0.01996 0.16203 C -0.02343 0.16574 -0.02204 0.16388 -0.02447 0.16821 C -0.0243 0.17407 -0.0243 0.17963 -0.02361 0.18549 C -0.02309 0.19043 -0.01788 0.19475 -0.01631 0.1966 L -0.01371 0.19969 C -0.01267 0.20061 -0.01197 0.20216 -0.01093 0.20277 L -0.00277 0.20771 L -4.44444E-6 0.20925 C 0.00087 0.20987 0.00174 0.21049 0.00278 0.2108 L 0.0073 0.21234 C 0.00816 0.21327 0.00903 0.2145 0.01007 0.21543 C 0.01094 0.21604 0.01181 0.21635 0.01268 0.21697 C 0.01424 0.2179 0.0158 0.21913 0.01737 0.22006 C 0.02344 0.23086 0.02136 0.22592 0.02466 0.23456 C 0.02431 0.23672 0.02448 0.23981 0.02362 0.24228 C 0.02309 0.24351 0.0158 0.24814 0.01546 0.24845 C 0.01146 0.25092 0.01389 0.24907 0.00903 0.25154 C 0.0073 0.25246 0.00539 0.2537 0.00365 0.25493 C 0.00365 0.25524 -0.00173 0.25802 -0.00173 0.25833 C -0.00364 0.25987 -0.00572 0.26142 -0.00729 0.26419 L -0.0118 0.27191 C -0.01388 0.28271 -0.01441 0.28333 -0.0118 0.3003 C -0.01145 0.30339 -0.00937 0.30463 -0.00816 0.30679 C -0.00763 0.30771 -0.00677 0.30864 -0.00642 0.30987 C -0.00572 0.31142 -0.00555 0.31358 -0.00451 0.31481 C -0.00295 0.31635 0.00087 0.3179 0.00087 0.31821 C 0.00209 0.31975 0.00348 0.3216 0.00452 0.32407 C 0.00591 0.32716 0.00816 0.33333 0.00816 0.33364 C 0.00782 0.33765 0.00799 0.34228 0.0073 0.34598 C 0.0066 0.35061 0.00434 0.34876 0.00278 0.35092 C 0.00226 0.35154 0.00209 0.35308 0.00174 0.35401 L 0.00365 0.40154 " pathEditMode="relative" rAng="0" ptsTypes="AAAAAAAAAAAAAAAAAAAAAAAAAAAAAAAAAAAAAAAAAAAAAAAAAAAAAAAAAAAA">
                                      <p:cBhvr>
                                        <p:cTn id="14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0.3987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9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885" y="515809"/>
            <a:ext cx="450636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Свободное падение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89251" y="1798823"/>
            <a:ext cx="5318883" cy="1152700"/>
            <a:chOff x="366938" y="1487948"/>
            <a:chExt cx="3989162" cy="86452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Свободное падение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6938" y="1821558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 тела под действием силы тяжести.</a:t>
              </a: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74788" y="4099338"/>
            <a:ext cx="5333344" cy="15889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wrap="square" lIns="360000" tIns="360000" rIns="360000" bIns="36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Падение тела не может считаться свободным, если сила сопротивления воздуха сравнима с силой тяжести.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713069" y="2730157"/>
            <a:ext cx="4704247" cy="2284996"/>
            <a:chOff x="5034801" y="2248653"/>
            <a:chExt cx="3528185" cy="171374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801" y="2569552"/>
              <a:ext cx="953358" cy="65692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060" y="2414600"/>
              <a:ext cx="606369" cy="8118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261" y="2501401"/>
              <a:ext cx="908116" cy="72507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962" y="2743451"/>
              <a:ext cx="483024" cy="483024"/>
            </a:xfrm>
            <a:prstGeom prst="rect">
              <a:avLst/>
            </a:prstGeom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5419898" y="3000895"/>
              <a:ext cx="0" cy="57357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419898" y="2569552"/>
              <a:ext cx="0" cy="43767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543848" y="2880245"/>
              <a:ext cx="0" cy="108215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6543848" y="2569552"/>
              <a:ext cx="0" cy="317027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7509048" y="2861195"/>
              <a:ext cx="0" cy="57357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7509048" y="2429852"/>
              <a:ext cx="0" cy="43767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8328198" y="2937395"/>
              <a:ext cx="0" cy="84720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8328198" y="2558551"/>
              <a:ext cx="0" cy="38517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85896" y="3309962"/>
                  <a:ext cx="57275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896" y="3309962"/>
                  <a:ext cx="620170" cy="3253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512524" y="3655966"/>
                  <a:ext cx="57275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2524" y="3655966"/>
                  <a:ext cx="620170" cy="3253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782976" y="3483520"/>
                  <a:ext cx="57275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тяж4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976" y="3483520"/>
                  <a:ext cx="620170" cy="32534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942999" y="3147289"/>
                  <a:ext cx="57275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999" y="3147289"/>
                  <a:ext cx="620170" cy="32534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393103" y="2473265"/>
                  <a:ext cx="408044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103" y="2473265"/>
                  <a:ext cx="455061" cy="32534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3208" r="-121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174537" y="2501401"/>
                  <a:ext cx="408044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effectLst>
                                      <a:glow rad="101600">
                                        <a:prstClr val="white">
                                          <a:alpha val="60000"/>
                                        </a:prst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effectLst>
                                      <a:glow rad="101600">
                                        <a:prstClr val="white">
                                          <a:alpha val="60000"/>
                                        </a:prst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с2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537" y="2501401"/>
                  <a:ext cx="455061" cy="32534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24074" r="-20000" b="-740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123551" y="2248653"/>
                  <a:ext cx="408044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551" y="2248653"/>
                  <a:ext cx="455061" cy="32534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3208" r="-121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949392" y="2444251"/>
                  <a:ext cx="408044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с4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392" y="2444251"/>
                  <a:ext cx="455061" cy="32534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208" r="-1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Группа 18"/>
          <p:cNvGrpSpPr/>
          <p:nvPr/>
        </p:nvGrpSpPr>
        <p:grpSpPr>
          <a:xfrm>
            <a:off x="6392760" y="1792208"/>
            <a:ext cx="5184096" cy="855742"/>
            <a:chOff x="4794570" y="1344156"/>
            <a:chExt cx="3888072" cy="641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794570" y="1344156"/>
                  <a:ext cx="101902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с1</m:t>
                            </m:r>
                          </m:sub>
                        </m:sSub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70" y="1344156"/>
                  <a:ext cx="1066895" cy="3253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794570" y="1682178"/>
                  <a:ext cx="101902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с3</m:t>
                            </m:r>
                          </m:sub>
                        </m:sSub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70" y="1682178"/>
                  <a:ext cx="1066895" cy="32534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Правая фигурная скобка 16"/>
            <p:cNvSpPr/>
            <p:nvPr/>
          </p:nvSpPr>
          <p:spPr>
            <a:xfrm>
              <a:off x="5742568" y="1391550"/>
              <a:ext cx="82736" cy="594413"/>
            </a:xfrm>
            <a:prstGeom prst="rightBrace">
              <a:avLst>
                <a:gd name="adj1" fmla="val 2848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0603" y="1546052"/>
              <a:ext cx="28820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падение нельзя считать свободным.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392761" y="5043028"/>
            <a:ext cx="3579491" cy="855742"/>
            <a:chOff x="4794570" y="1344156"/>
            <a:chExt cx="2684618" cy="641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794570" y="1344156"/>
                  <a:ext cx="102143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с2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70" y="1344156"/>
                  <a:ext cx="1070101" cy="32534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94570" y="1682178"/>
                  <a:ext cx="1021433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тяж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570" y="1682178"/>
                  <a:ext cx="1066895" cy="32534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Правая фигурная скобка 49"/>
            <p:cNvSpPr/>
            <p:nvPr/>
          </p:nvSpPr>
          <p:spPr>
            <a:xfrm>
              <a:off x="5742568" y="1391550"/>
              <a:ext cx="82736" cy="594413"/>
            </a:xfrm>
            <a:prstGeom prst="rightBrace">
              <a:avLst>
                <a:gd name="adj1" fmla="val 2848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00603" y="1546052"/>
              <a:ext cx="16785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</a:rPr>
                <a:t>падение свободное.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7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"/>
            <a:ext cx="5302245" cy="685799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235548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Галилео Галилей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53" y="511632"/>
            <a:ext cx="58946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Опыт Галилея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6" y="1254702"/>
            <a:ext cx="4760752" cy="3987861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711200" y="5664200"/>
            <a:ext cx="218440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"/>
            <a:ext cx="5302244" cy="685799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22288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43432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Сэр Исаак Ньютон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53" y="511632"/>
            <a:ext cx="58946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Опыт Ньютона</a:t>
            </a:r>
          </a:p>
        </p:txBody>
      </p:sp>
      <p:grpSp>
        <p:nvGrpSpPr>
          <p:cNvPr id="2" name="Группа 1"/>
          <p:cNvGrpSpPr/>
          <p:nvPr/>
        </p:nvGrpSpPr>
        <p:grpSpPr>
          <a:xfrm rot="10800000">
            <a:off x="1304346" y="1363643"/>
            <a:ext cx="1436973" cy="3689572"/>
            <a:chOff x="978259" y="1022732"/>
            <a:chExt cx="1077730" cy="27671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59" y="1022732"/>
              <a:ext cx="1077730" cy="276717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008">
              <a:off x="1653048" y="1200264"/>
              <a:ext cx="197455" cy="13605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312589" y="1172130"/>
              <a:ext cx="45354" cy="4535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83356" y="1222941"/>
              <a:ext cx="45354" cy="4535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240387" y="1226526"/>
              <a:ext cx="45354" cy="4535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478208" y="1116480"/>
              <a:ext cx="126820" cy="107092"/>
            </a:xfrm>
            <a:custGeom>
              <a:avLst/>
              <a:gdLst>
                <a:gd name="connsiteX0" fmla="*/ 190500 w 190500"/>
                <a:gd name="connsiteY0" fmla="*/ 0 h 160866"/>
                <a:gd name="connsiteX1" fmla="*/ 127000 w 190500"/>
                <a:gd name="connsiteY1" fmla="*/ 160866 h 160866"/>
                <a:gd name="connsiteX2" fmla="*/ 67734 w 190500"/>
                <a:gd name="connsiteY2" fmla="*/ 84666 h 160866"/>
                <a:gd name="connsiteX3" fmla="*/ 0 w 190500"/>
                <a:gd name="connsiteY3" fmla="*/ 114300 h 160866"/>
                <a:gd name="connsiteX4" fmla="*/ 29634 w 190500"/>
                <a:gd name="connsiteY4" fmla="*/ 42333 h 160866"/>
                <a:gd name="connsiteX5" fmla="*/ 76200 w 190500"/>
                <a:gd name="connsiteY5" fmla="*/ 38100 h 160866"/>
                <a:gd name="connsiteX6" fmla="*/ 101600 w 190500"/>
                <a:gd name="connsiteY6" fmla="*/ 42333 h 160866"/>
                <a:gd name="connsiteX7" fmla="*/ 190500 w 190500"/>
                <a:gd name="connsiteY7" fmla="*/ 0 h 16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60866">
                  <a:moveTo>
                    <a:pt x="190500" y="0"/>
                  </a:moveTo>
                  <a:lnTo>
                    <a:pt x="127000" y="160866"/>
                  </a:lnTo>
                  <a:lnTo>
                    <a:pt x="67734" y="84666"/>
                  </a:lnTo>
                  <a:lnTo>
                    <a:pt x="0" y="114300"/>
                  </a:lnTo>
                  <a:lnTo>
                    <a:pt x="29634" y="42333"/>
                  </a:lnTo>
                  <a:cubicBezTo>
                    <a:pt x="70539" y="37788"/>
                    <a:pt x="54956" y="38100"/>
                    <a:pt x="76200" y="38100"/>
                  </a:cubicBezTo>
                  <a:lnTo>
                    <a:pt x="101600" y="42333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500961" y="1178616"/>
              <a:ext cx="50728" cy="95820"/>
            </a:xfrm>
            <a:custGeom>
              <a:avLst/>
              <a:gdLst>
                <a:gd name="connsiteX0" fmla="*/ 0 w 76200"/>
                <a:gd name="connsiteY0" fmla="*/ 0 h 143934"/>
                <a:gd name="connsiteX1" fmla="*/ 12700 w 76200"/>
                <a:gd name="connsiteY1" fmla="*/ 97367 h 143934"/>
                <a:gd name="connsiteX2" fmla="*/ 33867 w 76200"/>
                <a:gd name="connsiteY2" fmla="*/ 139700 h 143934"/>
                <a:gd name="connsiteX3" fmla="*/ 76200 w 76200"/>
                <a:gd name="connsiteY3" fmla="*/ 143934 h 143934"/>
                <a:gd name="connsiteX4" fmla="*/ 76200 w 76200"/>
                <a:gd name="connsiteY4" fmla="*/ 143934 h 143934"/>
                <a:gd name="connsiteX5" fmla="*/ 46567 w 76200"/>
                <a:gd name="connsiteY5" fmla="*/ 101600 h 143934"/>
                <a:gd name="connsiteX6" fmla="*/ 38100 w 76200"/>
                <a:gd name="connsiteY6" fmla="*/ 67734 h 143934"/>
                <a:gd name="connsiteX7" fmla="*/ 50800 w 76200"/>
                <a:gd name="connsiteY7" fmla="*/ 42334 h 143934"/>
                <a:gd name="connsiteX8" fmla="*/ 0 w 76200"/>
                <a:gd name="connsiteY8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43934">
                  <a:moveTo>
                    <a:pt x="0" y="0"/>
                  </a:moveTo>
                  <a:lnTo>
                    <a:pt x="12700" y="97367"/>
                  </a:lnTo>
                  <a:lnTo>
                    <a:pt x="33867" y="139700"/>
                  </a:lnTo>
                  <a:lnTo>
                    <a:pt x="76200" y="143934"/>
                  </a:lnTo>
                  <a:lnTo>
                    <a:pt x="76200" y="143934"/>
                  </a:lnTo>
                  <a:lnTo>
                    <a:pt x="46567" y="101600"/>
                  </a:lnTo>
                  <a:lnTo>
                    <a:pt x="38100" y="67734"/>
                  </a:lnTo>
                  <a:lnTo>
                    <a:pt x="50800" y="42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2131</Words>
  <Application>Microsoft Office PowerPoint</Application>
  <PresentationFormat>Широкоэкранный</PresentationFormat>
  <Paragraphs>499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</cp:lastModifiedBy>
  <cp:revision>3</cp:revision>
  <dcterms:created xsi:type="dcterms:W3CDTF">2016-02-02T09:07:43Z</dcterms:created>
  <dcterms:modified xsi:type="dcterms:W3CDTF">2020-09-22T03:24:37Z</dcterms:modified>
</cp:coreProperties>
</file>