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79" r:id="rId3"/>
    <p:sldId id="294" r:id="rId4"/>
    <p:sldId id="296" r:id="rId5"/>
    <p:sldId id="315" r:id="rId6"/>
    <p:sldId id="316" r:id="rId7"/>
    <p:sldId id="300" r:id="rId8"/>
    <p:sldId id="301" r:id="rId9"/>
    <p:sldId id="302" r:id="rId10"/>
    <p:sldId id="303" r:id="rId11"/>
    <p:sldId id="305" r:id="rId12"/>
    <p:sldId id="307" r:id="rId13"/>
    <p:sldId id="309" r:id="rId14"/>
    <p:sldId id="310" r:id="rId15"/>
    <p:sldId id="311" r:id="rId16"/>
    <p:sldId id="312" r:id="rId17"/>
    <p:sldId id="314" r:id="rId18"/>
    <p:sldId id="295" r:id="rId19"/>
  </p:sldIdLst>
  <p:sldSz cx="9144000" cy="5143500" type="screen16x9"/>
  <p:notesSz cx="6858000" cy="9144000"/>
  <p:embeddedFontLst>
    <p:embeddedFont>
      <p:font typeface="Gerbera" panose="02000500000000000000" pitchFamily="2" charset="-52"/>
      <p:regular r:id="rId20"/>
      <p:bold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3026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6" pos="2744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870" userDrawn="1">
          <p15:clr>
            <a:srgbClr val="A4A3A4"/>
          </p15:clr>
        </p15:guide>
        <p15:guide id="9" orient="horz" pos="11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347"/>
    <a:srgbClr val="7F7F7F"/>
    <a:srgbClr val="F57B27"/>
    <a:srgbClr val="848484"/>
    <a:srgbClr val="4D795D"/>
    <a:srgbClr val="548D34"/>
    <a:srgbClr val="558F35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5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54" y="96"/>
      </p:cViewPr>
      <p:guideLst>
        <p:guide orient="horz" pos="237"/>
        <p:guide pos="226"/>
        <p:guide orient="horz" pos="3026"/>
        <p:guide pos="5534"/>
        <p:guide pos="2744"/>
        <p:guide pos="2880"/>
        <p:guide pos="870"/>
        <p:guide orient="horz" pos="11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10.png"/><Relationship Id="rId18" Type="http://schemas.openxmlformats.org/officeDocument/2006/relationships/image" Target="../media/image49.png"/><Relationship Id="rId21" Type="http://schemas.openxmlformats.org/officeDocument/2006/relationships/image" Target="../media/image60.png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17" Type="http://schemas.openxmlformats.org/officeDocument/2006/relationships/image" Target="../media/image48.pn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24" Type="http://schemas.openxmlformats.org/officeDocument/2006/relationships/image" Target="../media/image63.png"/><Relationship Id="rId5" Type="http://schemas.openxmlformats.org/officeDocument/2006/relationships/image" Target="../media/image32.png"/><Relationship Id="rId15" Type="http://schemas.openxmlformats.org/officeDocument/2006/relationships/image" Target="../media/image580.png"/><Relationship Id="rId23" Type="http://schemas.openxmlformats.org/officeDocument/2006/relationships/image" Target="../media/image62.png"/><Relationship Id="rId19" Type="http://schemas.openxmlformats.org/officeDocument/2006/relationships/image" Target="../media/image50.png"/><Relationship Id="rId4" Type="http://schemas.openxmlformats.org/officeDocument/2006/relationships/image" Target="../media/image310.png"/><Relationship Id="rId14" Type="http://schemas.openxmlformats.org/officeDocument/2006/relationships/image" Target="../media/image570.png"/><Relationship Id="rId22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8" Type="http://schemas.openxmlformats.org/officeDocument/2006/relationships/image" Target="../media/image65.png"/><Relationship Id="rId26" Type="http://schemas.openxmlformats.org/officeDocument/2006/relationships/image" Target="../media/image70.png"/><Relationship Id="rId3" Type="http://schemas.openxmlformats.org/officeDocument/2006/relationships/image" Target="../media/image64.png"/><Relationship Id="rId21" Type="http://schemas.openxmlformats.org/officeDocument/2006/relationships/image" Target="../media/image50.png"/><Relationship Id="rId7" Type="http://schemas.openxmlformats.org/officeDocument/2006/relationships/image" Target="../media/image33.png"/><Relationship Id="rId12" Type="http://schemas.openxmlformats.org/officeDocument/2006/relationships/image" Target="../media/image610.png"/><Relationship Id="rId17" Type="http://schemas.openxmlformats.org/officeDocument/2006/relationships/image" Target="../media/image650.png"/><Relationship Id="rId25" Type="http://schemas.openxmlformats.org/officeDocument/2006/relationships/image" Target="../media/image69.png"/><Relationship Id="rId2" Type="http://schemas.openxmlformats.org/officeDocument/2006/relationships/image" Target="../media/image1.png"/><Relationship Id="rId16" Type="http://schemas.openxmlformats.org/officeDocument/2006/relationships/image" Target="../media/image630.png"/><Relationship Id="rId20" Type="http://schemas.openxmlformats.org/officeDocument/2006/relationships/image" Target="../media/image49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24" Type="http://schemas.openxmlformats.org/officeDocument/2006/relationships/image" Target="../media/image68.png"/><Relationship Id="rId5" Type="http://schemas.openxmlformats.org/officeDocument/2006/relationships/image" Target="../media/image310.png"/><Relationship Id="rId15" Type="http://schemas.openxmlformats.org/officeDocument/2006/relationships/image" Target="../media/image620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9" Type="http://schemas.openxmlformats.org/officeDocument/2006/relationships/image" Target="../media/image48.png"/><Relationship Id="rId4" Type="http://schemas.openxmlformats.org/officeDocument/2006/relationships/image" Target="../media/image640.png"/><Relationship Id="rId9" Type="http://schemas.openxmlformats.org/officeDocument/2006/relationships/image" Target="../media/image3.png"/><Relationship Id="rId14" Type="http://schemas.openxmlformats.org/officeDocument/2006/relationships/image" Target="../media/image600.png"/><Relationship Id="rId22" Type="http://schemas.openxmlformats.org/officeDocument/2006/relationships/image" Target="../media/image51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66.png"/><Relationship Id="rId26" Type="http://schemas.openxmlformats.org/officeDocument/2006/relationships/image" Target="../media/image98.png"/><Relationship Id="rId3" Type="http://schemas.openxmlformats.org/officeDocument/2006/relationships/image" Target="../media/image75.png"/><Relationship Id="rId21" Type="http://schemas.openxmlformats.org/officeDocument/2006/relationships/image" Target="../media/image93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7.png"/><Relationship Id="rId2" Type="http://schemas.openxmlformats.org/officeDocument/2006/relationships/image" Target="../media/image1.png"/><Relationship Id="rId16" Type="http://schemas.openxmlformats.org/officeDocument/2006/relationships/image" Target="../media/image87.png"/><Relationship Id="rId20" Type="http://schemas.openxmlformats.org/officeDocument/2006/relationships/image" Target="../media/image92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96.png"/><Relationship Id="rId5" Type="http://schemas.openxmlformats.org/officeDocument/2006/relationships/image" Target="../media/image3.png"/><Relationship Id="rId15" Type="http://schemas.openxmlformats.org/officeDocument/2006/relationships/image" Target="../media/image86.png"/><Relationship Id="rId23" Type="http://schemas.openxmlformats.org/officeDocument/2006/relationships/image" Target="../media/image95.png"/><Relationship Id="rId28" Type="http://schemas.openxmlformats.org/officeDocument/2006/relationships/image" Target="../media/image101.png"/><Relationship Id="rId10" Type="http://schemas.openxmlformats.org/officeDocument/2006/relationships/image" Target="../media/image81.png"/><Relationship Id="rId19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4.png"/><Relationship Id="rId27" Type="http://schemas.openxmlformats.org/officeDocument/2006/relationships/image" Target="../media/image99.png"/><Relationship Id="rId30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108.png"/><Relationship Id="rId3" Type="http://schemas.openxmlformats.org/officeDocument/2006/relationships/image" Target="../media/image104.png"/><Relationship Id="rId21" Type="http://schemas.openxmlformats.org/officeDocument/2006/relationships/image" Target="../media/image96.png"/><Relationship Id="rId7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99.png"/><Relationship Id="rId2" Type="http://schemas.openxmlformats.org/officeDocument/2006/relationships/image" Target="../media/image1.png"/><Relationship Id="rId16" Type="http://schemas.openxmlformats.org/officeDocument/2006/relationships/image" Target="../media/image80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24" Type="http://schemas.openxmlformats.org/officeDocument/2006/relationships/image" Target="../media/image98.png"/><Relationship Id="rId11" Type="http://schemas.openxmlformats.org/officeDocument/2006/relationships/image" Target="../media/image88.png"/><Relationship Id="rId5" Type="http://schemas.openxmlformats.org/officeDocument/2006/relationships/image" Target="../media/image106.png"/><Relationship Id="rId15" Type="http://schemas.openxmlformats.org/officeDocument/2006/relationships/image" Target="../media/image79.png"/><Relationship Id="rId23" Type="http://schemas.openxmlformats.org/officeDocument/2006/relationships/image" Target="../media/image107.png"/><Relationship Id="rId28" Type="http://schemas.openxmlformats.org/officeDocument/2006/relationships/image" Target="../media/image89.png"/><Relationship Id="rId19" Type="http://schemas.openxmlformats.org/officeDocument/2006/relationships/image" Target="../media/image94.png"/><Relationship Id="rId10" Type="http://schemas.openxmlformats.org/officeDocument/2006/relationships/image" Target="../media/image87.png"/><Relationship Id="rId4" Type="http://schemas.openxmlformats.org/officeDocument/2006/relationships/image" Target="../media/image105.png"/><Relationship Id="rId14" Type="http://schemas.openxmlformats.org/officeDocument/2006/relationships/image" Target="../media/image78.png"/><Relationship Id="rId22" Type="http://schemas.openxmlformats.org/officeDocument/2006/relationships/image" Target="../media/image97.png"/><Relationship Id="rId9" Type="http://schemas.openxmlformats.org/officeDocument/2006/relationships/image" Target="../media/image86.png"/><Relationship Id="rId27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3.png"/><Relationship Id="rId18" Type="http://schemas.openxmlformats.org/officeDocument/2006/relationships/image" Target="../media/image110.png"/><Relationship Id="rId3" Type="http://schemas.openxmlformats.org/officeDocument/2006/relationships/image" Target="../media/image104.png"/><Relationship Id="rId21" Type="http://schemas.openxmlformats.org/officeDocument/2006/relationships/image" Target="../media/image113.png"/><Relationship Id="rId12" Type="http://schemas.openxmlformats.org/officeDocument/2006/relationships/image" Target="../media/image66.png"/><Relationship Id="rId7" Type="http://schemas.openxmlformats.org/officeDocument/2006/relationships/image" Target="../media/image75.png"/><Relationship Id="rId17" Type="http://schemas.openxmlformats.org/officeDocument/2006/relationships/image" Target="../media/image109.png"/><Relationship Id="rId2" Type="http://schemas.openxmlformats.org/officeDocument/2006/relationships/image" Target="../media/image1.png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8.png"/><Relationship Id="rId6" Type="http://schemas.openxmlformats.org/officeDocument/2006/relationships/image" Target="../media/image98.png"/><Relationship Id="rId5" Type="http://schemas.openxmlformats.org/officeDocument/2006/relationships/image" Target="../media/image106.png"/><Relationship Id="rId15" Type="http://schemas.openxmlformats.org/officeDocument/2006/relationships/image" Target="../media/image107.png"/><Relationship Id="rId10" Type="http://schemas.openxmlformats.org/officeDocument/2006/relationships/image" Target="../media/image87.png"/><Relationship Id="rId19" Type="http://schemas.openxmlformats.org/officeDocument/2006/relationships/image" Target="../media/image111.png"/><Relationship Id="rId9" Type="http://schemas.openxmlformats.org/officeDocument/2006/relationships/image" Target="../media/image86.png"/><Relationship Id="rId4" Type="http://schemas.openxmlformats.org/officeDocument/2006/relationships/image" Target="../media/image105.png"/><Relationship Id="rId14" Type="http://schemas.openxmlformats.org/officeDocument/2006/relationships/image" Target="../media/image99.png"/><Relationship Id="rId22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75.png"/><Relationship Id="rId26" Type="http://schemas.openxmlformats.org/officeDocument/2006/relationships/image" Target="../media/image660.png"/><Relationship Id="rId3" Type="http://schemas.openxmlformats.org/officeDocument/2006/relationships/image" Target="../media/image115.png"/><Relationship Id="rId21" Type="http://schemas.openxmlformats.org/officeDocument/2006/relationships/image" Target="../media/image109.png"/><Relationship Id="rId7" Type="http://schemas.openxmlformats.org/officeDocument/2006/relationships/image" Target="../media/image108.png"/><Relationship Id="rId12" Type="http://schemas.openxmlformats.org/officeDocument/2006/relationships/image" Target="../media/image98.png"/><Relationship Id="rId25" Type="http://schemas.openxmlformats.org/officeDocument/2006/relationships/image" Target="../media/image114.png"/><Relationship Id="rId2" Type="http://schemas.openxmlformats.org/officeDocument/2006/relationships/image" Target="../media/image1.png"/><Relationship Id="rId16" Type="http://schemas.openxmlformats.org/officeDocument/2006/relationships/image" Target="../media/image99.png"/><Relationship Id="rId29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06.png"/><Relationship Id="rId24" Type="http://schemas.openxmlformats.org/officeDocument/2006/relationships/image" Target="../media/image113.png"/><Relationship Id="rId32" Type="http://schemas.openxmlformats.org/officeDocument/2006/relationships/image" Target="../media/image88.png"/><Relationship Id="rId5" Type="http://schemas.openxmlformats.org/officeDocument/2006/relationships/image" Target="../media/image117.png"/><Relationship Id="rId15" Type="http://schemas.openxmlformats.org/officeDocument/2006/relationships/image" Target="../media/image3.png"/><Relationship Id="rId23" Type="http://schemas.openxmlformats.org/officeDocument/2006/relationships/image" Target="../media/image112.png"/><Relationship Id="rId28" Type="http://schemas.openxmlformats.org/officeDocument/2006/relationships/image" Target="../media/image121.png"/><Relationship Id="rId10" Type="http://schemas.openxmlformats.org/officeDocument/2006/relationships/image" Target="../media/image105.png"/><Relationship Id="rId31" Type="http://schemas.openxmlformats.org/officeDocument/2006/relationships/image" Target="../media/image87.png"/><Relationship Id="rId4" Type="http://schemas.openxmlformats.org/officeDocument/2006/relationships/image" Target="../media/image116.png"/><Relationship Id="rId9" Type="http://schemas.openxmlformats.org/officeDocument/2006/relationships/image" Target="../media/image104.png"/><Relationship Id="rId14" Type="http://schemas.openxmlformats.org/officeDocument/2006/relationships/image" Target="../media/image76.png"/><Relationship Id="rId22" Type="http://schemas.openxmlformats.org/officeDocument/2006/relationships/image" Target="../media/image111.png"/><Relationship Id="rId27" Type="http://schemas.openxmlformats.org/officeDocument/2006/relationships/image" Target="../media/image119.png"/><Relationship Id="rId30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16.png"/><Relationship Id="rId26" Type="http://schemas.openxmlformats.org/officeDocument/2006/relationships/image" Target="../media/image60.png"/><Relationship Id="rId3" Type="http://schemas.openxmlformats.org/officeDocument/2006/relationships/image" Target="../media/image90.png"/><Relationship Id="rId21" Type="http://schemas.openxmlformats.org/officeDocument/2006/relationships/image" Target="../media/image123.png"/><Relationship Id="rId7" Type="http://schemas.openxmlformats.org/officeDocument/2006/relationships/image" Target="../media/image3.png"/><Relationship Id="rId12" Type="http://schemas.openxmlformats.org/officeDocument/2006/relationships/image" Target="../media/image115.png"/><Relationship Id="rId17" Type="http://schemas.openxmlformats.org/officeDocument/2006/relationships/image" Target="../media/image106.png"/><Relationship Id="rId25" Type="http://schemas.openxmlformats.org/officeDocument/2006/relationships/image" Target="../media/image127.png"/><Relationship Id="rId2" Type="http://schemas.openxmlformats.org/officeDocument/2006/relationships/image" Target="../media/image1.png"/><Relationship Id="rId16" Type="http://schemas.openxmlformats.org/officeDocument/2006/relationships/image" Target="../media/image105.png"/><Relationship Id="rId20" Type="http://schemas.openxmlformats.org/officeDocument/2006/relationships/image" Target="../media/image121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24" Type="http://schemas.openxmlformats.org/officeDocument/2006/relationships/image" Target="../media/image126.png"/><Relationship Id="rId11" Type="http://schemas.openxmlformats.org/officeDocument/2006/relationships/image" Target="../media/image88.png"/><Relationship Id="rId32" Type="http://schemas.openxmlformats.org/officeDocument/2006/relationships/image" Target="../media/image119.png"/><Relationship Id="rId5" Type="http://schemas.openxmlformats.org/officeDocument/2006/relationships/image" Target="../media/image75.png"/><Relationship Id="rId15" Type="http://schemas.openxmlformats.org/officeDocument/2006/relationships/image" Target="../media/image104.png"/><Relationship Id="rId28" Type="http://schemas.openxmlformats.org/officeDocument/2006/relationships/image" Target="../media/image129.png"/><Relationship Id="rId10" Type="http://schemas.openxmlformats.org/officeDocument/2006/relationships/image" Target="../media/image87.png"/><Relationship Id="rId31" Type="http://schemas.openxmlformats.org/officeDocument/2006/relationships/image" Target="../media/image660.png"/><Relationship Id="rId4" Type="http://schemas.openxmlformats.org/officeDocument/2006/relationships/image" Target="../media/image98.png"/><Relationship Id="rId14" Type="http://schemas.openxmlformats.org/officeDocument/2006/relationships/image" Target="../media/image117.png"/><Relationship Id="rId22" Type="http://schemas.openxmlformats.org/officeDocument/2006/relationships/image" Target="../media/image124.png"/><Relationship Id="rId27" Type="http://schemas.openxmlformats.org/officeDocument/2006/relationships/image" Target="../media/image128.png"/><Relationship Id="rId9" Type="http://schemas.openxmlformats.org/officeDocument/2006/relationships/image" Target="../media/image86.png"/><Relationship Id="rId30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8" Type="http://schemas.openxmlformats.org/officeDocument/2006/relationships/image" Target="../media/image180.png"/><Relationship Id="rId13" Type="http://schemas.openxmlformats.org/officeDocument/2006/relationships/image" Target="../media/image130.pn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20.png"/><Relationship Id="rId2" Type="http://schemas.openxmlformats.org/officeDocument/2006/relationships/image" Target="../media/image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0.png"/><Relationship Id="rId23" Type="http://schemas.openxmlformats.org/officeDocument/2006/relationships/image" Target="../media/image23.png"/><Relationship Id="rId19" Type="http://schemas.openxmlformats.org/officeDocument/2006/relationships/image" Target="../media/image210.png"/><Relationship Id="rId4" Type="http://schemas.openxmlformats.org/officeDocument/2006/relationships/image" Target="../media/image4.png"/><Relationship Id="rId14" Type="http://schemas.openxmlformats.org/officeDocument/2006/relationships/image" Target="../media/image140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3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10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4" Type="http://schemas.openxmlformats.org/officeDocument/2006/relationships/image" Target="../media/image4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0.png"/><Relationship Id="rId18" Type="http://schemas.openxmlformats.org/officeDocument/2006/relationships/image" Target="../media/image28.png"/><Relationship Id="rId3" Type="http://schemas.openxmlformats.org/officeDocument/2006/relationships/image" Target="../media/image3.png"/><Relationship Id="rId21" Type="http://schemas.openxmlformats.org/officeDocument/2006/relationships/image" Target="../media/image31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10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9" Type="http://schemas.openxmlformats.org/officeDocument/2006/relationships/image" Target="../media/image29.png"/><Relationship Id="rId4" Type="http://schemas.openxmlformats.org/officeDocument/2006/relationships/image" Target="../media/image4.png"/><Relationship Id="rId14" Type="http://schemas.openxmlformats.org/officeDocument/2006/relationships/image" Target="../media/image2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2.png"/><Relationship Id="rId21" Type="http://schemas.openxmlformats.org/officeDocument/2006/relationships/image" Target="../media/image3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1.png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0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0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3.png"/><Relationship Id="rId18" Type="http://schemas.openxmlformats.org/officeDocument/2006/relationships/image" Target="../media/image36.png"/><Relationship Id="rId26" Type="http://schemas.openxmlformats.org/officeDocument/2006/relationships/image" Target="../media/image56.png"/><Relationship Id="rId21" Type="http://schemas.openxmlformats.org/officeDocument/2006/relationships/image" Target="../media/image3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7" Type="http://schemas.openxmlformats.org/officeDocument/2006/relationships/image" Target="../media/image34.png"/><Relationship Id="rId25" Type="http://schemas.openxmlformats.org/officeDocument/2006/relationships/image" Target="../media/image510.png"/><Relationship Id="rId2" Type="http://schemas.openxmlformats.org/officeDocument/2006/relationships/image" Target="../media/image1.png"/><Relationship Id="rId16" Type="http://schemas.openxmlformats.org/officeDocument/2006/relationships/image" Target="../media/image46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9.png"/><Relationship Id="rId6" Type="http://schemas.openxmlformats.org/officeDocument/2006/relationships/image" Target="../media/image33.png"/><Relationship Id="rId15" Type="http://schemas.openxmlformats.org/officeDocument/2006/relationships/image" Target="../media/image45.png"/><Relationship Id="rId5" Type="http://schemas.openxmlformats.org/officeDocument/2006/relationships/image" Target="../media/image32.png"/><Relationship Id="rId28" Type="http://schemas.openxmlformats.org/officeDocument/2006/relationships/image" Target="../media/image49.png"/><Relationship Id="rId10" Type="http://schemas.openxmlformats.org/officeDocument/2006/relationships/image" Target="../media/image38.png"/><Relationship Id="rId19" Type="http://schemas.openxmlformats.org/officeDocument/2006/relationships/image" Target="../media/image40.png"/><Relationship Id="rId31" Type="http://schemas.openxmlformats.org/officeDocument/2006/relationships/image" Target="../media/image57.png"/><Relationship Id="rId9" Type="http://schemas.openxmlformats.org/officeDocument/2006/relationships/image" Target="../media/image37.png"/><Relationship Id="rId14" Type="http://schemas.openxmlformats.org/officeDocument/2006/relationships/image" Target="../media/image44.png"/><Relationship Id="rId4" Type="http://schemas.openxmlformats.org/officeDocument/2006/relationships/image" Target="../media/image310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10.png"/><Relationship Id="rId18" Type="http://schemas.openxmlformats.org/officeDocument/2006/relationships/image" Target="../media/image560.png"/><Relationship Id="rId21" Type="http://schemas.openxmlformats.org/officeDocument/2006/relationships/image" Target="../media/image50.png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17" Type="http://schemas.openxmlformats.org/officeDocument/2006/relationships/image" Target="../media/image550.png"/><Relationship Id="rId2" Type="http://schemas.openxmlformats.org/officeDocument/2006/relationships/image" Target="../media/image1.png"/><Relationship Id="rId16" Type="http://schemas.openxmlformats.org/officeDocument/2006/relationships/image" Target="../media/image540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5" Type="http://schemas.openxmlformats.org/officeDocument/2006/relationships/image" Target="../media/image57.png"/><Relationship Id="rId19" Type="http://schemas.openxmlformats.org/officeDocument/2006/relationships/image" Target="../media/image48.png"/><Relationship Id="rId4" Type="http://schemas.openxmlformats.org/officeDocument/2006/relationships/image" Target="../media/image310.png"/><Relationship Id="rId14" Type="http://schemas.openxmlformats.org/officeDocument/2006/relationships/image" Target="../media/image56.png"/><Relationship Id="rId22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10.png"/><Relationship Id="rId18" Type="http://schemas.openxmlformats.org/officeDocument/2006/relationships/image" Target="../media/image560.png"/><Relationship Id="rId3" Type="http://schemas.openxmlformats.org/officeDocument/2006/relationships/image" Target="../media/image58.png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17" Type="http://schemas.openxmlformats.org/officeDocument/2006/relationships/image" Target="../media/image540.png"/><Relationship Id="rId2" Type="http://schemas.openxmlformats.org/officeDocument/2006/relationships/image" Target="../media/image1.png"/><Relationship Id="rId16" Type="http://schemas.openxmlformats.org/officeDocument/2006/relationships/image" Target="../media/image57.png"/><Relationship Id="rId20" Type="http://schemas.openxmlformats.org/officeDocument/2006/relationships/image" Target="../media/image58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5" Type="http://schemas.openxmlformats.org/officeDocument/2006/relationships/image" Target="../media/image56.png"/><Relationship Id="rId28" Type="http://schemas.openxmlformats.org/officeDocument/2006/relationships/image" Target="../media/image49.png"/><Relationship Id="rId4" Type="http://schemas.openxmlformats.org/officeDocument/2006/relationships/image" Target="../media/image310.png"/><Relationship Id="rId14" Type="http://schemas.openxmlformats.org/officeDocument/2006/relationships/image" Target="../media/image550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"/>
            <a:ext cx="3976684" cy="514349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33400" y="4248150"/>
            <a:ext cx="1083129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31800" y="4388048"/>
            <a:ext cx="12923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П. Л. </a:t>
            </a:r>
            <a:r>
              <a:rPr lang="ru-RU" altLang="ru-RU" sz="1400" dirty="0" err="1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Капица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938" y="383724"/>
            <a:ext cx="465409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6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Свободное падение. Ускорение свободного падения (практика)</a:t>
            </a:r>
          </a:p>
        </p:txBody>
      </p:sp>
    </p:spTree>
    <p:extLst>
      <p:ext uri="{BB962C8B-B14F-4D97-AF65-F5344CB8AC3E}">
        <p14:creationId xmlns:p14="http://schemas.microsoft.com/office/powerpoint/2010/main" val="11388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566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7566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2085413"/>
                <a:ext cx="846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65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85413"/>
                <a:ext cx="846129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205829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2073466"/>
            <a:ext cx="0" cy="14513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217040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217040"/>
                <a:ext cx="102536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542182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852165"/>
                <a:ext cx="10281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=350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852165"/>
                <a:ext cx="102810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Пикирующий бомбардировщик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Пе-2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заходит на цель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под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углом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65</a:t>
            </a:r>
            <a:r>
              <a:rPr lang="ru-RU" altLang="ru-RU" sz="1400" baseline="30000" dirty="0" smtClean="0">
                <a:latin typeface="Gerbera"/>
                <a:cs typeface="Arial" panose="020B0604020202020204" pitchFamily="34" charset="0"/>
              </a:rPr>
              <a:t>о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 горизонту на скорости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95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м/c и сбрасывает бомбу на высоте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350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м. На каком расстоянии от цели в горизонтальном направлении летчик должен освободить бомбу, чтобы она поразила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цель, если сопротивление воздуха пренебрежимо мало?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8299" y="2392866"/>
                <a:ext cx="1026820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95 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92866"/>
                <a:ext cx="1026820" cy="4598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Рисунок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382769" y="2042836"/>
            <a:ext cx="3592002" cy="1443658"/>
            <a:chOff x="1382769" y="2042836"/>
            <a:chExt cx="3592002" cy="1443658"/>
          </a:xfrm>
        </p:grpSpPr>
        <p:sp>
          <p:nvSpPr>
            <p:cNvPr id="65" name="TextBox 64"/>
            <p:cNvSpPr txBox="1"/>
            <p:nvPr/>
          </p:nvSpPr>
          <p:spPr>
            <a:xfrm>
              <a:off x="1396014" y="2042836"/>
              <a:ext cx="35787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Кинематические уравнения движения: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2632473" y="2357213"/>
                  <a:ext cx="1906484" cy="52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2473" y="2357213"/>
                  <a:ext cx="1906484" cy="52315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1382769" y="2488968"/>
                  <a:ext cx="141628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769" y="2488968"/>
                  <a:ext cx="1416285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390171" y="2889151"/>
                  <a:ext cx="3262303" cy="5973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𝜐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+8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𝑔h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den>
                        </m:f>
                        <m:r>
                          <a:rPr lang="ru-RU" sz="1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0171" y="2889151"/>
                  <a:ext cx="3262303" cy="59734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Группа 2"/>
          <p:cNvGrpSpPr/>
          <p:nvPr/>
        </p:nvGrpSpPr>
        <p:grpSpPr>
          <a:xfrm>
            <a:off x="1390171" y="3485854"/>
            <a:ext cx="3914979" cy="905120"/>
            <a:chOff x="1390171" y="3485854"/>
            <a:chExt cx="3914979" cy="905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1390171" y="3793631"/>
                  <a:ext cx="3914979" cy="5973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𝜐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𝑔h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0171" y="3793631"/>
                  <a:ext cx="3914979" cy="59734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/>
            <p:cNvSpPr txBox="1"/>
            <p:nvPr/>
          </p:nvSpPr>
          <p:spPr>
            <a:xfrm>
              <a:off x="1392076" y="3485854"/>
              <a:ext cx="1988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Расстояние до цели: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1390171" y="2046585"/>
            <a:ext cx="3914979" cy="905120"/>
            <a:chOff x="1390171" y="3485854"/>
            <a:chExt cx="3914979" cy="905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1390171" y="3793631"/>
                  <a:ext cx="3914979" cy="5973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𝜐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𝑔h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0171" y="3793631"/>
                  <a:ext cx="3914979" cy="59734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xtBox 78"/>
            <p:cNvSpPr txBox="1"/>
            <p:nvPr/>
          </p:nvSpPr>
          <p:spPr>
            <a:xfrm>
              <a:off x="1392076" y="3485854"/>
              <a:ext cx="1988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Расстояние до цели: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389322" y="2064608"/>
            <a:ext cx="3096391" cy="2567264"/>
            <a:chOff x="5389322" y="2064608"/>
            <a:chExt cx="3096391" cy="2567264"/>
          </a:xfrm>
        </p:grpSpPr>
        <p:sp>
          <p:nvSpPr>
            <p:cNvPr id="82" name="Полилиния 81"/>
            <p:cNvSpPr/>
            <p:nvPr/>
          </p:nvSpPr>
          <p:spPr>
            <a:xfrm>
              <a:off x="5679646" y="2383972"/>
              <a:ext cx="1276350" cy="1657350"/>
            </a:xfrm>
            <a:custGeom>
              <a:avLst/>
              <a:gdLst>
                <a:gd name="connsiteX0" fmla="*/ 0 w 1276350"/>
                <a:gd name="connsiteY0" fmla="*/ 0 h 1657350"/>
                <a:gd name="connsiteX1" fmla="*/ 869950 w 1276350"/>
                <a:gd name="connsiteY1" fmla="*/ 742950 h 1657350"/>
                <a:gd name="connsiteX2" fmla="*/ 1276350 w 1276350"/>
                <a:gd name="connsiteY2" fmla="*/ 1657350 h 1657350"/>
                <a:gd name="connsiteX0" fmla="*/ 0 w 1276350"/>
                <a:gd name="connsiteY0" fmla="*/ 0 h 1657350"/>
                <a:gd name="connsiteX1" fmla="*/ 869950 w 1276350"/>
                <a:gd name="connsiteY1" fmla="*/ 742950 h 1657350"/>
                <a:gd name="connsiteX2" fmla="*/ 1276350 w 1276350"/>
                <a:gd name="connsiteY2" fmla="*/ 1657350 h 1657350"/>
                <a:gd name="connsiteX0" fmla="*/ 0 w 1276350"/>
                <a:gd name="connsiteY0" fmla="*/ 0 h 1657350"/>
                <a:gd name="connsiteX1" fmla="*/ 869950 w 1276350"/>
                <a:gd name="connsiteY1" fmla="*/ 742950 h 1657350"/>
                <a:gd name="connsiteX2" fmla="*/ 1276350 w 1276350"/>
                <a:gd name="connsiteY2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350" h="1657350">
                  <a:moveTo>
                    <a:pt x="0" y="0"/>
                  </a:moveTo>
                  <a:cubicBezTo>
                    <a:pt x="328612" y="233362"/>
                    <a:pt x="571500" y="374650"/>
                    <a:pt x="869950" y="742950"/>
                  </a:cubicBezTo>
                  <a:cubicBezTo>
                    <a:pt x="1168400" y="1111250"/>
                    <a:pt x="1179512" y="1338262"/>
                    <a:pt x="1276350" y="1657350"/>
                  </a:cubicBezTo>
                </a:path>
              </a:pathLst>
            </a:cu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5829632" y="2384845"/>
              <a:ext cx="70876" cy="114300"/>
            </a:xfrm>
            <a:custGeom>
              <a:avLst/>
              <a:gdLst>
                <a:gd name="connsiteX0" fmla="*/ 44450 w 83976"/>
                <a:gd name="connsiteY0" fmla="*/ 0 h 114300"/>
                <a:gd name="connsiteX1" fmla="*/ 82550 w 83976"/>
                <a:gd name="connsiteY1" fmla="*/ 60325 h 114300"/>
                <a:gd name="connsiteX2" fmla="*/ 0 w 83976"/>
                <a:gd name="connsiteY2" fmla="*/ 114300 h 114300"/>
                <a:gd name="connsiteX0" fmla="*/ 44450 w 70876"/>
                <a:gd name="connsiteY0" fmla="*/ 0 h 114300"/>
                <a:gd name="connsiteX1" fmla="*/ 68263 w 70876"/>
                <a:gd name="connsiteY1" fmla="*/ 74613 h 114300"/>
                <a:gd name="connsiteX2" fmla="*/ 0 w 70876"/>
                <a:gd name="connsiteY2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76" h="114300">
                  <a:moveTo>
                    <a:pt x="44450" y="0"/>
                  </a:moveTo>
                  <a:cubicBezTo>
                    <a:pt x="67204" y="20637"/>
                    <a:pt x="75671" y="55563"/>
                    <a:pt x="68263" y="74613"/>
                  </a:cubicBezTo>
                  <a:cubicBezTo>
                    <a:pt x="60855" y="93663"/>
                    <a:pt x="37571" y="96837"/>
                    <a:pt x="0" y="11430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" name="Прямая со стрелкой 84"/>
            <p:cNvCxnSpPr/>
            <p:nvPr/>
          </p:nvCxnSpPr>
          <p:spPr>
            <a:xfrm>
              <a:off x="5681399" y="2383168"/>
              <a:ext cx="0" cy="2210604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>
              <a:off x="5675049" y="2383621"/>
              <a:ext cx="2810664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/>
            <p:nvPr/>
          </p:nvCxnSpPr>
          <p:spPr>
            <a:xfrm>
              <a:off x="5681399" y="4068785"/>
              <a:ext cx="2711487" cy="0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5681617" y="2386278"/>
              <a:ext cx="2176414" cy="16520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/>
            <p:nvPr/>
          </p:nvCxnSpPr>
          <p:spPr>
            <a:xfrm>
              <a:off x="5685170" y="2387226"/>
              <a:ext cx="575468" cy="43728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6186075" y="2588355"/>
                  <a:ext cx="375295" cy="302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075" y="2588355"/>
                  <a:ext cx="375295" cy="30284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10204" r="-1147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Прямая со стрелкой 90"/>
            <p:cNvCxnSpPr/>
            <p:nvPr/>
          </p:nvCxnSpPr>
          <p:spPr>
            <a:xfrm>
              <a:off x="5681995" y="2387226"/>
              <a:ext cx="575468" cy="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flipV="1">
              <a:off x="6257463" y="2389971"/>
              <a:ext cx="0" cy="43453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5789411" y="2104428"/>
                  <a:ext cx="444865" cy="302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411" y="2104428"/>
                  <a:ext cx="444865" cy="30284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10000" r="-821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Прямая соединительная линия 95"/>
            <p:cNvCxnSpPr/>
            <p:nvPr/>
          </p:nvCxnSpPr>
          <p:spPr>
            <a:xfrm flipH="1">
              <a:off x="5681995" y="2824871"/>
              <a:ext cx="575468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5681995" y="2383168"/>
              <a:ext cx="0" cy="441703"/>
            </a:xfrm>
            <a:prstGeom prst="straightConnector1">
              <a:avLst/>
            </a:prstGeom>
            <a:ln w="19050">
              <a:solidFill>
                <a:srgbClr val="72B347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631499" y="2537493"/>
                  <a:ext cx="444865" cy="302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99" y="2537493"/>
                  <a:ext cx="444865" cy="30284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10000" r="-8219" b="-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TextBox 98"/>
            <p:cNvSpPr txBox="1"/>
            <p:nvPr/>
          </p:nvSpPr>
          <p:spPr>
            <a:xfrm>
              <a:off x="5873523" y="2335986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i="1" dirty="0" smtClean="0"/>
                <a:t>α</a:t>
              </a:r>
              <a:endParaRPr lang="ru-RU" i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53913" y="3752848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i="1" dirty="0" smtClean="0"/>
                <a:t>α</a:t>
              </a:r>
              <a:endParaRPr lang="ru-RU" i="1" dirty="0"/>
            </a:p>
          </p:txBody>
        </p:sp>
        <p:cxnSp>
          <p:nvCxnSpPr>
            <p:cNvPr id="101" name="Прямая со стрелкой 100"/>
            <p:cNvCxnSpPr/>
            <p:nvPr/>
          </p:nvCxnSpPr>
          <p:spPr>
            <a:xfrm>
              <a:off x="8096787" y="2390775"/>
              <a:ext cx="0" cy="165000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8038377" y="3077350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h</a:t>
              </a:r>
              <a:endParaRPr lang="ru-RU" i="1" dirty="0"/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6955996" y="4046807"/>
              <a:ext cx="0" cy="3170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>
              <a:off x="5681995" y="4324095"/>
              <a:ext cx="1274001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180592" y="4068447"/>
              <a:ext cx="271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L</a:t>
              </a:r>
              <a:endParaRPr lang="ru-RU" i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027096" y="2064608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x</a:t>
              </a:r>
              <a:endParaRPr lang="ru-RU" i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389322" y="432409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y</a:t>
              </a:r>
              <a:endParaRPr lang="ru-RU" i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99283" y="2128307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</a:t>
              </a:r>
              <a:endParaRPr lang="ru-RU" i="1" dirty="0"/>
            </a:p>
          </p:txBody>
        </p:sp>
        <p:sp>
          <p:nvSpPr>
            <p:cNvPr id="109" name="Дуга 108"/>
            <p:cNvSpPr/>
            <p:nvPr/>
          </p:nvSpPr>
          <p:spPr>
            <a:xfrm rot="13764874">
              <a:off x="7499383" y="3774938"/>
              <a:ext cx="324812" cy="324812"/>
            </a:xfrm>
            <a:prstGeom prst="arc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0" name="Прямая со стрелкой 109"/>
            <p:cNvCxnSpPr/>
            <p:nvPr/>
          </p:nvCxnSpPr>
          <p:spPr>
            <a:xfrm>
              <a:off x="7619744" y="2713894"/>
              <a:ext cx="0" cy="32969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7295971" y="2803699"/>
                  <a:ext cx="330410" cy="302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971" y="2803699"/>
                  <a:ext cx="330410" cy="30284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10000" r="-16667"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Прямоугольник 116"/>
              <p:cNvSpPr/>
              <p:nvPr/>
            </p:nvSpPr>
            <p:spPr>
              <a:xfrm>
                <a:off x="5027381" y="2528042"/>
                <a:ext cx="3674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7" name="Прямоугольник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381" y="2528042"/>
                <a:ext cx="367408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1388633" y="3108293"/>
                <a:ext cx="3915636" cy="76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func>
                                <m:funcPr>
                                  <m:ctrlP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ru-RU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fName>
                                <m:e>
                                  <m: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𝑔h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33" y="3108293"/>
                <a:ext cx="3915636" cy="76989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Прямоугольник 118"/>
              <p:cNvSpPr/>
              <p:nvPr/>
            </p:nvSpPr>
            <p:spPr>
              <a:xfrm>
                <a:off x="4879511" y="3445386"/>
                <a:ext cx="3674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9" name="Прямоугольник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11" y="3445386"/>
                <a:ext cx="367408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391382" y="4034772"/>
                <a:ext cx="3367180" cy="76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func>
                                <m:funcPr>
                                  <m:ctrlP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ru-RU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fName>
                                <m:e>
                                  <m: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𝑔h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382" y="4034772"/>
                <a:ext cx="3367180" cy="76989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3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0052 -0.28055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4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572924" y="4034772"/>
                <a:ext cx="3367180" cy="76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func>
                                <m:funcPr>
                                  <m:ctrlP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ru-RU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fName>
                                <m:e>
                                  <m: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𝑔h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924" y="4034772"/>
                <a:ext cx="3367180" cy="7698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389289" y="2288483"/>
                <a:ext cx="3523254" cy="76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func>
                                <m:funcPr>
                                  <m:ctrlP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ru-RU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fName>
                                <m:e>
                                  <m: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𝑔h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89" y="2288483"/>
                <a:ext cx="3523254" cy="7698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566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7566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2085413"/>
                <a:ext cx="846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65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85413"/>
                <a:ext cx="846129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205829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2073466"/>
            <a:ext cx="0" cy="14513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217040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217040"/>
                <a:ext cx="1025363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542182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852165"/>
                <a:ext cx="10281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=350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852165"/>
                <a:ext cx="102810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Пикирующий бомбардировщик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Пе-2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заходит на цель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под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углом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65</a:t>
            </a:r>
            <a:r>
              <a:rPr lang="ru-RU" altLang="ru-RU" sz="1400" baseline="30000" dirty="0" smtClean="0">
                <a:latin typeface="Gerbera"/>
                <a:cs typeface="Arial" panose="020B0604020202020204" pitchFamily="34" charset="0"/>
              </a:rPr>
              <a:t>о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 горизонту на скорости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95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м/c и сбрасывает бомбу на высоте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350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м. На каком расстоянии от цели в горизонтальном направлении летчик должен освободить бомбу, чтобы она поразила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цель, если сопротивление воздуха пренебрежимо мало?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8299" y="2392866"/>
                <a:ext cx="1026820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95 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92866"/>
                <a:ext cx="1026820" cy="4598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Рисунок 7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027381" y="2528042"/>
                <a:ext cx="3674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381" y="2528042"/>
                <a:ext cx="367408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1357729" y="2354362"/>
            <a:ext cx="4280796" cy="1523822"/>
            <a:chOff x="1357729" y="2354362"/>
            <a:chExt cx="4280796" cy="152382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388633" y="2354362"/>
              <a:ext cx="4249892" cy="1523822"/>
              <a:chOff x="1388633" y="2354362"/>
              <a:chExt cx="4249892" cy="15238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1723546" y="2354362"/>
                    <a:ext cx="3914979" cy="5973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𝑔h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3546" y="3793631"/>
                    <a:ext cx="3914979" cy="597343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1388633" y="3108293"/>
                    <a:ext cx="3915636" cy="7698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ru-RU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ru-RU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func>
                                    <m:funcPr>
                                      <m:ctrlPr>
                                        <a:rPr lang="en-GB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  <m:r>
                                        <a:rPr lang="ru-RU" sz="1400" i="1" baseline="300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fName>
                                    <m:e>
                                      <m:r>
                                        <a:rPr lang="en-GB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func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𝑔h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88633" y="3108293"/>
                    <a:ext cx="3915636" cy="769891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Прямоугольник 79"/>
                  <p:cNvSpPr/>
                  <p:nvPr/>
                </p:nvSpPr>
                <p:spPr>
                  <a:xfrm>
                    <a:off x="4879511" y="3445386"/>
                    <a:ext cx="367408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80" name="Прямоугольник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9511" y="3445386"/>
                    <a:ext cx="367408" cy="30777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Прямоугольник 9"/>
                <p:cNvSpPr/>
                <p:nvPr/>
              </p:nvSpPr>
              <p:spPr>
                <a:xfrm>
                  <a:off x="1357729" y="2521698"/>
                  <a:ext cx="51712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" name="Прямоугольник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729" y="2521698"/>
                  <a:ext cx="517129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68198" y="4376921"/>
                <a:ext cx="3674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198" y="4376921"/>
                <a:ext cx="367408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1383912" y="2046585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Расстояние до цели: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5389322" y="2064608"/>
            <a:ext cx="3096391" cy="2567264"/>
            <a:chOff x="5389322" y="2064608"/>
            <a:chExt cx="3096391" cy="2567264"/>
          </a:xfrm>
        </p:grpSpPr>
        <p:sp>
          <p:nvSpPr>
            <p:cNvPr id="82" name="Полилиния 81"/>
            <p:cNvSpPr/>
            <p:nvPr/>
          </p:nvSpPr>
          <p:spPr>
            <a:xfrm>
              <a:off x="5679646" y="2383972"/>
              <a:ext cx="1276350" cy="1657350"/>
            </a:xfrm>
            <a:custGeom>
              <a:avLst/>
              <a:gdLst>
                <a:gd name="connsiteX0" fmla="*/ 0 w 1276350"/>
                <a:gd name="connsiteY0" fmla="*/ 0 h 1657350"/>
                <a:gd name="connsiteX1" fmla="*/ 869950 w 1276350"/>
                <a:gd name="connsiteY1" fmla="*/ 742950 h 1657350"/>
                <a:gd name="connsiteX2" fmla="*/ 1276350 w 1276350"/>
                <a:gd name="connsiteY2" fmla="*/ 1657350 h 1657350"/>
                <a:gd name="connsiteX0" fmla="*/ 0 w 1276350"/>
                <a:gd name="connsiteY0" fmla="*/ 0 h 1657350"/>
                <a:gd name="connsiteX1" fmla="*/ 869950 w 1276350"/>
                <a:gd name="connsiteY1" fmla="*/ 742950 h 1657350"/>
                <a:gd name="connsiteX2" fmla="*/ 1276350 w 1276350"/>
                <a:gd name="connsiteY2" fmla="*/ 1657350 h 1657350"/>
                <a:gd name="connsiteX0" fmla="*/ 0 w 1276350"/>
                <a:gd name="connsiteY0" fmla="*/ 0 h 1657350"/>
                <a:gd name="connsiteX1" fmla="*/ 869950 w 1276350"/>
                <a:gd name="connsiteY1" fmla="*/ 742950 h 1657350"/>
                <a:gd name="connsiteX2" fmla="*/ 1276350 w 1276350"/>
                <a:gd name="connsiteY2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350" h="1657350">
                  <a:moveTo>
                    <a:pt x="0" y="0"/>
                  </a:moveTo>
                  <a:cubicBezTo>
                    <a:pt x="328612" y="233362"/>
                    <a:pt x="571500" y="374650"/>
                    <a:pt x="869950" y="742950"/>
                  </a:cubicBezTo>
                  <a:cubicBezTo>
                    <a:pt x="1168400" y="1111250"/>
                    <a:pt x="1179512" y="1338262"/>
                    <a:pt x="1276350" y="1657350"/>
                  </a:cubicBezTo>
                </a:path>
              </a:pathLst>
            </a:cu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5829632" y="2384845"/>
              <a:ext cx="70876" cy="114300"/>
            </a:xfrm>
            <a:custGeom>
              <a:avLst/>
              <a:gdLst>
                <a:gd name="connsiteX0" fmla="*/ 44450 w 83976"/>
                <a:gd name="connsiteY0" fmla="*/ 0 h 114300"/>
                <a:gd name="connsiteX1" fmla="*/ 82550 w 83976"/>
                <a:gd name="connsiteY1" fmla="*/ 60325 h 114300"/>
                <a:gd name="connsiteX2" fmla="*/ 0 w 83976"/>
                <a:gd name="connsiteY2" fmla="*/ 114300 h 114300"/>
                <a:gd name="connsiteX0" fmla="*/ 44450 w 70876"/>
                <a:gd name="connsiteY0" fmla="*/ 0 h 114300"/>
                <a:gd name="connsiteX1" fmla="*/ 68263 w 70876"/>
                <a:gd name="connsiteY1" fmla="*/ 74613 h 114300"/>
                <a:gd name="connsiteX2" fmla="*/ 0 w 70876"/>
                <a:gd name="connsiteY2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76" h="114300">
                  <a:moveTo>
                    <a:pt x="44450" y="0"/>
                  </a:moveTo>
                  <a:cubicBezTo>
                    <a:pt x="67204" y="20637"/>
                    <a:pt x="75671" y="55563"/>
                    <a:pt x="68263" y="74613"/>
                  </a:cubicBezTo>
                  <a:cubicBezTo>
                    <a:pt x="60855" y="93663"/>
                    <a:pt x="37571" y="96837"/>
                    <a:pt x="0" y="11430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" name="Прямая со стрелкой 84"/>
            <p:cNvCxnSpPr/>
            <p:nvPr/>
          </p:nvCxnSpPr>
          <p:spPr>
            <a:xfrm>
              <a:off x="5681399" y="2383168"/>
              <a:ext cx="0" cy="2210604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>
              <a:off x="5675049" y="2383621"/>
              <a:ext cx="2810664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/>
            <p:nvPr/>
          </p:nvCxnSpPr>
          <p:spPr>
            <a:xfrm>
              <a:off x="5681399" y="4068785"/>
              <a:ext cx="2711487" cy="0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5681617" y="2386278"/>
              <a:ext cx="2176414" cy="16520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/>
            <p:nvPr/>
          </p:nvCxnSpPr>
          <p:spPr>
            <a:xfrm>
              <a:off x="5685170" y="2387226"/>
              <a:ext cx="575468" cy="43728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6186075" y="2588355"/>
                  <a:ext cx="375295" cy="302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075" y="2588355"/>
                  <a:ext cx="375295" cy="30284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10204" r="-1147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Прямая со стрелкой 90"/>
            <p:cNvCxnSpPr/>
            <p:nvPr/>
          </p:nvCxnSpPr>
          <p:spPr>
            <a:xfrm>
              <a:off x="5681995" y="2387226"/>
              <a:ext cx="575468" cy="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flipV="1">
              <a:off x="6257463" y="2389971"/>
              <a:ext cx="0" cy="43453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5789411" y="2104428"/>
                  <a:ext cx="444865" cy="302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411" y="2104428"/>
                  <a:ext cx="444865" cy="30284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10000" r="-821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Прямая соединительная линия 95"/>
            <p:cNvCxnSpPr/>
            <p:nvPr/>
          </p:nvCxnSpPr>
          <p:spPr>
            <a:xfrm flipH="1">
              <a:off x="5681995" y="2824871"/>
              <a:ext cx="575468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5681995" y="2383168"/>
              <a:ext cx="0" cy="441703"/>
            </a:xfrm>
            <a:prstGeom prst="straightConnector1">
              <a:avLst/>
            </a:prstGeom>
            <a:ln w="19050">
              <a:solidFill>
                <a:srgbClr val="72B347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631499" y="2537493"/>
                  <a:ext cx="444865" cy="302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99" y="2537493"/>
                  <a:ext cx="444865" cy="30284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10000" r="-8219" b="-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TextBox 98"/>
            <p:cNvSpPr txBox="1"/>
            <p:nvPr/>
          </p:nvSpPr>
          <p:spPr>
            <a:xfrm>
              <a:off x="5873523" y="2335986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i="1" dirty="0" smtClean="0"/>
                <a:t>α</a:t>
              </a:r>
              <a:endParaRPr lang="ru-RU" i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53913" y="3752848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i="1" dirty="0" smtClean="0"/>
                <a:t>α</a:t>
              </a:r>
              <a:endParaRPr lang="ru-RU" i="1" dirty="0"/>
            </a:p>
          </p:txBody>
        </p:sp>
        <p:cxnSp>
          <p:nvCxnSpPr>
            <p:cNvPr id="101" name="Прямая со стрелкой 100"/>
            <p:cNvCxnSpPr/>
            <p:nvPr/>
          </p:nvCxnSpPr>
          <p:spPr>
            <a:xfrm>
              <a:off x="8096787" y="2390775"/>
              <a:ext cx="0" cy="165000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8038377" y="3077350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h</a:t>
              </a:r>
              <a:endParaRPr lang="ru-RU" i="1" dirty="0"/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6955996" y="4046807"/>
              <a:ext cx="0" cy="3170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>
              <a:off x="5681995" y="4324095"/>
              <a:ext cx="1274001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180592" y="4068447"/>
              <a:ext cx="271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L</a:t>
              </a:r>
              <a:endParaRPr lang="ru-RU" i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027096" y="2064608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x</a:t>
              </a:r>
              <a:endParaRPr lang="ru-RU" i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389322" y="432409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y</a:t>
              </a:r>
              <a:endParaRPr lang="ru-RU" i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99283" y="2128307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</a:t>
              </a:r>
              <a:endParaRPr lang="ru-RU" i="1" dirty="0"/>
            </a:p>
          </p:txBody>
        </p:sp>
        <p:sp>
          <p:nvSpPr>
            <p:cNvPr id="109" name="Дуга 108"/>
            <p:cNvSpPr/>
            <p:nvPr/>
          </p:nvSpPr>
          <p:spPr>
            <a:xfrm rot="13764874">
              <a:off x="7499383" y="3774938"/>
              <a:ext cx="324812" cy="324812"/>
            </a:xfrm>
            <a:prstGeom prst="arc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0" name="Прямая со стрелкой 109"/>
            <p:cNvCxnSpPr/>
            <p:nvPr/>
          </p:nvCxnSpPr>
          <p:spPr>
            <a:xfrm>
              <a:off x="7619744" y="2713894"/>
              <a:ext cx="0" cy="32969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7295971" y="2803699"/>
                  <a:ext cx="330410" cy="302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971" y="2803699"/>
                  <a:ext cx="330410" cy="30284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10000" r="-16667"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1389288" y="3065971"/>
                <a:ext cx="4962526" cy="551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95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65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95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95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ru-RU" sz="1400" i="1" baseline="30000">
                                      <a:latin typeface="Cambria Math"/>
                                    </a:rPr>
                                    <m:t>2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65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  <m:r>
                                <a:rPr lang="en-US" sz="1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10∙350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88" y="3065971"/>
                <a:ext cx="4962526" cy="551626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137674" y="3227970"/>
                <a:ext cx="3106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674" y="3227970"/>
                <a:ext cx="310681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389288" y="3633358"/>
                <a:ext cx="3811362" cy="56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95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0,42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95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0,91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9025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0,83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7000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88" y="3633358"/>
                <a:ext cx="3811362" cy="567078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001530" y="3633358"/>
                <a:ext cx="2468791" cy="561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39,9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86,45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14490,75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530" y="3633358"/>
                <a:ext cx="2468791" cy="56137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341732" y="3800639"/>
                <a:ext cx="349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732" y="3800639"/>
                <a:ext cx="349025" cy="307777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389288" y="4241463"/>
                <a:ext cx="24687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3,99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86,45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+120,38</m:t>
                          </m:r>
                        </m:e>
                      </m:d>
                    </m:oMath>
                  </m:oMathPara>
                </a14:m>
                <a:endParaRPr lang="en-US" sz="1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88" y="4241463"/>
                <a:ext cx="2468791" cy="307777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529011" y="4241463"/>
                <a:ext cx="13590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3,99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33,93</m:t>
                      </m:r>
                    </m:oMath>
                  </m:oMathPara>
                </a14:m>
                <a:endParaRPr lang="en-US" sz="1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011" y="4241463"/>
                <a:ext cx="1359039" cy="307777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4663255" y="4240689"/>
                <a:ext cx="13590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135,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38 м.</m:t>
                      </m:r>
                    </m:oMath>
                  </m:oMathPara>
                </a14:m>
                <a:endParaRPr lang="en-US" sz="1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255" y="4240689"/>
                <a:ext cx="1359039" cy="307777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1388790" y="4548673"/>
            <a:ext cx="1623831" cy="3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L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= 135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м.</a:t>
            </a:r>
            <a:endParaRPr lang="ru-RU" altLang="ru-RU" sz="14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1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158 -0.33982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65" grpId="0"/>
      <p:bldP spid="5" grpId="0"/>
      <p:bldP spid="4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4903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4903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58775" y="2939529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1807166"/>
            <a:ext cx="0" cy="14513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2950740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2950740"/>
                <a:ext cx="1025363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28537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126210"/>
                <a:ext cx="9287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126210"/>
                <a:ext cx="928716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Рисунок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396014" y="1809730"/>
            <a:ext cx="3578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Кинематические уравнения движения: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86675" y="3304915"/>
            <a:ext cx="3799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В момент пролета камня над обрывом: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88394" y="2672606"/>
            <a:ext cx="1000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При 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= 0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95685" y="2660436"/>
                <a:ext cx="7400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=0;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685" y="2660436"/>
                <a:ext cx="74001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26219" y="2653251"/>
                <a:ext cx="1323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219" y="2653251"/>
                <a:ext cx="132319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26927" y="2660436"/>
                <a:ext cx="8065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=0;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27" y="2660436"/>
                <a:ext cx="806559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295684" y="2981132"/>
                <a:ext cx="752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684" y="2981132"/>
                <a:ext cx="752085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50711" y="2980873"/>
                <a:ext cx="1323192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711" y="2980873"/>
                <a:ext cx="1323192" cy="324769"/>
              </a:xfrm>
              <a:prstGeom prst="rect">
                <a:avLst/>
              </a:prstGeom>
              <a:blipFill rotWithShape="0">
                <a:blip r:embed="rId10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51419" y="2979656"/>
                <a:ext cx="895240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419" y="2979656"/>
                <a:ext cx="895240" cy="32476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96014" y="2116780"/>
                <a:ext cx="1901483" cy="537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14" y="2116780"/>
                <a:ext cx="1901483" cy="5371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52865" y="2250476"/>
                <a:ext cx="13345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865" y="2250476"/>
                <a:ext cx="1334533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4327252" y="2250476"/>
                <a:ext cx="1466812" cy="324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252" y="2250476"/>
                <a:ext cx="1466812" cy="32476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Дуга 23"/>
          <p:cNvSpPr/>
          <p:nvPr/>
        </p:nvSpPr>
        <p:spPr>
          <a:xfrm rot="13937022">
            <a:off x="8108261" y="2526710"/>
            <a:ext cx="299667" cy="300155"/>
          </a:xfrm>
          <a:prstGeom prst="arc">
            <a:avLst>
              <a:gd name="adj1" fmla="val 15732511"/>
              <a:gd name="adj2" fmla="val 2129952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 flipH="1">
            <a:off x="7200900" y="4482081"/>
            <a:ext cx="1584326" cy="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лилиния 2"/>
          <p:cNvSpPr/>
          <p:nvPr/>
        </p:nvSpPr>
        <p:spPr>
          <a:xfrm>
            <a:off x="5576207" y="2792074"/>
            <a:ext cx="3208564" cy="1690007"/>
          </a:xfrm>
          <a:custGeom>
            <a:avLst/>
            <a:gdLst>
              <a:gd name="connsiteX0" fmla="*/ 3584121 w 3584121"/>
              <a:gd name="connsiteY0" fmla="*/ 0 h 1690007"/>
              <a:gd name="connsiteX1" fmla="*/ 1796143 w 3584121"/>
              <a:gd name="connsiteY1" fmla="*/ 0 h 1690007"/>
              <a:gd name="connsiteX2" fmla="*/ 1796143 w 3584121"/>
              <a:gd name="connsiteY2" fmla="*/ 1690007 h 1690007"/>
              <a:gd name="connsiteX3" fmla="*/ 0 w 3584121"/>
              <a:gd name="connsiteY3" fmla="*/ 1690007 h 169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121" h="1690007">
                <a:moveTo>
                  <a:pt x="3584121" y="0"/>
                </a:moveTo>
                <a:lnTo>
                  <a:pt x="1796143" y="0"/>
                </a:lnTo>
                <a:lnTo>
                  <a:pt x="1796143" y="1690007"/>
                </a:lnTo>
                <a:lnTo>
                  <a:pt x="0" y="1690007"/>
                </a:ln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23385" y="1910395"/>
                <a:ext cx="39684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385" y="1910395"/>
                <a:ext cx="396840" cy="300082"/>
              </a:xfrm>
              <a:prstGeom prst="rect">
                <a:avLst/>
              </a:prstGeom>
              <a:blipFill rotWithShape="0">
                <a:blip r:embed="rId15"/>
                <a:stretch>
                  <a:fillRect t="-10000" r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8294914" y="2792074"/>
            <a:ext cx="0" cy="4664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200900" y="3064510"/>
            <a:ext cx="1094014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18809" y="3030231"/>
            <a:ext cx="2680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endParaRPr lang="ru-RU" i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8290832" y="1853581"/>
            <a:ext cx="0" cy="263485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5199213" y="4482081"/>
            <a:ext cx="3091013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38052" y="4473918"/>
            <a:ext cx="2744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ru-RU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8292482" y="1743578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ru-RU" i="1" dirty="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8639375" y="2792074"/>
            <a:ext cx="0" cy="168184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352303" y="3476374"/>
            <a:ext cx="288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</a:t>
            </a:r>
            <a:endParaRPr lang="ru-RU" i="1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6452331" y="4488431"/>
            <a:ext cx="0" cy="31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7180992" y="4488431"/>
            <a:ext cx="0" cy="31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457950" y="4740911"/>
            <a:ext cx="723042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685079" y="4488431"/>
            <a:ext cx="2584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endParaRPr lang="ru-RU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7908196" y="2433987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sz="1400" i="1" dirty="0"/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7964261" y="2250121"/>
            <a:ext cx="330653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7956593" y="2255044"/>
            <a:ext cx="0" cy="521497"/>
          </a:xfrm>
          <a:prstGeom prst="line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олилиния 78"/>
          <p:cNvSpPr/>
          <p:nvPr/>
        </p:nvSpPr>
        <p:spPr>
          <a:xfrm>
            <a:off x="6457095" y="2313076"/>
            <a:ext cx="1833131" cy="2151879"/>
          </a:xfrm>
          <a:custGeom>
            <a:avLst/>
            <a:gdLst>
              <a:gd name="connsiteX0" fmla="*/ 2661557 w 2661557"/>
              <a:gd name="connsiteY0" fmla="*/ 744534 h 2516184"/>
              <a:gd name="connsiteX1" fmla="*/ 1502229 w 2661557"/>
              <a:gd name="connsiteY1" fmla="*/ 91391 h 2516184"/>
              <a:gd name="connsiteX2" fmla="*/ 0 w 2661557"/>
              <a:gd name="connsiteY2" fmla="*/ 2516184 h 2516184"/>
              <a:gd name="connsiteX0" fmla="*/ 2661557 w 2661557"/>
              <a:gd name="connsiteY0" fmla="*/ 527260 h 2298910"/>
              <a:gd name="connsiteX1" fmla="*/ 1299358 w 2661557"/>
              <a:gd name="connsiteY1" fmla="*/ 135497 h 2298910"/>
              <a:gd name="connsiteX2" fmla="*/ 0 w 2661557"/>
              <a:gd name="connsiteY2" fmla="*/ 2298910 h 2298910"/>
              <a:gd name="connsiteX0" fmla="*/ 2632575 w 2632575"/>
              <a:gd name="connsiteY0" fmla="*/ 527260 h 2298910"/>
              <a:gd name="connsiteX1" fmla="*/ 1299358 w 2632575"/>
              <a:gd name="connsiteY1" fmla="*/ 135497 h 2298910"/>
              <a:gd name="connsiteX2" fmla="*/ 0 w 2632575"/>
              <a:gd name="connsiteY2" fmla="*/ 2298910 h 2298910"/>
              <a:gd name="connsiteX0" fmla="*/ 2632575 w 2632575"/>
              <a:gd name="connsiteY0" fmla="*/ 523986 h 2295636"/>
              <a:gd name="connsiteX1" fmla="*/ 1299358 w 2632575"/>
              <a:gd name="connsiteY1" fmla="*/ 132223 h 2295636"/>
              <a:gd name="connsiteX2" fmla="*/ 0 w 2632575"/>
              <a:gd name="connsiteY2" fmla="*/ 2295636 h 2295636"/>
              <a:gd name="connsiteX0" fmla="*/ 2632575 w 2632575"/>
              <a:gd name="connsiteY0" fmla="*/ 507127 h 2278777"/>
              <a:gd name="connsiteX1" fmla="*/ 1299358 w 2632575"/>
              <a:gd name="connsiteY1" fmla="*/ 115364 h 2278777"/>
              <a:gd name="connsiteX2" fmla="*/ 0 w 2632575"/>
              <a:gd name="connsiteY2" fmla="*/ 2278777 h 2278777"/>
              <a:gd name="connsiteX0" fmla="*/ 2806464 w 2806464"/>
              <a:gd name="connsiteY0" fmla="*/ 535636 h 2465204"/>
              <a:gd name="connsiteX1" fmla="*/ 1473247 w 2806464"/>
              <a:gd name="connsiteY1" fmla="*/ 143873 h 2465204"/>
              <a:gd name="connsiteX2" fmla="*/ 0 w 2806464"/>
              <a:gd name="connsiteY2" fmla="*/ 2465203 h 2465204"/>
              <a:gd name="connsiteX0" fmla="*/ 2806464 w 2806464"/>
              <a:gd name="connsiteY0" fmla="*/ 530874 h 2460441"/>
              <a:gd name="connsiteX1" fmla="*/ 1473247 w 2806464"/>
              <a:gd name="connsiteY1" fmla="*/ 139111 h 2460441"/>
              <a:gd name="connsiteX2" fmla="*/ 0 w 2806464"/>
              <a:gd name="connsiteY2" fmla="*/ 2460441 h 246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6464" h="2460441">
                <a:moveTo>
                  <a:pt x="2806464" y="530874"/>
                </a:moveTo>
                <a:cubicBezTo>
                  <a:pt x="2472969" y="97505"/>
                  <a:pt x="1940991" y="-182483"/>
                  <a:pt x="1473247" y="139111"/>
                </a:cubicBezTo>
                <a:cubicBezTo>
                  <a:pt x="1005503" y="460705"/>
                  <a:pt x="529318" y="1395682"/>
                  <a:pt x="0" y="2460441"/>
                </a:cubicBez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5633357" y="2009655"/>
            <a:ext cx="2659176" cy="2464264"/>
          </a:xfrm>
          <a:custGeom>
            <a:avLst/>
            <a:gdLst>
              <a:gd name="connsiteX0" fmla="*/ 2661557 w 2661557"/>
              <a:gd name="connsiteY0" fmla="*/ 744534 h 2516184"/>
              <a:gd name="connsiteX1" fmla="*/ 1502229 w 2661557"/>
              <a:gd name="connsiteY1" fmla="*/ 91391 h 2516184"/>
              <a:gd name="connsiteX2" fmla="*/ 0 w 2661557"/>
              <a:gd name="connsiteY2" fmla="*/ 2516184 h 2516184"/>
              <a:gd name="connsiteX0" fmla="*/ 2659176 w 2659176"/>
              <a:gd name="connsiteY0" fmla="*/ 809648 h 2502717"/>
              <a:gd name="connsiteX1" fmla="*/ 1502229 w 2659176"/>
              <a:gd name="connsiteY1" fmla="*/ 77924 h 2502717"/>
              <a:gd name="connsiteX2" fmla="*/ 0 w 2659176"/>
              <a:gd name="connsiteY2" fmla="*/ 2502717 h 2502717"/>
              <a:gd name="connsiteX0" fmla="*/ 2659176 w 2659176"/>
              <a:gd name="connsiteY0" fmla="*/ 800857 h 2493926"/>
              <a:gd name="connsiteX1" fmla="*/ 1502229 w 2659176"/>
              <a:gd name="connsiteY1" fmla="*/ 69133 h 2493926"/>
              <a:gd name="connsiteX2" fmla="*/ 0 w 2659176"/>
              <a:gd name="connsiteY2" fmla="*/ 2493926 h 2493926"/>
              <a:gd name="connsiteX0" fmla="*/ 2659176 w 2659176"/>
              <a:gd name="connsiteY0" fmla="*/ 771195 h 2464264"/>
              <a:gd name="connsiteX1" fmla="*/ 1502229 w 2659176"/>
              <a:gd name="connsiteY1" fmla="*/ 39471 h 2464264"/>
              <a:gd name="connsiteX2" fmla="*/ 0 w 2659176"/>
              <a:gd name="connsiteY2" fmla="*/ 2464264 h 246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9176" h="2464264">
                <a:moveTo>
                  <a:pt x="2659176" y="771195"/>
                </a:moveTo>
                <a:cubicBezTo>
                  <a:pt x="2417989" y="406524"/>
                  <a:pt x="1983525" y="-153807"/>
                  <a:pt x="1502229" y="39471"/>
                </a:cubicBezTo>
                <a:cubicBezTo>
                  <a:pt x="1020933" y="232749"/>
                  <a:pt x="529318" y="1399505"/>
                  <a:pt x="0" y="2464264"/>
                </a:cubicBezTo>
              </a:path>
            </a:pathLst>
          </a:cu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221436" y="2707881"/>
            <a:ext cx="138793" cy="13879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6" name="Прямая со стрелкой 95"/>
          <p:cNvCxnSpPr/>
          <p:nvPr/>
        </p:nvCxnSpPr>
        <p:spPr>
          <a:xfrm flipV="1">
            <a:off x="8291834" y="2244725"/>
            <a:ext cx="0" cy="532553"/>
          </a:xfrm>
          <a:prstGeom prst="straightConnector1">
            <a:avLst/>
          </a:prstGeom>
          <a:ln w="12700">
            <a:solidFill>
              <a:srgbClr val="72B3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7956551" y="2252153"/>
            <a:ext cx="337343" cy="528638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>
            <a:off x="7956551" y="2775842"/>
            <a:ext cx="339199" cy="0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8245563" y="2147322"/>
                <a:ext cx="480068" cy="316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563" y="2147322"/>
                <a:ext cx="480068" cy="316433"/>
              </a:xfrm>
              <a:prstGeom prst="rect">
                <a:avLst/>
              </a:prstGeom>
              <a:blipFill rotWithShape="0">
                <a:blip r:embed="rId1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558650" y="2505999"/>
                <a:ext cx="47557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650" y="2505999"/>
                <a:ext cx="475578" cy="30008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Прямая со стрелкой 100"/>
          <p:cNvCxnSpPr/>
          <p:nvPr/>
        </p:nvCxnSpPr>
        <p:spPr>
          <a:xfrm>
            <a:off x="7842919" y="3677020"/>
            <a:ext cx="0" cy="329692"/>
          </a:xfrm>
          <a:prstGeom prst="straightConnector1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538810" y="3766825"/>
                <a:ext cx="323871" cy="295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810" y="3766825"/>
                <a:ext cx="323871" cy="295274"/>
              </a:xfrm>
              <a:prstGeom prst="rect">
                <a:avLst/>
              </a:prstGeom>
              <a:blipFill rotWithShape="0">
                <a:blip r:embed="rId18"/>
                <a:stretch>
                  <a:fillRect t="-10417" r="-15094"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олилиния 60"/>
          <p:cNvSpPr/>
          <p:nvPr/>
        </p:nvSpPr>
        <p:spPr>
          <a:xfrm>
            <a:off x="7169944" y="2307345"/>
            <a:ext cx="1123950" cy="469193"/>
          </a:xfrm>
          <a:custGeom>
            <a:avLst/>
            <a:gdLst>
              <a:gd name="connsiteX0" fmla="*/ 1123950 w 1123950"/>
              <a:gd name="connsiteY0" fmla="*/ 469107 h 469107"/>
              <a:gd name="connsiteX1" fmla="*/ 535781 w 1123950"/>
              <a:gd name="connsiteY1" fmla="*/ 0 h 469107"/>
              <a:gd name="connsiteX2" fmla="*/ 0 w 1123950"/>
              <a:gd name="connsiteY2" fmla="*/ 466725 h 469107"/>
              <a:gd name="connsiteX0" fmla="*/ 1123950 w 1123950"/>
              <a:gd name="connsiteY0" fmla="*/ 469858 h 469858"/>
              <a:gd name="connsiteX1" fmla="*/ 535781 w 1123950"/>
              <a:gd name="connsiteY1" fmla="*/ 751 h 469858"/>
              <a:gd name="connsiteX2" fmla="*/ 0 w 1123950"/>
              <a:gd name="connsiteY2" fmla="*/ 467476 h 469858"/>
              <a:gd name="connsiteX0" fmla="*/ 1123950 w 1123950"/>
              <a:gd name="connsiteY0" fmla="*/ 469858 h 469858"/>
              <a:gd name="connsiteX1" fmla="*/ 535781 w 1123950"/>
              <a:gd name="connsiteY1" fmla="*/ 751 h 469858"/>
              <a:gd name="connsiteX2" fmla="*/ 0 w 1123950"/>
              <a:gd name="connsiteY2" fmla="*/ 467476 h 469858"/>
              <a:gd name="connsiteX0" fmla="*/ 1123950 w 1123950"/>
              <a:gd name="connsiteY0" fmla="*/ 469246 h 469246"/>
              <a:gd name="connsiteX1" fmla="*/ 535781 w 1123950"/>
              <a:gd name="connsiteY1" fmla="*/ 139 h 469246"/>
              <a:gd name="connsiteX2" fmla="*/ 0 w 1123950"/>
              <a:gd name="connsiteY2" fmla="*/ 466864 h 469246"/>
              <a:gd name="connsiteX0" fmla="*/ 1123950 w 1123950"/>
              <a:gd name="connsiteY0" fmla="*/ 469252 h 469252"/>
              <a:gd name="connsiteX1" fmla="*/ 535781 w 1123950"/>
              <a:gd name="connsiteY1" fmla="*/ 145 h 469252"/>
              <a:gd name="connsiteX2" fmla="*/ 0 w 1123950"/>
              <a:gd name="connsiteY2" fmla="*/ 466870 h 469252"/>
              <a:gd name="connsiteX0" fmla="*/ 1123950 w 1123950"/>
              <a:gd name="connsiteY0" fmla="*/ 469712 h 469712"/>
              <a:gd name="connsiteX1" fmla="*/ 535781 w 1123950"/>
              <a:gd name="connsiteY1" fmla="*/ 605 h 469712"/>
              <a:gd name="connsiteX2" fmla="*/ 0 w 1123950"/>
              <a:gd name="connsiteY2" fmla="*/ 467330 h 469712"/>
              <a:gd name="connsiteX0" fmla="*/ 1123950 w 1123950"/>
              <a:gd name="connsiteY0" fmla="*/ 469712 h 469712"/>
              <a:gd name="connsiteX1" fmla="*/ 535781 w 1123950"/>
              <a:gd name="connsiteY1" fmla="*/ 605 h 469712"/>
              <a:gd name="connsiteX2" fmla="*/ 0 w 1123950"/>
              <a:gd name="connsiteY2" fmla="*/ 467330 h 469712"/>
              <a:gd name="connsiteX0" fmla="*/ 1123950 w 1123950"/>
              <a:gd name="connsiteY0" fmla="*/ 469770 h 469770"/>
              <a:gd name="connsiteX1" fmla="*/ 535781 w 1123950"/>
              <a:gd name="connsiteY1" fmla="*/ 663 h 469770"/>
              <a:gd name="connsiteX2" fmla="*/ 0 w 1123950"/>
              <a:gd name="connsiteY2" fmla="*/ 467388 h 469770"/>
              <a:gd name="connsiteX0" fmla="*/ 1123950 w 1123950"/>
              <a:gd name="connsiteY0" fmla="*/ 469385 h 469385"/>
              <a:gd name="connsiteX1" fmla="*/ 535781 w 1123950"/>
              <a:gd name="connsiteY1" fmla="*/ 278 h 469385"/>
              <a:gd name="connsiteX2" fmla="*/ 0 w 1123950"/>
              <a:gd name="connsiteY2" fmla="*/ 467003 h 469385"/>
              <a:gd name="connsiteX0" fmla="*/ 1123950 w 1123950"/>
              <a:gd name="connsiteY0" fmla="*/ 469108 h 469108"/>
              <a:gd name="connsiteX1" fmla="*/ 535781 w 1123950"/>
              <a:gd name="connsiteY1" fmla="*/ 1 h 469108"/>
              <a:gd name="connsiteX2" fmla="*/ 0 w 1123950"/>
              <a:gd name="connsiteY2" fmla="*/ 466726 h 469108"/>
              <a:gd name="connsiteX0" fmla="*/ 1123950 w 1123950"/>
              <a:gd name="connsiteY0" fmla="*/ 469108 h 469108"/>
              <a:gd name="connsiteX1" fmla="*/ 535781 w 1123950"/>
              <a:gd name="connsiteY1" fmla="*/ 1 h 469108"/>
              <a:gd name="connsiteX2" fmla="*/ 0 w 1123950"/>
              <a:gd name="connsiteY2" fmla="*/ 466726 h 469108"/>
              <a:gd name="connsiteX0" fmla="*/ 1123950 w 1123950"/>
              <a:gd name="connsiteY0" fmla="*/ 469108 h 469108"/>
              <a:gd name="connsiteX1" fmla="*/ 535781 w 1123950"/>
              <a:gd name="connsiteY1" fmla="*/ 1 h 469108"/>
              <a:gd name="connsiteX2" fmla="*/ 0 w 1123950"/>
              <a:gd name="connsiteY2" fmla="*/ 466726 h 469108"/>
              <a:gd name="connsiteX0" fmla="*/ 1123950 w 1123950"/>
              <a:gd name="connsiteY0" fmla="*/ 469178 h 469178"/>
              <a:gd name="connsiteX1" fmla="*/ 535781 w 1123950"/>
              <a:gd name="connsiteY1" fmla="*/ 71 h 469178"/>
              <a:gd name="connsiteX2" fmla="*/ 0 w 1123950"/>
              <a:gd name="connsiteY2" fmla="*/ 466796 h 469178"/>
              <a:gd name="connsiteX0" fmla="*/ 1123950 w 1123950"/>
              <a:gd name="connsiteY0" fmla="*/ 469193 h 469193"/>
              <a:gd name="connsiteX1" fmla="*/ 535781 w 1123950"/>
              <a:gd name="connsiteY1" fmla="*/ 86 h 469193"/>
              <a:gd name="connsiteX2" fmla="*/ 0 w 1123950"/>
              <a:gd name="connsiteY2" fmla="*/ 466811 h 469193"/>
              <a:gd name="connsiteX0" fmla="*/ 1123950 w 1123950"/>
              <a:gd name="connsiteY0" fmla="*/ 469193 h 469193"/>
              <a:gd name="connsiteX1" fmla="*/ 535781 w 1123950"/>
              <a:gd name="connsiteY1" fmla="*/ 86 h 469193"/>
              <a:gd name="connsiteX2" fmla="*/ 0 w 1123950"/>
              <a:gd name="connsiteY2" fmla="*/ 466811 h 46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469193">
                <a:moveTo>
                  <a:pt x="1123950" y="469193"/>
                </a:moveTo>
                <a:cubicBezTo>
                  <a:pt x="930671" y="180069"/>
                  <a:pt x="761205" y="5244"/>
                  <a:pt x="535781" y="86"/>
                </a:cubicBezTo>
                <a:cubicBezTo>
                  <a:pt x="310357" y="-5072"/>
                  <a:pt x="136130" y="221345"/>
                  <a:pt x="0" y="46681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393906" y="2118457"/>
                <a:ext cx="2234586" cy="523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906" y="2118457"/>
                <a:ext cx="2234586" cy="523157"/>
              </a:xfrm>
              <a:prstGeom prst="rect">
                <a:avLst/>
              </a:prstGeom>
              <a:blipFill rotWithShape="0">
                <a:blip r:embed="rId19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454421" y="2252153"/>
                <a:ext cx="14162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21" y="2252153"/>
                <a:ext cx="1416285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711702" y="2252153"/>
                <a:ext cx="1652953" cy="324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702" y="2252153"/>
                <a:ext cx="1652953" cy="32476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1386212" y="3611965"/>
                <a:ext cx="1248355" cy="565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12" y="3611965"/>
                <a:ext cx="1248355" cy="5657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2463649" y="3634933"/>
                <a:ext cx="1408912" cy="548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649" y="3634933"/>
                <a:ext cx="1408912" cy="54861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663518" y="3634933"/>
                <a:ext cx="1714572" cy="548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518" y="3634933"/>
                <a:ext cx="1714572" cy="54861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/>
          <p:cNvSpPr txBox="1"/>
          <p:nvPr/>
        </p:nvSpPr>
        <p:spPr>
          <a:xfrm>
            <a:off x="1386675" y="4182818"/>
            <a:ext cx="3318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Угол, под которым брошен камень: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1387180" y="4489869"/>
                <a:ext cx="2009717" cy="311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80" y="4489869"/>
                <a:ext cx="2009717" cy="311945"/>
              </a:xfrm>
              <a:prstGeom prst="rect">
                <a:avLst/>
              </a:prstGeom>
              <a:blipFill rotWithShape="0">
                <a:blip r:embed="rId2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68299" y="1819113"/>
                <a:ext cx="9260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819113"/>
                <a:ext cx="926087" cy="307777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3.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Стоя на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расстоянии 20 м от обрыва высотой 90 м,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мальчик бросает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камень так, как это показано на рисунке. Как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близко к основанию обрыва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может упасть камень, если его начальная скорость равна 25 м/с, а сопротивление воздуха пренебрежимо мало?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368299" y="2438605"/>
                <a:ext cx="1026820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25 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438605"/>
                <a:ext cx="1026820" cy="45980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2634567" y="408881"/>
                <a:ext cx="9260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567" y="408881"/>
                <a:ext cx="926087" cy="307777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4781453" y="405024"/>
                <a:ext cx="9287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453" y="405024"/>
                <a:ext cx="928716" cy="307777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3230403" y="687324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403" y="687324"/>
                <a:ext cx="1025363" cy="307777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2295684" y="852846"/>
                <a:ext cx="1026820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25 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684" y="852846"/>
                <a:ext cx="1026820" cy="459806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/>
          <p:cNvSpPr txBox="1"/>
          <p:nvPr/>
        </p:nvSpPr>
        <p:spPr>
          <a:xfrm>
            <a:off x="8169863" y="4473225"/>
            <a:ext cx="322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О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341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9877E-6 L -0.24879 0.27438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09877E-6 L -0.48194 0.33426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8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62 L -0.31441 0.43951 " pathEditMode="relative" ptsTypes="AA">
                                      <p:cBhvr>
                                        <p:cTn id="39" dur="1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60494E-6 L -0.21042 0.30803 " pathEditMode="relative" rAng="0" ptsTypes="AA">
                                      <p:cBhvr>
                                        <p:cTn id="53" dur="1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1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496B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3" grpId="0"/>
      <p:bldP spid="34" grpId="0"/>
      <p:bldP spid="42" grpId="0"/>
      <p:bldP spid="37" grpId="0"/>
      <p:bldP spid="39" grpId="0"/>
      <p:bldP spid="41" grpId="0"/>
      <p:bldP spid="48" grpId="0"/>
      <p:bldP spid="49" grpId="0"/>
      <p:bldP spid="50" grpId="0"/>
      <p:bldP spid="51" grpId="0"/>
      <p:bldP spid="35" grpId="0"/>
      <p:bldP spid="35" grpId="1"/>
      <p:bldP spid="43" grpId="0"/>
      <p:bldP spid="43" grpId="1"/>
      <p:bldP spid="100" grpId="0"/>
      <p:bldP spid="100" grpId="1"/>
      <p:bldP spid="19" grpId="0"/>
      <p:bldP spid="66" grpId="0"/>
      <p:bldP spid="89" grpId="0"/>
      <p:bldP spid="79" grpId="0" animBg="1"/>
      <p:bldP spid="5" grpId="0" animBg="1"/>
      <p:bldP spid="98" grpId="0"/>
      <p:bldP spid="99" grpId="0"/>
      <p:bldP spid="61" grpId="0" animBg="1"/>
      <p:bldP spid="104" grpId="0"/>
      <p:bldP spid="105" grpId="0"/>
      <p:bldP spid="106" grpId="0"/>
      <p:bldP spid="112" grpId="0"/>
      <p:bldP spid="113" grpId="0"/>
      <p:bldP spid="114" grpId="0"/>
      <p:bldP spid="115" grpId="0"/>
      <p:bldP spid="116" grpId="0"/>
      <p:bldP spid="121" grpId="0"/>
      <p:bldP spid="123" grpId="0"/>
      <p:bldP spid="126" grpId="0"/>
      <p:bldP spid="126" grpId="1"/>
      <p:bldP spid="126" grpId="2"/>
      <p:bldP spid="127" grpId="0"/>
      <p:bldP spid="127" grpId="1"/>
      <p:bldP spid="127" grpId="2"/>
      <p:bldP spid="128" grpId="0"/>
      <p:bldP spid="128" grpId="1"/>
      <p:bldP spid="128" grpId="2"/>
      <p:bldP spid="129" grpId="0"/>
      <p:bldP spid="129" grpId="1"/>
      <p:bldP spid="129" grpId="2"/>
      <p:bldP spid="1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90716" y="2121170"/>
            <a:ext cx="4970749" cy="523157"/>
            <a:chOff x="1398336" y="2128790"/>
            <a:chExt cx="4970749" cy="5231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1398336" y="2128790"/>
                  <a:ext cx="2234586" cy="52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336" y="2128790"/>
                  <a:ext cx="2234586" cy="52315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1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3458851" y="2262486"/>
                  <a:ext cx="141628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dirty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8851" y="2262486"/>
                  <a:ext cx="1416285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4716132" y="2262486"/>
                  <a:ext cx="1652953" cy="324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dirty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𝑔𝑡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132" y="2262486"/>
                  <a:ext cx="1652953" cy="32476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4903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4903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58775" y="2939529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1807166"/>
            <a:ext cx="0" cy="14513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2950740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2950740"/>
                <a:ext cx="1025363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28537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126210"/>
                <a:ext cx="9287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126210"/>
                <a:ext cx="928716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Рисунок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396014" y="1809730"/>
            <a:ext cx="3578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Кинематические уравнения движения: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86212" y="2653251"/>
            <a:ext cx="3991878" cy="1530294"/>
            <a:chOff x="1386212" y="2653251"/>
            <a:chExt cx="3991878" cy="1530294"/>
          </a:xfrm>
        </p:grpSpPr>
        <p:sp>
          <p:nvSpPr>
            <p:cNvPr id="42" name="TextBox 41"/>
            <p:cNvSpPr txBox="1"/>
            <p:nvPr/>
          </p:nvSpPr>
          <p:spPr>
            <a:xfrm>
              <a:off x="1386675" y="3304915"/>
              <a:ext cx="3799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В момент пролета камня над обрывом: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1388394" y="2653251"/>
              <a:ext cx="3545092" cy="327132"/>
              <a:chOff x="1388394" y="2672173"/>
              <a:chExt cx="3545092" cy="32713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388394" y="2691528"/>
                <a:ext cx="10007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bg2">
                        <a:lumMod val="50000"/>
                      </a:schemeClr>
                    </a:solidFill>
                  </a:rPr>
                  <a:t>При </a:t>
                </a:r>
                <a:r>
                  <a:rPr lang="en-US" sz="1400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t</a:t>
                </a:r>
                <a:r>
                  <a:rPr lang="en-US" sz="1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= 0</a:t>
                </a:r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295685" y="2679358"/>
                    <a:ext cx="74001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=0;</m:t>
                          </m:r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5685" y="2679358"/>
                    <a:ext cx="740010" cy="307777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926219" y="2672173"/>
                    <a:ext cx="132319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6219" y="2672173"/>
                    <a:ext cx="1323192" cy="30777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126927" y="2679358"/>
                    <a:ext cx="80655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=0;</m:t>
                          </m:r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6927" y="2679358"/>
                    <a:ext cx="806559" cy="307777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7" name="Группа 116"/>
            <p:cNvGrpSpPr/>
            <p:nvPr/>
          </p:nvGrpSpPr>
          <p:grpSpPr>
            <a:xfrm>
              <a:off x="2295684" y="2979656"/>
              <a:ext cx="2750975" cy="325986"/>
              <a:chOff x="2295684" y="2992844"/>
              <a:chExt cx="2750975" cy="3259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2295684" y="2994320"/>
                    <a:ext cx="75208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5684" y="2994320"/>
                    <a:ext cx="752085" cy="30777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950711" y="2994061"/>
                    <a:ext cx="1323192" cy="3247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0711" y="2994061"/>
                    <a:ext cx="1323192" cy="32476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b="-188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151419" y="2992844"/>
                    <a:ext cx="895240" cy="3247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1419" y="2992844"/>
                    <a:ext cx="895240" cy="324769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8" name="Группа 117"/>
            <p:cNvGrpSpPr/>
            <p:nvPr/>
          </p:nvGrpSpPr>
          <p:grpSpPr>
            <a:xfrm>
              <a:off x="1386212" y="3611965"/>
              <a:ext cx="3991878" cy="571580"/>
              <a:chOff x="1386212" y="3632996"/>
              <a:chExt cx="3991878" cy="5715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1386212" y="3632996"/>
                    <a:ext cx="1248355" cy="5657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86212" y="3632996"/>
                    <a:ext cx="1248355" cy="5657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2463649" y="3655964"/>
                    <a:ext cx="1408912" cy="54861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3" name="TextBox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3649" y="3655964"/>
                    <a:ext cx="1408912" cy="54861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3663518" y="3655964"/>
                    <a:ext cx="1714572" cy="54861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arcsin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4" name="TextBox 1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3518" y="3655964"/>
                    <a:ext cx="1714572" cy="54861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" name="Группа 7"/>
          <p:cNvGrpSpPr/>
          <p:nvPr/>
        </p:nvGrpSpPr>
        <p:grpSpPr>
          <a:xfrm>
            <a:off x="1386675" y="4182818"/>
            <a:ext cx="3318145" cy="618996"/>
            <a:chOff x="1386675" y="4182818"/>
            <a:chExt cx="3318145" cy="618996"/>
          </a:xfrm>
        </p:grpSpPr>
        <p:sp>
          <p:nvSpPr>
            <p:cNvPr id="115" name="TextBox 114"/>
            <p:cNvSpPr txBox="1"/>
            <p:nvPr/>
          </p:nvSpPr>
          <p:spPr>
            <a:xfrm>
              <a:off x="1386675" y="4182818"/>
              <a:ext cx="33181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Угол, под которым брошен камень: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1387180" y="4489869"/>
                  <a:ext cx="2009717" cy="311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0,5</m:t>
                        </m:r>
                        <m:func>
                          <m:func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arcsin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𝑔𝐿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180" y="4489869"/>
                  <a:ext cx="2009717" cy="31194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Группа 75"/>
          <p:cNvGrpSpPr/>
          <p:nvPr/>
        </p:nvGrpSpPr>
        <p:grpSpPr>
          <a:xfrm>
            <a:off x="1386675" y="2658434"/>
            <a:ext cx="3318145" cy="618996"/>
            <a:chOff x="1386675" y="4182818"/>
            <a:chExt cx="3318145" cy="618996"/>
          </a:xfrm>
        </p:grpSpPr>
        <p:sp>
          <p:nvSpPr>
            <p:cNvPr id="82" name="TextBox 81"/>
            <p:cNvSpPr txBox="1"/>
            <p:nvPr/>
          </p:nvSpPr>
          <p:spPr>
            <a:xfrm>
              <a:off x="1386675" y="4182818"/>
              <a:ext cx="33181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Угол, под которым брошен камень: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1387180" y="4489869"/>
                  <a:ext cx="2009717" cy="311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0,5</m:t>
                        </m:r>
                        <m:func>
                          <m:func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arcsin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𝑔𝐿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180" y="4489869"/>
                  <a:ext cx="2009717" cy="31194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68299" y="1819113"/>
                <a:ext cx="9260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819113"/>
                <a:ext cx="926087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3.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Стоя на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расстоянии 20 м от обрыва высотой 90 м,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мальчик бросает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камень так, как это показано на рисунке. Как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близко к основанию обрыва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может упасть камень, если его начальная скорость равна 25 м/с, а сопротивление воздуха пренебрежимо мало?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68299" y="2438605"/>
                <a:ext cx="1026820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25 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438605"/>
                <a:ext cx="1026820" cy="459806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119748" y="2965484"/>
                <a:ext cx="21982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10∙20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748" y="2965484"/>
                <a:ext cx="2198294" cy="307777"/>
              </a:xfrm>
              <a:prstGeom prst="rect">
                <a:avLst/>
              </a:prstGeom>
              <a:blipFill rotWithShape="0">
                <a:blip r:embed="rId2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5138052" y="1743578"/>
            <a:ext cx="3647174" cy="3060197"/>
            <a:chOff x="5138052" y="1743578"/>
            <a:chExt cx="3647174" cy="306019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138052" y="1743578"/>
              <a:ext cx="3647174" cy="3060197"/>
              <a:chOff x="5138052" y="1743578"/>
              <a:chExt cx="3647174" cy="3060197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5138052" y="1743578"/>
                <a:ext cx="3647174" cy="3060197"/>
                <a:chOff x="5138052" y="1743578"/>
                <a:chExt cx="3647174" cy="3060197"/>
              </a:xfrm>
            </p:grpSpPr>
            <p:sp>
              <p:nvSpPr>
                <p:cNvPr id="24" name="Дуга 23"/>
                <p:cNvSpPr/>
                <p:nvPr/>
              </p:nvSpPr>
              <p:spPr>
                <a:xfrm rot="13937022">
                  <a:off x="8108261" y="2526710"/>
                  <a:ext cx="299667" cy="300155"/>
                </a:xfrm>
                <a:prstGeom prst="arc">
                  <a:avLst>
                    <a:gd name="adj1" fmla="val 15732511"/>
                    <a:gd name="adj2" fmla="val 21299520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3" name="Прямая со стрелкой 72"/>
                <p:cNvCxnSpPr/>
                <p:nvPr/>
              </p:nvCxnSpPr>
              <p:spPr>
                <a:xfrm flipH="1">
                  <a:off x="7200900" y="4482081"/>
                  <a:ext cx="1584326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" name="Полилиния 2"/>
                <p:cNvSpPr/>
                <p:nvPr/>
              </p:nvSpPr>
              <p:spPr>
                <a:xfrm>
                  <a:off x="5576207" y="2792074"/>
                  <a:ext cx="3208564" cy="1690007"/>
                </a:xfrm>
                <a:custGeom>
                  <a:avLst/>
                  <a:gdLst>
                    <a:gd name="connsiteX0" fmla="*/ 3584121 w 3584121"/>
                    <a:gd name="connsiteY0" fmla="*/ 0 h 1690007"/>
                    <a:gd name="connsiteX1" fmla="*/ 1796143 w 3584121"/>
                    <a:gd name="connsiteY1" fmla="*/ 0 h 1690007"/>
                    <a:gd name="connsiteX2" fmla="*/ 1796143 w 3584121"/>
                    <a:gd name="connsiteY2" fmla="*/ 1690007 h 1690007"/>
                    <a:gd name="connsiteX3" fmla="*/ 0 w 3584121"/>
                    <a:gd name="connsiteY3" fmla="*/ 1690007 h 1690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84121" h="1690007">
                      <a:moveTo>
                        <a:pt x="3584121" y="0"/>
                      </a:moveTo>
                      <a:lnTo>
                        <a:pt x="1796143" y="0"/>
                      </a:lnTo>
                      <a:lnTo>
                        <a:pt x="1796143" y="1690007"/>
                      </a:lnTo>
                      <a:lnTo>
                        <a:pt x="0" y="1690007"/>
                      </a:lnTo>
                    </a:path>
                  </a:pathLst>
                </a:custGeom>
                <a:noFill/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7723385" y="1910395"/>
                      <a:ext cx="396840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23385" y="1910395"/>
                      <a:ext cx="396840" cy="30008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t="-10000" r="-92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8294914" y="2792074"/>
                  <a:ext cx="0" cy="4664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7200900" y="3064510"/>
                  <a:ext cx="109401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7618809" y="3030231"/>
                  <a:ext cx="268022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L</a:t>
                  </a:r>
                  <a:endParaRPr lang="ru-RU" i="1" dirty="0"/>
                </a:p>
              </p:txBody>
            </p:sp>
            <p:cxnSp>
              <p:nvCxnSpPr>
                <p:cNvPr id="16" name="Прямая со стрелкой 15"/>
                <p:cNvCxnSpPr/>
                <p:nvPr/>
              </p:nvCxnSpPr>
              <p:spPr>
                <a:xfrm flipV="1">
                  <a:off x="8290832" y="1853581"/>
                  <a:ext cx="0" cy="2634850"/>
                </a:xfrm>
                <a:prstGeom prst="straightConnector1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 стрелкой 59"/>
                <p:cNvCxnSpPr/>
                <p:nvPr/>
              </p:nvCxnSpPr>
              <p:spPr>
                <a:xfrm flipH="1">
                  <a:off x="5199213" y="4482081"/>
                  <a:ext cx="3091013" cy="0"/>
                </a:xfrm>
                <a:prstGeom prst="straightConnector1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5138052" y="4473918"/>
                  <a:ext cx="27443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endParaRPr lang="ru-RU" i="1" dirty="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8292482" y="1743578"/>
                  <a:ext cx="27924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endParaRPr lang="ru-RU" i="1" dirty="0"/>
                </a:p>
              </p:txBody>
            </p: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>
                  <a:off x="8639375" y="2792074"/>
                  <a:ext cx="0" cy="16818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8352303" y="3476374"/>
                  <a:ext cx="288862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h</a:t>
                  </a:r>
                  <a:endParaRPr lang="ru-RU" i="1" dirty="0"/>
                </a:p>
              </p:txBody>
            </p: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6452331" y="4488431"/>
                  <a:ext cx="0" cy="315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>
                  <a:off x="7180992" y="4488431"/>
                  <a:ext cx="0" cy="315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>
                  <a:off x="6457950" y="4740911"/>
                  <a:ext cx="7230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6685079" y="4488431"/>
                  <a:ext cx="25840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s</a:t>
                  </a:r>
                  <a:endParaRPr lang="ru-RU" i="1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7908196" y="2433987"/>
                  <a:ext cx="2792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endParaRPr lang="ru-RU" sz="1400" i="1" dirty="0"/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>
                <a:xfrm>
                  <a:off x="6457095" y="2313076"/>
                  <a:ext cx="1833131" cy="2151879"/>
                </a:xfrm>
                <a:custGeom>
                  <a:avLst/>
                  <a:gdLst>
                    <a:gd name="connsiteX0" fmla="*/ 2661557 w 2661557"/>
                    <a:gd name="connsiteY0" fmla="*/ 744534 h 2516184"/>
                    <a:gd name="connsiteX1" fmla="*/ 1502229 w 2661557"/>
                    <a:gd name="connsiteY1" fmla="*/ 91391 h 2516184"/>
                    <a:gd name="connsiteX2" fmla="*/ 0 w 2661557"/>
                    <a:gd name="connsiteY2" fmla="*/ 2516184 h 2516184"/>
                    <a:gd name="connsiteX0" fmla="*/ 2661557 w 2661557"/>
                    <a:gd name="connsiteY0" fmla="*/ 527260 h 2298910"/>
                    <a:gd name="connsiteX1" fmla="*/ 1299358 w 2661557"/>
                    <a:gd name="connsiteY1" fmla="*/ 135497 h 2298910"/>
                    <a:gd name="connsiteX2" fmla="*/ 0 w 2661557"/>
                    <a:gd name="connsiteY2" fmla="*/ 2298910 h 2298910"/>
                    <a:gd name="connsiteX0" fmla="*/ 2632575 w 2632575"/>
                    <a:gd name="connsiteY0" fmla="*/ 527260 h 2298910"/>
                    <a:gd name="connsiteX1" fmla="*/ 1299358 w 2632575"/>
                    <a:gd name="connsiteY1" fmla="*/ 135497 h 2298910"/>
                    <a:gd name="connsiteX2" fmla="*/ 0 w 2632575"/>
                    <a:gd name="connsiteY2" fmla="*/ 2298910 h 2298910"/>
                    <a:gd name="connsiteX0" fmla="*/ 2632575 w 2632575"/>
                    <a:gd name="connsiteY0" fmla="*/ 523986 h 2295636"/>
                    <a:gd name="connsiteX1" fmla="*/ 1299358 w 2632575"/>
                    <a:gd name="connsiteY1" fmla="*/ 132223 h 2295636"/>
                    <a:gd name="connsiteX2" fmla="*/ 0 w 2632575"/>
                    <a:gd name="connsiteY2" fmla="*/ 2295636 h 2295636"/>
                    <a:gd name="connsiteX0" fmla="*/ 2632575 w 2632575"/>
                    <a:gd name="connsiteY0" fmla="*/ 507127 h 2278777"/>
                    <a:gd name="connsiteX1" fmla="*/ 1299358 w 2632575"/>
                    <a:gd name="connsiteY1" fmla="*/ 115364 h 2278777"/>
                    <a:gd name="connsiteX2" fmla="*/ 0 w 2632575"/>
                    <a:gd name="connsiteY2" fmla="*/ 2278777 h 2278777"/>
                    <a:gd name="connsiteX0" fmla="*/ 2806464 w 2806464"/>
                    <a:gd name="connsiteY0" fmla="*/ 535636 h 2465204"/>
                    <a:gd name="connsiteX1" fmla="*/ 1473247 w 2806464"/>
                    <a:gd name="connsiteY1" fmla="*/ 143873 h 2465204"/>
                    <a:gd name="connsiteX2" fmla="*/ 0 w 2806464"/>
                    <a:gd name="connsiteY2" fmla="*/ 2465203 h 2465204"/>
                    <a:gd name="connsiteX0" fmla="*/ 2806464 w 2806464"/>
                    <a:gd name="connsiteY0" fmla="*/ 530874 h 2460441"/>
                    <a:gd name="connsiteX1" fmla="*/ 1473247 w 2806464"/>
                    <a:gd name="connsiteY1" fmla="*/ 139111 h 2460441"/>
                    <a:gd name="connsiteX2" fmla="*/ 0 w 2806464"/>
                    <a:gd name="connsiteY2" fmla="*/ 2460441 h 2460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06464" h="2460441">
                      <a:moveTo>
                        <a:pt x="2806464" y="530874"/>
                      </a:moveTo>
                      <a:cubicBezTo>
                        <a:pt x="2472969" y="97505"/>
                        <a:pt x="1940991" y="-182483"/>
                        <a:pt x="1473247" y="139111"/>
                      </a:cubicBezTo>
                      <a:cubicBezTo>
                        <a:pt x="1005503" y="460705"/>
                        <a:pt x="529318" y="1395682"/>
                        <a:pt x="0" y="2460441"/>
                      </a:cubicBezTo>
                    </a:path>
                  </a:pathLst>
                </a:custGeom>
                <a:noFill/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Овал 3"/>
                <p:cNvSpPr/>
                <p:nvPr/>
              </p:nvSpPr>
              <p:spPr>
                <a:xfrm>
                  <a:off x="8221436" y="2707881"/>
                  <a:ext cx="138793" cy="138793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" name="Прямая со стрелкой 6"/>
                <p:cNvCxnSpPr/>
                <p:nvPr/>
              </p:nvCxnSpPr>
              <p:spPr>
                <a:xfrm flipH="1" flipV="1">
                  <a:off x="7956551" y="2252153"/>
                  <a:ext cx="337343" cy="528638"/>
                </a:xfrm>
                <a:prstGeom prst="straightConnector1">
                  <a:avLst/>
                </a:prstGeom>
                <a:ln w="127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 стрелкой 96"/>
                <p:cNvCxnSpPr/>
                <p:nvPr/>
              </p:nvCxnSpPr>
              <p:spPr>
                <a:xfrm flipH="1">
                  <a:off x="7956551" y="2775842"/>
                  <a:ext cx="339199" cy="0"/>
                </a:xfrm>
                <a:prstGeom prst="straightConnector1">
                  <a:avLst/>
                </a:prstGeom>
                <a:ln w="127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/>
                    <p:cNvSpPr txBox="1"/>
                    <p:nvPr/>
                  </p:nvSpPr>
                  <p:spPr>
                    <a:xfrm>
                      <a:off x="8245563" y="2147322"/>
                      <a:ext cx="480068" cy="31643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98" name="TextBox 9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45563" y="2147322"/>
                      <a:ext cx="480068" cy="316433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b="-38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/>
                    <p:cNvSpPr txBox="1"/>
                    <p:nvPr/>
                  </p:nvSpPr>
                  <p:spPr>
                    <a:xfrm>
                      <a:off x="7558650" y="2505999"/>
                      <a:ext cx="475578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99" name="TextBox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58650" y="2505999"/>
                      <a:ext cx="475578" cy="300082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2" name="Прямая со стрелкой 71"/>
              <p:cNvCxnSpPr/>
              <p:nvPr/>
            </p:nvCxnSpPr>
            <p:spPr>
              <a:xfrm>
                <a:off x="7842919" y="3677020"/>
                <a:ext cx="0" cy="329692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7538810" y="3766825"/>
                    <a:ext cx="323871" cy="2952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𝑔</m:t>
                              </m:r>
                            </m:e>
                          </m:acc>
                        </m:oMath>
                      </m:oMathPara>
                    </a14:m>
                    <a:endParaRPr lang="ru-RU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8810" y="3766825"/>
                    <a:ext cx="323871" cy="295274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 t="-10417" r="-15094" b="-41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7964261" y="2250121"/>
              <a:ext cx="330653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7956593" y="2255044"/>
              <a:ext cx="0" cy="521497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/>
            <p:nvPr/>
          </p:nvCxnSpPr>
          <p:spPr>
            <a:xfrm flipV="1">
              <a:off x="8291834" y="2244725"/>
              <a:ext cx="0" cy="532553"/>
            </a:xfrm>
            <a:prstGeom prst="straightConnector1">
              <a:avLst/>
            </a:prstGeom>
            <a:ln w="12700">
              <a:solidFill>
                <a:srgbClr val="72B3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Полилиния 107"/>
          <p:cNvSpPr/>
          <p:nvPr/>
        </p:nvSpPr>
        <p:spPr>
          <a:xfrm>
            <a:off x="7169944" y="2307345"/>
            <a:ext cx="1123950" cy="469193"/>
          </a:xfrm>
          <a:custGeom>
            <a:avLst/>
            <a:gdLst>
              <a:gd name="connsiteX0" fmla="*/ 1123950 w 1123950"/>
              <a:gd name="connsiteY0" fmla="*/ 469107 h 469107"/>
              <a:gd name="connsiteX1" fmla="*/ 535781 w 1123950"/>
              <a:gd name="connsiteY1" fmla="*/ 0 h 469107"/>
              <a:gd name="connsiteX2" fmla="*/ 0 w 1123950"/>
              <a:gd name="connsiteY2" fmla="*/ 466725 h 469107"/>
              <a:gd name="connsiteX0" fmla="*/ 1123950 w 1123950"/>
              <a:gd name="connsiteY0" fmla="*/ 469858 h 469858"/>
              <a:gd name="connsiteX1" fmla="*/ 535781 w 1123950"/>
              <a:gd name="connsiteY1" fmla="*/ 751 h 469858"/>
              <a:gd name="connsiteX2" fmla="*/ 0 w 1123950"/>
              <a:gd name="connsiteY2" fmla="*/ 467476 h 469858"/>
              <a:gd name="connsiteX0" fmla="*/ 1123950 w 1123950"/>
              <a:gd name="connsiteY0" fmla="*/ 469858 h 469858"/>
              <a:gd name="connsiteX1" fmla="*/ 535781 w 1123950"/>
              <a:gd name="connsiteY1" fmla="*/ 751 h 469858"/>
              <a:gd name="connsiteX2" fmla="*/ 0 w 1123950"/>
              <a:gd name="connsiteY2" fmla="*/ 467476 h 469858"/>
              <a:gd name="connsiteX0" fmla="*/ 1123950 w 1123950"/>
              <a:gd name="connsiteY0" fmla="*/ 469246 h 469246"/>
              <a:gd name="connsiteX1" fmla="*/ 535781 w 1123950"/>
              <a:gd name="connsiteY1" fmla="*/ 139 h 469246"/>
              <a:gd name="connsiteX2" fmla="*/ 0 w 1123950"/>
              <a:gd name="connsiteY2" fmla="*/ 466864 h 469246"/>
              <a:gd name="connsiteX0" fmla="*/ 1123950 w 1123950"/>
              <a:gd name="connsiteY0" fmla="*/ 469252 h 469252"/>
              <a:gd name="connsiteX1" fmla="*/ 535781 w 1123950"/>
              <a:gd name="connsiteY1" fmla="*/ 145 h 469252"/>
              <a:gd name="connsiteX2" fmla="*/ 0 w 1123950"/>
              <a:gd name="connsiteY2" fmla="*/ 466870 h 469252"/>
              <a:gd name="connsiteX0" fmla="*/ 1123950 w 1123950"/>
              <a:gd name="connsiteY0" fmla="*/ 469712 h 469712"/>
              <a:gd name="connsiteX1" fmla="*/ 535781 w 1123950"/>
              <a:gd name="connsiteY1" fmla="*/ 605 h 469712"/>
              <a:gd name="connsiteX2" fmla="*/ 0 w 1123950"/>
              <a:gd name="connsiteY2" fmla="*/ 467330 h 469712"/>
              <a:gd name="connsiteX0" fmla="*/ 1123950 w 1123950"/>
              <a:gd name="connsiteY0" fmla="*/ 469712 h 469712"/>
              <a:gd name="connsiteX1" fmla="*/ 535781 w 1123950"/>
              <a:gd name="connsiteY1" fmla="*/ 605 h 469712"/>
              <a:gd name="connsiteX2" fmla="*/ 0 w 1123950"/>
              <a:gd name="connsiteY2" fmla="*/ 467330 h 469712"/>
              <a:gd name="connsiteX0" fmla="*/ 1123950 w 1123950"/>
              <a:gd name="connsiteY0" fmla="*/ 469770 h 469770"/>
              <a:gd name="connsiteX1" fmla="*/ 535781 w 1123950"/>
              <a:gd name="connsiteY1" fmla="*/ 663 h 469770"/>
              <a:gd name="connsiteX2" fmla="*/ 0 w 1123950"/>
              <a:gd name="connsiteY2" fmla="*/ 467388 h 469770"/>
              <a:gd name="connsiteX0" fmla="*/ 1123950 w 1123950"/>
              <a:gd name="connsiteY0" fmla="*/ 469385 h 469385"/>
              <a:gd name="connsiteX1" fmla="*/ 535781 w 1123950"/>
              <a:gd name="connsiteY1" fmla="*/ 278 h 469385"/>
              <a:gd name="connsiteX2" fmla="*/ 0 w 1123950"/>
              <a:gd name="connsiteY2" fmla="*/ 467003 h 469385"/>
              <a:gd name="connsiteX0" fmla="*/ 1123950 w 1123950"/>
              <a:gd name="connsiteY0" fmla="*/ 469108 h 469108"/>
              <a:gd name="connsiteX1" fmla="*/ 535781 w 1123950"/>
              <a:gd name="connsiteY1" fmla="*/ 1 h 469108"/>
              <a:gd name="connsiteX2" fmla="*/ 0 w 1123950"/>
              <a:gd name="connsiteY2" fmla="*/ 466726 h 469108"/>
              <a:gd name="connsiteX0" fmla="*/ 1123950 w 1123950"/>
              <a:gd name="connsiteY0" fmla="*/ 469108 h 469108"/>
              <a:gd name="connsiteX1" fmla="*/ 535781 w 1123950"/>
              <a:gd name="connsiteY1" fmla="*/ 1 h 469108"/>
              <a:gd name="connsiteX2" fmla="*/ 0 w 1123950"/>
              <a:gd name="connsiteY2" fmla="*/ 466726 h 469108"/>
              <a:gd name="connsiteX0" fmla="*/ 1123950 w 1123950"/>
              <a:gd name="connsiteY0" fmla="*/ 469108 h 469108"/>
              <a:gd name="connsiteX1" fmla="*/ 535781 w 1123950"/>
              <a:gd name="connsiteY1" fmla="*/ 1 h 469108"/>
              <a:gd name="connsiteX2" fmla="*/ 0 w 1123950"/>
              <a:gd name="connsiteY2" fmla="*/ 466726 h 469108"/>
              <a:gd name="connsiteX0" fmla="*/ 1123950 w 1123950"/>
              <a:gd name="connsiteY0" fmla="*/ 469178 h 469178"/>
              <a:gd name="connsiteX1" fmla="*/ 535781 w 1123950"/>
              <a:gd name="connsiteY1" fmla="*/ 71 h 469178"/>
              <a:gd name="connsiteX2" fmla="*/ 0 w 1123950"/>
              <a:gd name="connsiteY2" fmla="*/ 466796 h 469178"/>
              <a:gd name="connsiteX0" fmla="*/ 1123950 w 1123950"/>
              <a:gd name="connsiteY0" fmla="*/ 469193 h 469193"/>
              <a:gd name="connsiteX1" fmla="*/ 535781 w 1123950"/>
              <a:gd name="connsiteY1" fmla="*/ 86 h 469193"/>
              <a:gd name="connsiteX2" fmla="*/ 0 w 1123950"/>
              <a:gd name="connsiteY2" fmla="*/ 466811 h 469193"/>
              <a:gd name="connsiteX0" fmla="*/ 1123950 w 1123950"/>
              <a:gd name="connsiteY0" fmla="*/ 469193 h 469193"/>
              <a:gd name="connsiteX1" fmla="*/ 535781 w 1123950"/>
              <a:gd name="connsiteY1" fmla="*/ 86 h 469193"/>
              <a:gd name="connsiteX2" fmla="*/ 0 w 1123950"/>
              <a:gd name="connsiteY2" fmla="*/ 466811 h 46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469193">
                <a:moveTo>
                  <a:pt x="1123950" y="469193"/>
                </a:moveTo>
                <a:cubicBezTo>
                  <a:pt x="930671" y="180069"/>
                  <a:pt x="761205" y="5244"/>
                  <a:pt x="535781" y="86"/>
                </a:cubicBezTo>
                <a:cubicBezTo>
                  <a:pt x="310357" y="-5072"/>
                  <a:pt x="136130" y="221345"/>
                  <a:pt x="0" y="46681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5090282" y="2965484"/>
                <a:ext cx="7539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9,3°.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282" y="2965484"/>
                <a:ext cx="753924" cy="307777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3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20988E-6 L 0.00034 -0.29568 " pathEditMode="relative" rAng="0" ptsTypes="AA">
                                      <p:cBhvr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Группа 64"/>
          <p:cNvGrpSpPr/>
          <p:nvPr/>
        </p:nvGrpSpPr>
        <p:grpSpPr>
          <a:xfrm>
            <a:off x="5138052" y="1743578"/>
            <a:ext cx="3647174" cy="3060197"/>
            <a:chOff x="5138052" y="1743578"/>
            <a:chExt cx="3647174" cy="3060197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5138052" y="1743578"/>
              <a:ext cx="3647174" cy="3060197"/>
              <a:chOff x="5138052" y="1743578"/>
              <a:chExt cx="3647174" cy="3060197"/>
            </a:xfrm>
          </p:grpSpPr>
          <p:grpSp>
            <p:nvGrpSpPr>
              <p:cNvPr id="71" name="Группа 70"/>
              <p:cNvGrpSpPr/>
              <p:nvPr/>
            </p:nvGrpSpPr>
            <p:grpSpPr>
              <a:xfrm>
                <a:off x="5138052" y="1743578"/>
                <a:ext cx="3647174" cy="3060197"/>
                <a:chOff x="5138052" y="1743578"/>
                <a:chExt cx="3647174" cy="3060197"/>
              </a:xfrm>
            </p:grpSpPr>
            <p:sp>
              <p:nvSpPr>
                <p:cNvPr id="107" name="Дуга 106"/>
                <p:cNvSpPr/>
                <p:nvPr/>
              </p:nvSpPr>
              <p:spPr>
                <a:xfrm rot="13937022">
                  <a:off x="8108261" y="2526710"/>
                  <a:ext cx="299667" cy="300155"/>
                </a:xfrm>
                <a:prstGeom prst="arc">
                  <a:avLst>
                    <a:gd name="adj1" fmla="val 15732511"/>
                    <a:gd name="adj2" fmla="val 21299520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09" name="Прямая со стрелкой 108"/>
                <p:cNvCxnSpPr/>
                <p:nvPr/>
              </p:nvCxnSpPr>
              <p:spPr>
                <a:xfrm flipH="1">
                  <a:off x="7200900" y="4482081"/>
                  <a:ext cx="1584326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Полилиния 109"/>
                <p:cNvSpPr/>
                <p:nvPr/>
              </p:nvSpPr>
              <p:spPr>
                <a:xfrm>
                  <a:off x="5576207" y="2792074"/>
                  <a:ext cx="3208564" cy="1690007"/>
                </a:xfrm>
                <a:custGeom>
                  <a:avLst/>
                  <a:gdLst>
                    <a:gd name="connsiteX0" fmla="*/ 3584121 w 3584121"/>
                    <a:gd name="connsiteY0" fmla="*/ 0 h 1690007"/>
                    <a:gd name="connsiteX1" fmla="*/ 1796143 w 3584121"/>
                    <a:gd name="connsiteY1" fmla="*/ 0 h 1690007"/>
                    <a:gd name="connsiteX2" fmla="*/ 1796143 w 3584121"/>
                    <a:gd name="connsiteY2" fmla="*/ 1690007 h 1690007"/>
                    <a:gd name="connsiteX3" fmla="*/ 0 w 3584121"/>
                    <a:gd name="connsiteY3" fmla="*/ 1690007 h 1690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84121" h="1690007">
                      <a:moveTo>
                        <a:pt x="3584121" y="0"/>
                      </a:moveTo>
                      <a:lnTo>
                        <a:pt x="1796143" y="0"/>
                      </a:lnTo>
                      <a:lnTo>
                        <a:pt x="1796143" y="1690007"/>
                      </a:lnTo>
                      <a:lnTo>
                        <a:pt x="0" y="1690007"/>
                      </a:lnTo>
                    </a:path>
                  </a:pathLst>
                </a:custGeom>
                <a:noFill/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TextBox 110"/>
                    <p:cNvSpPr txBox="1"/>
                    <p:nvPr/>
                  </p:nvSpPr>
                  <p:spPr>
                    <a:xfrm>
                      <a:off x="7723385" y="1910395"/>
                      <a:ext cx="396840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23385" y="1910395"/>
                      <a:ext cx="396840" cy="30008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t="-10000" r="-92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2" name="Прямая соединительная линия 111"/>
                <p:cNvCxnSpPr/>
                <p:nvPr/>
              </p:nvCxnSpPr>
              <p:spPr>
                <a:xfrm>
                  <a:off x="8294914" y="2792074"/>
                  <a:ext cx="0" cy="4664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единительная линия 112"/>
                <p:cNvCxnSpPr/>
                <p:nvPr/>
              </p:nvCxnSpPr>
              <p:spPr>
                <a:xfrm>
                  <a:off x="7200900" y="3064510"/>
                  <a:ext cx="109401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/>
              </p:nvSpPr>
              <p:spPr>
                <a:xfrm>
                  <a:off x="7618809" y="3030231"/>
                  <a:ext cx="268022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L</a:t>
                  </a:r>
                  <a:endParaRPr lang="ru-RU" i="1" dirty="0"/>
                </a:p>
              </p:txBody>
            </p:sp>
            <p:cxnSp>
              <p:nvCxnSpPr>
                <p:cNvPr id="115" name="Прямая со стрелкой 114"/>
                <p:cNvCxnSpPr/>
                <p:nvPr/>
              </p:nvCxnSpPr>
              <p:spPr>
                <a:xfrm flipV="1">
                  <a:off x="8290832" y="1853581"/>
                  <a:ext cx="0" cy="2634850"/>
                </a:xfrm>
                <a:prstGeom prst="straightConnector1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Прямая со стрелкой 115"/>
                <p:cNvCxnSpPr/>
                <p:nvPr/>
              </p:nvCxnSpPr>
              <p:spPr>
                <a:xfrm flipH="1">
                  <a:off x="5199213" y="4482081"/>
                  <a:ext cx="3091013" cy="0"/>
                </a:xfrm>
                <a:prstGeom prst="straightConnector1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TextBox 116"/>
                <p:cNvSpPr txBox="1"/>
                <p:nvPr/>
              </p:nvSpPr>
              <p:spPr>
                <a:xfrm>
                  <a:off x="5138052" y="4473918"/>
                  <a:ext cx="27443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endParaRPr lang="ru-RU" i="1" dirty="0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8292482" y="1743578"/>
                  <a:ext cx="27924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endParaRPr lang="ru-RU" i="1" dirty="0"/>
                </a:p>
              </p:txBody>
            </p:sp>
            <p:cxnSp>
              <p:nvCxnSpPr>
                <p:cNvPr id="122" name="Прямая соединительная линия 121"/>
                <p:cNvCxnSpPr/>
                <p:nvPr/>
              </p:nvCxnSpPr>
              <p:spPr>
                <a:xfrm>
                  <a:off x="8639375" y="2792074"/>
                  <a:ext cx="0" cy="16818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TextBox 122"/>
                <p:cNvSpPr txBox="1"/>
                <p:nvPr/>
              </p:nvSpPr>
              <p:spPr>
                <a:xfrm>
                  <a:off x="8352303" y="3476374"/>
                  <a:ext cx="288862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h</a:t>
                  </a:r>
                  <a:endParaRPr lang="ru-RU" i="1" dirty="0"/>
                </a:p>
              </p:txBody>
            </p:sp>
            <p:cxnSp>
              <p:nvCxnSpPr>
                <p:cNvPr id="126" name="Прямая соединительная линия 125"/>
                <p:cNvCxnSpPr/>
                <p:nvPr/>
              </p:nvCxnSpPr>
              <p:spPr>
                <a:xfrm>
                  <a:off x="6452331" y="4488431"/>
                  <a:ext cx="0" cy="315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>
                <a:xfrm>
                  <a:off x="7180992" y="4488431"/>
                  <a:ext cx="0" cy="315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>
                <a:xfrm>
                  <a:off x="6457950" y="4740911"/>
                  <a:ext cx="7230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TextBox 128"/>
                <p:cNvSpPr txBox="1"/>
                <p:nvPr/>
              </p:nvSpPr>
              <p:spPr>
                <a:xfrm>
                  <a:off x="6685079" y="4488431"/>
                  <a:ext cx="25840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s</a:t>
                  </a:r>
                  <a:endParaRPr lang="ru-RU" i="1" dirty="0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7908196" y="2433987"/>
                  <a:ext cx="2792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endParaRPr lang="ru-RU" sz="1400" i="1" dirty="0"/>
                </a:p>
              </p:txBody>
            </p:sp>
            <p:sp>
              <p:nvSpPr>
                <p:cNvPr id="131" name="Полилиния 130"/>
                <p:cNvSpPr/>
                <p:nvPr/>
              </p:nvSpPr>
              <p:spPr>
                <a:xfrm>
                  <a:off x="6457095" y="2313076"/>
                  <a:ext cx="1833131" cy="2151879"/>
                </a:xfrm>
                <a:custGeom>
                  <a:avLst/>
                  <a:gdLst>
                    <a:gd name="connsiteX0" fmla="*/ 2661557 w 2661557"/>
                    <a:gd name="connsiteY0" fmla="*/ 744534 h 2516184"/>
                    <a:gd name="connsiteX1" fmla="*/ 1502229 w 2661557"/>
                    <a:gd name="connsiteY1" fmla="*/ 91391 h 2516184"/>
                    <a:gd name="connsiteX2" fmla="*/ 0 w 2661557"/>
                    <a:gd name="connsiteY2" fmla="*/ 2516184 h 2516184"/>
                    <a:gd name="connsiteX0" fmla="*/ 2661557 w 2661557"/>
                    <a:gd name="connsiteY0" fmla="*/ 527260 h 2298910"/>
                    <a:gd name="connsiteX1" fmla="*/ 1299358 w 2661557"/>
                    <a:gd name="connsiteY1" fmla="*/ 135497 h 2298910"/>
                    <a:gd name="connsiteX2" fmla="*/ 0 w 2661557"/>
                    <a:gd name="connsiteY2" fmla="*/ 2298910 h 2298910"/>
                    <a:gd name="connsiteX0" fmla="*/ 2632575 w 2632575"/>
                    <a:gd name="connsiteY0" fmla="*/ 527260 h 2298910"/>
                    <a:gd name="connsiteX1" fmla="*/ 1299358 w 2632575"/>
                    <a:gd name="connsiteY1" fmla="*/ 135497 h 2298910"/>
                    <a:gd name="connsiteX2" fmla="*/ 0 w 2632575"/>
                    <a:gd name="connsiteY2" fmla="*/ 2298910 h 2298910"/>
                    <a:gd name="connsiteX0" fmla="*/ 2632575 w 2632575"/>
                    <a:gd name="connsiteY0" fmla="*/ 523986 h 2295636"/>
                    <a:gd name="connsiteX1" fmla="*/ 1299358 w 2632575"/>
                    <a:gd name="connsiteY1" fmla="*/ 132223 h 2295636"/>
                    <a:gd name="connsiteX2" fmla="*/ 0 w 2632575"/>
                    <a:gd name="connsiteY2" fmla="*/ 2295636 h 2295636"/>
                    <a:gd name="connsiteX0" fmla="*/ 2632575 w 2632575"/>
                    <a:gd name="connsiteY0" fmla="*/ 507127 h 2278777"/>
                    <a:gd name="connsiteX1" fmla="*/ 1299358 w 2632575"/>
                    <a:gd name="connsiteY1" fmla="*/ 115364 h 2278777"/>
                    <a:gd name="connsiteX2" fmla="*/ 0 w 2632575"/>
                    <a:gd name="connsiteY2" fmla="*/ 2278777 h 2278777"/>
                    <a:gd name="connsiteX0" fmla="*/ 2806464 w 2806464"/>
                    <a:gd name="connsiteY0" fmla="*/ 535636 h 2465204"/>
                    <a:gd name="connsiteX1" fmla="*/ 1473247 w 2806464"/>
                    <a:gd name="connsiteY1" fmla="*/ 143873 h 2465204"/>
                    <a:gd name="connsiteX2" fmla="*/ 0 w 2806464"/>
                    <a:gd name="connsiteY2" fmla="*/ 2465203 h 2465204"/>
                    <a:gd name="connsiteX0" fmla="*/ 2806464 w 2806464"/>
                    <a:gd name="connsiteY0" fmla="*/ 530874 h 2460441"/>
                    <a:gd name="connsiteX1" fmla="*/ 1473247 w 2806464"/>
                    <a:gd name="connsiteY1" fmla="*/ 139111 h 2460441"/>
                    <a:gd name="connsiteX2" fmla="*/ 0 w 2806464"/>
                    <a:gd name="connsiteY2" fmla="*/ 2460441 h 2460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06464" h="2460441">
                      <a:moveTo>
                        <a:pt x="2806464" y="530874"/>
                      </a:moveTo>
                      <a:cubicBezTo>
                        <a:pt x="2472969" y="97505"/>
                        <a:pt x="1940991" y="-182483"/>
                        <a:pt x="1473247" y="139111"/>
                      </a:cubicBezTo>
                      <a:cubicBezTo>
                        <a:pt x="1005503" y="460705"/>
                        <a:pt x="529318" y="1395682"/>
                        <a:pt x="0" y="2460441"/>
                      </a:cubicBezTo>
                    </a:path>
                  </a:pathLst>
                </a:custGeom>
                <a:noFill/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" name="Овал 131"/>
                <p:cNvSpPr/>
                <p:nvPr/>
              </p:nvSpPr>
              <p:spPr>
                <a:xfrm>
                  <a:off x="8221436" y="2707881"/>
                  <a:ext cx="138793" cy="138793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3" name="Прямая со стрелкой 132"/>
                <p:cNvCxnSpPr/>
                <p:nvPr/>
              </p:nvCxnSpPr>
              <p:spPr>
                <a:xfrm flipH="1" flipV="1">
                  <a:off x="7956551" y="2252153"/>
                  <a:ext cx="337343" cy="528638"/>
                </a:xfrm>
                <a:prstGeom prst="straightConnector1">
                  <a:avLst/>
                </a:prstGeom>
                <a:ln w="127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Прямая со стрелкой 133"/>
                <p:cNvCxnSpPr/>
                <p:nvPr/>
              </p:nvCxnSpPr>
              <p:spPr>
                <a:xfrm flipH="1">
                  <a:off x="7956551" y="2775842"/>
                  <a:ext cx="339199" cy="0"/>
                </a:xfrm>
                <a:prstGeom prst="straightConnector1">
                  <a:avLst/>
                </a:prstGeom>
                <a:ln w="127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134"/>
                    <p:cNvSpPr txBox="1"/>
                    <p:nvPr/>
                  </p:nvSpPr>
                  <p:spPr>
                    <a:xfrm>
                      <a:off x="8245563" y="2147322"/>
                      <a:ext cx="480068" cy="31643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98" name="TextBox 9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45563" y="2147322"/>
                      <a:ext cx="480068" cy="316433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b="-38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/>
                    <p:cNvSpPr txBox="1"/>
                    <p:nvPr/>
                  </p:nvSpPr>
                  <p:spPr>
                    <a:xfrm>
                      <a:off x="7558650" y="2505999"/>
                      <a:ext cx="475578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99" name="TextBox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58650" y="2505999"/>
                      <a:ext cx="475578" cy="300082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2" name="Прямая со стрелкой 71"/>
              <p:cNvCxnSpPr/>
              <p:nvPr/>
            </p:nvCxnSpPr>
            <p:spPr>
              <a:xfrm>
                <a:off x="7842919" y="3677020"/>
                <a:ext cx="0" cy="329692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7538810" y="3766825"/>
                    <a:ext cx="323871" cy="2952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𝑔</m:t>
                              </m:r>
                            </m:e>
                          </m:acc>
                        </m:oMath>
                      </m:oMathPara>
                    </a14:m>
                    <a:endParaRPr lang="ru-RU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8810" y="3766825"/>
                    <a:ext cx="323871" cy="29527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t="-10417" r="-15094" b="-41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8" name="Прямая соединительная линия 67"/>
            <p:cNvCxnSpPr/>
            <p:nvPr/>
          </p:nvCxnSpPr>
          <p:spPr>
            <a:xfrm>
              <a:off x="7964261" y="2250121"/>
              <a:ext cx="330653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7956593" y="2255044"/>
              <a:ext cx="0" cy="521497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 flipV="1">
              <a:off x="8291834" y="2244725"/>
              <a:ext cx="0" cy="532553"/>
            </a:xfrm>
            <a:prstGeom prst="straightConnector1">
              <a:avLst/>
            </a:prstGeom>
            <a:ln w="12700">
              <a:solidFill>
                <a:srgbClr val="72B3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/>
          <p:cNvGrpSpPr/>
          <p:nvPr/>
        </p:nvGrpSpPr>
        <p:grpSpPr>
          <a:xfrm>
            <a:off x="1398336" y="2128790"/>
            <a:ext cx="4970749" cy="523157"/>
            <a:chOff x="1398336" y="2128790"/>
            <a:chExt cx="4970749" cy="5231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1398336" y="2128790"/>
                  <a:ext cx="2234586" cy="52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336" y="2128790"/>
                  <a:ext cx="2234586" cy="52315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1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3458851" y="2262486"/>
                  <a:ext cx="141628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dirty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8851" y="2262486"/>
                  <a:ext cx="1416285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4716132" y="2262486"/>
                  <a:ext cx="1652953" cy="324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dirty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𝑔𝑡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132" y="2262486"/>
                  <a:ext cx="1652953" cy="32476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4903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4903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1819113"/>
                <a:ext cx="9260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819113"/>
                <a:ext cx="926087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2939529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1807166"/>
            <a:ext cx="0" cy="14513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2950740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2950740"/>
                <a:ext cx="1025363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28537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126210"/>
                <a:ext cx="9287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126210"/>
                <a:ext cx="928716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3.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Стоя на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расстоянии 20 м от обрыва высотой 90 м,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мальчик бросает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камень так, как это показано на рисунке. Как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близко к основанию обрыва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может упасть камень, если его начальная скорость равна 25 м/с, а сопротивление воздуха пренебрежимо мало?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8299" y="2438605"/>
                <a:ext cx="1026820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25 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438605"/>
                <a:ext cx="1026820" cy="4598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396014" y="1809730"/>
            <a:ext cx="3578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Кинематические уравнения движения: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7169944" y="2307345"/>
            <a:ext cx="1123950" cy="469193"/>
          </a:xfrm>
          <a:custGeom>
            <a:avLst/>
            <a:gdLst>
              <a:gd name="connsiteX0" fmla="*/ 1123950 w 1123950"/>
              <a:gd name="connsiteY0" fmla="*/ 469107 h 469107"/>
              <a:gd name="connsiteX1" fmla="*/ 535781 w 1123950"/>
              <a:gd name="connsiteY1" fmla="*/ 0 h 469107"/>
              <a:gd name="connsiteX2" fmla="*/ 0 w 1123950"/>
              <a:gd name="connsiteY2" fmla="*/ 466725 h 469107"/>
              <a:gd name="connsiteX0" fmla="*/ 1123950 w 1123950"/>
              <a:gd name="connsiteY0" fmla="*/ 469858 h 469858"/>
              <a:gd name="connsiteX1" fmla="*/ 535781 w 1123950"/>
              <a:gd name="connsiteY1" fmla="*/ 751 h 469858"/>
              <a:gd name="connsiteX2" fmla="*/ 0 w 1123950"/>
              <a:gd name="connsiteY2" fmla="*/ 467476 h 469858"/>
              <a:gd name="connsiteX0" fmla="*/ 1123950 w 1123950"/>
              <a:gd name="connsiteY0" fmla="*/ 469858 h 469858"/>
              <a:gd name="connsiteX1" fmla="*/ 535781 w 1123950"/>
              <a:gd name="connsiteY1" fmla="*/ 751 h 469858"/>
              <a:gd name="connsiteX2" fmla="*/ 0 w 1123950"/>
              <a:gd name="connsiteY2" fmla="*/ 467476 h 469858"/>
              <a:gd name="connsiteX0" fmla="*/ 1123950 w 1123950"/>
              <a:gd name="connsiteY0" fmla="*/ 469246 h 469246"/>
              <a:gd name="connsiteX1" fmla="*/ 535781 w 1123950"/>
              <a:gd name="connsiteY1" fmla="*/ 139 h 469246"/>
              <a:gd name="connsiteX2" fmla="*/ 0 w 1123950"/>
              <a:gd name="connsiteY2" fmla="*/ 466864 h 469246"/>
              <a:gd name="connsiteX0" fmla="*/ 1123950 w 1123950"/>
              <a:gd name="connsiteY0" fmla="*/ 469252 h 469252"/>
              <a:gd name="connsiteX1" fmla="*/ 535781 w 1123950"/>
              <a:gd name="connsiteY1" fmla="*/ 145 h 469252"/>
              <a:gd name="connsiteX2" fmla="*/ 0 w 1123950"/>
              <a:gd name="connsiteY2" fmla="*/ 466870 h 469252"/>
              <a:gd name="connsiteX0" fmla="*/ 1123950 w 1123950"/>
              <a:gd name="connsiteY0" fmla="*/ 469712 h 469712"/>
              <a:gd name="connsiteX1" fmla="*/ 535781 w 1123950"/>
              <a:gd name="connsiteY1" fmla="*/ 605 h 469712"/>
              <a:gd name="connsiteX2" fmla="*/ 0 w 1123950"/>
              <a:gd name="connsiteY2" fmla="*/ 467330 h 469712"/>
              <a:gd name="connsiteX0" fmla="*/ 1123950 w 1123950"/>
              <a:gd name="connsiteY0" fmla="*/ 469712 h 469712"/>
              <a:gd name="connsiteX1" fmla="*/ 535781 w 1123950"/>
              <a:gd name="connsiteY1" fmla="*/ 605 h 469712"/>
              <a:gd name="connsiteX2" fmla="*/ 0 w 1123950"/>
              <a:gd name="connsiteY2" fmla="*/ 467330 h 469712"/>
              <a:gd name="connsiteX0" fmla="*/ 1123950 w 1123950"/>
              <a:gd name="connsiteY0" fmla="*/ 469770 h 469770"/>
              <a:gd name="connsiteX1" fmla="*/ 535781 w 1123950"/>
              <a:gd name="connsiteY1" fmla="*/ 663 h 469770"/>
              <a:gd name="connsiteX2" fmla="*/ 0 w 1123950"/>
              <a:gd name="connsiteY2" fmla="*/ 467388 h 469770"/>
              <a:gd name="connsiteX0" fmla="*/ 1123950 w 1123950"/>
              <a:gd name="connsiteY0" fmla="*/ 469385 h 469385"/>
              <a:gd name="connsiteX1" fmla="*/ 535781 w 1123950"/>
              <a:gd name="connsiteY1" fmla="*/ 278 h 469385"/>
              <a:gd name="connsiteX2" fmla="*/ 0 w 1123950"/>
              <a:gd name="connsiteY2" fmla="*/ 467003 h 469385"/>
              <a:gd name="connsiteX0" fmla="*/ 1123950 w 1123950"/>
              <a:gd name="connsiteY0" fmla="*/ 469108 h 469108"/>
              <a:gd name="connsiteX1" fmla="*/ 535781 w 1123950"/>
              <a:gd name="connsiteY1" fmla="*/ 1 h 469108"/>
              <a:gd name="connsiteX2" fmla="*/ 0 w 1123950"/>
              <a:gd name="connsiteY2" fmla="*/ 466726 h 469108"/>
              <a:gd name="connsiteX0" fmla="*/ 1123950 w 1123950"/>
              <a:gd name="connsiteY0" fmla="*/ 469108 h 469108"/>
              <a:gd name="connsiteX1" fmla="*/ 535781 w 1123950"/>
              <a:gd name="connsiteY1" fmla="*/ 1 h 469108"/>
              <a:gd name="connsiteX2" fmla="*/ 0 w 1123950"/>
              <a:gd name="connsiteY2" fmla="*/ 466726 h 469108"/>
              <a:gd name="connsiteX0" fmla="*/ 1123950 w 1123950"/>
              <a:gd name="connsiteY0" fmla="*/ 469108 h 469108"/>
              <a:gd name="connsiteX1" fmla="*/ 535781 w 1123950"/>
              <a:gd name="connsiteY1" fmla="*/ 1 h 469108"/>
              <a:gd name="connsiteX2" fmla="*/ 0 w 1123950"/>
              <a:gd name="connsiteY2" fmla="*/ 466726 h 469108"/>
              <a:gd name="connsiteX0" fmla="*/ 1123950 w 1123950"/>
              <a:gd name="connsiteY0" fmla="*/ 469178 h 469178"/>
              <a:gd name="connsiteX1" fmla="*/ 535781 w 1123950"/>
              <a:gd name="connsiteY1" fmla="*/ 71 h 469178"/>
              <a:gd name="connsiteX2" fmla="*/ 0 w 1123950"/>
              <a:gd name="connsiteY2" fmla="*/ 466796 h 469178"/>
              <a:gd name="connsiteX0" fmla="*/ 1123950 w 1123950"/>
              <a:gd name="connsiteY0" fmla="*/ 469193 h 469193"/>
              <a:gd name="connsiteX1" fmla="*/ 535781 w 1123950"/>
              <a:gd name="connsiteY1" fmla="*/ 86 h 469193"/>
              <a:gd name="connsiteX2" fmla="*/ 0 w 1123950"/>
              <a:gd name="connsiteY2" fmla="*/ 466811 h 469193"/>
              <a:gd name="connsiteX0" fmla="*/ 1123950 w 1123950"/>
              <a:gd name="connsiteY0" fmla="*/ 469193 h 469193"/>
              <a:gd name="connsiteX1" fmla="*/ 535781 w 1123950"/>
              <a:gd name="connsiteY1" fmla="*/ 86 h 469193"/>
              <a:gd name="connsiteX2" fmla="*/ 0 w 1123950"/>
              <a:gd name="connsiteY2" fmla="*/ 466811 h 46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469193">
                <a:moveTo>
                  <a:pt x="1123950" y="469193"/>
                </a:moveTo>
                <a:cubicBezTo>
                  <a:pt x="930671" y="180069"/>
                  <a:pt x="761205" y="5244"/>
                  <a:pt x="535781" y="86"/>
                </a:cubicBezTo>
                <a:cubicBezTo>
                  <a:pt x="310357" y="-5072"/>
                  <a:pt x="136130" y="221345"/>
                  <a:pt x="0" y="46681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6" name="Группа 75"/>
          <p:cNvGrpSpPr/>
          <p:nvPr/>
        </p:nvGrpSpPr>
        <p:grpSpPr>
          <a:xfrm>
            <a:off x="1386675" y="2658434"/>
            <a:ext cx="3318145" cy="618996"/>
            <a:chOff x="1386675" y="4182818"/>
            <a:chExt cx="3318145" cy="618996"/>
          </a:xfrm>
        </p:grpSpPr>
        <p:sp>
          <p:nvSpPr>
            <p:cNvPr id="82" name="TextBox 81"/>
            <p:cNvSpPr txBox="1"/>
            <p:nvPr/>
          </p:nvSpPr>
          <p:spPr>
            <a:xfrm>
              <a:off x="1386675" y="4182818"/>
              <a:ext cx="33181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Угол, под которым брошен камень: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1387180" y="4489869"/>
                  <a:ext cx="2009717" cy="311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0,5</m:t>
                        </m:r>
                        <m:func>
                          <m:func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arcsin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𝑔𝐿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180" y="4489869"/>
                  <a:ext cx="2009717" cy="31194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119748" y="2965484"/>
                <a:ext cx="21982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10∙20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748" y="2965484"/>
                <a:ext cx="2198294" cy="307777"/>
              </a:xfrm>
              <a:prstGeom prst="rect">
                <a:avLst/>
              </a:prstGeom>
              <a:blipFill rotWithShape="0">
                <a:blip r:embed="rId1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090282" y="2965484"/>
                <a:ext cx="7539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9,3°.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282" y="2965484"/>
                <a:ext cx="753924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961316" y="3646201"/>
                <a:ext cx="2575129" cy="542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пол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sSubSup>
                            <m:sSub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пол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316" y="3646201"/>
                <a:ext cx="2575129" cy="54226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1388394" y="3332663"/>
            <a:ext cx="6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При</a:t>
            </a:r>
            <a:endParaRPr lang="ru-RU" sz="1400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483306" y="3336921"/>
                <a:ext cx="11716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306" y="3336921"/>
                <a:ext cx="1171659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337986" y="3331763"/>
                <a:ext cx="752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986" y="3331763"/>
                <a:ext cx="752085" cy="307777"/>
              </a:xfrm>
              <a:prstGeom prst="rect">
                <a:avLst/>
              </a:prstGeom>
              <a:blipFill rotWithShape="0">
                <a:blip r:embed="rId2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1796744" y="3338424"/>
                <a:ext cx="7908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пол</m:t>
                          </m:r>
                        </m:sub>
                      </m:sSub>
                    </m:oMath>
                  </m:oMathPara>
                </a14:m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744" y="3338424"/>
                <a:ext cx="790864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/>
          <p:cNvSpPr txBox="1"/>
          <p:nvPr/>
        </p:nvSpPr>
        <p:spPr>
          <a:xfrm>
            <a:off x="1388394" y="3774225"/>
            <a:ext cx="717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Тогда</a:t>
            </a:r>
            <a:endParaRPr lang="ru-RU" sz="1400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1387180" y="4207244"/>
                <a:ext cx="3074111" cy="59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пол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𝑔h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80" y="4207244"/>
                <a:ext cx="3074111" cy="59734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9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88" grpId="0"/>
      <p:bldP spid="95" grpId="0"/>
      <p:bldP spid="100" grpId="0"/>
      <p:bldP spid="108" grpId="0"/>
      <p:bldP spid="119" grpId="0"/>
      <p:bldP spid="120" grpId="0"/>
      <p:bldP spid="1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1388394" y="3572253"/>
            <a:ext cx="2701677" cy="314438"/>
            <a:chOff x="1388394" y="3331763"/>
            <a:chExt cx="2701677" cy="314438"/>
          </a:xfrm>
        </p:grpSpPr>
        <p:sp>
          <p:nvSpPr>
            <p:cNvPr id="71" name="TextBox 70"/>
            <p:cNvSpPr txBox="1"/>
            <p:nvPr/>
          </p:nvSpPr>
          <p:spPr>
            <a:xfrm>
              <a:off x="1388394" y="3332663"/>
              <a:ext cx="6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При</a:t>
              </a:r>
              <a:endParaRPr lang="ru-RU" sz="1400" baseline="-25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2483306" y="3336921"/>
                  <a:ext cx="11716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306" y="3336921"/>
                  <a:ext cx="1171659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337986" y="3331763"/>
                  <a:ext cx="75208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=0.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7986" y="3331763"/>
                  <a:ext cx="752085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796744" y="3338424"/>
                  <a:ext cx="7908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400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пол</m:t>
                            </m:r>
                          </m:sub>
                        </m:sSub>
                      </m:oMath>
                    </m:oMathPara>
                  </a14:m>
                  <a:endParaRPr lang="ru-RU" sz="1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744" y="3338424"/>
                  <a:ext cx="790864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Группа 5"/>
          <p:cNvGrpSpPr/>
          <p:nvPr/>
        </p:nvGrpSpPr>
        <p:grpSpPr>
          <a:xfrm>
            <a:off x="1387180" y="2965484"/>
            <a:ext cx="3930862" cy="1222981"/>
            <a:chOff x="1387180" y="2965484"/>
            <a:chExt cx="3930862" cy="12229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1387180" y="2965485"/>
                  <a:ext cx="2009717" cy="311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0,5</m:t>
                        </m:r>
                        <m:func>
                          <m:func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arcsin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𝑔𝐿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180" y="2965485"/>
                  <a:ext cx="2009717" cy="31194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119748" y="2965484"/>
                  <a:ext cx="21982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0,5</m:t>
                        </m:r>
                        <m:func>
                          <m:func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arcsin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10∙20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  <m:sup>
                                    <m:r>
                                      <a:rPr lang="ru-RU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9748" y="2965484"/>
                  <a:ext cx="2198294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1961316" y="3646201"/>
                  <a:ext cx="2575129" cy="54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пол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bSup>
                              <m:sSub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пол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1316" y="3646201"/>
                  <a:ext cx="2575129" cy="54226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TextBox 119"/>
            <p:cNvSpPr txBox="1"/>
            <p:nvPr/>
          </p:nvSpPr>
          <p:spPr>
            <a:xfrm>
              <a:off x="1388394" y="3774225"/>
              <a:ext cx="7179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Тогда</a:t>
              </a:r>
              <a:endParaRPr lang="ru-RU" sz="1400" baseline="-25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398336" y="2128790"/>
            <a:ext cx="4970749" cy="523157"/>
            <a:chOff x="1398336" y="2128790"/>
            <a:chExt cx="4970749" cy="5231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1398336" y="2128790"/>
                  <a:ext cx="2234586" cy="52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336" y="2128790"/>
                  <a:ext cx="2234586" cy="52315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1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3458851" y="2262486"/>
                  <a:ext cx="141628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dirty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8851" y="2262486"/>
                  <a:ext cx="1416285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4716132" y="2262486"/>
                  <a:ext cx="1652953" cy="324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dirty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𝑔𝑡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132" y="2262486"/>
                  <a:ext cx="1652953" cy="32476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4903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4903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1819113"/>
                <a:ext cx="9260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819113"/>
                <a:ext cx="926087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2939529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1807166"/>
            <a:ext cx="0" cy="14513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2950740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2950740"/>
                <a:ext cx="1025363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28537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126210"/>
                <a:ext cx="9287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126210"/>
                <a:ext cx="928716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3.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Стоя на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расстоянии 20 м от обрыва высотой 90 м,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мальчик бросает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камень так, как это показано на рисунке. Как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близко к основанию обрыва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может упасть камень, если его начальная скорость равна 25 м/с, а сопротивление воздуха пренебрежимо мало?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8299" y="2438605"/>
                <a:ext cx="1026820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25 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438605"/>
                <a:ext cx="1026820" cy="45980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396014" y="1809730"/>
            <a:ext cx="3578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Кинематические уравнения движения: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86675" y="2658434"/>
            <a:ext cx="3318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Угол, под которым брошен камень: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090282" y="2965484"/>
                <a:ext cx="7539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9,3°.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282" y="2965484"/>
                <a:ext cx="753924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1388394" y="3331763"/>
            <a:ext cx="2701677" cy="314438"/>
            <a:chOff x="1388394" y="3331763"/>
            <a:chExt cx="2701677" cy="314438"/>
          </a:xfrm>
        </p:grpSpPr>
        <p:sp>
          <p:nvSpPr>
            <p:cNvPr id="95" name="TextBox 94"/>
            <p:cNvSpPr txBox="1"/>
            <p:nvPr/>
          </p:nvSpPr>
          <p:spPr>
            <a:xfrm>
              <a:off x="1388394" y="3332663"/>
              <a:ext cx="6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При</a:t>
              </a:r>
              <a:endParaRPr lang="ru-RU" sz="1400" baseline="-25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2483306" y="3336921"/>
                  <a:ext cx="11716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306" y="3336921"/>
                  <a:ext cx="1171659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3337986" y="3331763"/>
                  <a:ext cx="75208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=0.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7986" y="3331763"/>
                  <a:ext cx="752085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1796744" y="3338424"/>
                  <a:ext cx="7908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400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пол</m:t>
                            </m:r>
                          </m:sub>
                        </m:sSub>
                      </m:oMath>
                    </m:oMathPara>
                  </a14:m>
                  <a:endParaRPr lang="ru-RU" sz="1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744" y="3338424"/>
                  <a:ext cx="790864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1387180" y="4207244"/>
                <a:ext cx="3074111" cy="59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пол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𝑔h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80" y="4207244"/>
                <a:ext cx="3074111" cy="597343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4559214" y="2666492"/>
            <a:ext cx="904325" cy="314867"/>
            <a:chOff x="4559214" y="2666492"/>
            <a:chExt cx="904325" cy="314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709615" y="2673582"/>
                  <a:ext cx="7539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9,3°.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9615" y="2673582"/>
                  <a:ext cx="753924" cy="30777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4559214" y="2666492"/>
                  <a:ext cx="34560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9214" y="2666492"/>
                  <a:ext cx="345607" cy="307777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387180" y="2971055"/>
                <a:ext cx="3074111" cy="59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пол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𝑔h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80" y="2971055"/>
                <a:ext cx="3074111" cy="597343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1386851" y="3885028"/>
                <a:ext cx="4042773" cy="59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𝑔h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51" y="3885028"/>
                <a:ext cx="4042773" cy="597343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Группа 75"/>
          <p:cNvGrpSpPr/>
          <p:nvPr/>
        </p:nvGrpSpPr>
        <p:grpSpPr>
          <a:xfrm>
            <a:off x="5138052" y="1743578"/>
            <a:ext cx="3647174" cy="3060197"/>
            <a:chOff x="5138052" y="1743578"/>
            <a:chExt cx="3647174" cy="3060197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5138052" y="1743578"/>
              <a:ext cx="3647174" cy="3060197"/>
              <a:chOff x="5138052" y="1743578"/>
              <a:chExt cx="3647174" cy="3060197"/>
            </a:xfrm>
          </p:grpSpPr>
          <p:grpSp>
            <p:nvGrpSpPr>
              <p:cNvPr id="114" name="Группа 113"/>
              <p:cNvGrpSpPr/>
              <p:nvPr/>
            </p:nvGrpSpPr>
            <p:grpSpPr>
              <a:xfrm>
                <a:off x="5138052" y="1743578"/>
                <a:ext cx="3647174" cy="3060197"/>
                <a:chOff x="5138052" y="1743578"/>
                <a:chExt cx="3647174" cy="3060197"/>
              </a:xfrm>
            </p:grpSpPr>
            <p:sp>
              <p:nvSpPr>
                <p:cNvPr id="117" name="Дуга 116"/>
                <p:cNvSpPr/>
                <p:nvPr/>
              </p:nvSpPr>
              <p:spPr>
                <a:xfrm rot="13937022">
                  <a:off x="8108261" y="2526710"/>
                  <a:ext cx="299667" cy="300155"/>
                </a:xfrm>
                <a:prstGeom prst="arc">
                  <a:avLst>
                    <a:gd name="adj1" fmla="val 15732511"/>
                    <a:gd name="adj2" fmla="val 21299520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8" name="Прямая со стрелкой 117"/>
                <p:cNvCxnSpPr/>
                <p:nvPr/>
              </p:nvCxnSpPr>
              <p:spPr>
                <a:xfrm flipH="1">
                  <a:off x="7200900" y="4482081"/>
                  <a:ext cx="1584326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Полилиния 121"/>
                <p:cNvSpPr/>
                <p:nvPr/>
              </p:nvSpPr>
              <p:spPr>
                <a:xfrm>
                  <a:off x="5576207" y="2792074"/>
                  <a:ext cx="3208564" cy="1690007"/>
                </a:xfrm>
                <a:custGeom>
                  <a:avLst/>
                  <a:gdLst>
                    <a:gd name="connsiteX0" fmla="*/ 3584121 w 3584121"/>
                    <a:gd name="connsiteY0" fmla="*/ 0 h 1690007"/>
                    <a:gd name="connsiteX1" fmla="*/ 1796143 w 3584121"/>
                    <a:gd name="connsiteY1" fmla="*/ 0 h 1690007"/>
                    <a:gd name="connsiteX2" fmla="*/ 1796143 w 3584121"/>
                    <a:gd name="connsiteY2" fmla="*/ 1690007 h 1690007"/>
                    <a:gd name="connsiteX3" fmla="*/ 0 w 3584121"/>
                    <a:gd name="connsiteY3" fmla="*/ 1690007 h 1690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84121" h="1690007">
                      <a:moveTo>
                        <a:pt x="3584121" y="0"/>
                      </a:moveTo>
                      <a:lnTo>
                        <a:pt x="1796143" y="0"/>
                      </a:lnTo>
                      <a:lnTo>
                        <a:pt x="1796143" y="1690007"/>
                      </a:lnTo>
                      <a:lnTo>
                        <a:pt x="0" y="1690007"/>
                      </a:lnTo>
                    </a:path>
                  </a:pathLst>
                </a:custGeom>
                <a:noFill/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TextBox 122"/>
                    <p:cNvSpPr txBox="1"/>
                    <p:nvPr/>
                  </p:nvSpPr>
                  <p:spPr>
                    <a:xfrm>
                      <a:off x="7723385" y="1910395"/>
                      <a:ext cx="396840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23385" y="1910395"/>
                      <a:ext cx="396840" cy="300082"/>
                    </a:xfrm>
                    <a:prstGeom prst="rect">
                      <a:avLst/>
                    </a:prstGeom>
                    <a:blipFill rotWithShape="0">
                      <a:blip r:embed="rId30"/>
                      <a:stretch>
                        <a:fillRect t="-10000" r="-92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6" name="Прямая соединительная линия 125"/>
                <p:cNvCxnSpPr/>
                <p:nvPr/>
              </p:nvCxnSpPr>
              <p:spPr>
                <a:xfrm>
                  <a:off x="8294914" y="2792074"/>
                  <a:ext cx="0" cy="4664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>
                <a:xfrm>
                  <a:off x="7200900" y="3064510"/>
                  <a:ext cx="109401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TextBox 127"/>
                <p:cNvSpPr txBox="1"/>
                <p:nvPr/>
              </p:nvSpPr>
              <p:spPr>
                <a:xfrm>
                  <a:off x="7618809" y="3030231"/>
                  <a:ext cx="268022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L</a:t>
                  </a:r>
                  <a:endParaRPr lang="ru-RU" i="1" dirty="0"/>
                </a:p>
              </p:txBody>
            </p:sp>
            <p:cxnSp>
              <p:nvCxnSpPr>
                <p:cNvPr id="129" name="Прямая со стрелкой 128"/>
                <p:cNvCxnSpPr/>
                <p:nvPr/>
              </p:nvCxnSpPr>
              <p:spPr>
                <a:xfrm flipV="1">
                  <a:off x="8290832" y="1853581"/>
                  <a:ext cx="0" cy="2634850"/>
                </a:xfrm>
                <a:prstGeom prst="straightConnector1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 стрелкой 129"/>
                <p:cNvCxnSpPr/>
                <p:nvPr/>
              </p:nvCxnSpPr>
              <p:spPr>
                <a:xfrm flipH="1">
                  <a:off x="5199213" y="4482081"/>
                  <a:ext cx="3091013" cy="0"/>
                </a:xfrm>
                <a:prstGeom prst="straightConnector1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TextBox 130"/>
                <p:cNvSpPr txBox="1"/>
                <p:nvPr/>
              </p:nvSpPr>
              <p:spPr>
                <a:xfrm>
                  <a:off x="5138052" y="4473918"/>
                  <a:ext cx="27443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endParaRPr lang="ru-RU" i="1" dirty="0"/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8292482" y="1743578"/>
                  <a:ext cx="27924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endParaRPr lang="ru-RU" i="1" dirty="0"/>
                </a:p>
              </p:txBody>
            </p:sp>
            <p:cxnSp>
              <p:nvCxnSpPr>
                <p:cNvPr id="133" name="Прямая соединительная линия 132"/>
                <p:cNvCxnSpPr/>
                <p:nvPr/>
              </p:nvCxnSpPr>
              <p:spPr>
                <a:xfrm>
                  <a:off x="8639375" y="2792074"/>
                  <a:ext cx="0" cy="16818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/>
                <p:cNvSpPr txBox="1"/>
                <p:nvPr/>
              </p:nvSpPr>
              <p:spPr>
                <a:xfrm>
                  <a:off x="8352303" y="3476374"/>
                  <a:ext cx="288862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h</a:t>
                  </a:r>
                  <a:endParaRPr lang="ru-RU" i="1" dirty="0"/>
                </a:p>
              </p:txBody>
            </p:sp>
            <p:cxnSp>
              <p:nvCxnSpPr>
                <p:cNvPr id="135" name="Прямая соединительная линия 134"/>
                <p:cNvCxnSpPr/>
                <p:nvPr/>
              </p:nvCxnSpPr>
              <p:spPr>
                <a:xfrm>
                  <a:off x="6452331" y="4488431"/>
                  <a:ext cx="0" cy="315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>
                  <a:off x="7180992" y="4488431"/>
                  <a:ext cx="0" cy="315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>
                  <a:off x="6457950" y="4740911"/>
                  <a:ext cx="7230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TextBox 137"/>
                <p:cNvSpPr txBox="1"/>
                <p:nvPr/>
              </p:nvSpPr>
              <p:spPr>
                <a:xfrm>
                  <a:off x="6685079" y="4488431"/>
                  <a:ext cx="25840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s</a:t>
                  </a:r>
                  <a:endParaRPr lang="ru-RU" i="1" dirty="0"/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7908196" y="2433987"/>
                  <a:ext cx="2792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endParaRPr lang="ru-RU" sz="1400" i="1" dirty="0"/>
                </a:p>
              </p:txBody>
            </p:sp>
            <p:sp>
              <p:nvSpPr>
                <p:cNvPr id="140" name="Полилиния 139"/>
                <p:cNvSpPr/>
                <p:nvPr/>
              </p:nvSpPr>
              <p:spPr>
                <a:xfrm>
                  <a:off x="6457095" y="2313076"/>
                  <a:ext cx="1833131" cy="2151879"/>
                </a:xfrm>
                <a:custGeom>
                  <a:avLst/>
                  <a:gdLst>
                    <a:gd name="connsiteX0" fmla="*/ 2661557 w 2661557"/>
                    <a:gd name="connsiteY0" fmla="*/ 744534 h 2516184"/>
                    <a:gd name="connsiteX1" fmla="*/ 1502229 w 2661557"/>
                    <a:gd name="connsiteY1" fmla="*/ 91391 h 2516184"/>
                    <a:gd name="connsiteX2" fmla="*/ 0 w 2661557"/>
                    <a:gd name="connsiteY2" fmla="*/ 2516184 h 2516184"/>
                    <a:gd name="connsiteX0" fmla="*/ 2661557 w 2661557"/>
                    <a:gd name="connsiteY0" fmla="*/ 527260 h 2298910"/>
                    <a:gd name="connsiteX1" fmla="*/ 1299358 w 2661557"/>
                    <a:gd name="connsiteY1" fmla="*/ 135497 h 2298910"/>
                    <a:gd name="connsiteX2" fmla="*/ 0 w 2661557"/>
                    <a:gd name="connsiteY2" fmla="*/ 2298910 h 2298910"/>
                    <a:gd name="connsiteX0" fmla="*/ 2632575 w 2632575"/>
                    <a:gd name="connsiteY0" fmla="*/ 527260 h 2298910"/>
                    <a:gd name="connsiteX1" fmla="*/ 1299358 w 2632575"/>
                    <a:gd name="connsiteY1" fmla="*/ 135497 h 2298910"/>
                    <a:gd name="connsiteX2" fmla="*/ 0 w 2632575"/>
                    <a:gd name="connsiteY2" fmla="*/ 2298910 h 2298910"/>
                    <a:gd name="connsiteX0" fmla="*/ 2632575 w 2632575"/>
                    <a:gd name="connsiteY0" fmla="*/ 523986 h 2295636"/>
                    <a:gd name="connsiteX1" fmla="*/ 1299358 w 2632575"/>
                    <a:gd name="connsiteY1" fmla="*/ 132223 h 2295636"/>
                    <a:gd name="connsiteX2" fmla="*/ 0 w 2632575"/>
                    <a:gd name="connsiteY2" fmla="*/ 2295636 h 2295636"/>
                    <a:gd name="connsiteX0" fmla="*/ 2632575 w 2632575"/>
                    <a:gd name="connsiteY0" fmla="*/ 507127 h 2278777"/>
                    <a:gd name="connsiteX1" fmla="*/ 1299358 w 2632575"/>
                    <a:gd name="connsiteY1" fmla="*/ 115364 h 2278777"/>
                    <a:gd name="connsiteX2" fmla="*/ 0 w 2632575"/>
                    <a:gd name="connsiteY2" fmla="*/ 2278777 h 2278777"/>
                    <a:gd name="connsiteX0" fmla="*/ 2806464 w 2806464"/>
                    <a:gd name="connsiteY0" fmla="*/ 535636 h 2465204"/>
                    <a:gd name="connsiteX1" fmla="*/ 1473247 w 2806464"/>
                    <a:gd name="connsiteY1" fmla="*/ 143873 h 2465204"/>
                    <a:gd name="connsiteX2" fmla="*/ 0 w 2806464"/>
                    <a:gd name="connsiteY2" fmla="*/ 2465203 h 2465204"/>
                    <a:gd name="connsiteX0" fmla="*/ 2806464 w 2806464"/>
                    <a:gd name="connsiteY0" fmla="*/ 530874 h 2460441"/>
                    <a:gd name="connsiteX1" fmla="*/ 1473247 w 2806464"/>
                    <a:gd name="connsiteY1" fmla="*/ 139111 h 2460441"/>
                    <a:gd name="connsiteX2" fmla="*/ 0 w 2806464"/>
                    <a:gd name="connsiteY2" fmla="*/ 2460441 h 2460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06464" h="2460441">
                      <a:moveTo>
                        <a:pt x="2806464" y="530874"/>
                      </a:moveTo>
                      <a:cubicBezTo>
                        <a:pt x="2472969" y="97505"/>
                        <a:pt x="1940991" y="-182483"/>
                        <a:pt x="1473247" y="139111"/>
                      </a:cubicBezTo>
                      <a:cubicBezTo>
                        <a:pt x="1005503" y="460705"/>
                        <a:pt x="529318" y="1395682"/>
                        <a:pt x="0" y="2460441"/>
                      </a:cubicBezTo>
                    </a:path>
                  </a:pathLst>
                </a:custGeom>
                <a:noFill/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Овал 140"/>
                <p:cNvSpPr/>
                <p:nvPr/>
              </p:nvSpPr>
              <p:spPr>
                <a:xfrm>
                  <a:off x="8221436" y="2707881"/>
                  <a:ext cx="138793" cy="138793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2" name="Прямая со стрелкой 141"/>
                <p:cNvCxnSpPr/>
                <p:nvPr/>
              </p:nvCxnSpPr>
              <p:spPr>
                <a:xfrm flipH="1" flipV="1">
                  <a:off x="7956551" y="2252153"/>
                  <a:ext cx="337343" cy="528638"/>
                </a:xfrm>
                <a:prstGeom prst="straightConnector1">
                  <a:avLst/>
                </a:prstGeom>
                <a:ln w="127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 стрелкой 142"/>
                <p:cNvCxnSpPr/>
                <p:nvPr/>
              </p:nvCxnSpPr>
              <p:spPr>
                <a:xfrm flipH="1">
                  <a:off x="7956551" y="2775842"/>
                  <a:ext cx="339199" cy="0"/>
                </a:xfrm>
                <a:prstGeom prst="straightConnector1">
                  <a:avLst/>
                </a:prstGeom>
                <a:ln w="127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4" name="TextBox 143"/>
                    <p:cNvSpPr txBox="1"/>
                    <p:nvPr/>
                  </p:nvSpPr>
                  <p:spPr>
                    <a:xfrm>
                      <a:off x="8245563" y="2147322"/>
                      <a:ext cx="480068" cy="31643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98" name="TextBox 9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45563" y="2147322"/>
                      <a:ext cx="480068" cy="316433"/>
                    </a:xfrm>
                    <a:prstGeom prst="rect">
                      <a:avLst/>
                    </a:prstGeom>
                    <a:blipFill rotWithShape="0">
                      <a:blip r:embed="rId31"/>
                      <a:stretch>
                        <a:fillRect b="-38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5" name="TextBox 144"/>
                    <p:cNvSpPr txBox="1"/>
                    <p:nvPr/>
                  </p:nvSpPr>
                  <p:spPr>
                    <a:xfrm>
                      <a:off x="7558650" y="2505999"/>
                      <a:ext cx="475578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99" name="TextBox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58650" y="2505999"/>
                      <a:ext cx="475578" cy="300082"/>
                    </a:xfrm>
                    <a:prstGeom prst="rect">
                      <a:avLst/>
                    </a:prstGeom>
                    <a:blipFill rotWithShape="0"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15" name="Прямая со стрелкой 114"/>
              <p:cNvCxnSpPr/>
              <p:nvPr/>
            </p:nvCxnSpPr>
            <p:spPr>
              <a:xfrm>
                <a:off x="7842919" y="3677020"/>
                <a:ext cx="0" cy="329692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7538810" y="3766825"/>
                    <a:ext cx="323871" cy="2952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𝑔</m:t>
                              </m:r>
                            </m:e>
                          </m:acc>
                        </m:oMath>
                      </m:oMathPara>
                    </a14:m>
                    <a:endParaRPr lang="ru-RU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8810" y="3766825"/>
                    <a:ext cx="323871" cy="295274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 t="-10417" r="-15094" b="-41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7964261" y="2250121"/>
              <a:ext cx="330653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7956593" y="2255044"/>
              <a:ext cx="0" cy="521497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/>
            <p:nvPr/>
          </p:nvCxnSpPr>
          <p:spPr>
            <a:xfrm flipV="1">
              <a:off x="8291834" y="2244725"/>
              <a:ext cx="0" cy="532553"/>
            </a:xfrm>
            <a:prstGeom prst="straightConnector1">
              <a:avLst/>
            </a:prstGeom>
            <a:ln w="12700">
              <a:solidFill>
                <a:srgbClr val="72B3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4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19753E-6 L -0.04114 -0.05833 " pathEditMode="relative" rAng="0" ptsTypes="AA">
                                      <p:cBhvr>
                                        <p:cTn id="11" dur="1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90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0035 -0.24044 " pathEditMode="relative" rAng="0" ptsTypes="AA">
                                      <p:cBhvr>
                                        <p:cTn id="13" dur="1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203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93827E-6 L 0.00052 0.04598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28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121" grpId="0"/>
      <p:bldP spid="121" grpId="1"/>
      <p:bldP spid="69" grpId="0"/>
      <p:bldP spid="1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386851" y="2417352"/>
                <a:ext cx="3975960" cy="59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𝑔h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51" y="2417352"/>
                <a:ext cx="3975960" cy="5973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4903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4903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1819113"/>
                <a:ext cx="9260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819113"/>
                <a:ext cx="926087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2939529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1807166"/>
            <a:ext cx="0" cy="14513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2950740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2950740"/>
                <a:ext cx="102536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28537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126210"/>
                <a:ext cx="9287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126210"/>
                <a:ext cx="928716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3.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Стоя на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расстоянии 20 м от обрыва высотой 90 м,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мальчик бросает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камень так, как это показано на рисунке. Как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близко к основанию обрыва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может упасть камень, если его начальная скорость равна 25 м/с, а сопротивление воздуха пренебрежимо мало?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8299" y="2438605"/>
                <a:ext cx="1026820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25 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438605"/>
                <a:ext cx="1026820" cy="4598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1386675" y="1809730"/>
            <a:ext cx="4982410" cy="2076961"/>
            <a:chOff x="1386675" y="1809730"/>
            <a:chExt cx="4982410" cy="2076961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1388394" y="3572253"/>
              <a:ext cx="2701677" cy="314438"/>
              <a:chOff x="1388394" y="3331763"/>
              <a:chExt cx="2701677" cy="314438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388394" y="3332663"/>
                <a:ext cx="6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bg2">
                        <a:lumMod val="50000"/>
                      </a:schemeClr>
                    </a:solidFill>
                  </a:rPr>
                  <a:t>При</a:t>
                </a:r>
                <a:endParaRPr lang="ru-RU" sz="1400" baseline="-25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483306" y="3336921"/>
                    <a:ext cx="117165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306" y="3336921"/>
                    <a:ext cx="1171659" cy="307777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3337986" y="3331763"/>
                    <a:ext cx="75208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=0.</m:t>
                          </m:r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7986" y="3331763"/>
                    <a:ext cx="752085" cy="307777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1796744" y="3338424"/>
                    <a:ext cx="7908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i="1" dirty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b="0" i="1" dirty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пол</m:t>
                              </m:r>
                            </m:sub>
                          </m:sSub>
                        </m:oMath>
                      </m:oMathPara>
                    </a14:m>
                    <a:endParaRPr lang="ru-RU" sz="14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6744" y="3338424"/>
                    <a:ext cx="790864" cy="30777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" name="Группа 1"/>
            <p:cNvGrpSpPr/>
            <p:nvPr/>
          </p:nvGrpSpPr>
          <p:grpSpPr>
            <a:xfrm>
              <a:off x="1398336" y="2128790"/>
              <a:ext cx="4970749" cy="523157"/>
              <a:chOff x="1398336" y="2128790"/>
              <a:chExt cx="4970749" cy="5231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1398336" y="2128790"/>
                    <a:ext cx="2234586" cy="5231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8336" y="2128790"/>
                    <a:ext cx="2234586" cy="523157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116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3458851" y="2262486"/>
                    <a:ext cx="141628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dirty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8851" y="2262486"/>
                    <a:ext cx="1416285" cy="30777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4716132" y="2262486"/>
                    <a:ext cx="1652953" cy="3247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dirty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𝑔𝑡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6132" y="2262486"/>
                    <a:ext cx="1652953" cy="32476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TextBox 33"/>
            <p:cNvSpPr txBox="1"/>
            <p:nvPr/>
          </p:nvSpPr>
          <p:spPr>
            <a:xfrm>
              <a:off x="1396014" y="1809730"/>
              <a:ext cx="35787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Кинематические уравнения движения: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386675" y="2658434"/>
              <a:ext cx="33181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Угол, под которым брошен камень: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1387180" y="2971055"/>
                  <a:ext cx="3074111" cy="5973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пол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𝜐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𝑔h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180" y="2971055"/>
                  <a:ext cx="3074111" cy="597343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386851" y="3885028"/>
                <a:ext cx="4042773" cy="59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𝑔h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51" y="3885028"/>
                <a:ext cx="4042773" cy="59734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386851" y="1820009"/>
                <a:ext cx="4042773" cy="59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𝑔h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51" y="1820009"/>
                <a:ext cx="4042773" cy="59734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386851" y="3064510"/>
                <a:ext cx="5479642" cy="563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=25∙</m:t>
                      </m:r>
                      <m:func>
                        <m:func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9,3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9,3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25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400" i="1" dirty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9,3</m:t>
                                          </m:r>
                                          <m:r>
                                            <a:rPr lang="en-US" sz="1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°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10∙90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51" y="3064510"/>
                <a:ext cx="5479642" cy="56323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386851" y="3637782"/>
                <a:ext cx="3109697" cy="534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1400" b="0" i="1" dirty="0" smtClean="0">
                          <a:latin typeface="Cambria Math" panose="02040503050406030204" pitchFamily="18" charset="0"/>
                        </a:rPr>
                        <m:t>4,67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4,04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16,32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800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51" y="3637782"/>
                <a:ext cx="3109697" cy="53495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6461192" y="3240473"/>
                <a:ext cx="3674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92" y="3240473"/>
                <a:ext cx="367408" cy="307777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4"/>
          <p:cNvSpPr>
            <a:spLocks noChangeArrowheads="1"/>
          </p:cNvSpPr>
          <p:nvPr/>
        </p:nvSpPr>
        <p:spPr bwMode="auto">
          <a:xfrm>
            <a:off x="1388790" y="4476439"/>
            <a:ext cx="149157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s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=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95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м.</a:t>
            </a:r>
            <a:endParaRPr lang="ru-RU" altLang="ru-RU" sz="1400" b="1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282544" y="3675293"/>
                <a:ext cx="1830373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1400" b="0" i="1" dirty="0" smtClean="0">
                          <a:latin typeface="Cambria Math" panose="02040503050406030204" pitchFamily="18" charset="0"/>
                        </a:rPr>
                        <m:t>4,67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46,66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44" y="3675293"/>
                <a:ext cx="1830373" cy="497059"/>
              </a:xfrm>
              <a:prstGeom prst="rect">
                <a:avLst/>
              </a:prstGeom>
              <a:blipFill rotWithShape="0">
                <a:blip r:embed="rId2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5875248" y="3776306"/>
                <a:ext cx="3674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248" y="3776306"/>
                <a:ext cx="367408" cy="307777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1388745" y="4196490"/>
                <a:ext cx="8100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400" b="0" i="1" dirty="0" smtClean="0">
                          <a:latin typeface="Cambria Math" panose="02040503050406030204" pitchFamily="18" charset="0"/>
                        </a:rPr>
                        <m:t>95 м.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745" y="4196490"/>
                <a:ext cx="810030" cy="307777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Группа 108"/>
          <p:cNvGrpSpPr/>
          <p:nvPr/>
        </p:nvGrpSpPr>
        <p:grpSpPr>
          <a:xfrm>
            <a:off x="5138052" y="1743578"/>
            <a:ext cx="3647174" cy="3060197"/>
            <a:chOff x="5138052" y="1743578"/>
            <a:chExt cx="3647174" cy="3060197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5138052" y="1743578"/>
              <a:ext cx="3647174" cy="3060197"/>
              <a:chOff x="5138052" y="1743578"/>
              <a:chExt cx="3647174" cy="3060197"/>
            </a:xfrm>
          </p:grpSpPr>
          <p:grpSp>
            <p:nvGrpSpPr>
              <p:cNvPr id="114" name="Группа 113"/>
              <p:cNvGrpSpPr/>
              <p:nvPr/>
            </p:nvGrpSpPr>
            <p:grpSpPr>
              <a:xfrm>
                <a:off x="5138052" y="1743578"/>
                <a:ext cx="3647174" cy="3060197"/>
                <a:chOff x="5138052" y="1743578"/>
                <a:chExt cx="3647174" cy="3060197"/>
              </a:xfrm>
            </p:grpSpPr>
            <p:sp>
              <p:nvSpPr>
                <p:cNvPr id="117" name="Дуга 116"/>
                <p:cNvSpPr/>
                <p:nvPr/>
              </p:nvSpPr>
              <p:spPr>
                <a:xfrm rot="13937022">
                  <a:off x="8108261" y="2526710"/>
                  <a:ext cx="299667" cy="300155"/>
                </a:xfrm>
                <a:prstGeom prst="arc">
                  <a:avLst>
                    <a:gd name="adj1" fmla="val 15732511"/>
                    <a:gd name="adj2" fmla="val 21299520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8" name="Прямая со стрелкой 117"/>
                <p:cNvCxnSpPr/>
                <p:nvPr/>
              </p:nvCxnSpPr>
              <p:spPr>
                <a:xfrm flipH="1">
                  <a:off x="7200900" y="4482081"/>
                  <a:ext cx="1584326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Полилиния 118"/>
                <p:cNvSpPr/>
                <p:nvPr/>
              </p:nvSpPr>
              <p:spPr>
                <a:xfrm>
                  <a:off x="5576207" y="2792074"/>
                  <a:ext cx="3208564" cy="1690007"/>
                </a:xfrm>
                <a:custGeom>
                  <a:avLst/>
                  <a:gdLst>
                    <a:gd name="connsiteX0" fmla="*/ 3584121 w 3584121"/>
                    <a:gd name="connsiteY0" fmla="*/ 0 h 1690007"/>
                    <a:gd name="connsiteX1" fmla="*/ 1796143 w 3584121"/>
                    <a:gd name="connsiteY1" fmla="*/ 0 h 1690007"/>
                    <a:gd name="connsiteX2" fmla="*/ 1796143 w 3584121"/>
                    <a:gd name="connsiteY2" fmla="*/ 1690007 h 1690007"/>
                    <a:gd name="connsiteX3" fmla="*/ 0 w 3584121"/>
                    <a:gd name="connsiteY3" fmla="*/ 1690007 h 1690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84121" h="1690007">
                      <a:moveTo>
                        <a:pt x="3584121" y="0"/>
                      </a:moveTo>
                      <a:lnTo>
                        <a:pt x="1796143" y="0"/>
                      </a:lnTo>
                      <a:lnTo>
                        <a:pt x="1796143" y="1690007"/>
                      </a:lnTo>
                      <a:lnTo>
                        <a:pt x="0" y="1690007"/>
                      </a:lnTo>
                    </a:path>
                  </a:pathLst>
                </a:custGeom>
                <a:noFill/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7723385" y="1910395"/>
                      <a:ext cx="396840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23385" y="1910395"/>
                      <a:ext cx="396840" cy="30008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t="-10000" r="-92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1" name="Прямая соединительная линия 120"/>
                <p:cNvCxnSpPr/>
                <p:nvPr/>
              </p:nvCxnSpPr>
              <p:spPr>
                <a:xfrm>
                  <a:off x="8294914" y="2792074"/>
                  <a:ext cx="0" cy="4664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Прямая соединительная линия 121"/>
                <p:cNvCxnSpPr/>
                <p:nvPr/>
              </p:nvCxnSpPr>
              <p:spPr>
                <a:xfrm>
                  <a:off x="7200900" y="3064510"/>
                  <a:ext cx="109401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TextBox 122"/>
                <p:cNvSpPr txBox="1"/>
                <p:nvPr/>
              </p:nvSpPr>
              <p:spPr>
                <a:xfrm>
                  <a:off x="7618809" y="3030231"/>
                  <a:ext cx="268022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L</a:t>
                  </a:r>
                  <a:endParaRPr lang="ru-RU" i="1" dirty="0"/>
                </a:p>
              </p:txBody>
            </p:sp>
            <p:cxnSp>
              <p:nvCxnSpPr>
                <p:cNvPr id="126" name="Прямая со стрелкой 125"/>
                <p:cNvCxnSpPr/>
                <p:nvPr/>
              </p:nvCxnSpPr>
              <p:spPr>
                <a:xfrm flipV="1">
                  <a:off x="8290832" y="1853581"/>
                  <a:ext cx="0" cy="2634850"/>
                </a:xfrm>
                <a:prstGeom prst="straightConnector1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 стрелкой 126"/>
                <p:cNvCxnSpPr/>
                <p:nvPr/>
              </p:nvCxnSpPr>
              <p:spPr>
                <a:xfrm flipH="1">
                  <a:off x="5199213" y="4482081"/>
                  <a:ext cx="3091013" cy="0"/>
                </a:xfrm>
                <a:prstGeom prst="straightConnector1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TextBox 127"/>
                <p:cNvSpPr txBox="1"/>
                <p:nvPr/>
              </p:nvSpPr>
              <p:spPr>
                <a:xfrm>
                  <a:off x="5138052" y="4473918"/>
                  <a:ext cx="27443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endParaRPr lang="ru-RU" i="1" dirty="0"/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8292482" y="1743578"/>
                  <a:ext cx="27924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endParaRPr lang="ru-RU" i="1" dirty="0"/>
                </a:p>
              </p:txBody>
            </p:sp>
            <p:cxnSp>
              <p:nvCxnSpPr>
                <p:cNvPr id="130" name="Прямая соединительная линия 129"/>
                <p:cNvCxnSpPr/>
                <p:nvPr/>
              </p:nvCxnSpPr>
              <p:spPr>
                <a:xfrm>
                  <a:off x="8639375" y="2792074"/>
                  <a:ext cx="0" cy="16818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TextBox 130"/>
                <p:cNvSpPr txBox="1"/>
                <p:nvPr/>
              </p:nvSpPr>
              <p:spPr>
                <a:xfrm>
                  <a:off x="8352303" y="3476374"/>
                  <a:ext cx="288862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h</a:t>
                  </a:r>
                  <a:endParaRPr lang="ru-RU" i="1" dirty="0"/>
                </a:p>
              </p:txBody>
            </p:sp>
            <p:cxnSp>
              <p:nvCxnSpPr>
                <p:cNvPr id="132" name="Прямая соединительная линия 131"/>
                <p:cNvCxnSpPr/>
                <p:nvPr/>
              </p:nvCxnSpPr>
              <p:spPr>
                <a:xfrm>
                  <a:off x="6452331" y="4488431"/>
                  <a:ext cx="0" cy="315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Прямая соединительная линия 132"/>
                <p:cNvCxnSpPr/>
                <p:nvPr/>
              </p:nvCxnSpPr>
              <p:spPr>
                <a:xfrm>
                  <a:off x="7180992" y="4488431"/>
                  <a:ext cx="0" cy="315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Прямая соединительная линия 133"/>
                <p:cNvCxnSpPr/>
                <p:nvPr/>
              </p:nvCxnSpPr>
              <p:spPr>
                <a:xfrm>
                  <a:off x="6457950" y="4740911"/>
                  <a:ext cx="7230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/>
                <p:cNvSpPr txBox="1"/>
                <p:nvPr/>
              </p:nvSpPr>
              <p:spPr>
                <a:xfrm>
                  <a:off x="6685079" y="4488431"/>
                  <a:ext cx="25840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s</a:t>
                  </a:r>
                  <a:endParaRPr lang="ru-RU" i="1" dirty="0"/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7908196" y="2433987"/>
                  <a:ext cx="2792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endParaRPr lang="ru-RU" sz="1400" i="1" dirty="0"/>
                </a:p>
              </p:txBody>
            </p:sp>
            <p:sp>
              <p:nvSpPr>
                <p:cNvPr id="137" name="Полилиния 136"/>
                <p:cNvSpPr/>
                <p:nvPr/>
              </p:nvSpPr>
              <p:spPr>
                <a:xfrm>
                  <a:off x="6457095" y="2313076"/>
                  <a:ext cx="1833131" cy="2151879"/>
                </a:xfrm>
                <a:custGeom>
                  <a:avLst/>
                  <a:gdLst>
                    <a:gd name="connsiteX0" fmla="*/ 2661557 w 2661557"/>
                    <a:gd name="connsiteY0" fmla="*/ 744534 h 2516184"/>
                    <a:gd name="connsiteX1" fmla="*/ 1502229 w 2661557"/>
                    <a:gd name="connsiteY1" fmla="*/ 91391 h 2516184"/>
                    <a:gd name="connsiteX2" fmla="*/ 0 w 2661557"/>
                    <a:gd name="connsiteY2" fmla="*/ 2516184 h 2516184"/>
                    <a:gd name="connsiteX0" fmla="*/ 2661557 w 2661557"/>
                    <a:gd name="connsiteY0" fmla="*/ 527260 h 2298910"/>
                    <a:gd name="connsiteX1" fmla="*/ 1299358 w 2661557"/>
                    <a:gd name="connsiteY1" fmla="*/ 135497 h 2298910"/>
                    <a:gd name="connsiteX2" fmla="*/ 0 w 2661557"/>
                    <a:gd name="connsiteY2" fmla="*/ 2298910 h 2298910"/>
                    <a:gd name="connsiteX0" fmla="*/ 2632575 w 2632575"/>
                    <a:gd name="connsiteY0" fmla="*/ 527260 h 2298910"/>
                    <a:gd name="connsiteX1" fmla="*/ 1299358 w 2632575"/>
                    <a:gd name="connsiteY1" fmla="*/ 135497 h 2298910"/>
                    <a:gd name="connsiteX2" fmla="*/ 0 w 2632575"/>
                    <a:gd name="connsiteY2" fmla="*/ 2298910 h 2298910"/>
                    <a:gd name="connsiteX0" fmla="*/ 2632575 w 2632575"/>
                    <a:gd name="connsiteY0" fmla="*/ 523986 h 2295636"/>
                    <a:gd name="connsiteX1" fmla="*/ 1299358 w 2632575"/>
                    <a:gd name="connsiteY1" fmla="*/ 132223 h 2295636"/>
                    <a:gd name="connsiteX2" fmla="*/ 0 w 2632575"/>
                    <a:gd name="connsiteY2" fmla="*/ 2295636 h 2295636"/>
                    <a:gd name="connsiteX0" fmla="*/ 2632575 w 2632575"/>
                    <a:gd name="connsiteY0" fmla="*/ 507127 h 2278777"/>
                    <a:gd name="connsiteX1" fmla="*/ 1299358 w 2632575"/>
                    <a:gd name="connsiteY1" fmla="*/ 115364 h 2278777"/>
                    <a:gd name="connsiteX2" fmla="*/ 0 w 2632575"/>
                    <a:gd name="connsiteY2" fmla="*/ 2278777 h 2278777"/>
                    <a:gd name="connsiteX0" fmla="*/ 2806464 w 2806464"/>
                    <a:gd name="connsiteY0" fmla="*/ 535636 h 2465204"/>
                    <a:gd name="connsiteX1" fmla="*/ 1473247 w 2806464"/>
                    <a:gd name="connsiteY1" fmla="*/ 143873 h 2465204"/>
                    <a:gd name="connsiteX2" fmla="*/ 0 w 2806464"/>
                    <a:gd name="connsiteY2" fmla="*/ 2465203 h 2465204"/>
                    <a:gd name="connsiteX0" fmla="*/ 2806464 w 2806464"/>
                    <a:gd name="connsiteY0" fmla="*/ 530874 h 2460441"/>
                    <a:gd name="connsiteX1" fmla="*/ 1473247 w 2806464"/>
                    <a:gd name="connsiteY1" fmla="*/ 139111 h 2460441"/>
                    <a:gd name="connsiteX2" fmla="*/ 0 w 2806464"/>
                    <a:gd name="connsiteY2" fmla="*/ 2460441 h 2460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06464" h="2460441">
                      <a:moveTo>
                        <a:pt x="2806464" y="530874"/>
                      </a:moveTo>
                      <a:cubicBezTo>
                        <a:pt x="2472969" y="97505"/>
                        <a:pt x="1940991" y="-182483"/>
                        <a:pt x="1473247" y="139111"/>
                      </a:cubicBezTo>
                      <a:cubicBezTo>
                        <a:pt x="1005503" y="460705"/>
                        <a:pt x="529318" y="1395682"/>
                        <a:pt x="0" y="2460441"/>
                      </a:cubicBezTo>
                    </a:path>
                  </a:pathLst>
                </a:custGeom>
                <a:noFill/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Овал 137"/>
                <p:cNvSpPr/>
                <p:nvPr/>
              </p:nvSpPr>
              <p:spPr>
                <a:xfrm>
                  <a:off x="8221436" y="2707881"/>
                  <a:ext cx="138793" cy="138793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9" name="Прямая со стрелкой 138"/>
                <p:cNvCxnSpPr/>
                <p:nvPr/>
              </p:nvCxnSpPr>
              <p:spPr>
                <a:xfrm flipH="1" flipV="1">
                  <a:off x="7956551" y="2252153"/>
                  <a:ext cx="337343" cy="528638"/>
                </a:xfrm>
                <a:prstGeom prst="straightConnector1">
                  <a:avLst/>
                </a:prstGeom>
                <a:ln w="127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Прямая со стрелкой 139"/>
                <p:cNvCxnSpPr/>
                <p:nvPr/>
              </p:nvCxnSpPr>
              <p:spPr>
                <a:xfrm flipH="1">
                  <a:off x="7956551" y="2775842"/>
                  <a:ext cx="339199" cy="0"/>
                </a:xfrm>
                <a:prstGeom prst="straightConnector1">
                  <a:avLst/>
                </a:prstGeom>
                <a:ln w="127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1" name="TextBox 140"/>
                    <p:cNvSpPr txBox="1"/>
                    <p:nvPr/>
                  </p:nvSpPr>
                  <p:spPr>
                    <a:xfrm>
                      <a:off x="8245563" y="2147322"/>
                      <a:ext cx="480068" cy="31643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98" name="TextBox 9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45563" y="2147322"/>
                      <a:ext cx="480068" cy="316433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b="-38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2" name="TextBox 141"/>
                    <p:cNvSpPr txBox="1"/>
                    <p:nvPr/>
                  </p:nvSpPr>
                  <p:spPr>
                    <a:xfrm>
                      <a:off x="7558650" y="2505999"/>
                      <a:ext cx="475578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99" name="TextBox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58650" y="2505999"/>
                      <a:ext cx="475578" cy="300082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15" name="Прямая со стрелкой 114"/>
              <p:cNvCxnSpPr/>
              <p:nvPr/>
            </p:nvCxnSpPr>
            <p:spPr>
              <a:xfrm>
                <a:off x="7842919" y="3677020"/>
                <a:ext cx="0" cy="329692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7538810" y="3766825"/>
                    <a:ext cx="323871" cy="2952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𝑔</m:t>
                              </m:r>
                            </m:e>
                          </m:acc>
                        </m:oMath>
                      </m:oMathPara>
                    </a14:m>
                    <a:endParaRPr lang="ru-RU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8810" y="3766825"/>
                    <a:ext cx="323871" cy="295274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 t="-10417" r="-15094" b="-41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7964261" y="2250121"/>
              <a:ext cx="330653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7956593" y="2255044"/>
              <a:ext cx="0" cy="521497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/>
            <p:nvPr/>
          </p:nvCxnSpPr>
          <p:spPr>
            <a:xfrm flipV="1">
              <a:off x="8291834" y="2244725"/>
              <a:ext cx="0" cy="532553"/>
            </a:xfrm>
            <a:prstGeom prst="straightConnector1">
              <a:avLst/>
            </a:prstGeom>
            <a:ln w="12700">
              <a:solidFill>
                <a:srgbClr val="72B3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Группа 142"/>
          <p:cNvGrpSpPr/>
          <p:nvPr/>
        </p:nvGrpSpPr>
        <p:grpSpPr>
          <a:xfrm>
            <a:off x="4559214" y="2666492"/>
            <a:ext cx="904325" cy="314867"/>
            <a:chOff x="4559214" y="2666492"/>
            <a:chExt cx="904325" cy="314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4709615" y="2673582"/>
                  <a:ext cx="7539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9,3°.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9615" y="2673582"/>
                  <a:ext cx="753924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4559214" y="2666492"/>
                  <a:ext cx="34560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9214" y="2666492"/>
                  <a:ext cx="345607" cy="307777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619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-3.05556E-6 -0.40278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6" grpId="0"/>
      <p:bldP spid="76" grpId="1"/>
      <p:bldP spid="61" grpId="0"/>
      <p:bldP spid="85" grpId="0"/>
      <p:bldP spid="86" grpId="0"/>
      <p:bldP spid="87" grpId="0"/>
      <p:bldP spid="88" grpId="0"/>
      <p:bldP spid="95" grpId="0"/>
      <p:bldP spid="100" grpId="0"/>
      <p:bldP spid="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"/>
            <a:ext cx="3976684" cy="514349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33400" y="4248150"/>
            <a:ext cx="1083129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31800" y="4388048"/>
            <a:ext cx="12923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П. Л. </a:t>
            </a:r>
            <a:r>
              <a:rPr lang="ru-RU" altLang="ru-RU" sz="1400" dirty="0" err="1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Капица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939" y="383724"/>
            <a:ext cx="42050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000" b="1" cap="all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Только кухарка прибавляет соли на глаз, а физики должны все </a:t>
            </a:r>
            <a:r>
              <a:rPr lang="ru-RU" sz="20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рассчитывать. </a:t>
            </a:r>
            <a:endParaRPr lang="ru-RU" sz="2000" b="1" cap="all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043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566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7566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2085413"/>
                <a:ext cx="1004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7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85413"/>
                <a:ext cx="1004249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476375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2073464"/>
            <a:ext cx="0" cy="172189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487586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487586"/>
                <a:ext cx="102536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542182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299" y="2702215"/>
                <a:ext cx="1102161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11 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702215"/>
                <a:ext cx="1102161" cy="4598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3163269"/>
                <a:ext cx="8674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 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163269"/>
                <a:ext cx="867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1.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С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высоты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17 м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без начальной скорости падает камень. Одновременно с ним с некоторой высоты начинает падать второй камень с начальной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скоростью 11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м/с.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Первый камень достигает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поверхности Земли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на 2 с раньше, чем второй.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Определите, с какой высоты падал второй камень, если сопротивление воздуха пренебрежимо мало.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8299" y="2392866"/>
                <a:ext cx="8125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92866"/>
                <a:ext cx="81253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/>
          <p:cNvCxnSpPr/>
          <p:nvPr/>
        </p:nvCxnSpPr>
        <p:spPr>
          <a:xfrm>
            <a:off x="7163811" y="2124517"/>
            <a:ext cx="1588303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451843" y="2124517"/>
            <a:ext cx="0" cy="2550656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193664" y="1821967"/>
            <a:ext cx="317716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300" i="1" dirty="0"/>
              <a:t>О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30570" y="2095801"/>
            <a:ext cx="271228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300" i="1" dirty="0" smtClean="0"/>
              <a:t>х</a:t>
            </a:r>
            <a:endParaRPr lang="ru-RU" sz="13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7163811" y="4355642"/>
            <a:ext cx="276038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300" i="1" dirty="0" smtClean="0"/>
              <a:t>у</a:t>
            </a:r>
            <a:endParaRPr lang="ru-RU" sz="1300" i="1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025021" y="4280111"/>
            <a:ext cx="1744121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7235819" y="2127236"/>
            <a:ext cx="0" cy="2138357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33457" y="3033037"/>
            <a:ext cx="341760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</a:t>
            </a:r>
            <a:r>
              <a:rPr lang="en-US" sz="1300" baseline="-25000" dirty="0" smtClean="0"/>
              <a:t>2</a:t>
            </a:r>
            <a:endParaRPr lang="ru-RU" sz="1300" baseline="-25000" dirty="0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7673386" y="2236637"/>
            <a:ext cx="0" cy="43669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 flipV="1">
            <a:off x="7565374" y="2016505"/>
            <a:ext cx="216024" cy="2160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647520" y="2363783"/>
                <a:ext cx="421910" cy="287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</m:acc>
                      <m:r>
                        <a:rPr lang="en-US" sz="13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02</m:t>
                      </m:r>
                    </m:oMath>
                  </m:oMathPara>
                </a14:m>
                <a:endParaRPr lang="ru-RU" sz="13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520" y="2363783"/>
                <a:ext cx="421910" cy="287771"/>
              </a:xfrm>
              <a:prstGeom prst="rect">
                <a:avLst/>
              </a:prstGeom>
              <a:blipFill rotWithShape="0">
                <a:blip r:embed="rId9"/>
                <a:stretch>
                  <a:fillRect t="-10638" r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 стрелкой 53"/>
          <p:cNvCxnSpPr/>
          <p:nvPr/>
        </p:nvCxnSpPr>
        <p:spPr>
          <a:xfrm>
            <a:off x="8569215" y="2343639"/>
            <a:ext cx="0" cy="32969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265106" y="2433444"/>
                <a:ext cx="317715" cy="287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3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106" y="2433444"/>
                <a:ext cx="317715" cy="287771"/>
              </a:xfrm>
              <a:prstGeom prst="rect">
                <a:avLst/>
              </a:prstGeom>
              <a:blipFill rotWithShape="0">
                <a:blip r:embed="rId10"/>
                <a:stretch>
                  <a:fillRect t="-10638" r="-15385"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Овал 56"/>
          <p:cNvSpPr/>
          <p:nvPr/>
        </p:nvSpPr>
        <p:spPr>
          <a:xfrm>
            <a:off x="7561810" y="4049745"/>
            <a:ext cx="216024" cy="2160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 flipV="1">
            <a:off x="7921850" y="2831033"/>
            <a:ext cx="216024" cy="2160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7921850" y="4049745"/>
            <a:ext cx="216024" cy="2160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0" name="Прямая соединительная линия 59"/>
          <p:cNvCxnSpPr>
            <a:stCxn id="58" idx="6"/>
          </p:cNvCxnSpPr>
          <p:nvPr/>
        </p:nvCxnSpPr>
        <p:spPr>
          <a:xfrm>
            <a:off x="8137874" y="2939045"/>
            <a:ext cx="36004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8372369" y="2939045"/>
            <a:ext cx="0" cy="1326548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372369" y="3423895"/>
            <a:ext cx="328936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</a:t>
            </a:r>
            <a:r>
              <a:rPr lang="en-US" sz="1300" baseline="-25000" dirty="0" smtClean="0"/>
              <a:t>1</a:t>
            </a:r>
            <a:endParaRPr lang="ru-RU" sz="13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1388533" y="2100972"/>
            <a:ext cx="511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Кинематическое уравнение РУД для второго мяча: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388444" y="2432964"/>
                <a:ext cx="2139368" cy="528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ru-RU" sz="1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444" y="2432964"/>
                <a:ext cx="2139368" cy="52899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1379195" y="3474809"/>
            <a:ext cx="890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Тогда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954364" y="3338061"/>
                <a:ext cx="1516634" cy="523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364" y="3338061"/>
                <a:ext cx="1516634" cy="523157"/>
              </a:xfrm>
              <a:prstGeom prst="rect">
                <a:avLst/>
              </a:prstGeom>
              <a:blipFill rotWithShape="0">
                <a:blip r:embed="rId1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1388532" y="2988458"/>
            <a:ext cx="2945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В начальный момент времени: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117693" y="2986386"/>
                <a:ext cx="898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693" y="2986386"/>
                <a:ext cx="898003" cy="307777"/>
              </a:xfrm>
              <a:prstGeom prst="rect">
                <a:avLst/>
              </a:prstGeom>
              <a:blipFill rotWithShape="0"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747597" y="2989077"/>
                <a:ext cx="1012825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597" y="2989077"/>
                <a:ext cx="1012825" cy="32476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610034" y="2986170"/>
                <a:ext cx="812523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034" y="2986170"/>
                <a:ext cx="812523" cy="32476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1388533" y="3885433"/>
            <a:ext cx="413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В момент падения второго камня на Землю: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6096334" y="3889022"/>
                <a:ext cx="898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334" y="3889022"/>
                <a:ext cx="898003" cy="307777"/>
              </a:xfrm>
              <a:prstGeom prst="rect">
                <a:avLst/>
              </a:prstGeom>
              <a:blipFill rotWithShape="0">
                <a:blip r:embed="rId1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298668" y="3891713"/>
                <a:ext cx="1012825" cy="320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пад2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668" y="3891713"/>
                <a:ext cx="1012825" cy="32034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901324" y="4236271"/>
                <a:ext cx="1989712" cy="531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1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пад2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bSup>
                            <m:sSub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пад2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324" y="4236271"/>
                <a:ext cx="1989712" cy="53136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/>
          <p:cNvSpPr txBox="1"/>
          <p:nvPr/>
        </p:nvSpPr>
        <p:spPr>
          <a:xfrm>
            <a:off x="1388533" y="4378622"/>
            <a:ext cx="413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Высота, с которой упал второй камень: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617435" y="411735"/>
                <a:ext cx="1004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7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435" y="411735"/>
                <a:ext cx="1004249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3473852" y="407504"/>
                <a:ext cx="8125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852" y="407504"/>
                <a:ext cx="812530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6458447" y="588705"/>
                <a:ext cx="1102161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11 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447" y="588705"/>
                <a:ext cx="1102161" cy="459806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568699" y="942583"/>
                <a:ext cx="8674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 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699" y="942583"/>
                <a:ext cx="867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63230" y="1177213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30" y="1177213"/>
                <a:ext cx="102536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3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09877E-6 L -0.13715 0.325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162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9136E-6 L -0.34046 0.387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17284E-7 L -0.66562 0.41235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81" y="20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216 L -0.3493 0.43117 " pathEditMode="relative" rAng="0" ptsTypes="AA">
                                      <p:cBhvr>
                                        <p:cTn id="50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23457E-6 L -0.00121 0.44938 " pathEditMode="relative" rAng="0" ptsTypes="AA">
                                      <p:cBhvr>
                                        <p:cTn id="64" dur="1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2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"/>
                            </p:stCondLst>
                            <p:childTnLst>
                              <p:par>
                                <p:cTn id="1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5" grpId="0"/>
      <p:bldP spid="94" grpId="0"/>
      <p:bldP spid="61" grpId="0"/>
      <p:bldP spid="63" grpId="0"/>
      <p:bldP spid="40" grpId="0"/>
      <p:bldP spid="44" grpId="0"/>
      <p:bldP spid="45" grpId="0"/>
      <p:bldP spid="46" grpId="0"/>
      <p:bldP spid="49" grpId="0"/>
      <p:bldP spid="52" grpId="0" animBg="1"/>
      <p:bldP spid="53" grpId="0"/>
      <p:bldP spid="55" grpId="0"/>
      <p:bldP spid="57" grpId="0" animBg="1"/>
      <p:bldP spid="58" grpId="0" animBg="1"/>
      <p:bldP spid="59" grpId="0" animBg="1"/>
      <p:bldP spid="69" grpId="0"/>
      <p:bldP spid="73" grpId="0"/>
      <p:bldP spid="74" grpId="0"/>
      <p:bldP spid="78" grpId="0"/>
      <p:bldP spid="83" grpId="0"/>
      <p:bldP spid="76" grpId="0"/>
      <p:bldP spid="80" grpId="0"/>
      <p:bldP spid="96" grpId="0"/>
      <p:bldP spid="97" grpId="0"/>
      <p:bldP spid="87" grpId="0"/>
      <p:bldP spid="98" grpId="0"/>
      <p:bldP spid="99" grpId="0"/>
      <p:bldP spid="89" grpId="0"/>
      <p:bldP spid="102" grpId="0"/>
      <p:bldP spid="103" grpId="0"/>
      <p:bldP spid="103" grpId="1"/>
      <p:bldP spid="103" grpId="2"/>
      <p:bldP spid="104" grpId="0"/>
      <p:bldP spid="104" grpId="1"/>
      <p:bldP spid="104" grpId="2"/>
      <p:bldP spid="105" grpId="0"/>
      <p:bldP spid="105" grpId="1"/>
      <p:bldP spid="105" grpId="2"/>
      <p:bldP spid="107" grpId="0"/>
      <p:bldP spid="107" grpId="1"/>
      <p:bldP spid="107" grpId="2"/>
      <p:bldP spid="108" grpId="0"/>
      <p:bldP spid="108" grpId="1"/>
      <p:bldP spid="10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566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7566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2085413"/>
                <a:ext cx="1004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7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85413"/>
                <a:ext cx="1004249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476375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2073464"/>
            <a:ext cx="0" cy="172189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487586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487586"/>
                <a:ext cx="102536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542182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299" y="2702215"/>
                <a:ext cx="1102161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11 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702215"/>
                <a:ext cx="1102161" cy="4598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3163269"/>
                <a:ext cx="8674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 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163269"/>
                <a:ext cx="867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8299" y="2392866"/>
                <a:ext cx="8125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92866"/>
                <a:ext cx="81253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1388533" y="4236271"/>
            <a:ext cx="5502503" cy="531364"/>
            <a:chOff x="1388533" y="4236271"/>
            <a:chExt cx="5502503" cy="531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4901324" y="4236271"/>
                  <a:ext cx="1989712" cy="5313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пад2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sSubSup>
                              <m:sSub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пад2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1324" y="4236271"/>
                  <a:ext cx="1989712" cy="53136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TextBox 101"/>
            <p:cNvSpPr txBox="1"/>
            <p:nvPr/>
          </p:nvSpPr>
          <p:spPr>
            <a:xfrm>
              <a:off x="1388533" y="4378622"/>
              <a:ext cx="4139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Высота, с которой упал второй камень: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388533" y="2015390"/>
            <a:ext cx="5502503" cy="531364"/>
            <a:chOff x="1388533" y="4236271"/>
            <a:chExt cx="5502503" cy="531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901324" y="4236271"/>
                  <a:ext cx="1989712" cy="5313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пад2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sSubSup>
                              <m:sSub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пад2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1324" y="4236271"/>
                  <a:ext cx="1989712" cy="53136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/>
            <p:cNvSpPr txBox="1"/>
            <p:nvPr/>
          </p:nvSpPr>
          <p:spPr>
            <a:xfrm>
              <a:off x="1388533" y="4378622"/>
              <a:ext cx="4139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Высота, с которой упал второй камень: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390240" y="2733695"/>
            <a:ext cx="3195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Время падения первого камня: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1.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С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высоты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17 м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без начальной скорости падает камень. Одновременно с ним с некоторой высоты начинает падать второй камень с начальной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скоростью 11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м/с.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Первый камень достигает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поверхности Земли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на 2 с раньше, чем второй.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Определите, с какой высоты падал второй камень, если сопротивление воздуха пренебрежимо мало.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379195" y="2100972"/>
            <a:ext cx="5615142" cy="2111085"/>
            <a:chOff x="1379195" y="2100972"/>
            <a:chExt cx="5615142" cy="211108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379195" y="2100972"/>
              <a:ext cx="5129267" cy="2092238"/>
              <a:chOff x="1379195" y="2100972"/>
              <a:chExt cx="5129267" cy="2092238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1388533" y="2100972"/>
                <a:ext cx="51199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bg2">
                        <a:lumMod val="50000"/>
                      </a:schemeClr>
                    </a:solidFill>
                  </a:rPr>
                  <a:t>Кинематическое уравнение РУД для второго мяча:</a:t>
                </a:r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1388444" y="2432964"/>
                    <a:ext cx="2139368" cy="5289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ru-RU" sz="14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88444" y="2432964"/>
                    <a:ext cx="2139368" cy="528991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" name="Группа 8"/>
              <p:cNvGrpSpPr/>
              <p:nvPr/>
            </p:nvGrpSpPr>
            <p:grpSpPr>
              <a:xfrm>
                <a:off x="1379195" y="3338061"/>
                <a:ext cx="2091803" cy="523157"/>
                <a:chOff x="1379195" y="3283249"/>
                <a:chExt cx="2091803" cy="52315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1379195" y="3419997"/>
                  <a:ext cx="8903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400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Тогда</a:t>
                  </a:r>
                  <a:endParaRPr lang="ru-RU" sz="1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/>
                    <p:cNvSpPr txBox="1"/>
                    <p:nvPr/>
                  </p:nvSpPr>
                  <p:spPr>
                    <a:xfrm>
                      <a:off x="1954364" y="3283249"/>
                      <a:ext cx="1516634" cy="52315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ru-RU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TextBox 8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54364" y="3283249"/>
                      <a:ext cx="1516634" cy="523157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b="-11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Группа 11"/>
              <p:cNvGrpSpPr/>
              <p:nvPr/>
            </p:nvGrpSpPr>
            <p:grpSpPr>
              <a:xfrm>
                <a:off x="1388532" y="2986170"/>
                <a:ext cx="5034025" cy="327676"/>
                <a:chOff x="1388532" y="2967761"/>
                <a:chExt cx="5034025" cy="327676"/>
              </a:xfrm>
            </p:grpSpPr>
            <p:sp>
              <p:nvSpPr>
                <p:cNvPr id="76" name="TextBox 75"/>
                <p:cNvSpPr txBox="1"/>
                <p:nvPr/>
              </p:nvSpPr>
              <p:spPr>
                <a:xfrm>
                  <a:off x="1388532" y="2970049"/>
                  <a:ext cx="294590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400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В начальный момент времени:</a:t>
                  </a:r>
                  <a:endParaRPr lang="ru-RU" sz="1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4117693" y="2967977"/>
                      <a:ext cx="89800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=0;</m:t>
                            </m:r>
                          </m:oMath>
                        </m:oMathPara>
                      </a14:m>
                      <a:endParaRPr lang="ru-RU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0" name="TextBox 7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17693" y="2967977"/>
                      <a:ext cx="898003" cy="307777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b="-4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4747597" y="2970668"/>
                      <a:ext cx="1012825" cy="3247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ru-RU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</m:oMath>
                        </m:oMathPara>
                      </a14:m>
                      <a:endParaRPr lang="ru-RU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TextBox 9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47597" y="2970668"/>
                      <a:ext cx="1012825" cy="324769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5610034" y="2967761"/>
                      <a:ext cx="812523" cy="3247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ru-RU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TextBox 9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10034" y="2967761"/>
                      <a:ext cx="812523" cy="324769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7" name="TextBox 86"/>
              <p:cNvSpPr txBox="1"/>
              <p:nvPr/>
            </p:nvSpPr>
            <p:spPr>
              <a:xfrm>
                <a:off x="1388533" y="3885433"/>
                <a:ext cx="41398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bg2">
                        <a:lumMod val="50000"/>
                      </a:schemeClr>
                    </a:solidFill>
                  </a:rPr>
                  <a:t>В момент падения второго камня на Землю:</a:t>
                </a:r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096334" y="3889022"/>
                  <a:ext cx="898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334" y="3889022"/>
                  <a:ext cx="898003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5298668" y="3891713"/>
                  <a:ext cx="1012825" cy="320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пад2</m:t>
                            </m:r>
                          </m:sub>
                        </m:s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8668" y="3891713"/>
                  <a:ext cx="1012825" cy="32034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Группа 3"/>
          <p:cNvGrpSpPr/>
          <p:nvPr/>
        </p:nvGrpSpPr>
        <p:grpSpPr>
          <a:xfrm>
            <a:off x="6933457" y="1821967"/>
            <a:ext cx="1868341" cy="2853206"/>
            <a:chOff x="6933457" y="1821967"/>
            <a:chExt cx="1868341" cy="2853206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7163811" y="2124517"/>
              <a:ext cx="1588303" cy="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>
              <a:off x="7451843" y="2124517"/>
              <a:ext cx="0" cy="2550656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7193664" y="1821967"/>
              <a:ext cx="317716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300" i="1" dirty="0"/>
                <a:t>О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530570" y="2095801"/>
              <a:ext cx="271228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300" i="1" dirty="0" smtClean="0"/>
                <a:t>х</a:t>
              </a:r>
              <a:endParaRPr lang="ru-RU" sz="1300" i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163811" y="4355642"/>
              <a:ext cx="276038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300" i="1" dirty="0" smtClean="0"/>
                <a:t>у</a:t>
              </a:r>
              <a:endParaRPr lang="ru-RU" sz="1300" i="1" dirty="0"/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7025021" y="4280111"/>
              <a:ext cx="1744121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/>
            <p:nvPr/>
          </p:nvCxnSpPr>
          <p:spPr>
            <a:xfrm>
              <a:off x="7235819" y="2127236"/>
              <a:ext cx="0" cy="213835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6933457" y="3033037"/>
              <a:ext cx="341760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300" i="1" dirty="0" smtClean="0"/>
                <a:t>h</a:t>
              </a:r>
              <a:r>
                <a:rPr lang="en-US" sz="1300" baseline="-25000" dirty="0" smtClean="0"/>
                <a:t>2</a:t>
              </a:r>
              <a:endParaRPr lang="ru-RU" sz="1300" baseline="-25000" dirty="0"/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>
              <a:off x="7673386" y="2236637"/>
              <a:ext cx="0" cy="436694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Овал 92"/>
            <p:cNvSpPr/>
            <p:nvPr/>
          </p:nvSpPr>
          <p:spPr>
            <a:xfrm flipV="1">
              <a:off x="7565374" y="2016505"/>
              <a:ext cx="216024" cy="21602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7647520" y="2363783"/>
                  <a:ext cx="421910" cy="2877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en-US" sz="13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oMath>
                    </m:oMathPara>
                  </a14:m>
                  <a:endParaRPr lang="ru-RU" sz="13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7520" y="2363783"/>
                  <a:ext cx="421910" cy="28777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10638" r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Прямая со стрелкой 99"/>
            <p:cNvCxnSpPr/>
            <p:nvPr/>
          </p:nvCxnSpPr>
          <p:spPr>
            <a:xfrm>
              <a:off x="8569215" y="2343639"/>
              <a:ext cx="0" cy="32969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8265106" y="2433444"/>
                  <a:ext cx="317715" cy="2877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3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5106" y="2433444"/>
                  <a:ext cx="317715" cy="287771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10638" r="-15385"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Овал 102"/>
            <p:cNvSpPr/>
            <p:nvPr/>
          </p:nvSpPr>
          <p:spPr>
            <a:xfrm>
              <a:off x="7561810" y="4049745"/>
              <a:ext cx="216024" cy="21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4" name="Овал 103"/>
            <p:cNvSpPr/>
            <p:nvPr/>
          </p:nvSpPr>
          <p:spPr>
            <a:xfrm flipV="1">
              <a:off x="7921850" y="2831033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921850" y="4049745"/>
              <a:ext cx="216024" cy="21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06" name="Прямая соединительная линия 105"/>
            <p:cNvCxnSpPr>
              <a:stCxn id="104" idx="6"/>
            </p:cNvCxnSpPr>
            <p:nvPr/>
          </p:nvCxnSpPr>
          <p:spPr>
            <a:xfrm>
              <a:off x="8137874" y="2939045"/>
              <a:ext cx="36004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/>
            <p:nvPr/>
          </p:nvCxnSpPr>
          <p:spPr>
            <a:xfrm>
              <a:off x="8372369" y="2939045"/>
              <a:ext cx="0" cy="132654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8372369" y="3423895"/>
              <a:ext cx="328936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300" i="1" dirty="0" smtClean="0"/>
                <a:t>h</a:t>
              </a:r>
              <a:r>
                <a:rPr lang="en-US" sz="1300" baseline="-25000" dirty="0" smtClean="0"/>
                <a:t>1</a:t>
              </a:r>
              <a:endParaRPr lang="ru-RU" sz="13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79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35802E-6 L 2.22222E-6 -0.432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566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7566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2085413"/>
                <a:ext cx="1004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7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85413"/>
                <a:ext cx="1004249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476375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2073464"/>
            <a:ext cx="0" cy="172189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487586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487586"/>
                <a:ext cx="102536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542182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299" y="2702215"/>
                <a:ext cx="1102161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11 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702215"/>
                <a:ext cx="1102161" cy="4598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3163269"/>
                <a:ext cx="8674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 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163269"/>
                <a:ext cx="867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8299" y="2392866"/>
                <a:ext cx="8125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92866"/>
                <a:ext cx="81253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Группа 55"/>
          <p:cNvGrpSpPr/>
          <p:nvPr/>
        </p:nvGrpSpPr>
        <p:grpSpPr>
          <a:xfrm>
            <a:off x="1388533" y="2015390"/>
            <a:ext cx="5502503" cy="531364"/>
            <a:chOff x="1388533" y="4236271"/>
            <a:chExt cx="5502503" cy="531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901324" y="4236271"/>
                  <a:ext cx="1989712" cy="5313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пад2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sSubSup>
                              <m:sSub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пад2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1324" y="4236271"/>
                  <a:ext cx="1989712" cy="53136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/>
            <p:cNvSpPr txBox="1"/>
            <p:nvPr/>
          </p:nvSpPr>
          <p:spPr>
            <a:xfrm>
              <a:off x="1388533" y="4378622"/>
              <a:ext cx="4139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Высота, с которой упал второй камень: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390240" y="2733695"/>
            <a:ext cx="3195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Время падения первого камня: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153677" y="2503008"/>
                <a:ext cx="1211422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1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пад1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77" y="2503008"/>
                <a:ext cx="1211422" cy="7288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176479" y="2729197"/>
                <a:ext cx="1213153" cy="320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пад2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479" y="2729197"/>
                <a:ext cx="1213153" cy="320344"/>
              </a:xfrm>
              <a:prstGeom prst="rect">
                <a:avLst/>
              </a:prstGeom>
              <a:blipFill rotWithShape="0">
                <a:blip r:embed="rId1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956281" y="3873223"/>
                <a:ext cx="3478773" cy="981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1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ru-RU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81" y="3873223"/>
                <a:ext cx="3478773" cy="98116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1389289" y="4297867"/>
            <a:ext cx="890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Тогда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90240" y="3418803"/>
            <a:ext cx="3195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Время падения второго камня: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53677" y="3188116"/>
                <a:ext cx="1636025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1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пад2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77" y="3188116"/>
                <a:ext cx="1636025" cy="7288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1.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С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высоты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17 м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без начальной скорости падает камень. Одновременно с ним с некоторой высоты начинает падать второй камень с начальной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скоростью 11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м/с.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Первый камень достигает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поверхности Земли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на 2 с раньше, чем второй.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Определите, с какой высоты падал второй камень, если сопротивление воздуха пренебрежимо мало.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933457" y="1821967"/>
            <a:ext cx="1868341" cy="2853206"/>
            <a:chOff x="6933457" y="1821967"/>
            <a:chExt cx="1868341" cy="2853206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>
              <a:off x="7163811" y="2124517"/>
              <a:ext cx="1588303" cy="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>
              <a:off x="7451843" y="2124517"/>
              <a:ext cx="0" cy="2550656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193664" y="1821967"/>
              <a:ext cx="317716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300" i="1" dirty="0"/>
                <a:t>О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530570" y="2095801"/>
              <a:ext cx="271228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300" i="1" dirty="0" smtClean="0"/>
                <a:t>х</a:t>
              </a:r>
              <a:endParaRPr lang="ru-RU" sz="1300" i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163811" y="4355642"/>
              <a:ext cx="276038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300" i="1" dirty="0" smtClean="0"/>
                <a:t>у</a:t>
              </a:r>
              <a:endParaRPr lang="ru-RU" sz="1300" i="1" dirty="0"/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7025021" y="4280111"/>
              <a:ext cx="1744121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>
              <a:off x="7235819" y="2127236"/>
              <a:ext cx="0" cy="213835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6933457" y="3033037"/>
              <a:ext cx="341760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300" i="1" dirty="0" smtClean="0"/>
                <a:t>h</a:t>
              </a:r>
              <a:r>
                <a:rPr lang="en-US" sz="1300" baseline="-25000" dirty="0" smtClean="0"/>
                <a:t>2</a:t>
              </a:r>
              <a:endParaRPr lang="ru-RU" sz="1300" baseline="-25000" dirty="0"/>
            </a:p>
          </p:txBody>
        </p:sp>
        <p:cxnSp>
          <p:nvCxnSpPr>
            <p:cNvPr id="85" name="Прямая со стрелкой 84"/>
            <p:cNvCxnSpPr/>
            <p:nvPr/>
          </p:nvCxnSpPr>
          <p:spPr>
            <a:xfrm>
              <a:off x="7673386" y="2236637"/>
              <a:ext cx="0" cy="436694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Овал 85"/>
            <p:cNvSpPr/>
            <p:nvPr/>
          </p:nvSpPr>
          <p:spPr>
            <a:xfrm flipV="1">
              <a:off x="7565374" y="2016505"/>
              <a:ext cx="216024" cy="21602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7647520" y="2363783"/>
                  <a:ext cx="421910" cy="2877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en-US" sz="13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oMath>
                    </m:oMathPara>
                  </a14:m>
                  <a:endParaRPr lang="ru-RU" sz="13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7520" y="2363783"/>
                  <a:ext cx="421910" cy="28777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10638" r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Прямая со стрелкой 87"/>
            <p:cNvCxnSpPr/>
            <p:nvPr/>
          </p:nvCxnSpPr>
          <p:spPr>
            <a:xfrm>
              <a:off x="8569215" y="2343639"/>
              <a:ext cx="0" cy="32969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8265106" y="2433444"/>
                  <a:ext cx="317715" cy="2877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3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5106" y="2433444"/>
                  <a:ext cx="317715" cy="28777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10638" r="-15385"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Овал 89"/>
            <p:cNvSpPr/>
            <p:nvPr/>
          </p:nvSpPr>
          <p:spPr>
            <a:xfrm>
              <a:off x="7561810" y="4049745"/>
              <a:ext cx="216024" cy="21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1" name="Овал 90"/>
            <p:cNvSpPr/>
            <p:nvPr/>
          </p:nvSpPr>
          <p:spPr>
            <a:xfrm flipV="1">
              <a:off x="7921850" y="2831033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7921850" y="4049745"/>
              <a:ext cx="216024" cy="21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95" name="Прямая соединительная линия 94"/>
            <p:cNvCxnSpPr>
              <a:stCxn id="91" idx="6"/>
            </p:cNvCxnSpPr>
            <p:nvPr/>
          </p:nvCxnSpPr>
          <p:spPr>
            <a:xfrm>
              <a:off x="8137874" y="2939045"/>
              <a:ext cx="36004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>
              <a:off x="8372369" y="2939045"/>
              <a:ext cx="0" cy="132654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8372369" y="3423895"/>
              <a:ext cx="328936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300" i="1" dirty="0" smtClean="0"/>
                <a:t>h</a:t>
              </a:r>
              <a:r>
                <a:rPr lang="en-US" sz="1300" baseline="-25000" dirty="0" smtClean="0"/>
                <a:t>1</a:t>
              </a:r>
              <a:endParaRPr lang="ru-RU" sz="13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00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7" grpId="0"/>
      <p:bldP spid="43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566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7566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2085413"/>
                <a:ext cx="1004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7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85413"/>
                <a:ext cx="1004249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476375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2073464"/>
            <a:ext cx="0" cy="172189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487586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487586"/>
                <a:ext cx="102536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542182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299" y="2702215"/>
                <a:ext cx="1102161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11 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702215"/>
                <a:ext cx="1102161" cy="4598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3163269"/>
                <a:ext cx="8674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 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163269"/>
                <a:ext cx="867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8299" y="2392866"/>
                <a:ext cx="8125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92866"/>
                <a:ext cx="81253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Группа 55"/>
          <p:cNvGrpSpPr/>
          <p:nvPr/>
        </p:nvGrpSpPr>
        <p:grpSpPr>
          <a:xfrm>
            <a:off x="1388533" y="2015390"/>
            <a:ext cx="5502503" cy="531364"/>
            <a:chOff x="1388533" y="4236271"/>
            <a:chExt cx="5502503" cy="531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901324" y="4236271"/>
                  <a:ext cx="1989712" cy="5313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пад2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sSubSup>
                              <m:sSub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пад2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1324" y="4236271"/>
                  <a:ext cx="1989712" cy="53136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/>
            <p:cNvSpPr txBox="1"/>
            <p:nvPr/>
          </p:nvSpPr>
          <p:spPr>
            <a:xfrm>
              <a:off x="1388533" y="4378622"/>
              <a:ext cx="4139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Высота, с которой упал второй камень: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956281" y="3873223"/>
                <a:ext cx="3478773" cy="981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1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ru-RU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81" y="3873223"/>
                <a:ext cx="3478773" cy="98116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1389289" y="2503008"/>
            <a:ext cx="5000343" cy="2102636"/>
            <a:chOff x="1389289" y="2503008"/>
            <a:chExt cx="5000343" cy="2102636"/>
          </a:xfrm>
        </p:grpSpPr>
        <p:sp>
          <p:nvSpPr>
            <p:cNvPr id="77" name="TextBox 76"/>
            <p:cNvSpPr txBox="1"/>
            <p:nvPr/>
          </p:nvSpPr>
          <p:spPr>
            <a:xfrm>
              <a:off x="1389289" y="4297867"/>
              <a:ext cx="890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Тогда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390240" y="2503008"/>
              <a:ext cx="4999392" cy="1413962"/>
              <a:chOff x="1390240" y="2503008"/>
              <a:chExt cx="4999392" cy="1413962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1390240" y="2733695"/>
                <a:ext cx="31950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bg2">
                        <a:lumMod val="50000"/>
                      </a:schemeClr>
                    </a:solidFill>
                  </a:rPr>
                  <a:t>Время падения первого камня:</a:t>
                </a:r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4153677" y="2503008"/>
                    <a:ext cx="1211422" cy="7288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14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пад1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ru-RU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rad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3677" y="2503008"/>
                    <a:ext cx="1211422" cy="72885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5176479" y="2729197"/>
                    <a:ext cx="1213153" cy="3203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пад2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6479" y="2729197"/>
                    <a:ext cx="1213153" cy="320344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192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TextBox 42"/>
              <p:cNvSpPr txBox="1"/>
              <p:nvPr/>
            </p:nvSpPr>
            <p:spPr>
              <a:xfrm>
                <a:off x="1390240" y="3418803"/>
                <a:ext cx="31950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bg2">
                        <a:lumMod val="50000"/>
                      </a:schemeClr>
                    </a:solidFill>
                  </a:rPr>
                  <a:t>Время падения второго камня:</a:t>
                </a:r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153677" y="3188116"/>
                    <a:ext cx="1636025" cy="7288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14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пад2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ru-RU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rad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3677" y="3188116"/>
                    <a:ext cx="1636025" cy="728854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390543" y="2546502"/>
                <a:ext cx="3478773" cy="981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1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ru-RU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43" y="2546502"/>
                <a:ext cx="3478773" cy="98116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390543" y="3431288"/>
                <a:ext cx="3939668" cy="992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1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11∙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10∙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ru-RU" sz="14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ru-RU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num>
                                        <m:den>
                                          <m:r>
                                            <a:rPr lang="ru-RU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43" y="3431288"/>
                <a:ext cx="3939668" cy="99257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392586" y="4458118"/>
                <a:ext cx="18870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11∙3,8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5∙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3,8</m:t>
                              </m:r>
                            </m:e>
                          </m:d>
                        </m:e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586" y="4458118"/>
                <a:ext cx="1887055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092945" y="4462621"/>
                <a:ext cx="9046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114 м.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945" y="4462621"/>
                <a:ext cx="904607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63854" y="3744785"/>
                <a:ext cx="1986441" cy="523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11∙3,8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10∙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,8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54" y="3744785"/>
                <a:ext cx="1986441" cy="523157"/>
              </a:xfrm>
              <a:prstGeom prst="rect">
                <a:avLst/>
              </a:prstGeom>
              <a:blipFill rotWithShape="0">
                <a:blip r:embed="rId20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761907" y="3880799"/>
                <a:ext cx="3593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907" y="3880799"/>
                <a:ext cx="359394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485041" y="4512480"/>
            <a:ext cx="1959318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h</a:t>
            </a:r>
            <a:r>
              <a:rPr lang="en-US" altLang="ru-RU" sz="1400" baseline="-25000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= 114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м.</a:t>
            </a:r>
            <a:endParaRPr lang="ru-RU" altLang="ru-RU" sz="1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1.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С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высоты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17 м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без начальной скорости падает камень. Одновременно с ним с некоторой высоты начинает падать второй камень с начальной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скоростью 11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м/с.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Первый камень достигает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поверхности Земли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на 2 с раньше, чем второй.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Определите, с какой высоты падал второй камень, если сопротивление воздуха пренебрежимо мало.</a:t>
            </a:r>
          </a:p>
        </p:txBody>
      </p:sp>
      <p:grpSp>
        <p:nvGrpSpPr>
          <p:cNvPr id="83" name="Группа 82"/>
          <p:cNvGrpSpPr/>
          <p:nvPr/>
        </p:nvGrpSpPr>
        <p:grpSpPr>
          <a:xfrm>
            <a:off x="6933457" y="1821967"/>
            <a:ext cx="1868341" cy="2853206"/>
            <a:chOff x="6933457" y="1821967"/>
            <a:chExt cx="1868341" cy="2853206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>
              <a:off x="7163811" y="2124517"/>
              <a:ext cx="1588303" cy="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>
              <a:off x="7451843" y="2124517"/>
              <a:ext cx="0" cy="2550656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7193664" y="1821967"/>
              <a:ext cx="317716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300" i="1" dirty="0"/>
                <a:t>О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530570" y="2095801"/>
              <a:ext cx="271228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300" i="1" dirty="0" smtClean="0"/>
                <a:t>х</a:t>
              </a:r>
              <a:endParaRPr lang="ru-RU" sz="1300" i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163811" y="4355642"/>
              <a:ext cx="276038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300" i="1" dirty="0" smtClean="0"/>
                <a:t>у</a:t>
              </a:r>
              <a:endParaRPr lang="ru-RU" sz="1300" i="1" dirty="0"/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7025021" y="4280111"/>
              <a:ext cx="1744121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/>
            <p:nvPr/>
          </p:nvCxnSpPr>
          <p:spPr>
            <a:xfrm>
              <a:off x="7235819" y="2127236"/>
              <a:ext cx="0" cy="213835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933457" y="3033037"/>
              <a:ext cx="341760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300" i="1" dirty="0" smtClean="0"/>
                <a:t>h</a:t>
              </a:r>
              <a:r>
                <a:rPr lang="en-US" sz="1300" baseline="-25000" dirty="0" smtClean="0"/>
                <a:t>2</a:t>
              </a:r>
              <a:endParaRPr lang="ru-RU" sz="1300" baseline="-25000" dirty="0"/>
            </a:p>
          </p:txBody>
        </p:sp>
        <p:cxnSp>
          <p:nvCxnSpPr>
            <p:cNvPr id="95" name="Прямая со стрелкой 94"/>
            <p:cNvCxnSpPr/>
            <p:nvPr/>
          </p:nvCxnSpPr>
          <p:spPr>
            <a:xfrm>
              <a:off x="7673386" y="2236637"/>
              <a:ext cx="0" cy="436694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Овал 95"/>
            <p:cNvSpPr/>
            <p:nvPr/>
          </p:nvSpPr>
          <p:spPr>
            <a:xfrm flipV="1">
              <a:off x="7565374" y="2016505"/>
              <a:ext cx="216024" cy="21602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7647520" y="2363783"/>
                  <a:ext cx="421910" cy="2877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en-US" sz="13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oMath>
                    </m:oMathPara>
                  </a14:m>
                  <a:endParaRPr lang="ru-RU" sz="13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7520" y="2363783"/>
                  <a:ext cx="421910" cy="28777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10638" r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Прямая со стрелкой 97"/>
            <p:cNvCxnSpPr/>
            <p:nvPr/>
          </p:nvCxnSpPr>
          <p:spPr>
            <a:xfrm>
              <a:off x="8569215" y="2343639"/>
              <a:ext cx="0" cy="32969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8265106" y="2433444"/>
                  <a:ext cx="317715" cy="2877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3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5106" y="2433444"/>
                  <a:ext cx="317715" cy="28777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0638" r="-15385"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Овал 99"/>
            <p:cNvSpPr/>
            <p:nvPr/>
          </p:nvSpPr>
          <p:spPr>
            <a:xfrm>
              <a:off x="7561810" y="4049745"/>
              <a:ext cx="216024" cy="21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 flipV="1">
              <a:off x="7921850" y="2831033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7921850" y="4049745"/>
              <a:ext cx="216024" cy="21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03" name="Прямая соединительная линия 102"/>
            <p:cNvCxnSpPr>
              <a:stCxn id="101" idx="6"/>
            </p:cNvCxnSpPr>
            <p:nvPr/>
          </p:nvCxnSpPr>
          <p:spPr>
            <a:xfrm>
              <a:off x="8137874" y="2939045"/>
              <a:ext cx="36004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>
              <a:off x="8372369" y="2939045"/>
              <a:ext cx="0" cy="132654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8372369" y="3423895"/>
              <a:ext cx="328936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300" i="1" dirty="0" smtClean="0"/>
                <a:t>h</a:t>
              </a:r>
              <a:r>
                <a:rPr lang="en-US" sz="1300" baseline="-25000" dirty="0" smtClean="0"/>
                <a:t>1</a:t>
              </a:r>
              <a:endParaRPr lang="ru-RU" sz="13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357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0988E-6 L -0.06216 -0.25803 " pathEditMode="relative" rAng="0" ptsTypes="AA">
                                      <p:cBhvr>
                                        <p:cTn id="11" dur="1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-12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2" grpId="1"/>
      <p:bldP spid="73" grpId="0"/>
      <p:bldP spid="74" grpId="0"/>
      <p:bldP spid="76" grpId="0"/>
      <p:bldP spid="78" grpId="0"/>
      <p:bldP spid="79" grpId="0"/>
      <p:bldP spid="80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566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7566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2085413"/>
                <a:ext cx="846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65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85413"/>
                <a:ext cx="846129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205829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2073466"/>
            <a:ext cx="0" cy="14513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217040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217040"/>
                <a:ext cx="102536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542182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852165"/>
                <a:ext cx="10281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=350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852165"/>
                <a:ext cx="102810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Пикирующий бомбардировщик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Пе-2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заходит на цель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под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углом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65</a:t>
            </a:r>
            <a:r>
              <a:rPr lang="ru-RU" altLang="ru-RU" sz="1400" baseline="30000" dirty="0" smtClean="0">
                <a:latin typeface="Gerbera"/>
                <a:cs typeface="Arial" panose="020B0604020202020204" pitchFamily="34" charset="0"/>
              </a:rPr>
              <a:t>о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 горизонту на скорости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95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м/c и сбрасывает бомбу на высоте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350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м. На каком расстоянии от цели в горизонтальном направлении летчик должен освободить бомбу, чтобы она поразила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цель, если сопротивление воздуха пренебрежимо мало?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8299" y="2392866"/>
                <a:ext cx="1026820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95 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92866"/>
                <a:ext cx="1026820" cy="4598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1396014" y="2042836"/>
            <a:ext cx="3578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Кинематические уравнения движения: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396014" y="2362226"/>
                <a:ext cx="1901483" cy="537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14" y="2362226"/>
                <a:ext cx="1901483" cy="5371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1388394" y="2906000"/>
            <a:ext cx="1000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При 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= 0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213693" y="3521982"/>
                <a:ext cx="1906484" cy="523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93" y="3521982"/>
                <a:ext cx="1906484" cy="52315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295685" y="2901994"/>
                <a:ext cx="7400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=0;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685" y="2901994"/>
                <a:ext cx="740010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926219" y="2894809"/>
                <a:ext cx="1323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219" y="2894809"/>
                <a:ext cx="1323192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1386676" y="3658383"/>
            <a:ext cx="890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Тогда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152865" y="2495922"/>
                <a:ext cx="13201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865" y="2495922"/>
                <a:ext cx="1320105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963989" y="3653737"/>
                <a:ext cx="14162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989" y="3653737"/>
                <a:ext cx="1416285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1396013" y="4044612"/>
            <a:ext cx="993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При 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= 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sz="1400" baseline="-250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969013" y="4355915"/>
                <a:ext cx="1976503" cy="52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sSubSup>
                            <m:sSub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13" y="4355915"/>
                <a:ext cx="1976503" cy="5262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386676" y="4484680"/>
            <a:ext cx="890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Тогда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26927" y="2901994"/>
                <a:ext cx="8065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=0;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27" y="2901994"/>
                <a:ext cx="806559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95685" y="3216956"/>
                <a:ext cx="7400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=0;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685" y="3216956"/>
                <a:ext cx="740010" cy="307777"/>
              </a:xfrm>
              <a:prstGeom prst="rect">
                <a:avLst/>
              </a:prstGeom>
              <a:blipFill rotWithShape="0">
                <a:blip r:embed="rId1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26219" y="3216697"/>
                <a:ext cx="1323192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219" y="3216697"/>
                <a:ext cx="1323192" cy="32476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26927" y="3215480"/>
                <a:ext cx="806559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27" y="3215480"/>
                <a:ext cx="806559" cy="32476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92151" y="4044611"/>
                <a:ext cx="7400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151" y="4044611"/>
                <a:ext cx="740010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888119" y="4044611"/>
                <a:ext cx="7400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119" y="4044611"/>
                <a:ext cx="740010" cy="307777"/>
              </a:xfrm>
              <a:prstGeom prst="rect">
                <a:avLst/>
              </a:prstGeom>
              <a:blipFill rotWithShape="0">
                <a:blip r:embed="rId2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Рисунок 7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>
            <a:off x="5679646" y="2383972"/>
            <a:ext cx="1276350" cy="1657350"/>
          </a:xfrm>
          <a:custGeom>
            <a:avLst/>
            <a:gdLst>
              <a:gd name="connsiteX0" fmla="*/ 0 w 1276350"/>
              <a:gd name="connsiteY0" fmla="*/ 0 h 1657350"/>
              <a:gd name="connsiteX1" fmla="*/ 869950 w 1276350"/>
              <a:gd name="connsiteY1" fmla="*/ 742950 h 1657350"/>
              <a:gd name="connsiteX2" fmla="*/ 1276350 w 1276350"/>
              <a:gd name="connsiteY2" fmla="*/ 1657350 h 1657350"/>
              <a:gd name="connsiteX0" fmla="*/ 0 w 1276350"/>
              <a:gd name="connsiteY0" fmla="*/ 0 h 1657350"/>
              <a:gd name="connsiteX1" fmla="*/ 869950 w 1276350"/>
              <a:gd name="connsiteY1" fmla="*/ 742950 h 1657350"/>
              <a:gd name="connsiteX2" fmla="*/ 1276350 w 1276350"/>
              <a:gd name="connsiteY2" fmla="*/ 1657350 h 1657350"/>
              <a:gd name="connsiteX0" fmla="*/ 0 w 1276350"/>
              <a:gd name="connsiteY0" fmla="*/ 0 h 1657350"/>
              <a:gd name="connsiteX1" fmla="*/ 869950 w 1276350"/>
              <a:gd name="connsiteY1" fmla="*/ 742950 h 1657350"/>
              <a:gd name="connsiteX2" fmla="*/ 1276350 w 1276350"/>
              <a:gd name="connsiteY2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350" h="1657350">
                <a:moveTo>
                  <a:pt x="0" y="0"/>
                </a:moveTo>
                <a:cubicBezTo>
                  <a:pt x="328612" y="233362"/>
                  <a:pt x="571500" y="374650"/>
                  <a:pt x="869950" y="742950"/>
                </a:cubicBezTo>
                <a:cubicBezTo>
                  <a:pt x="1168400" y="1111250"/>
                  <a:pt x="1179512" y="1338262"/>
                  <a:pt x="1276350" y="1657350"/>
                </a:cubicBez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5829632" y="2384845"/>
            <a:ext cx="70876" cy="114300"/>
          </a:xfrm>
          <a:custGeom>
            <a:avLst/>
            <a:gdLst>
              <a:gd name="connsiteX0" fmla="*/ 44450 w 83976"/>
              <a:gd name="connsiteY0" fmla="*/ 0 h 114300"/>
              <a:gd name="connsiteX1" fmla="*/ 82550 w 83976"/>
              <a:gd name="connsiteY1" fmla="*/ 60325 h 114300"/>
              <a:gd name="connsiteX2" fmla="*/ 0 w 83976"/>
              <a:gd name="connsiteY2" fmla="*/ 114300 h 114300"/>
              <a:gd name="connsiteX0" fmla="*/ 44450 w 70876"/>
              <a:gd name="connsiteY0" fmla="*/ 0 h 114300"/>
              <a:gd name="connsiteX1" fmla="*/ 68263 w 70876"/>
              <a:gd name="connsiteY1" fmla="*/ 74613 h 114300"/>
              <a:gd name="connsiteX2" fmla="*/ 0 w 70876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76" h="114300">
                <a:moveTo>
                  <a:pt x="44450" y="0"/>
                </a:moveTo>
                <a:cubicBezTo>
                  <a:pt x="67204" y="20637"/>
                  <a:pt x="75671" y="55563"/>
                  <a:pt x="68263" y="74613"/>
                </a:cubicBezTo>
                <a:cubicBezTo>
                  <a:pt x="60855" y="93663"/>
                  <a:pt x="37571" y="96837"/>
                  <a:pt x="0" y="11430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5681399" y="2383168"/>
            <a:ext cx="0" cy="2210604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675049" y="2383621"/>
            <a:ext cx="2810664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681399" y="4068785"/>
            <a:ext cx="271148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681617" y="2386278"/>
            <a:ext cx="2176414" cy="165200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685170" y="2387226"/>
            <a:ext cx="575468" cy="4372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186075" y="2588355"/>
                <a:ext cx="375295" cy="30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</m:acc>
                      <m:r>
                        <a:rPr lang="ru-RU" sz="1400" b="0" i="1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075" y="2588355"/>
                <a:ext cx="375295" cy="302840"/>
              </a:xfrm>
              <a:prstGeom prst="rect">
                <a:avLst/>
              </a:prstGeom>
              <a:blipFill rotWithShape="0">
                <a:blip r:embed="rId22"/>
                <a:stretch>
                  <a:fillRect t="-10204" r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 стрелкой 48"/>
          <p:cNvCxnSpPr/>
          <p:nvPr/>
        </p:nvCxnSpPr>
        <p:spPr>
          <a:xfrm>
            <a:off x="5681995" y="2387226"/>
            <a:ext cx="575468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6257463" y="2389971"/>
            <a:ext cx="0" cy="43453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89411" y="2104428"/>
                <a:ext cx="444865" cy="30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</m:acc>
                      <m:r>
                        <a:rPr lang="ru-RU" sz="1400" b="0" i="1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1400" b="0" i="1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411" y="2104428"/>
                <a:ext cx="444865" cy="302840"/>
              </a:xfrm>
              <a:prstGeom prst="rect">
                <a:avLst/>
              </a:prstGeom>
              <a:blipFill rotWithShape="0">
                <a:blip r:embed="rId23"/>
                <a:stretch>
                  <a:fillRect t="-10000" r="-8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Прямая соединительная линия 51"/>
          <p:cNvCxnSpPr/>
          <p:nvPr/>
        </p:nvCxnSpPr>
        <p:spPr>
          <a:xfrm flipH="1">
            <a:off x="5681995" y="2824871"/>
            <a:ext cx="575468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681995" y="2383168"/>
            <a:ext cx="0" cy="441703"/>
          </a:xfrm>
          <a:prstGeom prst="straightConnector1">
            <a:avLst/>
          </a:prstGeom>
          <a:ln w="19050">
            <a:solidFill>
              <a:srgbClr val="72B34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631499" y="2537493"/>
                <a:ext cx="444865" cy="30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</m:acc>
                      <m:r>
                        <a:rPr lang="ru-RU" sz="1400" b="0" i="1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1400" b="0" i="1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499" y="2537493"/>
                <a:ext cx="444865" cy="302840"/>
              </a:xfrm>
              <a:prstGeom prst="rect">
                <a:avLst/>
              </a:prstGeom>
              <a:blipFill rotWithShape="0">
                <a:blip r:embed="rId24"/>
                <a:stretch>
                  <a:fillRect t="-10000" r="-821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873523" y="2335986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 smtClean="0"/>
              <a:t>α</a:t>
            </a:r>
            <a:endParaRPr lang="ru-RU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7253913" y="3752848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 smtClean="0"/>
              <a:t>α</a:t>
            </a:r>
            <a:endParaRPr lang="ru-RU" i="1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8096787" y="2390775"/>
            <a:ext cx="0" cy="1650003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038377" y="307735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</a:t>
            </a:r>
            <a:endParaRPr lang="ru-RU" i="1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6955996" y="4046807"/>
            <a:ext cx="0" cy="3170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681995" y="4324095"/>
            <a:ext cx="1274001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80592" y="4068447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L</a:t>
            </a:r>
            <a:endParaRPr lang="ru-RU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8027096" y="206460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x</a:t>
            </a:r>
            <a:endParaRPr lang="ru-RU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5389322" y="4324095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y</a:t>
            </a:r>
            <a:endParaRPr lang="ru-RU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5499283" y="2128307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O</a:t>
            </a:r>
            <a:endParaRPr lang="ru-RU" i="1" dirty="0"/>
          </a:p>
        </p:txBody>
      </p:sp>
      <p:sp>
        <p:nvSpPr>
          <p:cNvPr id="7" name="Дуга 6"/>
          <p:cNvSpPr/>
          <p:nvPr/>
        </p:nvSpPr>
        <p:spPr>
          <a:xfrm rot="13764874">
            <a:off x="7499383" y="3774938"/>
            <a:ext cx="324812" cy="324812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7619744" y="2713894"/>
            <a:ext cx="0" cy="32969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295971" y="2803699"/>
                <a:ext cx="330410" cy="302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971" y="2803699"/>
                <a:ext cx="330410" cy="302840"/>
              </a:xfrm>
              <a:prstGeom prst="rect">
                <a:avLst/>
              </a:prstGeom>
              <a:blipFill rotWithShape="0">
                <a:blip r:embed="rId25"/>
                <a:stretch>
                  <a:fillRect t="-10000" r="-16667"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550612" y="408464"/>
                <a:ext cx="846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65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612" y="408464"/>
                <a:ext cx="846129" cy="307777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28675" y="587108"/>
                <a:ext cx="1026820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95 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587108"/>
                <a:ext cx="1026820" cy="45980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221842" y="664136"/>
                <a:ext cx="10281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=350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842" y="664136"/>
                <a:ext cx="1028102" cy="307777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216304" y="660194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304" y="660194"/>
                <a:ext cx="1025363" cy="307777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37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67587 0.3240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02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155 L -0.05035 0.35247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7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7531E-6 L -0.42239 0.42531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8" y="2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7531E-6 L -0.64045 0.49723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14" y="2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5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94" grpId="0"/>
      <p:bldP spid="63" grpId="0"/>
      <p:bldP spid="40" grpId="0"/>
      <p:bldP spid="65" grpId="0"/>
      <p:bldP spid="68" grpId="0"/>
      <p:bldP spid="71" grpId="0"/>
      <p:bldP spid="72" grpId="0"/>
      <p:bldP spid="77" grpId="0"/>
      <p:bldP spid="78" grpId="0"/>
      <p:bldP spid="81" grpId="0"/>
      <p:bldP spid="86" grpId="0"/>
      <p:bldP spid="87" grpId="0"/>
      <p:bldP spid="88" grpId="0"/>
      <p:bldP spid="91" grpId="0"/>
      <p:bldP spid="93" grpId="0"/>
      <p:bldP spid="33" grpId="0"/>
      <p:bldP spid="34" grpId="0"/>
      <p:bldP spid="35" grpId="0"/>
      <p:bldP spid="37" grpId="0"/>
      <p:bldP spid="38" grpId="0"/>
      <p:bldP spid="39" grpId="0"/>
      <p:bldP spid="8" grpId="0" animBg="1"/>
      <p:bldP spid="41" grpId="0" animBg="1"/>
      <p:bldP spid="48" grpId="0"/>
      <p:bldP spid="51" grpId="0"/>
      <p:bldP spid="54" grpId="0"/>
      <p:bldP spid="56" grpId="0"/>
      <p:bldP spid="57" grpId="0"/>
      <p:bldP spid="59" grpId="0"/>
      <p:bldP spid="66" grpId="0"/>
      <p:bldP spid="67" grpId="0"/>
      <p:bldP spid="69" grpId="0"/>
      <p:bldP spid="73" grpId="0"/>
      <p:bldP spid="7" grpId="0" animBg="1"/>
      <p:bldP spid="76" grpId="0"/>
      <p:bldP spid="79" grpId="0"/>
      <p:bldP spid="79" grpId="1"/>
      <p:bldP spid="79" grpId="2"/>
      <p:bldP spid="80" grpId="0"/>
      <p:bldP spid="80" grpId="1"/>
      <p:bldP spid="80" grpId="2"/>
      <p:bldP spid="82" grpId="0"/>
      <p:bldP spid="82" grpId="1"/>
      <p:bldP spid="82" grpId="2"/>
      <p:bldP spid="83" grpId="0"/>
      <p:bldP spid="83" grpId="1"/>
      <p:bldP spid="8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86676" y="2362226"/>
            <a:ext cx="3546810" cy="1990163"/>
            <a:chOff x="1386676" y="2362226"/>
            <a:chExt cx="3546810" cy="1990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1396014" y="2362226"/>
                  <a:ext cx="1901483" cy="537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014" y="2362226"/>
                  <a:ext cx="1901483" cy="5371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/>
            <p:cNvSpPr txBox="1"/>
            <p:nvPr/>
          </p:nvSpPr>
          <p:spPr>
            <a:xfrm>
              <a:off x="1388394" y="2906000"/>
              <a:ext cx="1000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При </a:t>
              </a:r>
              <a:r>
                <a:rPr lang="en-US" sz="1400" i="1" dirty="0" smtClean="0">
                  <a:solidFill>
                    <a:schemeClr val="bg2">
                      <a:lumMod val="50000"/>
                    </a:schemeClr>
                  </a:solidFill>
                </a:rPr>
                <a:t>t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 = 0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2295685" y="2901994"/>
                  <a:ext cx="7400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=0;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5685" y="2901994"/>
                  <a:ext cx="740010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2926219" y="2894809"/>
                  <a:ext cx="13231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219" y="2894809"/>
                  <a:ext cx="1323192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TextBox 80"/>
            <p:cNvSpPr txBox="1"/>
            <p:nvPr/>
          </p:nvSpPr>
          <p:spPr>
            <a:xfrm>
              <a:off x="1386676" y="3658383"/>
              <a:ext cx="890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Тогда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152865" y="2495922"/>
                  <a:ext cx="132010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865" y="2495922"/>
                  <a:ext cx="1320105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TextBox 87"/>
            <p:cNvSpPr txBox="1"/>
            <p:nvPr/>
          </p:nvSpPr>
          <p:spPr>
            <a:xfrm>
              <a:off x="1396013" y="4044612"/>
              <a:ext cx="9931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При </a:t>
              </a:r>
              <a:r>
                <a:rPr lang="en-US" sz="1400" i="1" dirty="0" smtClean="0">
                  <a:solidFill>
                    <a:schemeClr val="bg2">
                      <a:lumMod val="50000"/>
                    </a:schemeClr>
                  </a:solidFill>
                </a:rPr>
                <a:t>t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 = </a:t>
              </a:r>
              <a:r>
                <a:rPr lang="en-US" sz="1400" i="1" dirty="0" smtClean="0">
                  <a:solidFill>
                    <a:schemeClr val="bg2">
                      <a:lumMod val="50000"/>
                    </a:schemeClr>
                  </a:solidFill>
                </a:rPr>
                <a:t>t</a:t>
              </a:r>
              <a:r>
                <a:rPr lang="en-US" sz="1400" baseline="-25000" dirty="0" smtClean="0">
                  <a:solidFill>
                    <a:schemeClr val="bg2">
                      <a:lumMod val="50000"/>
                    </a:schemeClr>
                  </a:solidFill>
                </a:rPr>
                <a:t>1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126927" y="2901994"/>
                  <a:ext cx="8065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=0;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6927" y="2901994"/>
                  <a:ext cx="806559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295685" y="3216956"/>
                  <a:ext cx="7400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=0;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5685" y="3216956"/>
                  <a:ext cx="740010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926219" y="3216697"/>
                  <a:ext cx="1323192" cy="324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219" y="3216697"/>
                  <a:ext cx="1323192" cy="32476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126927" y="3215480"/>
                  <a:ext cx="806559" cy="324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6927" y="3215480"/>
                  <a:ext cx="806559" cy="32476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292151" y="4044611"/>
                  <a:ext cx="7400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2151" y="4044611"/>
                  <a:ext cx="740010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888119" y="4044611"/>
                  <a:ext cx="7400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8119" y="4044611"/>
                  <a:ext cx="740010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566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7566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2085413"/>
                <a:ext cx="846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65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85413"/>
                <a:ext cx="846129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205829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2073466"/>
            <a:ext cx="0" cy="14513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217040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217040"/>
                <a:ext cx="102536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542182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852165"/>
                <a:ext cx="10281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=350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852165"/>
                <a:ext cx="102810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Пикирующий бомбардировщик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Пе-2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заходит на цель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под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углом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65</a:t>
            </a:r>
            <a:r>
              <a:rPr lang="ru-RU" altLang="ru-RU" sz="1400" baseline="30000" dirty="0" smtClean="0">
                <a:latin typeface="Gerbera"/>
                <a:cs typeface="Arial" panose="020B0604020202020204" pitchFamily="34" charset="0"/>
              </a:rPr>
              <a:t>о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 горизонту на скорости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95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м/c и сбрасывает бомбу на высоте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350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м. На каком расстоянии от цели в горизонтальном направлении летчик должен освободить бомбу, чтобы она поразила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цель, если сопротивление воздуха пренебрежимо мало?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8299" y="2392866"/>
                <a:ext cx="1026820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95 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92866"/>
                <a:ext cx="1026820" cy="4598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1396014" y="2042836"/>
            <a:ext cx="3578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Кинематические уравнения движения: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213693" y="3521982"/>
                <a:ext cx="1906484" cy="523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93" y="3521982"/>
                <a:ext cx="1906484" cy="52315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963989" y="3653737"/>
                <a:ext cx="14162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989" y="3653737"/>
                <a:ext cx="1416285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1386676" y="4355915"/>
            <a:ext cx="2558840" cy="526298"/>
            <a:chOff x="1386676" y="4355915"/>
            <a:chExt cx="2558840" cy="5262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969013" y="4355915"/>
                  <a:ext cx="1976503" cy="526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bSup>
                              <m:sSub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9013" y="4355915"/>
                  <a:ext cx="1976503" cy="52629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/>
            <p:cNvSpPr txBox="1"/>
            <p:nvPr/>
          </p:nvSpPr>
          <p:spPr>
            <a:xfrm>
              <a:off x="1386676" y="4484680"/>
              <a:ext cx="890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Тогда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632473" y="2357213"/>
                <a:ext cx="1906484" cy="523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73" y="2357213"/>
                <a:ext cx="1906484" cy="52315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382769" y="2488968"/>
                <a:ext cx="14162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69" y="2488968"/>
                <a:ext cx="1416285" cy="30777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1386676" y="2895721"/>
            <a:ext cx="2558840" cy="526298"/>
            <a:chOff x="1386676" y="2895721"/>
            <a:chExt cx="2558840" cy="5262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969013" y="2895721"/>
                  <a:ext cx="1976503" cy="526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bSup>
                              <m:sSub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9013" y="2895721"/>
                  <a:ext cx="1976503" cy="526298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TextBox 79"/>
            <p:cNvSpPr txBox="1"/>
            <p:nvPr/>
          </p:nvSpPr>
          <p:spPr>
            <a:xfrm>
              <a:off x="1386676" y="3024486"/>
              <a:ext cx="890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Тогда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89322" y="2064608"/>
            <a:ext cx="3096391" cy="2567264"/>
            <a:chOff x="5389322" y="2064608"/>
            <a:chExt cx="3096391" cy="2567264"/>
          </a:xfrm>
        </p:grpSpPr>
        <p:sp>
          <p:nvSpPr>
            <p:cNvPr id="85" name="Полилиния 84"/>
            <p:cNvSpPr/>
            <p:nvPr/>
          </p:nvSpPr>
          <p:spPr>
            <a:xfrm>
              <a:off x="5679646" y="2383972"/>
              <a:ext cx="1276350" cy="1657350"/>
            </a:xfrm>
            <a:custGeom>
              <a:avLst/>
              <a:gdLst>
                <a:gd name="connsiteX0" fmla="*/ 0 w 1276350"/>
                <a:gd name="connsiteY0" fmla="*/ 0 h 1657350"/>
                <a:gd name="connsiteX1" fmla="*/ 869950 w 1276350"/>
                <a:gd name="connsiteY1" fmla="*/ 742950 h 1657350"/>
                <a:gd name="connsiteX2" fmla="*/ 1276350 w 1276350"/>
                <a:gd name="connsiteY2" fmla="*/ 1657350 h 1657350"/>
                <a:gd name="connsiteX0" fmla="*/ 0 w 1276350"/>
                <a:gd name="connsiteY0" fmla="*/ 0 h 1657350"/>
                <a:gd name="connsiteX1" fmla="*/ 869950 w 1276350"/>
                <a:gd name="connsiteY1" fmla="*/ 742950 h 1657350"/>
                <a:gd name="connsiteX2" fmla="*/ 1276350 w 1276350"/>
                <a:gd name="connsiteY2" fmla="*/ 1657350 h 1657350"/>
                <a:gd name="connsiteX0" fmla="*/ 0 w 1276350"/>
                <a:gd name="connsiteY0" fmla="*/ 0 h 1657350"/>
                <a:gd name="connsiteX1" fmla="*/ 869950 w 1276350"/>
                <a:gd name="connsiteY1" fmla="*/ 742950 h 1657350"/>
                <a:gd name="connsiteX2" fmla="*/ 1276350 w 1276350"/>
                <a:gd name="connsiteY2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350" h="1657350">
                  <a:moveTo>
                    <a:pt x="0" y="0"/>
                  </a:moveTo>
                  <a:cubicBezTo>
                    <a:pt x="328612" y="233362"/>
                    <a:pt x="571500" y="374650"/>
                    <a:pt x="869950" y="742950"/>
                  </a:cubicBezTo>
                  <a:cubicBezTo>
                    <a:pt x="1168400" y="1111250"/>
                    <a:pt x="1179512" y="1338262"/>
                    <a:pt x="1276350" y="1657350"/>
                  </a:cubicBezTo>
                </a:path>
              </a:pathLst>
            </a:cu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5829632" y="2384845"/>
              <a:ext cx="70876" cy="114300"/>
            </a:xfrm>
            <a:custGeom>
              <a:avLst/>
              <a:gdLst>
                <a:gd name="connsiteX0" fmla="*/ 44450 w 83976"/>
                <a:gd name="connsiteY0" fmla="*/ 0 h 114300"/>
                <a:gd name="connsiteX1" fmla="*/ 82550 w 83976"/>
                <a:gd name="connsiteY1" fmla="*/ 60325 h 114300"/>
                <a:gd name="connsiteX2" fmla="*/ 0 w 83976"/>
                <a:gd name="connsiteY2" fmla="*/ 114300 h 114300"/>
                <a:gd name="connsiteX0" fmla="*/ 44450 w 70876"/>
                <a:gd name="connsiteY0" fmla="*/ 0 h 114300"/>
                <a:gd name="connsiteX1" fmla="*/ 68263 w 70876"/>
                <a:gd name="connsiteY1" fmla="*/ 74613 h 114300"/>
                <a:gd name="connsiteX2" fmla="*/ 0 w 70876"/>
                <a:gd name="connsiteY2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76" h="114300">
                  <a:moveTo>
                    <a:pt x="44450" y="0"/>
                  </a:moveTo>
                  <a:cubicBezTo>
                    <a:pt x="67204" y="20637"/>
                    <a:pt x="75671" y="55563"/>
                    <a:pt x="68263" y="74613"/>
                  </a:cubicBezTo>
                  <a:cubicBezTo>
                    <a:pt x="60855" y="93663"/>
                    <a:pt x="37571" y="96837"/>
                    <a:pt x="0" y="11430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" name="Прямая со стрелкой 89"/>
            <p:cNvCxnSpPr/>
            <p:nvPr/>
          </p:nvCxnSpPr>
          <p:spPr>
            <a:xfrm>
              <a:off x="5681399" y="2383168"/>
              <a:ext cx="0" cy="2210604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>
              <a:off x="5675049" y="2383621"/>
              <a:ext cx="2810664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>
              <a:off x="5681399" y="4068785"/>
              <a:ext cx="2711487" cy="0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5681617" y="2386278"/>
              <a:ext cx="2176414" cy="16520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/>
            <p:nvPr/>
          </p:nvCxnSpPr>
          <p:spPr>
            <a:xfrm>
              <a:off x="5685170" y="2387226"/>
              <a:ext cx="575468" cy="43728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186075" y="2588355"/>
                  <a:ext cx="375295" cy="302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075" y="2588355"/>
                  <a:ext cx="375295" cy="30284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10204" r="-1147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Прямая со стрелкой 99"/>
            <p:cNvCxnSpPr/>
            <p:nvPr/>
          </p:nvCxnSpPr>
          <p:spPr>
            <a:xfrm>
              <a:off x="5681995" y="2387226"/>
              <a:ext cx="575468" cy="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flipV="1">
              <a:off x="6257463" y="2389971"/>
              <a:ext cx="0" cy="43453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5789411" y="2104428"/>
                  <a:ext cx="444865" cy="302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411" y="2104428"/>
                  <a:ext cx="444865" cy="30284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10000" r="-821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Прямая соединительная линия 102"/>
            <p:cNvCxnSpPr/>
            <p:nvPr/>
          </p:nvCxnSpPr>
          <p:spPr>
            <a:xfrm flipH="1">
              <a:off x="5681995" y="2824871"/>
              <a:ext cx="575468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>
              <a:off x="5681995" y="2383168"/>
              <a:ext cx="0" cy="441703"/>
            </a:xfrm>
            <a:prstGeom prst="straightConnector1">
              <a:avLst/>
            </a:prstGeom>
            <a:ln w="19050">
              <a:solidFill>
                <a:srgbClr val="72B347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5631499" y="2537493"/>
                  <a:ext cx="444865" cy="302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99" y="2537493"/>
                  <a:ext cx="444865" cy="30284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t="-10000" r="-8219" b="-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TextBox 105"/>
            <p:cNvSpPr txBox="1"/>
            <p:nvPr/>
          </p:nvSpPr>
          <p:spPr>
            <a:xfrm>
              <a:off x="5873523" y="2335986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i="1" dirty="0" smtClean="0"/>
                <a:t>α</a:t>
              </a:r>
              <a:endParaRPr lang="ru-RU" i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253913" y="3752848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i="1" dirty="0" smtClean="0"/>
                <a:t>α</a:t>
              </a:r>
              <a:endParaRPr lang="ru-RU" i="1" dirty="0"/>
            </a:p>
          </p:txBody>
        </p:sp>
        <p:cxnSp>
          <p:nvCxnSpPr>
            <p:cNvPr id="108" name="Прямая со стрелкой 107"/>
            <p:cNvCxnSpPr/>
            <p:nvPr/>
          </p:nvCxnSpPr>
          <p:spPr>
            <a:xfrm>
              <a:off x="8096787" y="2390775"/>
              <a:ext cx="0" cy="165000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8038377" y="3077350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h</a:t>
              </a:r>
              <a:endParaRPr lang="ru-RU" i="1" dirty="0"/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6955996" y="4046807"/>
              <a:ext cx="0" cy="3170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/>
            <p:nvPr/>
          </p:nvCxnSpPr>
          <p:spPr>
            <a:xfrm>
              <a:off x="5681995" y="4324095"/>
              <a:ext cx="1274001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6180592" y="4068447"/>
              <a:ext cx="271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L</a:t>
              </a:r>
              <a:endParaRPr lang="ru-RU" i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027096" y="2064608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x</a:t>
              </a:r>
              <a:endParaRPr lang="ru-RU" i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389322" y="432409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y</a:t>
              </a:r>
              <a:endParaRPr lang="ru-RU" i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499283" y="2128307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</a:t>
              </a:r>
              <a:endParaRPr lang="ru-RU" i="1" dirty="0"/>
            </a:p>
          </p:txBody>
        </p:sp>
        <p:sp>
          <p:nvSpPr>
            <p:cNvPr id="116" name="Дуга 115"/>
            <p:cNvSpPr/>
            <p:nvPr/>
          </p:nvSpPr>
          <p:spPr>
            <a:xfrm rot="13764874">
              <a:off x="7499383" y="3774938"/>
              <a:ext cx="324812" cy="324812"/>
            </a:xfrm>
            <a:prstGeom prst="arc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7" name="Прямая со стрелкой 116"/>
            <p:cNvCxnSpPr/>
            <p:nvPr/>
          </p:nvCxnSpPr>
          <p:spPr>
            <a:xfrm>
              <a:off x="7619744" y="2713894"/>
              <a:ext cx="0" cy="32969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7295971" y="2803699"/>
                  <a:ext cx="330410" cy="302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971" y="2803699"/>
                  <a:ext cx="330410" cy="30284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t="-10000" r="-16667"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1384558" y="3470650"/>
                <a:ext cx="2470356" cy="310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558" y="3470650"/>
                <a:ext cx="2470356" cy="310213"/>
              </a:xfrm>
              <a:prstGeom prst="rect">
                <a:avLst/>
              </a:prstGeom>
              <a:blipFill rotWithShape="0">
                <a:blip r:embed="rId31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7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6914E-6 L -0.06302 -0.227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1132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6389 -0.2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1132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93827E-7 L 0.00035 -0.282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2" grpId="1"/>
      <p:bldP spid="87" grpId="0"/>
      <p:bldP spid="87" grpId="1"/>
      <p:bldP spid="70" grpId="0"/>
      <p:bldP spid="76" grpId="0"/>
      <p:bldP spid="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566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7566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2085413"/>
                <a:ext cx="846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65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85413"/>
                <a:ext cx="846129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205829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2073466"/>
            <a:ext cx="0" cy="14513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217040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217040"/>
                <a:ext cx="102536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542182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852165"/>
                <a:ext cx="10281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=350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852165"/>
                <a:ext cx="102810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Пикирующий бомбардировщик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Пе-2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заходит на цель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под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углом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65</a:t>
            </a:r>
            <a:r>
              <a:rPr lang="ru-RU" altLang="ru-RU" sz="1400" baseline="30000" dirty="0" smtClean="0">
                <a:latin typeface="Gerbera"/>
                <a:cs typeface="Arial" panose="020B0604020202020204" pitchFamily="34" charset="0"/>
              </a:rPr>
              <a:t>о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 горизонту на скорости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95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м/c и сбрасывает бомбу на высоте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350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м. На каком расстоянии от цели в горизонтальном направлении летчик должен освободить бомбу, чтобы она поразила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цель, если сопротивление воздуха пренебрежимо мало?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8299" y="2392866"/>
                <a:ext cx="1026820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95 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92866"/>
                <a:ext cx="1026820" cy="4598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1396014" y="2042836"/>
            <a:ext cx="3578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Кинематические уравнения движения: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632473" y="2357213"/>
                <a:ext cx="1906484" cy="523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73" y="2357213"/>
                <a:ext cx="1906484" cy="52315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382769" y="2488968"/>
                <a:ext cx="14162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69" y="2488968"/>
                <a:ext cx="1416285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1386676" y="2895721"/>
            <a:ext cx="2558840" cy="526298"/>
            <a:chOff x="1386676" y="2895721"/>
            <a:chExt cx="2558840" cy="5262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969013" y="2895721"/>
                  <a:ext cx="1976503" cy="526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bSup>
                              <m:sSub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9013" y="2895721"/>
                  <a:ext cx="1976503" cy="52629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TextBox 79"/>
            <p:cNvSpPr txBox="1"/>
            <p:nvPr/>
          </p:nvSpPr>
          <p:spPr>
            <a:xfrm>
              <a:off x="1386676" y="3024486"/>
              <a:ext cx="890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</a:rPr>
                <a:t>Тогда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384558" y="3470650"/>
                <a:ext cx="2470356" cy="310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558" y="3470650"/>
                <a:ext cx="2470356" cy="310213"/>
              </a:xfrm>
              <a:prstGeom prst="rect">
                <a:avLst/>
              </a:prstGeom>
              <a:blipFill rotWithShape="0">
                <a:blip r:embed="rId1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387923" y="3852367"/>
                <a:ext cx="2412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923" y="3852367"/>
                <a:ext cx="2412648" cy="307777"/>
              </a:xfrm>
              <a:prstGeom prst="rect">
                <a:avLst/>
              </a:prstGeom>
              <a:blipFill rotWithShape="0">
                <a:blip r:embed="rId1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390171" y="4203072"/>
                <a:ext cx="3262303" cy="59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+8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𝑔h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ru-RU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71" y="4203072"/>
                <a:ext cx="3262303" cy="5973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590436" y="3847939"/>
                <a:ext cx="18832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+8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𝑔h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436" y="3847939"/>
                <a:ext cx="18832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Группа 70"/>
          <p:cNvGrpSpPr/>
          <p:nvPr/>
        </p:nvGrpSpPr>
        <p:grpSpPr>
          <a:xfrm>
            <a:off x="5389322" y="2064608"/>
            <a:ext cx="3096391" cy="2567264"/>
            <a:chOff x="5389322" y="2064608"/>
            <a:chExt cx="3096391" cy="2567264"/>
          </a:xfrm>
        </p:grpSpPr>
        <p:sp>
          <p:nvSpPr>
            <p:cNvPr id="72" name="Полилиния 71"/>
            <p:cNvSpPr/>
            <p:nvPr/>
          </p:nvSpPr>
          <p:spPr>
            <a:xfrm>
              <a:off x="5679646" y="2383972"/>
              <a:ext cx="1276350" cy="1657350"/>
            </a:xfrm>
            <a:custGeom>
              <a:avLst/>
              <a:gdLst>
                <a:gd name="connsiteX0" fmla="*/ 0 w 1276350"/>
                <a:gd name="connsiteY0" fmla="*/ 0 h 1657350"/>
                <a:gd name="connsiteX1" fmla="*/ 869950 w 1276350"/>
                <a:gd name="connsiteY1" fmla="*/ 742950 h 1657350"/>
                <a:gd name="connsiteX2" fmla="*/ 1276350 w 1276350"/>
                <a:gd name="connsiteY2" fmla="*/ 1657350 h 1657350"/>
                <a:gd name="connsiteX0" fmla="*/ 0 w 1276350"/>
                <a:gd name="connsiteY0" fmla="*/ 0 h 1657350"/>
                <a:gd name="connsiteX1" fmla="*/ 869950 w 1276350"/>
                <a:gd name="connsiteY1" fmla="*/ 742950 h 1657350"/>
                <a:gd name="connsiteX2" fmla="*/ 1276350 w 1276350"/>
                <a:gd name="connsiteY2" fmla="*/ 1657350 h 1657350"/>
                <a:gd name="connsiteX0" fmla="*/ 0 w 1276350"/>
                <a:gd name="connsiteY0" fmla="*/ 0 h 1657350"/>
                <a:gd name="connsiteX1" fmla="*/ 869950 w 1276350"/>
                <a:gd name="connsiteY1" fmla="*/ 742950 h 1657350"/>
                <a:gd name="connsiteX2" fmla="*/ 1276350 w 1276350"/>
                <a:gd name="connsiteY2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350" h="1657350">
                  <a:moveTo>
                    <a:pt x="0" y="0"/>
                  </a:moveTo>
                  <a:cubicBezTo>
                    <a:pt x="328612" y="233362"/>
                    <a:pt x="571500" y="374650"/>
                    <a:pt x="869950" y="742950"/>
                  </a:cubicBezTo>
                  <a:cubicBezTo>
                    <a:pt x="1168400" y="1111250"/>
                    <a:pt x="1179512" y="1338262"/>
                    <a:pt x="1276350" y="1657350"/>
                  </a:cubicBezTo>
                </a:path>
              </a:pathLst>
            </a:cu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5829632" y="2384845"/>
              <a:ext cx="70876" cy="114300"/>
            </a:xfrm>
            <a:custGeom>
              <a:avLst/>
              <a:gdLst>
                <a:gd name="connsiteX0" fmla="*/ 44450 w 83976"/>
                <a:gd name="connsiteY0" fmla="*/ 0 h 114300"/>
                <a:gd name="connsiteX1" fmla="*/ 82550 w 83976"/>
                <a:gd name="connsiteY1" fmla="*/ 60325 h 114300"/>
                <a:gd name="connsiteX2" fmla="*/ 0 w 83976"/>
                <a:gd name="connsiteY2" fmla="*/ 114300 h 114300"/>
                <a:gd name="connsiteX0" fmla="*/ 44450 w 70876"/>
                <a:gd name="connsiteY0" fmla="*/ 0 h 114300"/>
                <a:gd name="connsiteX1" fmla="*/ 68263 w 70876"/>
                <a:gd name="connsiteY1" fmla="*/ 74613 h 114300"/>
                <a:gd name="connsiteX2" fmla="*/ 0 w 70876"/>
                <a:gd name="connsiteY2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76" h="114300">
                  <a:moveTo>
                    <a:pt x="44450" y="0"/>
                  </a:moveTo>
                  <a:cubicBezTo>
                    <a:pt x="67204" y="20637"/>
                    <a:pt x="75671" y="55563"/>
                    <a:pt x="68263" y="74613"/>
                  </a:cubicBezTo>
                  <a:cubicBezTo>
                    <a:pt x="60855" y="93663"/>
                    <a:pt x="37571" y="96837"/>
                    <a:pt x="0" y="11430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>
              <a:off x="5681399" y="2383168"/>
              <a:ext cx="0" cy="2210604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/>
            <p:nvPr/>
          </p:nvCxnSpPr>
          <p:spPr>
            <a:xfrm>
              <a:off x="5675049" y="2383621"/>
              <a:ext cx="2810664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/>
            <p:nvPr/>
          </p:nvCxnSpPr>
          <p:spPr>
            <a:xfrm>
              <a:off x="5681399" y="4068785"/>
              <a:ext cx="2711487" cy="0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5681617" y="2386278"/>
              <a:ext cx="2176414" cy="16520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/>
            <p:nvPr/>
          </p:nvCxnSpPr>
          <p:spPr>
            <a:xfrm>
              <a:off x="5685170" y="2387226"/>
              <a:ext cx="575468" cy="43728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6186075" y="2588355"/>
                  <a:ext cx="375295" cy="302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075" y="2588355"/>
                  <a:ext cx="375295" cy="30284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10204" r="-1147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Прямая со стрелкой 89"/>
            <p:cNvCxnSpPr/>
            <p:nvPr/>
          </p:nvCxnSpPr>
          <p:spPr>
            <a:xfrm>
              <a:off x="5681995" y="2387226"/>
              <a:ext cx="575468" cy="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V="1">
              <a:off x="6257463" y="2389971"/>
              <a:ext cx="0" cy="43453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5789411" y="2104428"/>
                  <a:ext cx="444865" cy="302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411" y="2104428"/>
                  <a:ext cx="444865" cy="30284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10000" r="-821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Прямая соединительная линия 94"/>
            <p:cNvCxnSpPr/>
            <p:nvPr/>
          </p:nvCxnSpPr>
          <p:spPr>
            <a:xfrm flipH="1">
              <a:off x="5681995" y="2824871"/>
              <a:ext cx="575468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5681995" y="2383168"/>
              <a:ext cx="0" cy="441703"/>
            </a:xfrm>
            <a:prstGeom prst="straightConnector1">
              <a:avLst/>
            </a:prstGeom>
            <a:ln w="19050">
              <a:solidFill>
                <a:srgbClr val="72B347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631499" y="2537493"/>
                  <a:ext cx="444865" cy="302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99" y="2537493"/>
                  <a:ext cx="444865" cy="30284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10000" r="-8219" b="-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TextBox 98"/>
            <p:cNvSpPr txBox="1"/>
            <p:nvPr/>
          </p:nvSpPr>
          <p:spPr>
            <a:xfrm>
              <a:off x="5873523" y="2335986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i="1" dirty="0" smtClean="0"/>
                <a:t>α</a:t>
              </a:r>
              <a:endParaRPr lang="ru-RU" i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53913" y="3752848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i="1" dirty="0" smtClean="0"/>
                <a:t>α</a:t>
              </a:r>
              <a:endParaRPr lang="ru-RU" i="1" dirty="0"/>
            </a:p>
          </p:txBody>
        </p:sp>
        <p:cxnSp>
          <p:nvCxnSpPr>
            <p:cNvPr id="101" name="Прямая со стрелкой 100"/>
            <p:cNvCxnSpPr/>
            <p:nvPr/>
          </p:nvCxnSpPr>
          <p:spPr>
            <a:xfrm>
              <a:off x="8096787" y="2390775"/>
              <a:ext cx="0" cy="165000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8038377" y="3077350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h</a:t>
              </a:r>
              <a:endParaRPr lang="ru-RU" i="1" dirty="0"/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6955996" y="4046807"/>
              <a:ext cx="0" cy="3170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>
              <a:off x="5681995" y="4324095"/>
              <a:ext cx="1274001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180592" y="4068447"/>
              <a:ext cx="271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L</a:t>
              </a:r>
              <a:endParaRPr lang="ru-RU" i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027096" y="2064608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x</a:t>
              </a:r>
              <a:endParaRPr lang="ru-RU" i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389322" y="432409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y</a:t>
              </a:r>
              <a:endParaRPr lang="ru-RU" i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99283" y="2128307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</a:t>
              </a:r>
              <a:endParaRPr lang="ru-RU" i="1" dirty="0"/>
            </a:p>
          </p:txBody>
        </p:sp>
        <p:sp>
          <p:nvSpPr>
            <p:cNvPr id="109" name="Дуга 108"/>
            <p:cNvSpPr/>
            <p:nvPr/>
          </p:nvSpPr>
          <p:spPr>
            <a:xfrm rot="13764874">
              <a:off x="7499383" y="3774938"/>
              <a:ext cx="324812" cy="324812"/>
            </a:xfrm>
            <a:prstGeom prst="arc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0" name="Прямая со стрелкой 109"/>
            <p:cNvCxnSpPr/>
            <p:nvPr/>
          </p:nvCxnSpPr>
          <p:spPr>
            <a:xfrm>
              <a:off x="7619744" y="2713894"/>
              <a:ext cx="0" cy="32969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7295971" y="2803699"/>
                  <a:ext cx="330410" cy="302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971" y="2803699"/>
                  <a:ext cx="330410" cy="30284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10000" r="-16667"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717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390171" y="2889151"/>
                <a:ext cx="3262303" cy="59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+8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𝑔h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ru-RU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71" y="2889151"/>
                <a:ext cx="3262303" cy="5973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566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7566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2085413"/>
                <a:ext cx="846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65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85413"/>
                <a:ext cx="846129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205829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2073466"/>
            <a:ext cx="0" cy="14513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217040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217040"/>
                <a:ext cx="102536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542182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852165"/>
                <a:ext cx="10281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=350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852165"/>
                <a:ext cx="102810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Пикирующий бомбардировщик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Пе-2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заходит на цель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под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углом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65</a:t>
            </a:r>
            <a:r>
              <a:rPr lang="ru-RU" altLang="ru-RU" sz="1400" baseline="30000" dirty="0" smtClean="0">
                <a:latin typeface="Gerbera"/>
                <a:cs typeface="Arial" panose="020B0604020202020204" pitchFamily="34" charset="0"/>
              </a:rPr>
              <a:t>о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 горизонту на скорости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95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м/c и сбрасывает бомбу на высоте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350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м. На каком расстоянии от цели в горизонтальном направлении летчик должен освободить бомбу, чтобы она поразила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цель, если сопротивление воздуха пренебрежимо мало?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8299" y="2392866"/>
                <a:ext cx="1026820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95 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92866"/>
                <a:ext cx="1026820" cy="4598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1396014" y="2042836"/>
            <a:ext cx="3578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Кинематические уравнения движения: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632473" y="2357213"/>
                <a:ext cx="1906484" cy="523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73" y="2357213"/>
                <a:ext cx="1906484" cy="52315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382769" y="2488968"/>
                <a:ext cx="14162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69" y="2488968"/>
                <a:ext cx="1416285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390171" y="4203072"/>
                <a:ext cx="3262303" cy="59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+8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𝑔h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ru-RU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71" y="4203072"/>
                <a:ext cx="3262303" cy="5973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1384558" y="2895721"/>
            <a:ext cx="4089086" cy="1264423"/>
            <a:chOff x="1384558" y="2895721"/>
            <a:chExt cx="4089086" cy="126442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386676" y="2895721"/>
              <a:ext cx="2558840" cy="526298"/>
              <a:chOff x="1386676" y="2895721"/>
              <a:chExt cx="2558840" cy="5262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969013" y="2895721"/>
                    <a:ext cx="1976503" cy="5262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bSup>
                                <m:sSubSup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9013" y="2895721"/>
                    <a:ext cx="1976503" cy="526298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0" name="TextBox 79"/>
              <p:cNvSpPr txBox="1"/>
              <p:nvPr/>
            </p:nvSpPr>
            <p:spPr>
              <a:xfrm>
                <a:off x="1386676" y="3024486"/>
                <a:ext cx="8903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bg2">
                        <a:lumMod val="50000"/>
                      </a:schemeClr>
                    </a:solidFill>
                  </a:rPr>
                  <a:t>Тогда</a:t>
                </a:r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1384558" y="3470650"/>
                  <a:ext cx="2470356" cy="3102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=0;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558" y="3470650"/>
                  <a:ext cx="2470356" cy="31021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1387923" y="3852367"/>
                  <a:ext cx="24126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−2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</m:d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923" y="3852367"/>
                  <a:ext cx="2412648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3590436" y="3847939"/>
                  <a:ext cx="188320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+8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𝑔h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0436" y="3847939"/>
                  <a:ext cx="1883208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90171" y="3793631"/>
                <a:ext cx="3914979" cy="597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𝑔h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71" y="3793631"/>
                <a:ext cx="3914979" cy="59734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1392076" y="3485854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Расстояние до цели: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5389322" y="2064608"/>
            <a:ext cx="3096391" cy="2567264"/>
            <a:chOff x="5389322" y="2064608"/>
            <a:chExt cx="3096391" cy="2567264"/>
          </a:xfrm>
        </p:grpSpPr>
        <p:sp>
          <p:nvSpPr>
            <p:cNvPr id="81" name="Полилиния 80"/>
            <p:cNvSpPr/>
            <p:nvPr/>
          </p:nvSpPr>
          <p:spPr>
            <a:xfrm>
              <a:off x="5679646" y="2383972"/>
              <a:ext cx="1276350" cy="1657350"/>
            </a:xfrm>
            <a:custGeom>
              <a:avLst/>
              <a:gdLst>
                <a:gd name="connsiteX0" fmla="*/ 0 w 1276350"/>
                <a:gd name="connsiteY0" fmla="*/ 0 h 1657350"/>
                <a:gd name="connsiteX1" fmla="*/ 869950 w 1276350"/>
                <a:gd name="connsiteY1" fmla="*/ 742950 h 1657350"/>
                <a:gd name="connsiteX2" fmla="*/ 1276350 w 1276350"/>
                <a:gd name="connsiteY2" fmla="*/ 1657350 h 1657350"/>
                <a:gd name="connsiteX0" fmla="*/ 0 w 1276350"/>
                <a:gd name="connsiteY0" fmla="*/ 0 h 1657350"/>
                <a:gd name="connsiteX1" fmla="*/ 869950 w 1276350"/>
                <a:gd name="connsiteY1" fmla="*/ 742950 h 1657350"/>
                <a:gd name="connsiteX2" fmla="*/ 1276350 w 1276350"/>
                <a:gd name="connsiteY2" fmla="*/ 1657350 h 1657350"/>
                <a:gd name="connsiteX0" fmla="*/ 0 w 1276350"/>
                <a:gd name="connsiteY0" fmla="*/ 0 h 1657350"/>
                <a:gd name="connsiteX1" fmla="*/ 869950 w 1276350"/>
                <a:gd name="connsiteY1" fmla="*/ 742950 h 1657350"/>
                <a:gd name="connsiteX2" fmla="*/ 1276350 w 1276350"/>
                <a:gd name="connsiteY2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350" h="1657350">
                  <a:moveTo>
                    <a:pt x="0" y="0"/>
                  </a:moveTo>
                  <a:cubicBezTo>
                    <a:pt x="328612" y="233362"/>
                    <a:pt x="571500" y="374650"/>
                    <a:pt x="869950" y="742950"/>
                  </a:cubicBezTo>
                  <a:cubicBezTo>
                    <a:pt x="1168400" y="1111250"/>
                    <a:pt x="1179512" y="1338262"/>
                    <a:pt x="1276350" y="1657350"/>
                  </a:cubicBezTo>
                </a:path>
              </a:pathLst>
            </a:cu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5829632" y="2384845"/>
              <a:ext cx="70876" cy="114300"/>
            </a:xfrm>
            <a:custGeom>
              <a:avLst/>
              <a:gdLst>
                <a:gd name="connsiteX0" fmla="*/ 44450 w 83976"/>
                <a:gd name="connsiteY0" fmla="*/ 0 h 114300"/>
                <a:gd name="connsiteX1" fmla="*/ 82550 w 83976"/>
                <a:gd name="connsiteY1" fmla="*/ 60325 h 114300"/>
                <a:gd name="connsiteX2" fmla="*/ 0 w 83976"/>
                <a:gd name="connsiteY2" fmla="*/ 114300 h 114300"/>
                <a:gd name="connsiteX0" fmla="*/ 44450 w 70876"/>
                <a:gd name="connsiteY0" fmla="*/ 0 h 114300"/>
                <a:gd name="connsiteX1" fmla="*/ 68263 w 70876"/>
                <a:gd name="connsiteY1" fmla="*/ 74613 h 114300"/>
                <a:gd name="connsiteX2" fmla="*/ 0 w 70876"/>
                <a:gd name="connsiteY2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76" h="114300">
                  <a:moveTo>
                    <a:pt x="44450" y="0"/>
                  </a:moveTo>
                  <a:cubicBezTo>
                    <a:pt x="67204" y="20637"/>
                    <a:pt x="75671" y="55563"/>
                    <a:pt x="68263" y="74613"/>
                  </a:cubicBezTo>
                  <a:cubicBezTo>
                    <a:pt x="60855" y="93663"/>
                    <a:pt x="37571" y="96837"/>
                    <a:pt x="0" y="11430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>
              <a:off x="5681399" y="2383168"/>
              <a:ext cx="0" cy="2210604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/>
            <p:nvPr/>
          </p:nvCxnSpPr>
          <p:spPr>
            <a:xfrm>
              <a:off x="5675049" y="2383621"/>
              <a:ext cx="2810664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/>
            <p:nvPr/>
          </p:nvCxnSpPr>
          <p:spPr>
            <a:xfrm>
              <a:off x="5681399" y="4068785"/>
              <a:ext cx="2711487" cy="0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5681617" y="2386278"/>
              <a:ext cx="2176414" cy="16520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/>
            <p:nvPr/>
          </p:nvCxnSpPr>
          <p:spPr>
            <a:xfrm>
              <a:off x="5685170" y="2387226"/>
              <a:ext cx="575468" cy="43728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6186075" y="2588355"/>
                  <a:ext cx="375295" cy="302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075" y="2588355"/>
                  <a:ext cx="375295" cy="30284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10204" r="-1147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Прямая со стрелкой 94"/>
            <p:cNvCxnSpPr/>
            <p:nvPr/>
          </p:nvCxnSpPr>
          <p:spPr>
            <a:xfrm>
              <a:off x="5681995" y="2387226"/>
              <a:ext cx="575468" cy="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V="1">
              <a:off x="6257463" y="2389971"/>
              <a:ext cx="0" cy="43453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789411" y="2104428"/>
                  <a:ext cx="444865" cy="302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411" y="2104428"/>
                  <a:ext cx="444865" cy="30284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10000" r="-821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Прямая соединительная линия 98"/>
            <p:cNvCxnSpPr/>
            <p:nvPr/>
          </p:nvCxnSpPr>
          <p:spPr>
            <a:xfrm flipH="1">
              <a:off x="5681995" y="2824871"/>
              <a:ext cx="575468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/>
            <p:nvPr/>
          </p:nvCxnSpPr>
          <p:spPr>
            <a:xfrm>
              <a:off x="5681995" y="2383168"/>
              <a:ext cx="0" cy="441703"/>
            </a:xfrm>
            <a:prstGeom prst="straightConnector1">
              <a:avLst/>
            </a:prstGeom>
            <a:ln w="19050">
              <a:solidFill>
                <a:srgbClr val="72B347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5631499" y="2537493"/>
                  <a:ext cx="444865" cy="302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99" y="2537493"/>
                  <a:ext cx="444865" cy="30284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t="-10000" r="-8219" b="-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TextBox 101"/>
            <p:cNvSpPr txBox="1"/>
            <p:nvPr/>
          </p:nvSpPr>
          <p:spPr>
            <a:xfrm>
              <a:off x="5873523" y="2335986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i="1" dirty="0" smtClean="0"/>
                <a:t>α</a:t>
              </a:r>
              <a:endParaRPr lang="ru-RU" i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253913" y="3752848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i="1" dirty="0" smtClean="0"/>
                <a:t>α</a:t>
              </a:r>
              <a:endParaRPr lang="ru-RU" i="1" dirty="0"/>
            </a:p>
          </p:txBody>
        </p:sp>
        <p:cxnSp>
          <p:nvCxnSpPr>
            <p:cNvPr id="104" name="Прямая со стрелкой 103"/>
            <p:cNvCxnSpPr/>
            <p:nvPr/>
          </p:nvCxnSpPr>
          <p:spPr>
            <a:xfrm>
              <a:off x="8096787" y="2390775"/>
              <a:ext cx="0" cy="165000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8038377" y="3077350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h</a:t>
              </a:r>
              <a:endParaRPr lang="ru-RU" i="1" dirty="0"/>
            </a:p>
          </p:txBody>
        </p: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6955996" y="4046807"/>
              <a:ext cx="0" cy="3170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/>
            <p:nvPr/>
          </p:nvCxnSpPr>
          <p:spPr>
            <a:xfrm>
              <a:off x="5681995" y="4324095"/>
              <a:ext cx="1274001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6180592" y="4068447"/>
              <a:ext cx="271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L</a:t>
              </a:r>
              <a:endParaRPr lang="ru-RU" i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27096" y="2064608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x</a:t>
              </a:r>
              <a:endParaRPr lang="ru-RU" i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89322" y="432409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y</a:t>
              </a:r>
              <a:endParaRPr lang="ru-RU" i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99283" y="2128307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</a:t>
              </a:r>
              <a:endParaRPr lang="ru-RU" i="1" dirty="0"/>
            </a:p>
          </p:txBody>
        </p:sp>
        <p:sp>
          <p:nvSpPr>
            <p:cNvPr id="112" name="Дуга 111"/>
            <p:cNvSpPr/>
            <p:nvPr/>
          </p:nvSpPr>
          <p:spPr>
            <a:xfrm rot="13764874">
              <a:off x="7499383" y="3774938"/>
              <a:ext cx="324812" cy="324812"/>
            </a:xfrm>
            <a:prstGeom prst="arc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3" name="Прямая со стрелкой 112"/>
            <p:cNvCxnSpPr/>
            <p:nvPr/>
          </p:nvCxnSpPr>
          <p:spPr>
            <a:xfrm>
              <a:off x="7619744" y="2713894"/>
              <a:ext cx="0" cy="32969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7295971" y="2803699"/>
                  <a:ext cx="330410" cy="302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971" y="2803699"/>
                  <a:ext cx="330410" cy="30284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t="-10000" r="-16667"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681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5802E-6 L 0.00052 -0.2561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2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9" grpId="0"/>
      <p:bldP spid="89" grpId="1"/>
      <p:bldP spid="72" grpId="0"/>
      <p:bldP spid="77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3641</TotalTime>
  <Words>1853</Words>
  <Application>Microsoft Office PowerPoint</Application>
  <PresentationFormat>Экран (16:9)</PresentationFormat>
  <Paragraphs>518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Gerbera</vt:lpstr>
      <vt:lpstr>Cambria Math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247</cp:revision>
  <dcterms:created xsi:type="dcterms:W3CDTF">2015-09-21T08:48:07Z</dcterms:created>
  <dcterms:modified xsi:type="dcterms:W3CDTF">2016-01-29T06:55:48Z</dcterms:modified>
</cp:coreProperties>
</file>