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97" r:id="rId3"/>
    <p:sldId id="298" r:id="rId4"/>
    <p:sldId id="327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2" r:id="rId16"/>
    <p:sldId id="313" r:id="rId17"/>
    <p:sldId id="311" r:id="rId18"/>
    <p:sldId id="314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18" r:id="rId28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29"/>
      <p:bold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7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903" userDrawn="1">
          <p15:clr>
            <a:srgbClr val="A4A3A4"/>
          </p15:clr>
        </p15:guide>
        <p15:guide id="8" orient="horz" pos="1837" userDrawn="1">
          <p15:clr>
            <a:srgbClr val="A4A3A4"/>
          </p15:clr>
        </p15:guide>
        <p15:guide id="12" pos="4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CC66"/>
    <a:srgbClr val="CC00FF"/>
    <a:srgbClr val="558F35"/>
    <a:srgbClr val="6FB242"/>
    <a:srgbClr val="767171"/>
    <a:srgbClr val="44546A"/>
    <a:srgbClr val="68707B"/>
    <a:srgbClr val="569BD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76" y="96"/>
      </p:cViewPr>
      <p:guideLst>
        <p:guide orient="horz" pos="237"/>
        <p:guide pos="227"/>
        <p:guide orient="horz" pos="2981"/>
        <p:guide pos="5534"/>
        <p:guide pos="2744"/>
        <p:guide pos="3016"/>
        <p:guide pos="2903"/>
        <p:guide orient="horz" pos="1837"/>
        <p:guide pos="4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90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25.png"/><Relationship Id="rId12" Type="http://schemas.openxmlformats.org/officeDocument/2006/relationships/image" Target="../media/image370.png"/><Relationship Id="rId17" Type="http://schemas.openxmlformats.org/officeDocument/2006/relationships/image" Target="../media/image40.png"/><Relationship Id="rId25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24" Type="http://schemas.openxmlformats.org/officeDocument/2006/relationships/image" Target="../media/image35.png"/><Relationship Id="rId15" Type="http://schemas.openxmlformats.org/officeDocument/2006/relationships/image" Target="../media/image33.png"/><Relationship Id="rId23" Type="http://schemas.openxmlformats.org/officeDocument/2006/relationships/image" Target="../media/image46.png"/><Relationship Id="rId10" Type="http://schemas.openxmlformats.org/officeDocument/2006/relationships/image" Target="../media/image26.png"/><Relationship Id="rId19" Type="http://schemas.openxmlformats.org/officeDocument/2006/relationships/image" Target="../media/image42.png"/><Relationship Id="rId14" Type="http://schemas.openxmlformats.org/officeDocument/2006/relationships/image" Target="../media/image39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59.png"/><Relationship Id="rId3" Type="http://schemas.openxmlformats.org/officeDocument/2006/relationships/image" Target="../media/image40.png"/><Relationship Id="rId21" Type="http://schemas.openxmlformats.org/officeDocument/2006/relationships/image" Target="../media/image36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24" Type="http://schemas.openxmlformats.org/officeDocument/2006/relationships/image" Target="../media/image57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23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0.png"/><Relationship Id="rId18" Type="http://schemas.openxmlformats.org/officeDocument/2006/relationships/image" Target="../media/image36.png"/><Relationship Id="rId3" Type="http://schemas.openxmlformats.org/officeDocument/2006/relationships/image" Target="../media/image47.png"/><Relationship Id="rId21" Type="http://schemas.openxmlformats.org/officeDocument/2006/relationships/image" Target="../media/image62.png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60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0.png"/><Relationship Id="rId23" Type="http://schemas.openxmlformats.org/officeDocument/2006/relationships/image" Target="../media/image64.png"/><Relationship Id="rId10" Type="http://schemas.openxmlformats.org/officeDocument/2006/relationships/image" Target="../media/image53.png"/><Relationship Id="rId19" Type="http://schemas.openxmlformats.org/officeDocument/2006/relationships/image" Target="../media/image600.png"/><Relationship Id="rId4" Type="http://schemas.openxmlformats.org/officeDocument/2006/relationships/image" Target="../media/image30.png"/><Relationship Id="rId9" Type="http://schemas.openxmlformats.org/officeDocument/2006/relationships/image" Target="../media/image52.png"/><Relationship Id="rId14" Type="http://schemas.openxmlformats.org/officeDocument/2006/relationships/image" Target="../media/image570.png"/><Relationship Id="rId22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0.png"/><Relationship Id="rId18" Type="http://schemas.openxmlformats.org/officeDocument/2006/relationships/image" Target="../media/image36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8.png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17" Type="http://schemas.openxmlformats.org/officeDocument/2006/relationships/image" Target="../media/image35.png"/><Relationship Id="rId25" Type="http://schemas.openxmlformats.org/officeDocument/2006/relationships/image" Target="../media/image69.png"/><Relationship Id="rId2" Type="http://schemas.openxmlformats.org/officeDocument/2006/relationships/image" Target="../media/image3.png"/><Relationship Id="rId16" Type="http://schemas.openxmlformats.org/officeDocument/2006/relationships/image" Target="../media/image60.png"/><Relationship Id="rId20" Type="http://schemas.openxmlformats.org/officeDocument/2006/relationships/image" Target="../media/image61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7.png"/><Relationship Id="rId24" Type="http://schemas.openxmlformats.org/officeDocument/2006/relationships/image" Target="../media/image680.png"/><Relationship Id="rId5" Type="http://schemas.openxmlformats.org/officeDocument/2006/relationships/image" Target="../media/image48.png"/><Relationship Id="rId15" Type="http://schemas.openxmlformats.org/officeDocument/2006/relationships/image" Target="../media/image580.png"/><Relationship Id="rId23" Type="http://schemas.openxmlformats.org/officeDocument/2006/relationships/image" Target="../media/image64.png"/><Relationship Id="rId28" Type="http://schemas.openxmlformats.org/officeDocument/2006/relationships/image" Target="../media/image72.png"/><Relationship Id="rId10" Type="http://schemas.openxmlformats.org/officeDocument/2006/relationships/image" Target="../media/image66.png"/><Relationship Id="rId19" Type="http://schemas.openxmlformats.org/officeDocument/2006/relationships/image" Target="../media/image600.png"/><Relationship Id="rId9" Type="http://schemas.openxmlformats.org/officeDocument/2006/relationships/image" Target="../media/image65.png"/><Relationship Id="rId14" Type="http://schemas.openxmlformats.org/officeDocument/2006/relationships/image" Target="../media/image570.png"/><Relationship Id="rId22" Type="http://schemas.openxmlformats.org/officeDocument/2006/relationships/image" Target="../media/image63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31" Type="http://schemas.openxmlformats.org/officeDocument/2006/relationships/image" Target="../media/image7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4.pn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2.png"/><Relationship Id="rId3" Type="http://schemas.openxmlformats.org/officeDocument/2006/relationships/image" Target="../media/image94.png"/><Relationship Id="rId21" Type="http://schemas.openxmlformats.org/officeDocument/2006/relationships/image" Target="../media/image751.png"/><Relationship Id="rId7" Type="http://schemas.openxmlformats.org/officeDocument/2006/relationships/image" Target="../media/image78.png"/><Relationship Id="rId12" Type="http://schemas.openxmlformats.org/officeDocument/2006/relationships/image" Target="../media/image90.png"/><Relationship Id="rId17" Type="http://schemas.openxmlformats.org/officeDocument/2006/relationships/image" Target="../media/image104.png"/><Relationship Id="rId25" Type="http://schemas.openxmlformats.org/officeDocument/2006/relationships/image" Target="../media/image111.png"/><Relationship Id="rId2" Type="http://schemas.openxmlformats.org/officeDocument/2006/relationships/image" Target="../media/image3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9.png"/><Relationship Id="rId24" Type="http://schemas.openxmlformats.org/officeDocument/2006/relationships/image" Target="../media/image110.png"/><Relationship Id="rId15" Type="http://schemas.openxmlformats.org/officeDocument/2006/relationships/image" Target="../media/image102.png"/><Relationship Id="rId23" Type="http://schemas.openxmlformats.org/officeDocument/2006/relationships/image" Target="../media/image109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0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0.png"/><Relationship Id="rId11" Type="http://schemas.openxmlformats.org/officeDocument/2006/relationships/image" Target="../media/image119.png"/><Relationship Id="rId5" Type="http://schemas.openxmlformats.org/officeDocument/2006/relationships/image" Target="../media/image1130.png"/><Relationship Id="rId10" Type="http://schemas.openxmlformats.org/officeDocument/2006/relationships/image" Target="../media/image118.png"/><Relationship Id="rId4" Type="http://schemas.openxmlformats.org/officeDocument/2006/relationships/image" Target="../media/image1120.png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0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0.png"/><Relationship Id="rId11" Type="http://schemas.openxmlformats.org/officeDocument/2006/relationships/image" Target="../media/image119.png"/><Relationship Id="rId5" Type="http://schemas.openxmlformats.org/officeDocument/2006/relationships/image" Target="../media/image1130.png"/><Relationship Id="rId10" Type="http://schemas.openxmlformats.org/officeDocument/2006/relationships/image" Target="../media/image118.png"/><Relationship Id="rId4" Type="http://schemas.openxmlformats.org/officeDocument/2006/relationships/image" Target="../media/image1120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1.gif"/><Relationship Id="rId3" Type="http://schemas.openxmlformats.org/officeDocument/2006/relationships/image" Target="../media/image1110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0.png"/><Relationship Id="rId11" Type="http://schemas.openxmlformats.org/officeDocument/2006/relationships/image" Target="../media/image119.png"/><Relationship Id="rId5" Type="http://schemas.openxmlformats.org/officeDocument/2006/relationships/image" Target="../media/image1130.png"/><Relationship Id="rId10" Type="http://schemas.openxmlformats.org/officeDocument/2006/relationships/image" Target="../media/image118.png"/><Relationship Id="rId4" Type="http://schemas.openxmlformats.org/officeDocument/2006/relationships/image" Target="../media/image1120.pn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3989162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Движение по окружности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6116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646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Николай Коперник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→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94496" y="1344156"/>
            <a:ext cx="3707545" cy="1273339"/>
            <a:chOff x="4794496" y="1344156"/>
            <a:chExt cx="3707545" cy="12733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794496" y="1344156"/>
                  <a:ext cx="904415" cy="6182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8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344156"/>
                  <a:ext cx="904415" cy="61824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/>
            <p:cNvSpPr txBox="1"/>
            <p:nvPr/>
          </p:nvSpPr>
          <p:spPr>
            <a:xfrm>
              <a:off x="5498762" y="1519210"/>
              <a:ext cx="2138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линейная скорость.</a:t>
              </a:r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794496" y="1978730"/>
                  <a:ext cx="1409040" cy="638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el-GR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sz="18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l-GR" sz="18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18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ru-RU" sz="18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978730"/>
                  <a:ext cx="1409040" cy="6387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/>
            <p:cNvSpPr txBox="1"/>
            <p:nvPr/>
          </p:nvSpPr>
          <p:spPr>
            <a:xfrm>
              <a:off x="6012257" y="2174463"/>
              <a:ext cx="2489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мгновенное ускорение.</a:t>
              </a:r>
              <a:endParaRPr lang="ru-RU" sz="14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sp>
        <p:nvSpPr>
          <p:cNvPr id="20" name="Дуга 19"/>
          <p:cNvSpPr/>
          <p:nvPr/>
        </p:nvSpPr>
        <p:spPr>
          <a:xfrm>
            <a:off x="6457758" y="3843906"/>
            <a:ext cx="328804" cy="380180"/>
          </a:xfrm>
          <a:prstGeom prst="arc">
            <a:avLst>
              <a:gd name="adj1" fmla="val 12181863"/>
              <a:gd name="adj2" fmla="val 20194837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6610350" y="2814638"/>
            <a:ext cx="835819" cy="14384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5848350" y="2768600"/>
            <a:ext cx="761026" cy="14859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Дуга 22"/>
          <p:cNvSpPr/>
          <p:nvPr/>
        </p:nvSpPr>
        <p:spPr>
          <a:xfrm>
            <a:off x="4931488" y="2582683"/>
            <a:ext cx="3355777" cy="3355777"/>
          </a:xfrm>
          <a:prstGeom prst="arc">
            <a:avLst>
              <a:gd name="adj1" fmla="val 10787397"/>
              <a:gd name="adj2" fmla="val 0"/>
            </a:avLst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blipFill rotWithShape="0">
                <a:blip r:embed="rId7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Овал 27"/>
          <p:cNvSpPr/>
          <p:nvPr/>
        </p:nvSpPr>
        <p:spPr>
          <a:xfrm>
            <a:off x="7423956" y="2773520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814435" y="2737996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812938" y="2740392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5947251" y="2723654"/>
            <a:ext cx="663099" cy="152767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6053853" y="2683329"/>
            <a:ext cx="556497" cy="15648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6145928" y="2648404"/>
            <a:ext cx="461247" cy="159974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6247528" y="2626179"/>
            <a:ext cx="362822" cy="162197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6349128" y="2603954"/>
            <a:ext cx="258047" cy="16410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6439977" y="2594430"/>
            <a:ext cx="172754" cy="165372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6535226" y="2584905"/>
            <a:ext cx="77505" cy="167038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6610350" y="2584905"/>
            <a:ext cx="15364" cy="166800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6610350" y="2589668"/>
            <a:ext cx="124901" cy="166324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607969" y="2599193"/>
            <a:ext cx="227294" cy="165372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6607969" y="2618243"/>
            <a:ext cx="341594" cy="163467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607969" y="2646818"/>
            <a:ext cx="446369" cy="160847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6610350" y="2680156"/>
            <a:ext cx="553525" cy="157751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6610350" y="2718256"/>
            <a:ext cx="653538" cy="153703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6607969" y="2761120"/>
            <a:ext cx="746406" cy="149417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 стрелкой 47"/>
          <p:cNvCxnSpPr/>
          <p:nvPr/>
        </p:nvCxnSpPr>
        <p:spPr>
          <a:xfrm>
            <a:off x="5850731" y="2769394"/>
            <a:ext cx="1600200" cy="3810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blipFill rotWithShape="0">
                <a:blip r:embed="rId9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3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0494E-6 C 0.01562 -0.01512 0.03055 -0.02407 0.0467 -0.02963 C 0.05868 -0.03395 0.07222 -0.03611 0.08628 -0.03549 C 0.1 -0.03487 0.11805 -0.03117 0.12934 -0.02531 C 0.14149 -0.01883 0.15903 -0.00926 0.17621 0.00803 " pathEditMode="relative" rAng="0" ptsTypes="AAAAA">
                                      <p:cBhvr>
                                        <p:cTn id="34" dur="4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3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3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3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75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/>
      <p:bldP spid="26" grpId="0"/>
      <p:bldP spid="28" grpId="0" animBg="1"/>
      <p:bldP spid="29" grpId="0" animBg="1"/>
      <p:bldP spid="30" grpId="0" animBg="1"/>
      <p:bldP spid="30" grpId="1" animBg="1"/>
      <p:bldP spid="30" grpId="2" animBg="1"/>
      <p:bldP spid="47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Равнобедренный треугольник 2"/>
          <p:cNvSpPr/>
          <p:nvPr/>
        </p:nvSpPr>
        <p:spPr>
          <a:xfrm rot="5400000" flipV="1">
            <a:off x="7409951" y="2462294"/>
            <a:ext cx="788774" cy="698123"/>
          </a:xfrm>
          <a:custGeom>
            <a:avLst/>
            <a:gdLst>
              <a:gd name="connsiteX0" fmla="*/ 0 w 1667869"/>
              <a:gd name="connsiteY0" fmla="*/ 1426587 h 1426587"/>
              <a:gd name="connsiteX1" fmla="*/ 833935 w 1667869"/>
              <a:gd name="connsiteY1" fmla="*/ 0 h 1426587"/>
              <a:gd name="connsiteX2" fmla="*/ 1667869 w 1667869"/>
              <a:gd name="connsiteY2" fmla="*/ 1426587 h 1426587"/>
              <a:gd name="connsiteX3" fmla="*/ 0 w 1667869"/>
              <a:gd name="connsiteY3" fmla="*/ 1426587 h 1426587"/>
              <a:gd name="connsiteX0" fmla="*/ 0 w 1594844"/>
              <a:gd name="connsiteY0" fmla="*/ 1467862 h 1467862"/>
              <a:gd name="connsiteX1" fmla="*/ 760910 w 1594844"/>
              <a:gd name="connsiteY1" fmla="*/ 0 h 1467862"/>
              <a:gd name="connsiteX2" fmla="*/ 1594844 w 1594844"/>
              <a:gd name="connsiteY2" fmla="*/ 1426587 h 1467862"/>
              <a:gd name="connsiteX3" fmla="*/ 0 w 1594844"/>
              <a:gd name="connsiteY3" fmla="*/ 1467862 h 1467862"/>
              <a:gd name="connsiteX0" fmla="*/ 0 w 1585319"/>
              <a:gd name="connsiteY0" fmla="*/ 1467862 h 1467862"/>
              <a:gd name="connsiteX1" fmla="*/ 751385 w 1585319"/>
              <a:gd name="connsiteY1" fmla="*/ 0 h 1467862"/>
              <a:gd name="connsiteX2" fmla="*/ 1585319 w 1585319"/>
              <a:gd name="connsiteY2" fmla="*/ 1426587 h 1467862"/>
              <a:gd name="connsiteX3" fmla="*/ 0 w 1585319"/>
              <a:gd name="connsiteY3" fmla="*/ 1467862 h 1467862"/>
              <a:gd name="connsiteX0" fmla="*/ 0 w 1572619"/>
              <a:gd name="connsiteY0" fmla="*/ 1467862 h 1467862"/>
              <a:gd name="connsiteX1" fmla="*/ 751385 w 1572619"/>
              <a:gd name="connsiteY1" fmla="*/ 0 h 1467862"/>
              <a:gd name="connsiteX2" fmla="*/ 1572619 w 1572619"/>
              <a:gd name="connsiteY2" fmla="*/ 1417062 h 1467862"/>
              <a:gd name="connsiteX3" fmla="*/ 0 w 1572619"/>
              <a:gd name="connsiteY3" fmla="*/ 1467862 h 1467862"/>
              <a:gd name="connsiteX0" fmla="*/ 0 w 1575794"/>
              <a:gd name="connsiteY0" fmla="*/ 1467862 h 1467862"/>
              <a:gd name="connsiteX1" fmla="*/ 751385 w 1575794"/>
              <a:gd name="connsiteY1" fmla="*/ 0 h 1467862"/>
              <a:gd name="connsiteX2" fmla="*/ 1575794 w 1575794"/>
              <a:gd name="connsiteY2" fmla="*/ 1426587 h 1467862"/>
              <a:gd name="connsiteX3" fmla="*/ 0 w 1575794"/>
              <a:gd name="connsiteY3" fmla="*/ 1467862 h 1467862"/>
              <a:gd name="connsiteX0" fmla="*/ 0 w 1591669"/>
              <a:gd name="connsiteY0" fmla="*/ 1467862 h 1467862"/>
              <a:gd name="connsiteX1" fmla="*/ 751385 w 1591669"/>
              <a:gd name="connsiteY1" fmla="*/ 0 h 1467862"/>
              <a:gd name="connsiteX2" fmla="*/ 1591669 w 1591669"/>
              <a:gd name="connsiteY2" fmla="*/ 1436036 h 1467862"/>
              <a:gd name="connsiteX3" fmla="*/ 0 w 1591669"/>
              <a:gd name="connsiteY3" fmla="*/ 1467862 h 1467862"/>
              <a:gd name="connsiteX0" fmla="*/ 0 w 1598019"/>
              <a:gd name="connsiteY0" fmla="*/ 1471012 h 1471012"/>
              <a:gd name="connsiteX1" fmla="*/ 757735 w 1598019"/>
              <a:gd name="connsiteY1" fmla="*/ 0 h 1471012"/>
              <a:gd name="connsiteX2" fmla="*/ 1598019 w 1598019"/>
              <a:gd name="connsiteY2" fmla="*/ 1436036 h 1471012"/>
              <a:gd name="connsiteX3" fmla="*/ 0 w 1598019"/>
              <a:gd name="connsiteY3" fmla="*/ 1471012 h 1471012"/>
              <a:gd name="connsiteX0" fmla="*/ 0 w 1598019"/>
              <a:gd name="connsiteY0" fmla="*/ 1481117 h 1481117"/>
              <a:gd name="connsiteX1" fmla="*/ 777032 w 1598019"/>
              <a:gd name="connsiteY1" fmla="*/ 0 h 1481117"/>
              <a:gd name="connsiteX2" fmla="*/ 1598019 w 1598019"/>
              <a:gd name="connsiteY2" fmla="*/ 1446141 h 1481117"/>
              <a:gd name="connsiteX3" fmla="*/ 0 w 1598019"/>
              <a:gd name="connsiteY3" fmla="*/ 1481117 h 148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019" h="1481117">
                <a:moveTo>
                  <a:pt x="0" y="1481117"/>
                </a:moveTo>
                <a:lnTo>
                  <a:pt x="777032" y="0"/>
                </a:lnTo>
                <a:lnTo>
                  <a:pt x="1598019" y="1446141"/>
                </a:lnTo>
                <a:lnTo>
                  <a:pt x="0" y="148111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 flipV="1">
            <a:off x="5852617" y="2770344"/>
            <a:ext cx="1598019" cy="1482725"/>
          </a:xfrm>
          <a:custGeom>
            <a:avLst/>
            <a:gdLst>
              <a:gd name="connsiteX0" fmla="*/ 0 w 1667869"/>
              <a:gd name="connsiteY0" fmla="*/ 1426587 h 1426587"/>
              <a:gd name="connsiteX1" fmla="*/ 833935 w 1667869"/>
              <a:gd name="connsiteY1" fmla="*/ 0 h 1426587"/>
              <a:gd name="connsiteX2" fmla="*/ 1667869 w 1667869"/>
              <a:gd name="connsiteY2" fmla="*/ 1426587 h 1426587"/>
              <a:gd name="connsiteX3" fmla="*/ 0 w 1667869"/>
              <a:gd name="connsiteY3" fmla="*/ 1426587 h 1426587"/>
              <a:gd name="connsiteX0" fmla="*/ 0 w 1594844"/>
              <a:gd name="connsiteY0" fmla="*/ 1467862 h 1467862"/>
              <a:gd name="connsiteX1" fmla="*/ 760910 w 1594844"/>
              <a:gd name="connsiteY1" fmla="*/ 0 h 1467862"/>
              <a:gd name="connsiteX2" fmla="*/ 1594844 w 1594844"/>
              <a:gd name="connsiteY2" fmla="*/ 1426587 h 1467862"/>
              <a:gd name="connsiteX3" fmla="*/ 0 w 1594844"/>
              <a:gd name="connsiteY3" fmla="*/ 1467862 h 1467862"/>
              <a:gd name="connsiteX0" fmla="*/ 0 w 1585319"/>
              <a:gd name="connsiteY0" fmla="*/ 1467862 h 1467862"/>
              <a:gd name="connsiteX1" fmla="*/ 751385 w 1585319"/>
              <a:gd name="connsiteY1" fmla="*/ 0 h 1467862"/>
              <a:gd name="connsiteX2" fmla="*/ 1585319 w 1585319"/>
              <a:gd name="connsiteY2" fmla="*/ 1426587 h 1467862"/>
              <a:gd name="connsiteX3" fmla="*/ 0 w 1585319"/>
              <a:gd name="connsiteY3" fmla="*/ 1467862 h 1467862"/>
              <a:gd name="connsiteX0" fmla="*/ 0 w 1572619"/>
              <a:gd name="connsiteY0" fmla="*/ 1467862 h 1467862"/>
              <a:gd name="connsiteX1" fmla="*/ 751385 w 1572619"/>
              <a:gd name="connsiteY1" fmla="*/ 0 h 1467862"/>
              <a:gd name="connsiteX2" fmla="*/ 1572619 w 1572619"/>
              <a:gd name="connsiteY2" fmla="*/ 1417062 h 1467862"/>
              <a:gd name="connsiteX3" fmla="*/ 0 w 1572619"/>
              <a:gd name="connsiteY3" fmla="*/ 1467862 h 1467862"/>
              <a:gd name="connsiteX0" fmla="*/ 0 w 1575794"/>
              <a:gd name="connsiteY0" fmla="*/ 1467862 h 1467862"/>
              <a:gd name="connsiteX1" fmla="*/ 751385 w 1575794"/>
              <a:gd name="connsiteY1" fmla="*/ 0 h 1467862"/>
              <a:gd name="connsiteX2" fmla="*/ 1575794 w 1575794"/>
              <a:gd name="connsiteY2" fmla="*/ 1426587 h 1467862"/>
              <a:gd name="connsiteX3" fmla="*/ 0 w 1575794"/>
              <a:gd name="connsiteY3" fmla="*/ 1467862 h 1467862"/>
              <a:gd name="connsiteX0" fmla="*/ 0 w 1591669"/>
              <a:gd name="connsiteY0" fmla="*/ 1467862 h 1467862"/>
              <a:gd name="connsiteX1" fmla="*/ 751385 w 1591669"/>
              <a:gd name="connsiteY1" fmla="*/ 0 h 1467862"/>
              <a:gd name="connsiteX2" fmla="*/ 1591669 w 1591669"/>
              <a:gd name="connsiteY2" fmla="*/ 1436036 h 1467862"/>
              <a:gd name="connsiteX3" fmla="*/ 0 w 1591669"/>
              <a:gd name="connsiteY3" fmla="*/ 1467862 h 1467862"/>
              <a:gd name="connsiteX0" fmla="*/ 0 w 1598019"/>
              <a:gd name="connsiteY0" fmla="*/ 1471012 h 1471012"/>
              <a:gd name="connsiteX1" fmla="*/ 757735 w 1598019"/>
              <a:gd name="connsiteY1" fmla="*/ 0 h 1471012"/>
              <a:gd name="connsiteX2" fmla="*/ 1598019 w 1598019"/>
              <a:gd name="connsiteY2" fmla="*/ 1436036 h 1471012"/>
              <a:gd name="connsiteX3" fmla="*/ 0 w 1598019"/>
              <a:gd name="connsiteY3" fmla="*/ 1471012 h 14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019" h="1471012">
                <a:moveTo>
                  <a:pt x="0" y="1471012"/>
                </a:moveTo>
                <a:lnTo>
                  <a:pt x="757735" y="0"/>
                </a:lnTo>
                <a:lnTo>
                  <a:pt x="1598019" y="1436036"/>
                </a:lnTo>
                <a:lnTo>
                  <a:pt x="0" y="1471012"/>
                </a:lnTo>
                <a:close/>
              </a:path>
            </a:pathLst>
          </a:custGeom>
          <a:solidFill>
            <a:srgbClr val="00B0F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>
            <a:off x="6457758" y="3843906"/>
            <a:ext cx="328804" cy="380180"/>
          </a:xfrm>
          <a:prstGeom prst="arc">
            <a:avLst>
              <a:gd name="adj1" fmla="val 12181863"/>
              <a:gd name="adj2" fmla="val 20194837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6610350" y="2814638"/>
            <a:ext cx="835819" cy="14384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5848350" y="2768600"/>
            <a:ext cx="761026" cy="14859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→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sp>
        <p:nvSpPr>
          <p:cNvPr id="20" name="Дуга 19"/>
          <p:cNvSpPr/>
          <p:nvPr/>
        </p:nvSpPr>
        <p:spPr>
          <a:xfrm>
            <a:off x="4931488" y="2582683"/>
            <a:ext cx="3355777" cy="3355777"/>
          </a:xfrm>
          <a:prstGeom prst="arc">
            <a:avLst>
              <a:gd name="adj1" fmla="val 10787397"/>
              <a:gd name="adj2" fmla="val 0"/>
            </a:avLst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842995" y="2373743"/>
            <a:ext cx="700956" cy="385492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31175" y="2991427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175" y="2991427"/>
                <a:ext cx="347709" cy="300082"/>
              </a:xfrm>
              <a:prstGeom prst="rect">
                <a:avLst/>
              </a:prstGeom>
              <a:blipFill rotWithShape="0">
                <a:blip r:embed="rId3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blipFill rotWithShape="0">
                <a:blip r:embed="rId10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Прямая со стрелкой 55"/>
          <p:cNvCxnSpPr/>
          <p:nvPr/>
        </p:nvCxnSpPr>
        <p:spPr>
          <a:xfrm>
            <a:off x="7449372" y="2793169"/>
            <a:ext cx="686640" cy="412574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5850731" y="2769394"/>
            <a:ext cx="1600200" cy="3810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V="1">
            <a:off x="5842043" y="2373892"/>
            <a:ext cx="700956" cy="385492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V="1">
            <a:off x="7455112" y="2413486"/>
            <a:ext cx="700956" cy="385492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 flipH="1">
            <a:off x="8131175" y="2416969"/>
            <a:ext cx="22225" cy="7897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693748" y="2203980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748" y="2203980"/>
                <a:ext cx="347709" cy="300082"/>
              </a:xfrm>
              <a:prstGeom prst="rect">
                <a:avLst/>
              </a:prstGeom>
              <a:blipFill rotWithShape="0">
                <a:blip r:embed="rId11"/>
                <a:stretch>
                  <a:fillRect t="-102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731809" y="2769355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809" y="2769355"/>
                <a:ext cx="347709" cy="300082"/>
              </a:xfrm>
              <a:prstGeom prst="rect">
                <a:avLst/>
              </a:prstGeom>
              <a:blipFill rotWithShape="0">
                <a:blip r:embed="rId12"/>
                <a:stretch>
                  <a:fillRect t="-10000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170219" y="2133612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19" y="2133612"/>
                <a:ext cx="347709" cy="300082"/>
              </a:xfrm>
              <a:prstGeom prst="rect">
                <a:avLst/>
              </a:prstGeom>
              <a:blipFill rotWithShape="0">
                <a:blip r:embed="rId13"/>
                <a:stretch>
                  <a:fillRect t="-102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Овал 33"/>
          <p:cNvSpPr/>
          <p:nvPr/>
        </p:nvSpPr>
        <p:spPr>
          <a:xfrm>
            <a:off x="7423956" y="2773520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814435" y="2737996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blipFill rotWithShape="0">
                <a:blip r:embed="rId14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blipFill rotWithShape="0">
                <a:blip r:embed="rId17"/>
                <a:stretch>
                  <a:fillRect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70218" y="2136350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18" y="2136350"/>
                <a:ext cx="347709" cy="300082"/>
              </a:xfrm>
              <a:prstGeom prst="rect">
                <a:avLst/>
              </a:prstGeom>
              <a:blipFill rotWithShape="0">
                <a:blip r:embed="rId19"/>
                <a:stretch>
                  <a:fillRect t="-10000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7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679E-6 L 0.17691 0.00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37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4.44444E-6 L 0.16771 0.013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" grpId="0" animBg="1"/>
      <p:bldP spid="29" grpId="0"/>
      <p:bldP spid="43" grpId="0"/>
      <p:bldP spid="44" grpId="0"/>
      <p:bldP spid="45" grpId="0"/>
      <p:bldP spid="48" grpId="0"/>
      <p:bldP spid="49" grpId="0"/>
      <p:bldP spid="47" grpId="0"/>
      <p:bldP spid="47" grpId="1"/>
      <p:bldP spid="4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8" name="Группа 67"/>
          <p:cNvGrpSpPr/>
          <p:nvPr/>
        </p:nvGrpSpPr>
        <p:grpSpPr>
          <a:xfrm rot="10800000">
            <a:off x="5820978" y="2692276"/>
            <a:ext cx="1667869" cy="1516504"/>
            <a:chOff x="5814435" y="2737996"/>
            <a:chExt cx="1667869" cy="1516504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5848350" y="2768600"/>
              <a:ext cx="1602581" cy="1485900"/>
              <a:chOff x="5848350" y="2768600"/>
              <a:chExt cx="1602581" cy="1485900"/>
            </a:xfrm>
          </p:grpSpPr>
          <p:grpSp>
            <p:nvGrpSpPr>
              <p:cNvPr id="72" name="Группа 71"/>
              <p:cNvGrpSpPr/>
              <p:nvPr/>
            </p:nvGrpSpPr>
            <p:grpSpPr>
              <a:xfrm>
                <a:off x="5850731" y="2769394"/>
                <a:ext cx="1600200" cy="1483676"/>
                <a:chOff x="5850731" y="2769394"/>
                <a:chExt cx="1600200" cy="1483676"/>
              </a:xfrm>
            </p:grpSpPr>
            <p:sp>
              <p:nvSpPr>
                <p:cNvPr id="77" name="Равнобедренный треугольник 2"/>
                <p:cNvSpPr/>
                <p:nvPr/>
              </p:nvSpPr>
              <p:spPr>
                <a:xfrm flipV="1">
                  <a:off x="5852617" y="2770344"/>
                  <a:ext cx="1598019" cy="1482725"/>
                </a:xfrm>
                <a:custGeom>
                  <a:avLst/>
                  <a:gdLst>
                    <a:gd name="connsiteX0" fmla="*/ 0 w 1667869"/>
                    <a:gd name="connsiteY0" fmla="*/ 1426587 h 1426587"/>
                    <a:gd name="connsiteX1" fmla="*/ 833935 w 1667869"/>
                    <a:gd name="connsiteY1" fmla="*/ 0 h 1426587"/>
                    <a:gd name="connsiteX2" fmla="*/ 1667869 w 1667869"/>
                    <a:gd name="connsiteY2" fmla="*/ 1426587 h 1426587"/>
                    <a:gd name="connsiteX3" fmla="*/ 0 w 1667869"/>
                    <a:gd name="connsiteY3" fmla="*/ 1426587 h 1426587"/>
                    <a:gd name="connsiteX0" fmla="*/ 0 w 1594844"/>
                    <a:gd name="connsiteY0" fmla="*/ 1467862 h 1467862"/>
                    <a:gd name="connsiteX1" fmla="*/ 760910 w 1594844"/>
                    <a:gd name="connsiteY1" fmla="*/ 0 h 1467862"/>
                    <a:gd name="connsiteX2" fmla="*/ 1594844 w 1594844"/>
                    <a:gd name="connsiteY2" fmla="*/ 1426587 h 1467862"/>
                    <a:gd name="connsiteX3" fmla="*/ 0 w 1594844"/>
                    <a:gd name="connsiteY3" fmla="*/ 1467862 h 1467862"/>
                    <a:gd name="connsiteX0" fmla="*/ 0 w 1585319"/>
                    <a:gd name="connsiteY0" fmla="*/ 1467862 h 1467862"/>
                    <a:gd name="connsiteX1" fmla="*/ 751385 w 1585319"/>
                    <a:gd name="connsiteY1" fmla="*/ 0 h 1467862"/>
                    <a:gd name="connsiteX2" fmla="*/ 1585319 w 1585319"/>
                    <a:gd name="connsiteY2" fmla="*/ 1426587 h 1467862"/>
                    <a:gd name="connsiteX3" fmla="*/ 0 w 1585319"/>
                    <a:gd name="connsiteY3" fmla="*/ 1467862 h 1467862"/>
                    <a:gd name="connsiteX0" fmla="*/ 0 w 1572619"/>
                    <a:gd name="connsiteY0" fmla="*/ 1467862 h 1467862"/>
                    <a:gd name="connsiteX1" fmla="*/ 751385 w 1572619"/>
                    <a:gd name="connsiteY1" fmla="*/ 0 h 1467862"/>
                    <a:gd name="connsiteX2" fmla="*/ 1572619 w 1572619"/>
                    <a:gd name="connsiteY2" fmla="*/ 1417062 h 1467862"/>
                    <a:gd name="connsiteX3" fmla="*/ 0 w 1572619"/>
                    <a:gd name="connsiteY3" fmla="*/ 1467862 h 1467862"/>
                    <a:gd name="connsiteX0" fmla="*/ 0 w 1575794"/>
                    <a:gd name="connsiteY0" fmla="*/ 1467862 h 1467862"/>
                    <a:gd name="connsiteX1" fmla="*/ 751385 w 1575794"/>
                    <a:gd name="connsiteY1" fmla="*/ 0 h 1467862"/>
                    <a:gd name="connsiteX2" fmla="*/ 1575794 w 1575794"/>
                    <a:gd name="connsiteY2" fmla="*/ 1426587 h 1467862"/>
                    <a:gd name="connsiteX3" fmla="*/ 0 w 1575794"/>
                    <a:gd name="connsiteY3" fmla="*/ 1467862 h 1467862"/>
                    <a:gd name="connsiteX0" fmla="*/ 0 w 1591669"/>
                    <a:gd name="connsiteY0" fmla="*/ 1467862 h 1467862"/>
                    <a:gd name="connsiteX1" fmla="*/ 751385 w 1591669"/>
                    <a:gd name="connsiteY1" fmla="*/ 0 h 1467862"/>
                    <a:gd name="connsiteX2" fmla="*/ 1591669 w 1591669"/>
                    <a:gd name="connsiteY2" fmla="*/ 1436036 h 1467862"/>
                    <a:gd name="connsiteX3" fmla="*/ 0 w 1591669"/>
                    <a:gd name="connsiteY3" fmla="*/ 1467862 h 1467862"/>
                    <a:gd name="connsiteX0" fmla="*/ 0 w 1598019"/>
                    <a:gd name="connsiteY0" fmla="*/ 1471012 h 1471012"/>
                    <a:gd name="connsiteX1" fmla="*/ 757735 w 1598019"/>
                    <a:gd name="connsiteY1" fmla="*/ 0 h 1471012"/>
                    <a:gd name="connsiteX2" fmla="*/ 1598019 w 1598019"/>
                    <a:gd name="connsiteY2" fmla="*/ 1436036 h 1471012"/>
                    <a:gd name="connsiteX3" fmla="*/ 0 w 1598019"/>
                    <a:gd name="connsiteY3" fmla="*/ 1471012 h 1471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8019" h="1471012">
                      <a:moveTo>
                        <a:pt x="0" y="1471012"/>
                      </a:moveTo>
                      <a:lnTo>
                        <a:pt x="757735" y="0"/>
                      </a:lnTo>
                      <a:lnTo>
                        <a:pt x="1598019" y="1436036"/>
                      </a:lnTo>
                      <a:lnTo>
                        <a:pt x="0" y="1471012"/>
                      </a:lnTo>
                      <a:close/>
                    </a:path>
                  </a:pathLst>
                </a:custGeom>
                <a:solidFill>
                  <a:srgbClr val="00B0F0">
                    <a:alpha val="2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Дуга 77"/>
                <p:cNvSpPr/>
                <p:nvPr/>
              </p:nvSpPr>
              <p:spPr>
                <a:xfrm>
                  <a:off x="6457758" y="3843906"/>
                  <a:ext cx="328804" cy="380180"/>
                </a:xfrm>
                <a:prstGeom prst="arc">
                  <a:avLst>
                    <a:gd name="adj1" fmla="val 12181863"/>
                    <a:gd name="adj2" fmla="val 20194837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9" name="Прямая со стрелкой 78"/>
                <p:cNvCxnSpPr/>
                <p:nvPr/>
              </p:nvCxnSpPr>
              <p:spPr>
                <a:xfrm flipV="1">
                  <a:off x="6610350" y="2814638"/>
                  <a:ext cx="835819" cy="1438432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Прямая со стрелкой 79"/>
                <p:cNvCxnSpPr/>
                <p:nvPr/>
              </p:nvCxnSpPr>
              <p:spPr>
                <a:xfrm>
                  <a:off x="5850731" y="2769394"/>
                  <a:ext cx="1600200" cy="38100"/>
                </a:xfrm>
                <a:prstGeom prst="straightConnector1">
                  <a:avLst/>
                </a:prstGeom>
                <a:ln w="12700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Прямая со стрелкой 73"/>
              <p:cNvCxnSpPr/>
              <p:nvPr/>
            </p:nvCxnSpPr>
            <p:spPr>
              <a:xfrm flipH="1" flipV="1">
                <a:off x="5848350" y="2768600"/>
                <a:ext cx="761026" cy="1485900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" name="Овал 69"/>
            <p:cNvSpPr/>
            <p:nvPr/>
          </p:nvSpPr>
          <p:spPr>
            <a:xfrm>
              <a:off x="7423956" y="2773520"/>
              <a:ext cx="58348" cy="5834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14435" y="2737996"/>
              <a:ext cx="58348" cy="5834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 rot="5400000">
            <a:off x="7451433" y="2412890"/>
            <a:ext cx="706696" cy="793264"/>
            <a:chOff x="7449372" y="2413486"/>
            <a:chExt cx="706696" cy="793264"/>
          </a:xfrm>
        </p:grpSpPr>
        <p:sp>
          <p:nvSpPr>
            <p:cNvPr id="47" name="Равнобедренный треугольник 2"/>
            <p:cNvSpPr/>
            <p:nvPr/>
          </p:nvSpPr>
          <p:spPr>
            <a:xfrm rot="5400000" flipV="1">
              <a:off x="7409951" y="2462294"/>
              <a:ext cx="788774" cy="698123"/>
            </a:xfrm>
            <a:custGeom>
              <a:avLst/>
              <a:gdLst>
                <a:gd name="connsiteX0" fmla="*/ 0 w 1667869"/>
                <a:gd name="connsiteY0" fmla="*/ 1426587 h 1426587"/>
                <a:gd name="connsiteX1" fmla="*/ 833935 w 1667869"/>
                <a:gd name="connsiteY1" fmla="*/ 0 h 1426587"/>
                <a:gd name="connsiteX2" fmla="*/ 1667869 w 1667869"/>
                <a:gd name="connsiteY2" fmla="*/ 1426587 h 1426587"/>
                <a:gd name="connsiteX3" fmla="*/ 0 w 1667869"/>
                <a:gd name="connsiteY3" fmla="*/ 1426587 h 1426587"/>
                <a:gd name="connsiteX0" fmla="*/ 0 w 1594844"/>
                <a:gd name="connsiteY0" fmla="*/ 1467862 h 1467862"/>
                <a:gd name="connsiteX1" fmla="*/ 760910 w 1594844"/>
                <a:gd name="connsiteY1" fmla="*/ 0 h 1467862"/>
                <a:gd name="connsiteX2" fmla="*/ 1594844 w 1594844"/>
                <a:gd name="connsiteY2" fmla="*/ 1426587 h 1467862"/>
                <a:gd name="connsiteX3" fmla="*/ 0 w 1594844"/>
                <a:gd name="connsiteY3" fmla="*/ 1467862 h 1467862"/>
                <a:gd name="connsiteX0" fmla="*/ 0 w 1585319"/>
                <a:gd name="connsiteY0" fmla="*/ 1467862 h 1467862"/>
                <a:gd name="connsiteX1" fmla="*/ 751385 w 1585319"/>
                <a:gd name="connsiteY1" fmla="*/ 0 h 1467862"/>
                <a:gd name="connsiteX2" fmla="*/ 1585319 w 1585319"/>
                <a:gd name="connsiteY2" fmla="*/ 1426587 h 1467862"/>
                <a:gd name="connsiteX3" fmla="*/ 0 w 1585319"/>
                <a:gd name="connsiteY3" fmla="*/ 1467862 h 1467862"/>
                <a:gd name="connsiteX0" fmla="*/ 0 w 1572619"/>
                <a:gd name="connsiteY0" fmla="*/ 1467862 h 1467862"/>
                <a:gd name="connsiteX1" fmla="*/ 751385 w 1572619"/>
                <a:gd name="connsiteY1" fmla="*/ 0 h 1467862"/>
                <a:gd name="connsiteX2" fmla="*/ 1572619 w 1572619"/>
                <a:gd name="connsiteY2" fmla="*/ 1417062 h 1467862"/>
                <a:gd name="connsiteX3" fmla="*/ 0 w 1572619"/>
                <a:gd name="connsiteY3" fmla="*/ 1467862 h 1467862"/>
                <a:gd name="connsiteX0" fmla="*/ 0 w 1575794"/>
                <a:gd name="connsiteY0" fmla="*/ 1467862 h 1467862"/>
                <a:gd name="connsiteX1" fmla="*/ 751385 w 1575794"/>
                <a:gd name="connsiteY1" fmla="*/ 0 h 1467862"/>
                <a:gd name="connsiteX2" fmla="*/ 1575794 w 1575794"/>
                <a:gd name="connsiteY2" fmla="*/ 1426587 h 1467862"/>
                <a:gd name="connsiteX3" fmla="*/ 0 w 1575794"/>
                <a:gd name="connsiteY3" fmla="*/ 1467862 h 1467862"/>
                <a:gd name="connsiteX0" fmla="*/ 0 w 1591669"/>
                <a:gd name="connsiteY0" fmla="*/ 1467862 h 1467862"/>
                <a:gd name="connsiteX1" fmla="*/ 751385 w 1591669"/>
                <a:gd name="connsiteY1" fmla="*/ 0 h 1467862"/>
                <a:gd name="connsiteX2" fmla="*/ 1591669 w 1591669"/>
                <a:gd name="connsiteY2" fmla="*/ 1436036 h 1467862"/>
                <a:gd name="connsiteX3" fmla="*/ 0 w 1591669"/>
                <a:gd name="connsiteY3" fmla="*/ 1467862 h 1467862"/>
                <a:gd name="connsiteX0" fmla="*/ 0 w 1598019"/>
                <a:gd name="connsiteY0" fmla="*/ 1471012 h 1471012"/>
                <a:gd name="connsiteX1" fmla="*/ 757735 w 1598019"/>
                <a:gd name="connsiteY1" fmla="*/ 0 h 1471012"/>
                <a:gd name="connsiteX2" fmla="*/ 1598019 w 1598019"/>
                <a:gd name="connsiteY2" fmla="*/ 1436036 h 1471012"/>
                <a:gd name="connsiteX3" fmla="*/ 0 w 1598019"/>
                <a:gd name="connsiteY3" fmla="*/ 1471012 h 1471012"/>
                <a:gd name="connsiteX0" fmla="*/ 0 w 1598019"/>
                <a:gd name="connsiteY0" fmla="*/ 1481117 h 1481117"/>
                <a:gd name="connsiteX1" fmla="*/ 777032 w 1598019"/>
                <a:gd name="connsiteY1" fmla="*/ 0 h 1481117"/>
                <a:gd name="connsiteX2" fmla="*/ 1598019 w 1598019"/>
                <a:gd name="connsiteY2" fmla="*/ 1446141 h 1481117"/>
                <a:gd name="connsiteX3" fmla="*/ 0 w 1598019"/>
                <a:gd name="connsiteY3" fmla="*/ 1481117 h 148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019" h="1481117">
                  <a:moveTo>
                    <a:pt x="0" y="1481117"/>
                  </a:moveTo>
                  <a:lnTo>
                    <a:pt x="777032" y="0"/>
                  </a:lnTo>
                  <a:lnTo>
                    <a:pt x="1598019" y="1446141"/>
                  </a:lnTo>
                  <a:lnTo>
                    <a:pt x="0" y="148111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Прямая со стрелкой 47"/>
            <p:cNvCxnSpPr/>
            <p:nvPr/>
          </p:nvCxnSpPr>
          <p:spPr>
            <a:xfrm>
              <a:off x="7449372" y="2793169"/>
              <a:ext cx="686640" cy="412574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flipV="1">
              <a:off x="7455112" y="2413486"/>
              <a:ext cx="700956" cy="385492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H="1">
              <a:off x="8131175" y="2416969"/>
              <a:ext cx="22225" cy="78978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</a:t>
              </a:r>
              <a:r>
                <a:rPr lang="ru-RU" sz="15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→</a:t>
              </a:r>
              <a:r>
                <a:rPr lang="ru-RU" sz="1500" dirty="0" smtClean="0">
                  <a:solidFill>
                    <a:prstClr val="black"/>
                  </a:solidFill>
                </a:rPr>
                <a:t>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sp>
        <p:nvSpPr>
          <p:cNvPr id="20" name="Дуга 19"/>
          <p:cNvSpPr/>
          <p:nvPr/>
        </p:nvSpPr>
        <p:spPr>
          <a:xfrm>
            <a:off x="4931488" y="2582683"/>
            <a:ext cx="3355777" cy="3355777"/>
          </a:xfrm>
          <a:prstGeom prst="arc">
            <a:avLst>
              <a:gd name="adj1" fmla="val 10787397"/>
              <a:gd name="adj2" fmla="val 0"/>
            </a:avLst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842995" y="2373743"/>
            <a:ext cx="700956" cy="385492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347" y="3379965"/>
                <a:ext cx="268584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90" y="2460351"/>
                <a:ext cx="268584" cy="30008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473" y="2503822"/>
                <a:ext cx="271529" cy="3000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17" y="3559751"/>
                <a:ext cx="273947" cy="300082"/>
              </a:xfrm>
              <a:prstGeom prst="rect">
                <a:avLst/>
              </a:prstGeom>
              <a:blipFill rotWithShape="0">
                <a:blip r:embed="rId10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95" y="3303765"/>
                <a:ext cx="268584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31175" y="2991427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175" y="2991427"/>
                <a:ext cx="347709" cy="300082"/>
              </a:xfrm>
              <a:prstGeom prst="rect">
                <a:avLst/>
              </a:prstGeom>
              <a:blipFill rotWithShape="0">
                <a:blip r:embed="rId12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/>
          <p:cNvGrpSpPr/>
          <p:nvPr/>
        </p:nvGrpSpPr>
        <p:grpSpPr>
          <a:xfrm>
            <a:off x="7449372" y="2413486"/>
            <a:ext cx="706696" cy="793264"/>
            <a:chOff x="7449372" y="2413486"/>
            <a:chExt cx="706696" cy="793264"/>
          </a:xfrm>
        </p:grpSpPr>
        <p:sp>
          <p:nvSpPr>
            <p:cNvPr id="40" name="Равнобедренный треугольник 2"/>
            <p:cNvSpPr/>
            <p:nvPr/>
          </p:nvSpPr>
          <p:spPr>
            <a:xfrm rot="5400000" flipV="1">
              <a:off x="7409951" y="2462294"/>
              <a:ext cx="788774" cy="698123"/>
            </a:xfrm>
            <a:custGeom>
              <a:avLst/>
              <a:gdLst>
                <a:gd name="connsiteX0" fmla="*/ 0 w 1667869"/>
                <a:gd name="connsiteY0" fmla="*/ 1426587 h 1426587"/>
                <a:gd name="connsiteX1" fmla="*/ 833935 w 1667869"/>
                <a:gd name="connsiteY1" fmla="*/ 0 h 1426587"/>
                <a:gd name="connsiteX2" fmla="*/ 1667869 w 1667869"/>
                <a:gd name="connsiteY2" fmla="*/ 1426587 h 1426587"/>
                <a:gd name="connsiteX3" fmla="*/ 0 w 1667869"/>
                <a:gd name="connsiteY3" fmla="*/ 1426587 h 1426587"/>
                <a:gd name="connsiteX0" fmla="*/ 0 w 1594844"/>
                <a:gd name="connsiteY0" fmla="*/ 1467862 h 1467862"/>
                <a:gd name="connsiteX1" fmla="*/ 760910 w 1594844"/>
                <a:gd name="connsiteY1" fmla="*/ 0 h 1467862"/>
                <a:gd name="connsiteX2" fmla="*/ 1594844 w 1594844"/>
                <a:gd name="connsiteY2" fmla="*/ 1426587 h 1467862"/>
                <a:gd name="connsiteX3" fmla="*/ 0 w 1594844"/>
                <a:gd name="connsiteY3" fmla="*/ 1467862 h 1467862"/>
                <a:gd name="connsiteX0" fmla="*/ 0 w 1585319"/>
                <a:gd name="connsiteY0" fmla="*/ 1467862 h 1467862"/>
                <a:gd name="connsiteX1" fmla="*/ 751385 w 1585319"/>
                <a:gd name="connsiteY1" fmla="*/ 0 h 1467862"/>
                <a:gd name="connsiteX2" fmla="*/ 1585319 w 1585319"/>
                <a:gd name="connsiteY2" fmla="*/ 1426587 h 1467862"/>
                <a:gd name="connsiteX3" fmla="*/ 0 w 1585319"/>
                <a:gd name="connsiteY3" fmla="*/ 1467862 h 1467862"/>
                <a:gd name="connsiteX0" fmla="*/ 0 w 1572619"/>
                <a:gd name="connsiteY0" fmla="*/ 1467862 h 1467862"/>
                <a:gd name="connsiteX1" fmla="*/ 751385 w 1572619"/>
                <a:gd name="connsiteY1" fmla="*/ 0 h 1467862"/>
                <a:gd name="connsiteX2" fmla="*/ 1572619 w 1572619"/>
                <a:gd name="connsiteY2" fmla="*/ 1417062 h 1467862"/>
                <a:gd name="connsiteX3" fmla="*/ 0 w 1572619"/>
                <a:gd name="connsiteY3" fmla="*/ 1467862 h 1467862"/>
                <a:gd name="connsiteX0" fmla="*/ 0 w 1575794"/>
                <a:gd name="connsiteY0" fmla="*/ 1467862 h 1467862"/>
                <a:gd name="connsiteX1" fmla="*/ 751385 w 1575794"/>
                <a:gd name="connsiteY1" fmla="*/ 0 h 1467862"/>
                <a:gd name="connsiteX2" fmla="*/ 1575794 w 1575794"/>
                <a:gd name="connsiteY2" fmla="*/ 1426587 h 1467862"/>
                <a:gd name="connsiteX3" fmla="*/ 0 w 1575794"/>
                <a:gd name="connsiteY3" fmla="*/ 1467862 h 1467862"/>
                <a:gd name="connsiteX0" fmla="*/ 0 w 1591669"/>
                <a:gd name="connsiteY0" fmla="*/ 1467862 h 1467862"/>
                <a:gd name="connsiteX1" fmla="*/ 751385 w 1591669"/>
                <a:gd name="connsiteY1" fmla="*/ 0 h 1467862"/>
                <a:gd name="connsiteX2" fmla="*/ 1591669 w 1591669"/>
                <a:gd name="connsiteY2" fmla="*/ 1436036 h 1467862"/>
                <a:gd name="connsiteX3" fmla="*/ 0 w 1591669"/>
                <a:gd name="connsiteY3" fmla="*/ 1467862 h 1467862"/>
                <a:gd name="connsiteX0" fmla="*/ 0 w 1598019"/>
                <a:gd name="connsiteY0" fmla="*/ 1471012 h 1471012"/>
                <a:gd name="connsiteX1" fmla="*/ 757735 w 1598019"/>
                <a:gd name="connsiteY1" fmla="*/ 0 h 1471012"/>
                <a:gd name="connsiteX2" fmla="*/ 1598019 w 1598019"/>
                <a:gd name="connsiteY2" fmla="*/ 1436036 h 1471012"/>
                <a:gd name="connsiteX3" fmla="*/ 0 w 1598019"/>
                <a:gd name="connsiteY3" fmla="*/ 1471012 h 1471012"/>
                <a:gd name="connsiteX0" fmla="*/ 0 w 1598019"/>
                <a:gd name="connsiteY0" fmla="*/ 1481117 h 1481117"/>
                <a:gd name="connsiteX1" fmla="*/ 777032 w 1598019"/>
                <a:gd name="connsiteY1" fmla="*/ 0 h 1481117"/>
                <a:gd name="connsiteX2" fmla="*/ 1598019 w 1598019"/>
                <a:gd name="connsiteY2" fmla="*/ 1446141 h 1481117"/>
                <a:gd name="connsiteX3" fmla="*/ 0 w 1598019"/>
                <a:gd name="connsiteY3" fmla="*/ 1481117 h 148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019" h="1481117">
                  <a:moveTo>
                    <a:pt x="0" y="1481117"/>
                  </a:moveTo>
                  <a:lnTo>
                    <a:pt x="777032" y="0"/>
                  </a:lnTo>
                  <a:lnTo>
                    <a:pt x="1598019" y="1446141"/>
                  </a:lnTo>
                  <a:lnTo>
                    <a:pt x="0" y="148111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>
              <a:off x="7449372" y="2793169"/>
              <a:ext cx="686640" cy="412574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 flipV="1">
              <a:off x="7455112" y="2413486"/>
              <a:ext cx="700956" cy="385492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/>
            <p:cNvCxnSpPr/>
            <p:nvPr/>
          </p:nvCxnSpPr>
          <p:spPr>
            <a:xfrm flipH="1">
              <a:off x="8131175" y="2416969"/>
              <a:ext cx="22225" cy="78978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693748" y="2203980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748" y="2203980"/>
                <a:ext cx="347709" cy="300082"/>
              </a:xfrm>
              <a:prstGeom prst="rect">
                <a:avLst/>
              </a:prstGeom>
              <a:blipFill rotWithShape="0">
                <a:blip r:embed="rId13"/>
                <a:stretch>
                  <a:fillRect t="-102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731809" y="2769355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809" y="2769355"/>
                <a:ext cx="347709" cy="300082"/>
              </a:xfrm>
              <a:prstGeom prst="rect">
                <a:avLst/>
              </a:prstGeom>
              <a:blipFill rotWithShape="0">
                <a:blip r:embed="rId14"/>
                <a:stretch>
                  <a:fillRect t="-10000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170219" y="2133612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19" y="2133612"/>
                <a:ext cx="347709" cy="300082"/>
              </a:xfrm>
              <a:prstGeom prst="rect">
                <a:avLst/>
              </a:prstGeom>
              <a:blipFill rotWithShape="0">
                <a:blip r:embed="rId15"/>
                <a:stretch>
                  <a:fillRect t="-102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Группа 10"/>
          <p:cNvGrpSpPr/>
          <p:nvPr/>
        </p:nvGrpSpPr>
        <p:grpSpPr>
          <a:xfrm>
            <a:off x="5814435" y="2737996"/>
            <a:ext cx="1667869" cy="1516504"/>
            <a:chOff x="5814435" y="2737996"/>
            <a:chExt cx="1667869" cy="151650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5848350" y="2768600"/>
              <a:ext cx="1602581" cy="1485900"/>
              <a:chOff x="5848350" y="2768600"/>
              <a:chExt cx="1602581" cy="1485900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5850731" y="2769394"/>
                <a:ext cx="1600200" cy="1483676"/>
                <a:chOff x="5850731" y="2769394"/>
                <a:chExt cx="1600200" cy="1483676"/>
              </a:xfrm>
            </p:grpSpPr>
            <p:sp>
              <p:nvSpPr>
                <p:cNvPr id="3" name="Равнобедренный треугольник 2"/>
                <p:cNvSpPr/>
                <p:nvPr/>
              </p:nvSpPr>
              <p:spPr>
                <a:xfrm flipV="1">
                  <a:off x="5852617" y="2770344"/>
                  <a:ext cx="1598019" cy="1482725"/>
                </a:xfrm>
                <a:custGeom>
                  <a:avLst/>
                  <a:gdLst>
                    <a:gd name="connsiteX0" fmla="*/ 0 w 1667869"/>
                    <a:gd name="connsiteY0" fmla="*/ 1426587 h 1426587"/>
                    <a:gd name="connsiteX1" fmla="*/ 833935 w 1667869"/>
                    <a:gd name="connsiteY1" fmla="*/ 0 h 1426587"/>
                    <a:gd name="connsiteX2" fmla="*/ 1667869 w 1667869"/>
                    <a:gd name="connsiteY2" fmla="*/ 1426587 h 1426587"/>
                    <a:gd name="connsiteX3" fmla="*/ 0 w 1667869"/>
                    <a:gd name="connsiteY3" fmla="*/ 1426587 h 1426587"/>
                    <a:gd name="connsiteX0" fmla="*/ 0 w 1594844"/>
                    <a:gd name="connsiteY0" fmla="*/ 1467862 h 1467862"/>
                    <a:gd name="connsiteX1" fmla="*/ 760910 w 1594844"/>
                    <a:gd name="connsiteY1" fmla="*/ 0 h 1467862"/>
                    <a:gd name="connsiteX2" fmla="*/ 1594844 w 1594844"/>
                    <a:gd name="connsiteY2" fmla="*/ 1426587 h 1467862"/>
                    <a:gd name="connsiteX3" fmla="*/ 0 w 1594844"/>
                    <a:gd name="connsiteY3" fmla="*/ 1467862 h 1467862"/>
                    <a:gd name="connsiteX0" fmla="*/ 0 w 1585319"/>
                    <a:gd name="connsiteY0" fmla="*/ 1467862 h 1467862"/>
                    <a:gd name="connsiteX1" fmla="*/ 751385 w 1585319"/>
                    <a:gd name="connsiteY1" fmla="*/ 0 h 1467862"/>
                    <a:gd name="connsiteX2" fmla="*/ 1585319 w 1585319"/>
                    <a:gd name="connsiteY2" fmla="*/ 1426587 h 1467862"/>
                    <a:gd name="connsiteX3" fmla="*/ 0 w 1585319"/>
                    <a:gd name="connsiteY3" fmla="*/ 1467862 h 1467862"/>
                    <a:gd name="connsiteX0" fmla="*/ 0 w 1572619"/>
                    <a:gd name="connsiteY0" fmla="*/ 1467862 h 1467862"/>
                    <a:gd name="connsiteX1" fmla="*/ 751385 w 1572619"/>
                    <a:gd name="connsiteY1" fmla="*/ 0 h 1467862"/>
                    <a:gd name="connsiteX2" fmla="*/ 1572619 w 1572619"/>
                    <a:gd name="connsiteY2" fmla="*/ 1417062 h 1467862"/>
                    <a:gd name="connsiteX3" fmla="*/ 0 w 1572619"/>
                    <a:gd name="connsiteY3" fmla="*/ 1467862 h 1467862"/>
                    <a:gd name="connsiteX0" fmla="*/ 0 w 1575794"/>
                    <a:gd name="connsiteY0" fmla="*/ 1467862 h 1467862"/>
                    <a:gd name="connsiteX1" fmla="*/ 751385 w 1575794"/>
                    <a:gd name="connsiteY1" fmla="*/ 0 h 1467862"/>
                    <a:gd name="connsiteX2" fmla="*/ 1575794 w 1575794"/>
                    <a:gd name="connsiteY2" fmla="*/ 1426587 h 1467862"/>
                    <a:gd name="connsiteX3" fmla="*/ 0 w 1575794"/>
                    <a:gd name="connsiteY3" fmla="*/ 1467862 h 1467862"/>
                    <a:gd name="connsiteX0" fmla="*/ 0 w 1591669"/>
                    <a:gd name="connsiteY0" fmla="*/ 1467862 h 1467862"/>
                    <a:gd name="connsiteX1" fmla="*/ 751385 w 1591669"/>
                    <a:gd name="connsiteY1" fmla="*/ 0 h 1467862"/>
                    <a:gd name="connsiteX2" fmla="*/ 1591669 w 1591669"/>
                    <a:gd name="connsiteY2" fmla="*/ 1436036 h 1467862"/>
                    <a:gd name="connsiteX3" fmla="*/ 0 w 1591669"/>
                    <a:gd name="connsiteY3" fmla="*/ 1467862 h 1467862"/>
                    <a:gd name="connsiteX0" fmla="*/ 0 w 1598019"/>
                    <a:gd name="connsiteY0" fmla="*/ 1471012 h 1471012"/>
                    <a:gd name="connsiteX1" fmla="*/ 757735 w 1598019"/>
                    <a:gd name="connsiteY1" fmla="*/ 0 h 1471012"/>
                    <a:gd name="connsiteX2" fmla="*/ 1598019 w 1598019"/>
                    <a:gd name="connsiteY2" fmla="*/ 1436036 h 1471012"/>
                    <a:gd name="connsiteX3" fmla="*/ 0 w 1598019"/>
                    <a:gd name="connsiteY3" fmla="*/ 1471012 h 1471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8019" h="1471012">
                      <a:moveTo>
                        <a:pt x="0" y="1471012"/>
                      </a:moveTo>
                      <a:lnTo>
                        <a:pt x="757735" y="0"/>
                      </a:lnTo>
                      <a:lnTo>
                        <a:pt x="1598019" y="1436036"/>
                      </a:lnTo>
                      <a:lnTo>
                        <a:pt x="0" y="1471012"/>
                      </a:lnTo>
                      <a:close/>
                    </a:path>
                  </a:pathLst>
                </a:custGeom>
                <a:solidFill>
                  <a:srgbClr val="00B0F0">
                    <a:alpha val="2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Дуга 22"/>
                <p:cNvSpPr/>
                <p:nvPr/>
              </p:nvSpPr>
              <p:spPr>
                <a:xfrm>
                  <a:off x="6457758" y="3843906"/>
                  <a:ext cx="328804" cy="380180"/>
                </a:xfrm>
                <a:prstGeom prst="arc">
                  <a:avLst>
                    <a:gd name="adj1" fmla="val 12181863"/>
                    <a:gd name="adj2" fmla="val 20194837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1" name="Прямая со стрелкой 50"/>
                <p:cNvCxnSpPr/>
                <p:nvPr/>
              </p:nvCxnSpPr>
              <p:spPr>
                <a:xfrm flipV="1">
                  <a:off x="6610350" y="2814638"/>
                  <a:ext cx="835819" cy="1438432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Прямая со стрелкой 3"/>
                <p:cNvCxnSpPr/>
                <p:nvPr/>
              </p:nvCxnSpPr>
              <p:spPr>
                <a:xfrm>
                  <a:off x="5850731" y="2769394"/>
                  <a:ext cx="1600200" cy="38100"/>
                </a:xfrm>
                <a:prstGeom prst="straightConnector1">
                  <a:avLst/>
                </a:prstGeom>
                <a:ln w="12700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Прямая со стрелкой 36"/>
              <p:cNvCxnSpPr/>
              <p:nvPr/>
            </p:nvCxnSpPr>
            <p:spPr>
              <a:xfrm flipH="1" flipV="1">
                <a:off x="5848350" y="2768600"/>
                <a:ext cx="761026" cy="1485900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Овал 33"/>
            <p:cNvSpPr/>
            <p:nvPr/>
          </p:nvSpPr>
          <p:spPr>
            <a:xfrm>
              <a:off x="7423956" y="2773520"/>
              <a:ext cx="58348" cy="5834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14435" y="2737996"/>
              <a:ext cx="58348" cy="5834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60" y="2778391"/>
                <a:ext cx="347709" cy="300082"/>
              </a:xfrm>
              <a:prstGeom prst="rect">
                <a:avLst/>
              </a:prstGeom>
              <a:blipFill rotWithShape="0">
                <a:blip r:embed="rId16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635238" y="3143230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238" y="3143230"/>
                <a:ext cx="347709" cy="300082"/>
              </a:xfrm>
              <a:prstGeom prst="rect">
                <a:avLst/>
              </a:prstGeom>
              <a:blipFill rotWithShape="0">
                <a:blip r:embed="rId17"/>
                <a:stretch>
                  <a:fillRect t="-10204" r="-32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989775" y="2593154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775" y="2593154"/>
                <a:ext cx="347709" cy="300082"/>
              </a:xfrm>
              <a:prstGeom prst="rect">
                <a:avLst/>
              </a:prstGeom>
              <a:blipFill rotWithShape="0">
                <a:blip r:embed="rId18"/>
                <a:stretch>
                  <a:fillRect t="-10000" r="-35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7320303" y="2486687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303" y="2486687"/>
                <a:ext cx="347709" cy="300082"/>
              </a:xfrm>
              <a:prstGeom prst="rect">
                <a:avLst/>
              </a:prstGeom>
              <a:blipFill rotWithShape="0">
                <a:blip r:embed="rId19"/>
                <a:stretch>
                  <a:fillRect t="-10204" r="-35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430001" y="4064816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001" y="4064816"/>
                <a:ext cx="271529" cy="30008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5566603" y="4000391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03" y="4000391"/>
                <a:ext cx="268584" cy="30008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6495845" y="3097441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845" y="3097441"/>
                <a:ext cx="273947" cy="300082"/>
              </a:xfrm>
              <a:prstGeom prst="rect">
                <a:avLst/>
              </a:prstGeom>
              <a:blipFill rotWithShape="0">
                <a:blip r:embed="rId22"/>
                <a:stretch>
                  <a:fillRect r="-35556" b="-40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6467455" y="4164734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455" y="4164734"/>
                <a:ext cx="347709" cy="300082"/>
              </a:xfrm>
              <a:prstGeom prst="rect">
                <a:avLst/>
              </a:prstGeom>
              <a:blipFill rotWithShape="0">
                <a:blip r:embed="rId23"/>
                <a:stretch>
                  <a:fillRect t="-10204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blipFill rotWithShape="0">
                <a:blip r:embed="rId24"/>
                <a:stretch>
                  <a:fillRect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2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185 L 0.03143 0.075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37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-0.05486 0.030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54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24 L -0.03941 -0.05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031 L -0.00399 0.269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34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61 L -0.00834 0.2984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487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54 L 0.00451 0.30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524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39 L 0.00243 -0.089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/>
      <p:bldP spid="35" grpId="1"/>
      <p:bldP spid="36" grpId="0"/>
      <p:bldP spid="36" grpId="1"/>
      <p:bldP spid="39" grpId="0"/>
      <p:bldP spid="39" grpId="1"/>
      <p:bldP spid="29" grpId="0"/>
      <p:bldP spid="29" grpId="1"/>
      <p:bldP spid="43" grpId="0"/>
      <p:bldP spid="43" grpId="1"/>
      <p:bldP spid="44" grpId="0"/>
      <p:bldP spid="44" grpId="1"/>
      <p:bldP spid="45" grpId="1"/>
      <p:bldP spid="54" grpId="0"/>
      <p:bldP spid="54" grpId="1"/>
      <p:bldP spid="81" grpId="0"/>
      <p:bldP spid="82" grpId="0"/>
      <p:bldP spid="83" grpId="0"/>
      <p:bldP spid="85" grpId="0"/>
      <p:bldP spid="89" grpId="0"/>
      <p:bldP spid="90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→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320303" y="2456174"/>
            <a:ext cx="1017181" cy="987138"/>
            <a:chOff x="7320303" y="2456174"/>
            <a:chExt cx="1017181" cy="987138"/>
          </a:xfrm>
        </p:grpSpPr>
        <p:grpSp>
          <p:nvGrpSpPr>
            <p:cNvPr id="46" name="Группа 45"/>
            <p:cNvGrpSpPr/>
            <p:nvPr/>
          </p:nvGrpSpPr>
          <p:grpSpPr>
            <a:xfrm rot="5400000">
              <a:off x="7451433" y="2412890"/>
              <a:ext cx="706696" cy="793264"/>
              <a:chOff x="7449372" y="2413486"/>
              <a:chExt cx="706696" cy="793264"/>
            </a:xfrm>
          </p:grpSpPr>
          <p:sp>
            <p:nvSpPr>
              <p:cNvPr id="47" name="Равнобедренный треугольник 2"/>
              <p:cNvSpPr/>
              <p:nvPr/>
            </p:nvSpPr>
            <p:spPr>
              <a:xfrm rot="5400000" flipV="1">
                <a:off x="7409951" y="2462294"/>
                <a:ext cx="788774" cy="698123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  <a:gd name="connsiteX0" fmla="*/ 0 w 1598019"/>
                  <a:gd name="connsiteY0" fmla="*/ 1481117 h 1481117"/>
                  <a:gd name="connsiteX1" fmla="*/ 777032 w 1598019"/>
                  <a:gd name="connsiteY1" fmla="*/ 0 h 1481117"/>
                  <a:gd name="connsiteX2" fmla="*/ 1598019 w 1598019"/>
                  <a:gd name="connsiteY2" fmla="*/ 1446141 h 1481117"/>
                  <a:gd name="connsiteX3" fmla="*/ 0 w 1598019"/>
                  <a:gd name="connsiteY3" fmla="*/ 1481117 h 148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81117">
                    <a:moveTo>
                      <a:pt x="0" y="1481117"/>
                    </a:moveTo>
                    <a:lnTo>
                      <a:pt x="777032" y="0"/>
                    </a:lnTo>
                    <a:lnTo>
                      <a:pt x="1598019" y="1446141"/>
                    </a:lnTo>
                    <a:lnTo>
                      <a:pt x="0" y="148111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 стрелкой 47"/>
              <p:cNvCxnSpPr/>
              <p:nvPr/>
            </p:nvCxnSpPr>
            <p:spPr>
              <a:xfrm>
                <a:off x="7449372" y="2793169"/>
                <a:ext cx="686640" cy="412574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/>
              <p:cNvCxnSpPr/>
              <p:nvPr/>
            </p:nvCxnSpPr>
            <p:spPr>
              <a:xfrm flipV="1">
                <a:off x="7455112" y="2413486"/>
                <a:ext cx="700956" cy="38549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 flipH="1">
                <a:off x="8131175" y="2416969"/>
                <a:ext cx="22225" cy="78978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0204" r="-3275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0000" r="-35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0204" r="-35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Группа 11"/>
          <p:cNvGrpSpPr/>
          <p:nvPr/>
        </p:nvGrpSpPr>
        <p:grpSpPr>
          <a:xfrm>
            <a:off x="5566603" y="2692276"/>
            <a:ext cx="2134927" cy="1772540"/>
            <a:chOff x="5566603" y="2692276"/>
            <a:chExt cx="2134927" cy="1772540"/>
          </a:xfrm>
        </p:grpSpPr>
        <p:grpSp>
          <p:nvGrpSpPr>
            <p:cNvPr id="68" name="Группа 67"/>
            <p:cNvGrpSpPr/>
            <p:nvPr/>
          </p:nvGrpSpPr>
          <p:grpSpPr>
            <a:xfrm rot="10800000">
              <a:off x="5820978" y="2692276"/>
              <a:ext cx="1667869" cy="1516504"/>
              <a:chOff x="5814435" y="2737996"/>
              <a:chExt cx="1667869" cy="1516504"/>
            </a:xfrm>
          </p:grpSpPr>
          <p:grpSp>
            <p:nvGrpSpPr>
              <p:cNvPr id="69" name="Группа 68"/>
              <p:cNvGrpSpPr/>
              <p:nvPr/>
            </p:nvGrpSpPr>
            <p:grpSpPr>
              <a:xfrm>
                <a:off x="5848350" y="2768600"/>
                <a:ext cx="1602581" cy="1485900"/>
                <a:chOff x="5848350" y="2768600"/>
                <a:chExt cx="1602581" cy="1485900"/>
              </a:xfrm>
            </p:grpSpPr>
            <p:grpSp>
              <p:nvGrpSpPr>
                <p:cNvPr id="72" name="Группа 71"/>
                <p:cNvGrpSpPr/>
                <p:nvPr/>
              </p:nvGrpSpPr>
              <p:grpSpPr>
                <a:xfrm>
                  <a:off x="5850731" y="2769394"/>
                  <a:ext cx="1600200" cy="1483676"/>
                  <a:chOff x="5850731" y="2769394"/>
                  <a:chExt cx="1600200" cy="1483676"/>
                </a:xfrm>
              </p:grpSpPr>
              <p:sp>
                <p:nvSpPr>
                  <p:cNvPr id="77" name="Равнобедренный треугольник 2"/>
                  <p:cNvSpPr/>
                  <p:nvPr/>
                </p:nvSpPr>
                <p:spPr>
                  <a:xfrm flipV="1">
                    <a:off x="5852617" y="2770344"/>
                    <a:ext cx="1598019" cy="1482725"/>
                  </a:xfrm>
                  <a:custGeom>
                    <a:avLst/>
                    <a:gdLst>
                      <a:gd name="connsiteX0" fmla="*/ 0 w 1667869"/>
                      <a:gd name="connsiteY0" fmla="*/ 1426587 h 1426587"/>
                      <a:gd name="connsiteX1" fmla="*/ 833935 w 1667869"/>
                      <a:gd name="connsiteY1" fmla="*/ 0 h 1426587"/>
                      <a:gd name="connsiteX2" fmla="*/ 1667869 w 1667869"/>
                      <a:gd name="connsiteY2" fmla="*/ 1426587 h 1426587"/>
                      <a:gd name="connsiteX3" fmla="*/ 0 w 1667869"/>
                      <a:gd name="connsiteY3" fmla="*/ 1426587 h 1426587"/>
                      <a:gd name="connsiteX0" fmla="*/ 0 w 1594844"/>
                      <a:gd name="connsiteY0" fmla="*/ 1467862 h 1467862"/>
                      <a:gd name="connsiteX1" fmla="*/ 760910 w 1594844"/>
                      <a:gd name="connsiteY1" fmla="*/ 0 h 1467862"/>
                      <a:gd name="connsiteX2" fmla="*/ 1594844 w 1594844"/>
                      <a:gd name="connsiteY2" fmla="*/ 1426587 h 1467862"/>
                      <a:gd name="connsiteX3" fmla="*/ 0 w 1594844"/>
                      <a:gd name="connsiteY3" fmla="*/ 1467862 h 1467862"/>
                      <a:gd name="connsiteX0" fmla="*/ 0 w 1585319"/>
                      <a:gd name="connsiteY0" fmla="*/ 1467862 h 1467862"/>
                      <a:gd name="connsiteX1" fmla="*/ 751385 w 1585319"/>
                      <a:gd name="connsiteY1" fmla="*/ 0 h 1467862"/>
                      <a:gd name="connsiteX2" fmla="*/ 1585319 w 1585319"/>
                      <a:gd name="connsiteY2" fmla="*/ 1426587 h 1467862"/>
                      <a:gd name="connsiteX3" fmla="*/ 0 w 1585319"/>
                      <a:gd name="connsiteY3" fmla="*/ 1467862 h 1467862"/>
                      <a:gd name="connsiteX0" fmla="*/ 0 w 1572619"/>
                      <a:gd name="connsiteY0" fmla="*/ 1467862 h 1467862"/>
                      <a:gd name="connsiteX1" fmla="*/ 751385 w 1572619"/>
                      <a:gd name="connsiteY1" fmla="*/ 0 h 1467862"/>
                      <a:gd name="connsiteX2" fmla="*/ 1572619 w 1572619"/>
                      <a:gd name="connsiteY2" fmla="*/ 1417062 h 1467862"/>
                      <a:gd name="connsiteX3" fmla="*/ 0 w 1572619"/>
                      <a:gd name="connsiteY3" fmla="*/ 1467862 h 1467862"/>
                      <a:gd name="connsiteX0" fmla="*/ 0 w 1575794"/>
                      <a:gd name="connsiteY0" fmla="*/ 1467862 h 1467862"/>
                      <a:gd name="connsiteX1" fmla="*/ 751385 w 1575794"/>
                      <a:gd name="connsiteY1" fmla="*/ 0 h 1467862"/>
                      <a:gd name="connsiteX2" fmla="*/ 1575794 w 1575794"/>
                      <a:gd name="connsiteY2" fmla="*/ 1426587 h 1467862"/>
                      <a:gd name="connsiteX3" fmla="*/ 0 w 1575794"/>
                      <a:gd name="connsiteY3" fmla="*/ 1467862 h 1467862"/>
                      <a:gd name="connsiteX0" fmla="*/ 0 w 1591669"/>
                      <a:gd name="connsiteY0" fmla="*/ 1467862 h 1467862"/>
                      <a:gd name="connsiteX1" fmla="*/ 751385 w 1591669"/>
                      <a:gd name="connsiteY1" fmla="*/ 0 h 1467862"/>
                      <a:gd name="connsiteX2" fmla="*/ 1591669 w 1591669"/>
                      <a:gd name="connsiteY2" fmla="*/ 1436036 h 1467862"/>
                      <a:gd name="connsiteX3" fmla="*/ 0 w 1591669"/>
                      <a:gd name="connsiteY3" fmla="*/ 1467862 h 1467862"/>
                      <a:gd name="connsiteX0" fmla="*/ 0 w 1598019"/>
                      <a:gd name="connsiteY0" fmla="*/ 1471012 h 1471012"/>
                      <a:gd name="connsiteX1" fmla="*/ 757735 w 1598019"/>
                      <a:gd name="connsiteY1" fmla="*/ 0 h 1471012"/>
                      <a:gd name="connsiteX2" fmla="*/ 1598019 w 1598019"/>
                      <a:gd name="connsiteY2" fmla="*/ 1436036 h 1471012"/>
                      <a:gd name="connsiteX3" fmla="*/ 0 w 1598019"/>
                      <a:gd name="connsiteY3" fmla="*/ 1471012 h 147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8019" h="1471012">
                        <a:moveTo>
                          <a:pt x="0" y="1471012"/>
                        </a:moveTo>
                        <a:lnTo>
                          <a:pt x="757735" y="0"/>
                        </a:lnTo>
                        <a:lnTo>
                          <a:pt x="1598019" y="1436036"/>
                        </a:lnTo>
                        <a:lnTo>
                          <a:pt x="0" y="1471012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1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8" name="Дуга 77"/>
                  <p:cNvSpPr/>
                  <p:nvPr/>
                </p:nvSpPr>
                <p:spPr>
                  <a:xfrm>
                    <a:off x="6457758" y="3843906"/>
                    <a:ext cx="328804" cy="380180"/>
                  </a:xfrm>
                  <a:prstGeom prst="arc">
                    <a:avLst>
                      <a:gd name="adj1" fmla="val 12181863"/>
                      <a:gd name="adj2" fmla="val 20194837"/>
                    </a:avLst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79" name="Прямая со стрелкой 78"/>
                  <p:cNvCxnSpPr/>
                  <p:nvPr/>
                </p:nvCxnSpPr>
                <p:spPr>
                  <a:xfrm flipV="1">
                    <a:off x="6610350" y="2814638"/>
                    <a:ext cx="835819" cy="1438432"/>
                  </a:xfrm>
                  <a:prstGeom prst="straightConnector1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Прямая со стрелкой 79"/>
                  <p:cNvCxnSpPr/>
                  <p:nvPr/>
                </p:nvCxnSpPr>
                <p:spPr>
                  <a:xfrm>
                    <a:off x="5850731" y="2769394"/>
                    <a:ext cx="1600200" cy="38100"/>
                  </a:xfrm>
                  <a:prstGeom prst="straightConnector1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4" name="Прямая со стрелкой 73"/>
                <p:cNvCxnSpPr/>
                <p:nvPr/>
              </p:nvCxnSpPr>
              <p:spPr>
                <a:xfrm flipH="1" flipV="1">
                  <a:off x="5848350" y="2768600"/>
                  <a:ext cx="761026" cy="148590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Овал 69"/>
              <p:cNvSpPr/>
              <p:nvPr/>
            </p:nvSpPr>
            <p:spPr>
              <a:xfrm>
                <a:off x="7423956" y="2773520"/>
                <a:ext cx="58348" cy="583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5814435" y="2737996"/>
                <a:ext cx="58348" cy="583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942347" y="3379965"/>
                  <a:ext cx="2685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2347" y="3379965"/>
                  <a:ext cx="268584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037895" y="3303765"/>
                  <a:ext cx="2685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7895" y="3303765"/>
                  <a:ext cx="268584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7430001" y="4064816"/>
                  <a:ext cx="27152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001" y="4064816"/>
                  <a:ext cx="271529" cy="30008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5566603" y="4000391"/>
                  <a:ext cx="268584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603" y="4000391"/>
                  <a:ext cx="268584" cy="30008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6495845" y="3097441"/>
                  <a:ext cx="273947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5845" y="3097441"/>
                  <a:ext cx="273947" cy="30008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35556" b="-40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6467455" y="416473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7455" y="4164734"/>
                  <a:ext cx="347709" cy="30008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0204" r="-33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Группа 66"/>
          <p:cNvGrpSpPr/>
          <p:nvPr/>
        </p:nvGrpSpPr>
        <p:grpSpPr>
          <a:xfrm>
            <a:off x="5018786" y="2695570"/>
            <a:ext cx="2134927" cy="1772540"/>
            <a:chOff x="5566603" y="2692276"/>
            <a:chExt cx="2134927" cy="1772540"/>
          </a:xfrm>
        </p:grpSpPr>
        <p:grpSp>
          <p:nvGrpSpPr>
            <p:cNvPr id="88" name="Группа 87"/>
            <p:cNvGrpSpPr/>
            <p:nvPr/>
          </p:nvGrpSpPr>
          <p:grpSpPr>
            <a:xfrm rot="10800000">
              <a:off x="5820978" y="2692276"/>
              <a:ext cx="1667869" cy="1516504"/>
              <a:chOff x="5814435" y="2737996"/>
              <a:chExt cx="1667869" cy="1516504"/>
            </a:xfrm>
          </p:grpSpPr>
          <p:grpSp>
            <p:nvGrpSpPr>
              <p:cNvPr id="102" name="Группа 101"/>
              <p:cNvGrpSpPr/>
              <p:nvPr/>
            </p:nvGrpSpPr>
            <p:grpSpPr>
              <a:xfrm>
                <a:off x="5848350" y="2768600"/>
                <a:ext cx="1602581" cy="1485900"/>
                <a:chOff x="5848350" y="2768600"/>
                <a:chExt cx="1602581" cy="1485900"/>
              </a:xfrm>
            </p:grpSpPr>
            <p:grpSp>
              <p:nvGrpSpPr>
                <p:cNvPr id="105" name="Группа 104"/>
                <p:cNvGrpSpPr/>
                <p:nvPr/>
              </p:nvGrpSpPr>
              <p:grpSpPr>
                <a:xfrm>
                  <a:off x="5850731" y="2769394"/>
                  <a:ext cx="1600200" cy="1483676"/>
                  <a:chOff x="5850731" y="2769394"/>
                  <a:chExt cx="1600200" cy="1483676"/>
                </a:xfrm>
              </p:grpSpPr>
              <p:sp>
                <p:nvSpPr>
                  <p:cNvPr id="107" name="Равнобедренный треугольник 2"/>
                  <p:cNvSpPr/>
                  <p:nvPr/>
                </p:nvSpPr>
                <p:spPr>
                  <a:xfrm flipV="1">
                    <a:off x="5852617" y="2770344"/>
                    <a:ext cx="1598019" cy="1482725"/>
                  </a:xfrm>
                  <a:custGeom>
                    <a:avLst/>
                    <a:gdLst>
                      <a:gd name="connsiteX0" fmla="*/ 0 w 1667869"/>
                      <a:gd name="connsiteY0" fmla="*/ 1426587 h 1426587"/>
                      <a:gd name="connsiteX1" fmla="*/ 833935 w 1667869"/>
                      <a:gd name="connsiteY1" fmla="*/ 0 h 1426587"/>
                      <a:gd name="connsiteX2" fmla="*/ 1667869 w 1667869"/>
                      <a:gd name="connsiteY2" fmla="*/ 1426587 h 1426587"/>
                      <a:gd name="connsiteX3" fmla="*/ 0 w 1667869"/>
                      <a:gd name="connsiteY3" fmla="*/ 1426587 h 1426587"/>
                      <a:gd name="connsiteX0" fmla="*/ 0 w 1594844"/>
                      <a:gd name="connsiteY0" fmla="*/ 1467862 h 1467862"/>
                      <a:gd name="connsiteX1" fmla="*/ 760910 w 1594844"/>
                      <a:gd name="connsiteY1" fmla="*/ 0 h 1467862"/>
                      <a:gd name="connsiteX2" fmla="*/ 1594844 w 1594844"/>
                      <a:gd name="connsiteY2" fmla="*/ 1426587 h 1467862"/>
                      <a:gd name="connsiteX3" fmla="*/ 0 w 1594844"/>
                      <a:gd name="connsiteY3" fmla="*/ 1467862 h 1467862"/>
                      <a:gd name="connsiteX0" fmla="*/ 0 w 1585319"/>
                      <a:gd name="connsiteY0" fmla="*/ 1467862 h 1467862"/>
                      <a:gd name="connsiteX1" fmla="*/ 751385 w 1585319"/>
                      <a:gd name="connsiteY1" fmla="*/ 0 h 1467862"/>
                      <a:gd name="connsiteX2" fmla="*/ 1585319 w 1585319"/>
                      <a:gd name="connsiteY2" fmla="*/ 1426587 h 1467862"/>
                      <a:gd name="connsiteX3" fmla="*/ 0 w 1585319"/>
                      <a:gd name="connsiteY3" fmla="*/ 1467862 h 1467862"/>
                      <a:gd name="connsiteX0" fmla="*/ 0 w 1572619"/>
                      <a:gd name="connsiteY0" fmla="*/ 1467862 h 1467862"/>
                      <a:gd name="connsiteX1" fmla="*/ 751385 w 1572619"/>
                      <a:gd name="connsiteY1" fmla="*/ 0 h 1467862"/>
                      <a:gd name="connsiteX2" fmla="*/ 1572619 w 1572619"/>
                      <a:gd name="connsiteY2" fmla="*/ 1417062 h 1467862"/>
                      <a:gd name="connsiteX3" fmla="*/ 0 w 1572619"/>
                      <a:gd name="connsiteY3" fmla="*/ 1467862 h 1467862"/>
                      <a:gd name="connsiteX0" fmla="*/ 0 w 1575794"/>
                      <a:gd name="connsiteY0" fmla="*/ 1467862 h 1467862"/>
                      <a:gd name="connsiteX1" fmla="*/ 751385 w 1575794"/>
                      <a:gd name="connsiteY1" fmla="*/ 0 h 1467862"/>
                      <a:gd name="connsiteX2" fmla="*/ 1575794 w 1575794"/>
                      <a:gd name="connsiteY2" fmla="*/ 1426587 h 1467862"/>
                      <a:gd name="connsiteX3" fmla="*/ 0 w 1575794"/>
                      <a:gd name="connsiteY3" fmla="*/ 1467862 h 1467862"/>
                      <a:gd name="connsiteX0" fmla="*/ 0 w 1591669"/>
                      <a:gd name="connsiteY0" fmla="*/ 1467862 h 1467862"/>
                      <a:gd name="connsiteX1" fmla="*/ 751385 w 1591669"/>
                      <a:gd name="connsiteY1" fmla="*/ 0 h 1467862"/>
                      <a:gd name="connsiteX2" fmla="*/ 1591669 w 1591669"/>
                      <a:gd name="connsiteY2" fmla="*/ 1436036 h 1467862"/>
                      <a:gd name="connsiteX3" fmla="*/ 0 w 1591669"/>
                      <a:gd name="connsiteY3" fmla="*/ 1467862 h 1467862"/>
                      <a:gd name="connsiteX0" fmla="*/ 0 w 1598019"/>
                      <a:gd name="connsiteY0" fmla="*/ 1471012 h 1471012"/>
                      <a:gd name="connsiteX1" fmla="*/ 757735 w 1598019"/>
                      <a:gd name="connsiteY1" fmla="*/ 0 h 1471012"/>
                      <a:gd name="connsiteX2" fmla="*/ 1598019 w 1598019"/>
                      <a:gd name="connsiteY2" fmla="*/ 1436036 h 1471012"/>
                      <a:gd name="connsiteX3" fmla="*/ 0 w 1598019"/>
                      <a:gd name="connsiteY3" fmla="*/ 1471012 h 1471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8019" h="1471012">
                        <a:moveTo>
                          <a:pt x="0" y="1471012"/>
                        </a:moveTo>
                        <a:lnTo>
                          <a:pt x="757735" y="0"/>
                        </a:lnTo>
                        <a:lnTo>
                          <a:pt x="1598019" y="1436036"/>
                        </a:lnTo>
                        <a:lnTo>
                          <a:pt x="0" y="1471012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1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8" name="Дуга 107"/>
                  <p:cNvSpPr/>
                  <p:nvPr/>
                </p:nvSpPr>
                <p:spPr>
                  <a:xfrm>
                    <a:off x="6457758" y="3843906"/>
                    <a:ext cx="328804" cy="380180"/>
                  </a:xfrm>
                  <a:prstGeom prst="arc">
                    <a:avLst>
                      <a:gd name="adj1" fmla="val 12181863"/>
                      <a:gd name="adj2" fmla="val 20194837"/>
                    </a:avLst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109" name="Прямая со стрелкой 108"/>
                  <p:cNvCxnSpPr/>
                  <p:nvPr/>
                </p:nvCxnSpPr>
                <p:spPr>
                  <a:xfrm flipV="1">
                    <a:off x="6610350" y="2814638"/>
                    <a:ext cx="835819" cy="1438432"/>
                  </a:xfrm>
                  <a:prstGeom prst="straightConnector1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Прямая со стрелкой 109"/>
                  <p:cNvCxnSpPr/>
                  <p:nvPr/>
                </p:nvCxnSpPr>
                <p:spPr>
                  <a:xfrm>
                    <a:off x="5850731" y="2769394"/>
                    <a:ext cx="1600200" cy="38100"/>
                  </a:xfrm>
                  <a:prstGeom prst="straightConnector1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6" name="Прямая со стрелкой 105"/>
                <p:cNvCxnSpPr/>
                <p:nvPr/>
              </p:nvCxnSpPr>
              <p:spPr>
                <a:xfrm flipH="1" flipV="1">
                  <a:off x="5848350" y="2768600"/>
                  <a:ext cx="761026" cy="148590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Овал 102"/>
              <p:cNvSpPr/>
              <p:nvPr/>
            </p:nvSpPr>
            <p:spPr>
              <a:xfrm>
                <a:off x="7423956" y="2773520"/>
                <a:ext cx="58348" cy="583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814435" y="2737996"/>
                <a:ext cx="58348" cy="583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5942347" y="3379965"/>
                  <a:ext cx="2685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2347" y="3379965"/>
                  <a:ext cx="268584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7037895" y="3303765"/>
                  <a:ext cx="2685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7895" y="3303765"/>
                  <a:ext cx="268584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7430001" y="4064816"/>
                  <a:ext cx="27152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001" y="4064816"/>
                  <a:ext cx="271529" cy="30008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5566603" y="4000391"/>
                  <a:ext cx="268584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603" y="4000391"/>
                  <a:ext cx="268584" cy="30008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6495845" y="3097441"/>
                  <a:ext cx="273947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5845" y="3097441"/>
                  <a:ext cx="273947" cy="30008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35556" b="-204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6467455" y="416473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7455" y="4164734"/>
                  <a:ext cx="347709" cy="30008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0204" r="-350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Группа 110"/>
          <p:cNvGrpSpPr/>
          <p:nvPr/>
        </p:nvGrpSpPr>
        <p:grpSpPr>
          <a:xfrm>
            <a:off x="7348990" y="3492877"/>
            <a:ext cx="1017181" cy="987138"/>
            <a:chOff x="7320303" y="2456174"/>
            <a:chExt cx="1017181" cy="987138"/>
          </a:xfrm>
        </p:grpSpPr>
        <p:grpSp>
          <p:nvGrpSpPr>
            <p:cNvPr id="112" name="Группа 111"/>
            <p:cNvGrpSpPr/>
            <p:nvPr/>
          </p:nvGrpSpPr>
          <p:grpSpPr>
            <a:xfrm rot="5400000">
              <a:off x="7451433" y="2412890"/>
              <a:ext cx="706696" cy="793264"/>
              <a:chOff x="7449372" y="2413486"/>
              <a:chExt cx="706696" cy="793264"/>
            </a:xfrm>
          </p:grpSpPr>
          <p:sp>
            <p:nvSpPr>
              <p:cNvPr id="117" name="Равнобедренный треугольник 2"/>
              <p:cNvSpPr/>
              <p:nvPr/>
            </p:nvSpPr>
            <p:spPr>
              <a:xfrm rot="5400000" flipV="1">
                <a:off x="7409951" y="2462294"/>
                <a:ext cx="788774" cy="698123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  <a:gd name="connsiteX0" fmla="*/ 0 w 1598019"/>
                  <a:gd name="connsiteY0" fmla="*/ 1481117 h 1481117"/>
                  <a:gd name="connsiteX1" fmla="*/ 777032 w 1598019"/>
                  <a:gd name="connsiteY1" fmla="*/ 0 h 1481117"/>
                  <a:gd name="connsiteX2" fmla="*/ 1598019 w 1598019"/>
                  <a:gd name="connsiteY2" fmla="*/ 1446141 h 1481117"/>
                  <a:gd name="connsiteX3" fmla="*/ 0 w 1598019"/>
                  <a:gd name="connsiteY3" fmla="*/ 1481117 h 148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81117">
                    <a:moveTo>
                      <a:pt x="0" y="1481117"/>
                    </a:moveTo>
                    <a:lnTo>
                      <a:pt x="777032" y="0"/>
                    </a:lnTo>
                    <a:lnTo>
                      <a:pt x="1598019" y="1446141"/>
                    </a:lnTo>
                    <a:lnTo>
                      <a:pt x="0" y="148111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8" name="Прямая со стрелкой 117"/>
              <p:cNvCxnSpPr/>
              <p:nvPr/>
            </p:nvCxnSpPr>
            <p:spPr>
              <a:xfrm>
                <a:off x="7449372" y="2793169"/>
                <a:ext cx="686640" cy="412574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 стрелкой 118"/>
              <p:cNvCxnSpPr/>
              <p:nvPr/>
            </p:nvCxnSpPr>
            <p:spPr>
              <a:xfrm flipV="1">
                <a:off x="7455112" y="2413486"/>
                <a:ext cx="700956" cy="38549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0" name="Прямая со стрелкой 119"/>
              <p:cNvCxnSpPr/>
              <p:nvPr/>
            </p:nvCxnSpPr>
            <p:spPr>
              <a:xfrm flipH="1">
                <a:off x="8131175" y="2416969"/>
                <a:ext cx="22225" cy="78978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10204" r="-350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t="-10000" r="-52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t="-10204" r="-35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blipFill rotWithShape="0">
                <a:blip r:embed="rId20"/>
                <a:stretch>
                  <a:fillRect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blipFill rotWithShape="0">
                <a:blip r:embed="rId23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Дуга 124"/>
          <p:cNvSpPr/>
          <p:nvPr/>
        </p:nvSpPr>
        <p:spPr>
          <a:xfrm rot="10800000">
            <a:off x="7683830" y="3334713"/>
            <a:ext cx="328804" cy="380180"/>
          </a:xfrm>
          <a:prstGeom prst="arc">
            <a:avLst>
              <a:gd name="adj1" fmla="val 14400145"/>
              <a:gd name="adj2" fmla="val 18245849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blipFill rotWithShape="0">
                <a:blip r:embed="rId26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5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9.87654E-7 L -0.05989 0.00062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20988E-6 L 0.0033 0.2024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14" grpId="0"/>
      <p:bldP spid="121" grpId="0"/>
      <p:bldP spid="122" grpId="0"/>
      <p:bldP spid="125" grpId="0" animBg="1"/>
      <p:bldP spid="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→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grpSp>
        <p:nvGrpSpPr>
          <p:cNvPr id="102" name="Группа 101"/>
          <p:cNvGrpSpPr/>
          <p:nvPr/>
        </p:nvGrpSpPr>
        <p:grpSpPr>
          <a:xfrm rot="10800000">
            <a:off x="5304534" y="2695570"/>
            <a:ext cx="1602581" cy="1485900"/>
            <a:chOff x="5848350" y="2768600"/>
            <a:chExt cx="1602581" cy="1485900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5850731" y="2769394"/>
              <a:ext cx="1600200" cy="1483676"/>
              <a:chOff x="5850731" y="2769394"/>
              <a:chExt cx="1600200" cy="1483676"/>
            </a:xfrm>
          </p:grpSpPr>
          <p:sp>
            <p:nvSpPr>
              <p:cNvPr id="107" name="Равнобедренный треугольник 2"/>
              <p:cNvSpPr/>
              <p:nvPr/>
            </p:nvSpPr>
            <p:spPr>
              <a:xfrm flipV="1">
                <a:off x="5852617" y="2770344"/>
                <a:ext cx="1598019" cy="1482725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71012">
                    <a:moveTo>
                      <a:pt x="0" y="1471012"/>
                    </a:moveTo>
                    <a:lnTo>
                      <a:pt x="757735" y="0"/>
                    </a:lnTo>
                    <a:lnTo>
                      <a:pt x="1598019" y="1436036"/>
                    </a:lnTo>
                    <a:lnTo>
                      <a:pt x="0" y="1471012"/>
                    </a:lnTo>
                    <a:close/>
                  </a:path>
                </a:pathLst>
              </a:custGeom>
              <a:solidFill>
                <a:srgbClr val="00B0F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Дуга 107"/>
              <p:cNvSpPr/>
              <p:nvPr/>
            </p:nvSpPr>
            <p:spPr>
              <a:xfrm>
                <a:off x="6457758" y="3843906"/>
                <a:ext cx="328804" cy="380180"/>
              </a:xfrm>
              <a:prstGeom prst="arc">
                <a:avLst>
                  <a:gd name="adj1" fmla="val 12181863"/>
                  <a:gd name="adj2" fmla="val 20194837"/>
                </a:avLst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9" name="Прямая со стрелкой 108"/>
              <p:cNvCxnSpPr/>
              <p:nvPr/>
            </p:nvCxnSpPr>
            <p:spPr>
              <a:xfrm flipV="1">
                <a:off x="6610350" y="2814638"/>
                <a:ext cx="835819" cy="1438432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 стрелкой 109"/>
              <p:cNvCxnSpPr/>
              <p:nvPr/>
            </p:nvCxnSpPr>
            <p:spPr>
              <a:xfrm>
                <a:off x="5850731" y="2769394"/>
                <a:ext cx="1600200" cy="38100"/>
              </a:xfrm>
              <a:prstGeom prst="straightConnector1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Прямая со стрелкой 105"/>
            <p:cNvCxnSpPr/>
            <p:nvPr/>
          </p:nvCxnSpPr>
          <p:spPr>
            <a:xfrm flipH="1" flipV="1">
              <a:off x="5848350" y="2768600"/>
              <a:ext cx="761026" cy="1485900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Овал 102"/>
          <p:cNvSpPr/>
          <p:nvPr/>
        </p:nvSpPr>
        <p:spPr>
          <a:xfrm rot="10800000">
            <a:off x="5273161" y="4118202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394530" y="3383259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530" y="3383259"/>
                <a:ext cx="268584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6490078" y="3307059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078" y="3307059"/>
                <a:ext cx="268584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6882184" y="4068110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184" y="4068110"/>
                <a:ext cx="271529" cy="3000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5018786" y="4003685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86" y="4003685"/>
                <a:ext cx="268584" cy="3000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948028" y="3100735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028" y="3100735"/>
                <a:ext cx="273947" cy="300082"/>
              </a:xfrm>
              <a:prstGeom prst="rect">
                <a:avLst/>
              </a:prstGeom>
              <a:blipFill rotWithShape="0">
                <a:blip r:embed="rId7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919638" y="4168028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638" y="4168028"/>
                <a:ext cx="347709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10204" r="-350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Группа 110"/>
          <p:cNvGrpSpPr/>
          <p:nvPr/>
        </p:nvGrpSpPr>
        <p:grpSpPr>
          <a:xfrm>
            <a:off x="7348990" y="3492877"/>
            <a:ext cx="1017181" cy="987138"/>
            <a:chOff x="7320303" y="2456174"/>
            <a:chExt cx="1017181" cy="987138"/>
          </a:xfrm>
        </p:grpSpPr>
        <p:grpSp>
          <p:nvGrpSpPr>
            <p:cNvPr id="112" name="Группа 111"/>
            <p:cNvGrpSpPr/>
            <p:nvPr/>
          </p:nvGrpSpPr>
          <p:grpSpPr>
            <a:xfrm rot="5400000">
              <a:off x="7451433" y="2412890"/>
              <a:ext cx="706696" cy="793264"/>
              <a:chOff x="7449372" y="2413486"/>
              <a:chExt cx="706696" cy="793264"/>
            </a:xfrm>
          </p:grpSpPr>
          <p:sp>
            <p:nvSpPr>
              <p:cNvPr id="117" name="Равнобедренный треугольник 2"/>
              <p:cNvSpPr/>
              <p:nvPr/>
            </p:nvSpPr>
            <p:spPr>
              <a:xfrm rot="5400000" flipV="1">
                <a:off x="7409951" y="2462294"/>
                <a:ext cx="788774" cy="698123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  <a:gd name="connsiteX0" fmla="*/ 0 w 1598019"/>
                  <a:gd name="connsiteY0" fmla="*/ 1481117 h 1481117"/>
                  <a:gd name="connsiteX1" fmla="*/ 777032 w 1598019"/>
                  <a:gd name="connsiteY1" fmla="*/ 0 h 1481117"/>
                  <a:gd name="connsiteX2" fmla="*/ 1598019 w 1598019"/>
                  <a:gd name="connsiteY2" fmla="*/ 1446141 h 1481117"/>
                  <a:gd name="connsiteX3" fmla="*/ 0 w 1598019"/>
                  <a:gd name="connsiteY3" fmla="*/ 1481117 h 148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81117">
                    <a:moveTo>
                      <a:pt x="0" y="1481117"/>
                    </a:moveTo>
                    <a:lnTo>
                      <a:pt x="777032" y="0"/>
                    </a:lnTo>
                    <a:lnTo>
                      <a:pt x="1598019" y="1446141"/>
                    </a:lnTo>
                    <a:lnTo>
                      <a:pt x="0" y="148111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8" name="Прямая со стрелкой 117"/>
              <p:cNvCxnSpPr/>
              <p:nvPr/>
            </p:nvCxnSpPr>
            <p:spPr>
              <a:xfrm>
                <a:off x="7449372" y="2793169"/>
                <a:ext cx="686640" cy="412574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 стрелкой 118"/>
              <p:cNvCxnSpPr/>
              <p:nvPr/>
            </p:nvCxnSpPr>
            <p:spPr>
              <a:xfrm flipV="1">
                <a:off x="7455112" y="2413486"/>
                <a:ext cx="700956" cy="38549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0" name="Прямая со стрелкой 119"/>
              <p:cNvCxnSpPr/>
              <p:nvPr/>
            </p:nvCxnSpPr>
            <p:spPr>
              <a:xfrm flipH="1">
                <a:off x="8131175" y="2416969"/>
                <a:ext cx="22225" cy="78978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0204" r="-350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0000" r="-52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0204" r="-35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blipFill rotWithShape="0">
                <a:blip r:embed="rId13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791416" y="1644357"/>
                <a:ext cx="39938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𝐴𝐵𝐶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~ ∆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𝐴𝐵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ru-RU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по двум сторонам и углу между ними</m:t>
                          </m:r>
                        </m:e>
                      </m:d>
                      <m:r>
                        <a:rPr lang="ru-RU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sz="1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644357"/>
                <a:ext cx="3993809" cy="276999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blipFill rotWithShape="0">
                <a:blip r:embed="rId17"/>
                <a:stretch>
                  <a:fillRect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6315179" y="1337657"/>
                <a:ext cx="10780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179" y="1337657"/>
                <a:ext cx="1078047" cy="307777"/>
              </a:xfrm>
              <a:prstGeom prst="rect">
                <a:avLst/>
              </a:prstGeom>
              <a:blipFill rotWithShape="0">
                <a:blip r:embed="rId1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7231095" y="1337657"/>
                <a:ext cx="14709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⟹∠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095" y="1337657"/>
                <a:ext cx="1470945" cy="30777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Дуга 130"/>
          <p:cNvSpPr/>
          <p:nvPr/>
        </p:nvSpPr>
        <p:spPr>
          <a:xfrm rot="10800000">
            <a:off x="7683830" y="3334713"/>
            <a:ext cx="328804" cy="380180"/>
          </a:xfrm>
          <a:prstGeom prst="arc">
            <a:avLst>
              <a:gd name="adj1" fmla="val 14400145"/>
              <a:gd name="adj2" fmla="val 18245849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blipFill rotWithShape="0">
                <a:blip r:embed="rId7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4791417" y="1918878"/>
                <a:ext cx="19672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=90°.</m:t>
                      </m:r>
                    </m:oMath>
                  </m:oMathPara>
                </a14:m>
                <a:endParaRPr lang="ru-RU" sz="1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7" y="1918878"/>
                <a:ext cx="1967246" cy="27699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Прямая со стрелкой 134"/>
          <p:cNvCxnSpPr/>
          <p:nvPr/>
        </p:nvCxnSpPr>
        <p:spPr>
          <a:xfrm rot="9060000" flipH="1">
            <a:off x="6718226" y="3435499"/>
            <a:ext cx="22225" cy="7897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 rot="5400000" flipH="1">
            <a:off x="7819523" y="3788025"/>
            <a:ext cx="22225" cy="7897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 flipH="1" flipV="1">
            <a:off x="6724990" y="3825126"/>
            <a:ext cx="178720" cy="34496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4" name="Овал 103"/>
          <p:cNvSpPr/>
          <p:nvPr/>
        </p:nvSpPr>
        <p:spPr>
          <a:xfrm rot="10800000">
            <a:off x="6882682" y="4153726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6752440" y="3756037"/>
                <a:ext cx="347709" cy="31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ц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440" y="3756037"/>
                <a:ext cx="347709" cy="312073"/>
              </a:xfrm>
              <a:prstGeom prst="rect">
                <a:avLst/>
              </a:prstGeom>
              <a:blipFill rotWithShape="0">
                <a:blip r:embed="rId22"/>
                <a:stretch>
                  <a:fillRect t="-98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4791417" y="2196100"/>
                <a:ext cx="328272" cy="32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ц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7" y="2196100"/>
                <a:ext cx="328272" cy="320280"/>
              </a:xfrm>
              <a:prstGeom prst="rect">
                <a:avLst/>
              </a:prstGeom>
              <a:blipFill rotWithShape="0">
                <a:blip r:embed="rId23"/>
                <a:stretch>
                  <a:fillRect t="-9434" r="-92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/>
          <p:cNvSpPr txBox="1"/>
          <p:nvPr/>
        </p:nvSpPr>
        <p:spPr>
          <a:xfrm>
            <a:off x="5038378" y="2218964"/>
            <a:ext cx="2969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cs typeface="Times New Roman" panose="02020603050405020304" pitchFamily="18" charset="0"/>
              </a:rPr>
              <a:t>—</a:t>
            </a:r>
            <a:r>
              <a:rPr lang="en-US" sz="1200" dirty="0" smtClean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центростремительное ускорение.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237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1.60494E-6 L -0.11788 -0.07623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38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0.00123 L 4.44444E-6 -0.02222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17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60000">
                                      <p:cBhvr>
                                        <p:cTn id="27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28" grpId="0"/>
      <p:bldP spid="129" grpId="0"/>
      <p:bldP spid="133" grpId="0"/>
      <p:bldP spid="137" grpId="0"/>
      <p:bldP spid="139" grpId="0"/>
      <p:bldP spid="1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Мгновенное ускорение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отношение изменения скорости к промежутку времени, за который это изменение произошло, при ∆</a:t>
              </a:r>
              <a:r>
                <a:rPr lang="ru-RU" sz="1500" dirty="0" smtClean="0">
                  <a:solidFill>
                    <a:prstClr val="black"/>
                  </a:solidFill>
                </a:rPr>
                <a:t>𝑡 → 0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Угол поворота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физическая </a:t>
              </a:r>
              <a:r>
                <a:rPr lang="ru-RU" sz="1500" dirty="0">
                  <a:solidFill>
                    <a:prstClr val="black"/>
                  </a:solidFill>
                </a:rPr>
                <a:t>величина, характеризующая </a:t>
              </a:r>
              <a:r>
                <a:rPr lang="ru-RU" sz="1500" dirty="0" smtClean="0">
                  <a:solidFill>
                    <a:prstClr val="black"/>
                  </a:solidFill>
                </a:rPr>
                <a:t>перемещение </a:t>
              </a:r>
              <a:r>
                <a:rPr lang="ru-RU" sz="1500" dirty="0">
                  <a:solidFill>
                    <a:prstClr val="black"/>
                  </a:solidFill>
                </a:rPr>
                <a:t>всего вращающегося тела за малый промежуток времени.</a:t>
              </a:r>
            </a:p>
          </p:txBody>
        </p:sp>
      </p:grpSp>
      <p:grpSp>
        <p:nvGrpSpPr>
          <p:cNvPr id="102" name="Группа 101"/>
          <p:cNvGrpSpPr/>
          <p:nvPr/>
        </p:nvGrpSpPr>
        <p:grpSpPr>
          <a:xfrm rot="10800000">
            <a:off x="5304534" y="2695570"/>
            <a:ext cx="1602581" cy="1485900"/>
            <a:chOff x="5848350" y="2768600"/>
            <a:chExt cx="1602581" cy="1485900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5850731" y="2769394"/>
              <a:ext cx="1600200" cy="1483676"/>
              <a:chOff x="5850731" y="2769394"/>
              <a:chExt cx="1600200" cy="1483676"/>
            </a:xfrm>
          </p:grpSpPr>
          <p:sp>
            <p:nvSpPr>
              <p:cNvPr id="107" name="Равнобедренный треугольник 2"/>
              <p:cNvSpPr/>
              <p:nvPr/>
            </p:nvSpPr>
            <p:spPr>
              <a:xfrm flipV="1">
                <a:off x="5852617" y="2770344"/>
                <a:ext cx="1598019" cy="1482725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71012">
                    <a:moveTo>
                      <a:pt x="0" y="1471012"/>
                    </a:moveTo>
                    <a:lnTo>
                      <a:pt x="757735" y="0"/>
                    </a:lnTo>
                    <a:lnTo>
                      <a:pt x="1598019" y="1436036"/>
                    </a:lnTo>
                    <a:lnTo>
                      <a:pt x="0" y="1471012"/>
                    </a:lnTo>
                    <a:close/>
                  </a:path>
                </a:pathLst>
              </a:custGeom>
              <a:solidFill>
                <a:srgbClr val="00B0F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Дуга 107"/>
              <p:cNvSpPr/>
              <p:nvPr/>
            </p:nvSpPr>
            <p:spPr>
              <a:xfrm>
                <a:off x="6457758" y="3843906"/>
                <a:ext cx="328804" cy="380180"/>
              </a:xfrm>
              <a:prstGeom prst="arc">
                <a:avLst>
                  <a:gd name="adj1" fmla="val 12181863"/>
                  <a:gd name="adj2" fmla="val 20194837"/>
                </a:avLst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9" name="Прямая со стрелкой 108"/>
              <p:cNvCxnSpPr/>
              <p:nvPr/>
            </p:nvCxnSpPr>
            <p:spPr>
              <a:xfrm flipV="1">
                <a:off x="6610350" y="2814638"/>
                <a:ext cx="835819" cy="1438432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 стрелкой 109"/>
              <p:cNvCxnSpPr/>
              <p:nvPr/>
            </p:nvCxnSpPr>
            <p:spPr>
              <a:xfrm>
                <a:off x="5850731" y="2769394"/>
                <a:ext cx="1600200" cy="38100"/>
              </a:xfrm>
              <a:prstGeom prst="straightConnector1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Прямая со стрелкой 105"/>
            <p:cNvCxnSpPr/>
            <p:nvPr/>
          </p:nvCxnSpPr>
          <p:spPr>
            <a:xfrm flipH="1" flipV="1">
              <a:off x="5848350" y="2768600"/>
              <a:ext cx="761026" cy="1485900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Овал 102"/>
          <p:cNvSpPr/>
          <p:nvPr/>
        </p:nvSpPr>
        <p:spPr>
          <a:xfrm rot="10800000">
            <a:off x="5273161" y="4118202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394530" y="3383259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530" y="3383259"/>
                <a:ext cx="268584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6882184" y="4068110"/>
                <a:ext cx="27152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184" y="4068110"/>
                <a:ext cx="271529" cy="3000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5018786" y="4003685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86" y="4003685"/>
                <a:ext cx="268584" cy="3000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948028" y="3100735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028" y="3100735"/>
                <a:ext cx="273947" cy="300082"/>
              </a:xfrm>
              <a:prstGeom prst="rect">
                <a:avLst/>
              </a:prstGeom>
              <a:blipFill rotWithShape="0">
                <a:blip r:embed="rId7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919638" y="4168028"/>
                <a:ext cx="3477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638" y="4168028"/>
                <a:ext cx="347709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10204" r="-350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Группа 110"/>
          <p:cNvGrpSpPr/>
          <p:nvPr/>
        </p:nvGrpSpPr>
        <p:grpSpPr>
          <a:xfrm>
            <a:off x="7348990" y="3492878"/>
            <a:ext cx="1017181" cy="987137"/>
            <a:chOff x="7320303" y="2456175"/>
            <a:chExt cx="1017181" cy="987137"/>
          </a:xfrm>
        </p:grpSpPr>
        <p:grpSp>
          <p:nvGrpSpPr>
            <p:cNvPr id="112" name="Группа 111"/>
            <p:cNvGrpSpPr/>
            <p:nvPr/>
          </p:nvGrpSpPr>
          <p:grpSpPr>
            <a:xfrm rot="5400000">
              <a:off x="7451434" y="2412891"/>
              <a:ext cx="706696" cy="793264"/>
              <a:chOff x="7449372" y="2413486"/>
              <a:chExt cx="706696" cy="793264"/>
            </a:xfrm>
          </p:grpSpPr>
          <p:sp>
            <p:nvSpPr>
              <p:cNvPr id="117" name="Равнобедренный треугольник 2"/>
              <p:cNvSpPr/>
              <p:nvPr/>
            </p:nvSpPr>
            <p:spPr>
              <a:xfrm rot="5400000" flipV="1">
                <a:off x="7409951" y="2462294"/>
                <a:ext cx="788774" cy="698123"/>
              </a:xfrm>
              <a:custGeom>
                <a:avLst/>
                <a:gdLst>
                  <a:gd name="connsiteX0" fmla="*/ 0 w 1667869"/>
                  <a:gd name="connsiteY0" fmla="*/ 1426587 h 1426587"/>
                  <a:gd name="connsiteX1" fmla="*/ 833935 w 1667869"/>
                  <a:gd name="connsiteY1" fmla="*/ 0 h 1426587"/>
                  <a:gd name="connsiteX2" fmla="*/ 1667869 w 1667869"/>
                  <a:gd name="connsiteY2" fmla="*/ 1426587 h 1426587"/>
                  <a:gd name="connsiteX3" fmla="*/ 0 w 1667869"/>
                  <a:gd name="connsiteY3" fmla="*/ 1426587 h 1426587"/>
                  <a:gd name="connsiteX0" fmla="*/ 0 w 1594844"/>
                  <a:gd name="connsiteY0" fmla="*/ 1467862 h 1467862"/>
                  <a:gd name="connsiteX1" fmla="*/ 760910 w 1594844"/>
                  <a:gd name="connsiteY1" fmla="*/ 0 h 1467862"/>
                  <a:gd name="connsiteX2" fmla="*/ 1594844 w 1594844"/>
                  <a:gd name="connsiteY2" fmla="*/ 1426587 h 1467862"/>
                  <a:gd name="connsiteX3" fmla="*/ 0 w 1594844"/>
                  <a:gd name="connsiteY3" fmla="*/ 1467862 h 1467862"/>
                  <a:gd name="connsiteX0" fmla="*/ 0 w 1585319"/>
                  <a:gd name="connsiteY0" fmla="*/ 1467862 h 1467862"/>
                  <a:gd name="connsiteX1" fmla="*/ 751385 w 1585319"/>
                  <a:gd name="connsiteY1" fmla="*/ 0 h 1467862"/>
                  <a:gd name="connsiteX2" fmla="*/ 1585319 w 1585319"/>
                  <a:gd name="connsiteY2" fmla="*/ 1426587 h 1467862"/>
                  <a:gd name="connsiteX3" fmla="*/ 0 w 1585319"/>
                  <a:gd name="connsiteY3" fmla="*/ 1467862 h 1467862"/>
                  <a:gd name="connsiteX0" fmla="*/ 0 w 1572619"/>
                  <a:gd name="connsiteY0" fmla="*/ 1467862 h 1467862"/>
                  <a:gd name="connsiteX1" fmla="*/ 751385 w 1572619"/>
                  <a:gd name="connsiteY1" fmla="*/ 0 h 1467862"/>
                  <a:gd name="connsiteX2" fmla="*/ 1572619 w 1572619"/>
                  <a:gd name="connsiteY2" fmla="*/ 1417062 h 1467862"/>
                  <a:gd name="connsiteX3" fmla="*/ 0 w 1572619"/>
                  <a:gd name="connsiteY3" fmla="*/ 1467862 h 1467862"/>
                  <a:gd name="connsiteX0" fmla="*/ 0 w 1575794"/>
                  <a:gd name="connsiteY0" fmla="*/ 1467862 h 1467862"/>
                  <a:gd name="connsiteX1" fmla="*/ 751385 w 1575794"/>
                  <a:gd name="connsiteY1" fmla="*/ 0 h 1467862"/>
                  <a:gd name="connsiteX2" fmla="*/ 1575794 w 1575794"/>
                  <a:gd name="connsiteY2" fmla="*/ 1426587 h 1467862"/>
                  <a:gd name="connsiteX3" fmla="*/ 0 w 1575794"/>
                  <a:gd name="connsiteY3" fmla="*/ 1467862 h 1467862"/>
                  <a:gd name="connsiteX0" fmla="*/ 0 w 1591669"/>
                  <a:gd name="connsiteY0" fmla="*/ 1467862 h 1467862"/>
                  <a:gd name="connsiteX1" fmla="*/ 751385 w 1591669"/>
                  <a:gd name="connsiteY1" fmla="*/ 0 h 1467862"/>
                  <a:gd name="connsiteX2" fmla="*/ 1591669 w 1591669"/>
                  <a:gd name="connsiteY2" fmla="*/ 1436036 h 1467862"/>
                  <a:gd name="connsiteX3" fmla="*/ 0 w 1591669"/>
                  <a:gd name="connsiteY3" fmla="*/ 1467862 h 1467862"/>
                  <a:gd name="connsiteX0" fmla="*/ 0 w 1598019"/>
                  <a:gd name="connsiteY0" fmla="*/ 1471012 h 1471012"/>
                  <a:gd name="connsiteX1" fmla="*/ 757735 w 1598019"/>
                  <a:gd name="connsiteY1" fmla="*/ 0 h 1471012"/>
                  <a:gd name="connsiteX2" fmla="*/ 1598019 w 1598019"/>
                  <a:gd name="connsiteY2" fmla="*/ 1436036 h 1471012"/>
                  <a:gd name="connsiteX3" fmla="*/ 0 w 1598019"/>
                  <a:gd name="connsiteY3" fmla="*/ 1471012 h 1471012"/>
                  <a:gd name="connsiteX0" fmla="*/ 0 w 1598019"/>
                  <a:gd name="connsiteY0" fmla="*/ 1481117 h 1481117"/>
                  <a:gd name="connsiteX1" fmla="*/ 777032 w 1598019"/>
                  <a:gd name="connsiteY1" fmla="*/ 0 h 1481117"/>
                  <a:gd name="connsiteX2" fmla="*/ 1598019 w 1598019"/>
                  <a:gd name="connsiteY2" fmla="*/ 1446141 h 1481117"/>
                  <a:gd name="connsiteX3" fmla="*/ 0 w 1598019"/>
                  <a:gd name="connsiteY3" fmla="*/ 1481117 h 148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8019" h="1481117">
                    <a:moveTo>
                      <a:pt x="0" y="1481117"/>
                    </a:moveTo>
                    <a:lnTo>
                      <a:pt x="777032" y="0"/>
                    </a:lnTo>
                    <a:lnTo>
                      <a:pt x="1598019" y="1446141"/>
                    </a:lnTo>
                    <a:lnTo>
                      <a:pt x="0" y="148111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8" name="Прямая со стрелкой 117"/>
              <p:cNvCxnSpPr/>
              <p:nvPr/>
            </p:nvCxnSpPr>
            <p:spPr>
              <a:xfrm>
                <a:off x="7449372" y="2793169"/>
                <a:ext cx="686640" cy="412574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 стрелкой 118"/>
              <p:cNvCxnSpPr/>
              <p:nvPr/>
            </p:nvCxnSpPr>
            <p:spPr>
              <a:xfrm flipV="1">
                <a:off x="7455112" y="2413486"/>
                <a:ext cx="700956" cy="38549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0" name="Прямая со стрелкой 119"/>
              <p:cNvCxnSpPr/>
              <p:nvPr/>
            </p:nvCxnSpPr>
            <p:spPr>
              <a:xfrm flipH="1">
                <a:off x="8131175" y="2416969"/>
                <a:ext cx="22225" cy="78978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238" y="3143230"/>
                  <a:ext cx="347709" cy="30008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775" y="2593154"/>
                  <a:ext cx="347709" cy="30008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303" y="2486687"/>
                  <a:ext cx="347709" cy="30008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003" y="2438550"/>
                <a:ext cx="268584" cy="30008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697" y="3223308"/>
                <a:ext cx="268584" cy="300082"/>
              </a:xfrm>
              <a:prstGeom prst="rect">
                <a:avLst/>
              </a:prstGeom>
              <a:blipFill rotWithShape="0">
                <a:blip r:embed="rId13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122" y="4068110"/>
                <a:ext cx="268584" cy="30008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50" y="4068110"/>
                <a:ext cx="268584" cy="30008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791416" y="1644357"/>
                <a:ext cx="39938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𝐴𝐵𝐶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~ ∆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𝐴𝐵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ru-RU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по двум сторонам и углу между ними</m:t>
                          </m:r>
                        </m:e>
                      </m:d>
                      <m:r>
                        <a:rPr lang="ru-RU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sz="1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644357"/>
                <a:ext cx="3993809" cy="276999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6" y="1337657"/>
                <a:ext cx="1087909" cy="307777"/>
              </a:xfrm>
              <a:prstGeom prst="rect">
                <a:avLst/>
              </a:prstGeom>
              <a:blipFill rotWithShape="0">
                <a:blip r:embed="rId17"/>
                <a:stretch>
                  <a:fillRect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95" y="1337657"/>
                <a:ext cx="774720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6315179" y="1337657"/>
                <a:ext cx="10780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⟹∆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179" y="1337657"/>
                <a:ext cx="1078047" cy="307777"/>
              </a:xfrm>
              <a:prstGeom prst="rect">
                <a:avLst/>
              </a:prstGeom>
              <a:blipFill rotWithShape="0">
                <a:blip r:embed="rId1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7231095" y="1337657"/>
                <a:ext cx="14709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⟹∠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095" y="1337657"/>
                <a:ext cx="1470945" cy="30777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Дуга 130"/>
          <p:cNvSpPr/>
          <p:nvPr/>
        </p:nvSpPr>
        <p:spPr>
          <a:xfrm rot="10800000">
            <a:off x="7683830" y="3334713"/>
            <a:ext cx="328804" cy="380180"/>
          </a:xfrm>
          <a:prstGeom prst="arc">
            <a:avLst>
              <a:gd name="adj1" fmla="val 14400145"/>
              <a:gd name="adj2" fmla="val 18245849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955" y="3709464"/>
                <a:ext cx="273947" cy="300082"/>
              </a:xfrm>
              <a:prstGeom prst="rect">
                <a:avLst/>
              </a:prstGeom>
              <a:blipFill rotWithShape="0">
                <a:blip r:embed="rId7"/>
                <a:stretch>
                  <a:fillRect r="-35556" b="-20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4791417" y="1918878"/>
                <a:ext cx="19672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1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=90°.</m:t>
                      </m:r>
                    </m:oMath>
                  </m:oMathPara>
                </a14:m>
                <a:endParaRPr lang="ru-RU" sz="1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7" y="1918878"/>
                <a:ext cx="1967246" cy="27699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Прямая со стрелкой 135"/>
          <p:cNvCxnSpPr/>
          <p:nvPr/>
        </p:nvCxnSpPr>
        <p:spPr>
          <a:xfrm flipH="1" flipV="1">
            <a:off x="6724990" y="3825126"/>
            <a:ext cx="178720" cy="34496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4" name="Овал 103"/>
          <p:cNvSpPr/>
          <p:nvPr/>
        </p:nvSpPr>
        <p:spPr>
          <a:xfrm rot="10800000">
            <a:off x="6882682" y="4153726"/>
            <a:ext cx="58348" cy="583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6752440" y="3756037"/>
                <a:ext cx="347709" cy="31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ц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440" y="3756037"/>
                <a:ext cx="347709" cy="312073"/>
              </a:xfrm>
              <a:prstGeom prst="rect">
                <a:avLst/>
              </a:prstGeom>
              <a:blipFill rotWithShape="0">
                <a:blip r:embed="rId22"/>
                <a:stretch>
                  <a:fillRect t="-9804" r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4791417" y="2196100"/>
                <a:ext cx="328272" cy="32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ц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7" y="2196100"/>
                <a:ext cx="328272" cy="320280"/>
              </a:xfrm>
              <a:prstGeom prst="rect">
                <a:avLst/>
              </a:prstGeom>
              <a:blipFill rotWithShape="0">
                <a:blip r:embed="rId23"/>
                <a:stretch>
                  <a:fillRect t="-9434" r="-92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593136" y="3383259"/>
                <a:ext cx="26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136" y="3383259"/>
                <a:ext cx="268584" cy="307777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4783772" y="1946673"/>
                <a:ext cx="865365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772" y="1946673"/>
                <a:ext cx="865365" cy="497059"/>
              </a:xfrm>
              <a:prstGeom prst="rect">
                <a:avLst/>
              </a:prstGeom>
              <a:blipFill rotWithShape="0">
                <a:blip r:embed="rId2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5429444" y="1946673"/>
                <a:ext cx="69095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444" y="1946673"/>
                <a:ext cx="690958" cy="495649"/>
              </a:xfrm>
              <a:prstGeom prst="rect">
                <a:avLst/>
              </a:prstGeom>
              <a:blipFill rotWithShape="0">
                <a:blip r:embed="rId2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5923458" y="1946673"/>
                <a:ext cx="1250471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458" y="1946673"/>
                <a:ext cx="1250471" cy="497059"/>
              </a:xfrm>
              <a:prstGeom prst="rect">
                <a:avLst/>
              </a:prstGeom>
              <a:blipFill rotWithShape="0">
                <a:blip r:embed="rId27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6969702" y="1925780"/>
                <a:ext cx="1060611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702" y="1925780"/>
                <a:ext cx="1060611" cy="507831"/>
              </a:xfrm>
              <a:prstGeom prst="rect">
                <a:avLst/>
              </a:prstGeom>
              <a:blipFill rotWithShape="0">
                <a:blip r:embed="rId28"/>
                <a:stretch>
                  <a:fillRect b="-24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7213754" y="1918159"/>
                <a:ext cx="830933" cy="523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ц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754" y="1918159"/>
                <a:ext cx="830933" cy="523157"/>
              </a:xfrm>
              <a:prstGeom prst="rect">
                <a:avLst/>
              </a:prstGeom>
              <a:blipFill rotWithShape="0">
                <a:blip r:embed="rId29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4789726" y="1918201"/>
                <a:ext cx="830933" cy="523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ц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26" y="1918201"/>
                <a:ext cx="830933" cy="523157"/>
              </a:xfrm>
              <a:prstGeom prst="rect">
                <a:avLst/>
              </a:prstGeom>
              <a:blipFill rotWithShape="0">
                <a:blip r:embed="rId30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36498" y="2052492"/>
            <a:ext cx="3425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— центростремительное ускорение.</a:t>
            </a:r>
            <a:endParaRPr lang="ru-RU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5038378" y="2218964"/>
            <a:ext cx="2969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cs typeface="Times New Roman" panose="02020603050405020304" pitchFamily="18" charset="0"/>
              </a:rPr>
              <a:t>—</a:t>
            </a:r>
            <a:r>
              <a:rPr lang="en-US" sz="1200" dirty="0" smtClean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центростремительное ускорение.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8748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679E-6 L -0.26528 4.5679E-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9" grpId="0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4" grpId="2"/>
      <p:bldP spid="64" grpId="3"/>
      <p:bldP spid="65" grpId="0"/>
      <p:bldP spid="66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794496" y="1344156"/>
                <a:ext cx="760849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344156"/>
                <a:ext cx="760849" cy="497059"/>
              </a:xfrm>
              <a:prstGeom prst="rect">
                <a:avLst/>
              </a:prstGeom>
              <a:blipFill rotWithShape="0">
                <a:blip r:embed="rId31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5369222" y="1448118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период обращения.</a:t>
            </a:r>
            <a:endParaRPr lang="ru-RU" sz="14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66938" y="1163397"/>
            <a:ext cx="3989162" cy="1116159"/>
            <a:chOff x="366938" y="1095985"/>
            <a:chExt cx="3989162" cy="111615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Период обращения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6938" y="142731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промежуток </a:t>
              </a:r>
              <a:r>
                <a:rPr lang="ru-RU" sz="1500" dirty="0" smtClean="0"/>
                <a:t>времени, </a:t>
              </a:r>
              <a:r>
                <a:rPr lang="ru-RU" sz="1500" dirty="0"/>
                <a:t>за который тело совершает один полный оборот по окружности.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4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370460" y="2563018"/>
            <a:ext cx="1982114" cy="1940850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://blender3d.org.ua/forum/animation/iwe/upload/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56" y="3141381"/>
            <a:ext cx="784124" cy="7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83" y="2345186"/>
            <a:ext cx="479669" cy="48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blipFill rotWithShape="0"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69222" y="1448118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период обращения.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789486" y="1955348"/>
                <a:ext cx="9453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</m:d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486" y="1955348"/>
                <a:ext cx="945323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/>
          <p:cNvSpPr/>
          <p:nvPr/>
        </p:nvSpPr>
        <p:spPr>
          <a:xfrm>
            <a:off x="366938" y="2503152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Частота обращения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6938" y="2834555"/>
            <a:ext cx="398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число оборотов в единицу времени.</a:t>
            </a:r>
            <a:endParaRPr lang="ru-RU" sz="15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789733" y="2377258"/>
                <a:ext cx="1091902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33" y="2377258"/>
                <a:ext cx="1091902" cy="4970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698737" y="2481364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частота обращения.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89486" y="2988450"/>
                <a:ext cx="10508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Гц</m:t>
                          </m:r>
                        </m:e>
                      </m:d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486" y="2988450"/>
                <a:ext cx="1050800" cy="307777"/>
              </a:xfrm>
              <a:prstGeom prst="rect">
                <a:avLst/>
              </a:prstGeom>
              <a:blipFill rotWithShape="0"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07297" y="2986268"/>
                <a:ext cx="8357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297" y="2986268"/>
                <a:ext cx="835742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Прямоугольник 23"/>
          <p:cNvSpPr/>
          <p:nvPr/>
        </p:nvSpPr>
        <p:spPr>
          <a:xfrm>
            <a:off x="366938" y="3381317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Угловая скорость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6938" y="3712720"/>
            <a:ext cx="398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отношение угла поворота радиуса, проведенного к точке, к промежутку времени, в течение которого совершен этот поворот.</a:t>
            </a:r>
            <a:endParaRPr lang="ru-RU" sz="15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796083" y="3410360"/>
                <a:ext cx="834074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83" y="3410360"/>
                <a:ext cx="834074" cy="497059"/>
              </a:xfrm>
              <a:prstGeom prst="rect">
                <a:avLst/>
              </a:prstGeom>
              <a:blipFill rotWithShape="0">
                <a:blip r:embed="rId10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55784" y="3516646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угловая скорость.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95836" y="4021550"/>
                <a:ext cx="1213217" cy="461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рад</m:t>
                              </m:r>
                            </m:num>
                            <m:den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e>
                      </m:d>
                      <m:r>
                        <a:rPr lang="ru-RU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836" y="4021550"/>
                <a:ext cx="1213217" cy="46128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Группа 25"/>
          <p:cNvGrpSpPr/>
          <p:nvPr/>
        </p:nvGrpSpPr>
        <p:grpSpPr>
          <a:xfrm>
            <a:off x="366938" y="1163397"/>
            <a:ext cx="3989162" cy="1116159"/>
            <a:chOff x="366938" y="1095985"/>
            <a:chExt cx="3989162" cy="111615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Период обращения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938" y="142731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промежуток </a:t>
              </a:r>
              <a:r>
                <a:rPr lang="ru-RU" sz="1500" dirty="0" smtClean="0"/>
                <a:t>времени, </a:t>
              </a:r>
              <a:r>
                <a:rPr lang="ru-RU" sz="1500" dirty="0"/>
                <a:t>за который тело совершает один полный оборот по окружности.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0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463 C 0.05955 -0.00463 0.10851 0.07932 0.10851 0.18364 C 0.10851 0.28765 0.05955 0.37284 2.77778E-7 0.37284 C -0.06007 0.37284 -0.10833 0.28765 -0.10833 0.18364 C -0.10833 0.07932 -0.06007 -0.00463 2.77778E-7 -0.00463 Z " pathEditMode="relative" rAng="0" ptsTypes="AAAAA">
                                      <p:cBhvr>
                                        <p:cTn id="6" dur="4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blipFill rotWithShape="0"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69222" y="1448118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период обращения.</a:t>
            </a:r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789733" y="2377258"/>
            <a:ext cx="3081394" cy="497059"/>
            <a:chOff x="4789733" y="2377258"/>
            <a:chExt cx="3081394" cy="49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5698737" y="2481364"/>
              <a:ext cx="2172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частота обращения.</a:t>
              </a:r>
              <a:endParaRPr 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96083" y="3410360"/>
            <a:ext cx="2630112" cy="497059"/>
            <a:chOff x="4796083" y="3410360"/>
            <a:chExt cx="2630112" cy="49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796083" y="3410360"/>
                  <a:ext cx="834074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083" y="3410360"/>
                  <a:ext cx="834074" cy="49705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5455784" y="351664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угловая скорость.</a:t>
              </a:r>
              <a:endParaRPr lang="ru-RU" sz="14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789733" y="1843397"/>
            <a:ext cx="3081394" cy="497059"/>
            <a:chOff x="4789733" y="2377258"/>
            <a:chExt cx="3081394" cy="49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5698737" y="2481364"/>
              <a:ext cx="2172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частота обращения.</a:t>
              </a:r>
              <a:endParaRPr lang="ru-RU" sz="14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795475" y="2376811"/>
            <a:ext cx="2607569" cy="497059"/>
            <a:chOff x="4826563" y="3410360"/>
            <a:chExt cx="2607569" cy="49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26563" y="3410360"/>
                  <a:ext cx="834074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563" y="3410360"/>
                  <a:ext cx="834074" cy="49705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5463721" y="351664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угловая скорость.</a:t>
              </a:r>
              <a:endParaRPr lang="ru-RU" sz="1400" dirty="0"/>
            </a:p>
          </p:txBody>
        </p:sp>
      </p:grpSp>
      <p:sp>
        <p:nvSpPr>
          <p:cNvPr id="37" name="Овал 36"/>
          <p:cNvSpPr/>
          <p:nvPr/>
        </p:nvSpPr>
        <p:spPr>
          <a:xfrm>
            <a:off x="957727" y="1755895"/>
            <a:ext cx="2233972" cy="2233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2074713" y="1829627"/>
            <a:ext cx="395182" cy="10432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2074713" y="2871788"/>
            <a:ext cx="1120925" cy="10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Дуга 39"/>
          <p:cNvSpPr/>
          <p:nvPr/>
        </p:nvSpPr>
        <p:spPr>
          <a:xfrm>
            <a:off x="1786681" y="2603713"/>
            <a:ext cx="576064" cy="666074"/>
          </a:xfrm>
          <a:prstGeom prst="arc">
            <a:avLst>
              <a:gd name="adj1" fmla="val 17315036"/>
              <a:gd name="adj2" fmla="val 2079377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214314" y="2374333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314" y="2374333"/>
                <a:ext cx="39959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Прямая со стрелкой 42"/>
          <p:cNvCxnSpPr/>
          <p:nvPr/>
        </p:nvCxnSpPr>
        <p:spPr>
          <a:xfrm>
            <a:off x="2469895" y="1829627"/>
            <a:ext cx="538143" cy="228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2442982" y="1789622"/>
            <a:ext cx="85110" cy="8511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892651" y="1721113"/>
                <a:ext cx="369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651" y="1721113"/>
                <a:ext cx="369332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Дуга 45"/>
          <p:cNvSpPr/>
          <p:nvPr/>
        </p:nvSpPr>
        <p:spPr>
          <a:xfrm>
            <a:off x="1931188" y="2199824"/>
            <a:ext cx="807778" cy="807778"/>
          </a:xfrm>
          <a:prstGeom prst="arc">
            <a:avLst>
              <a:gd name="adj1" fmla="val 16200000"/>
              <a:gd name="adj2" fmla="val 21314036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2733408" y="2549719"/>
            <a:ext cx="8559" cy="83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2598695" y="2166588"/>
                <a:ext cx="4093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695" y="2166588"/>
                <a:ext cx="409343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501965" y="2830326"/>
                <a:ext cx="391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965" y="2830326"/>
                <a:ext cx="391774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Овал 49"/>
          <p:cNvSpPr/>
          <p:nvPr/>
        </p:nvSpPr>
        <p:spPr>
          <a:xfrm>
            <a:off x="3149144" y="2830326"/>
            <a:ext cx="85110" cy="8511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282571" y="2635350"/>
                <a:ext cx="980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ru-RU" sz="1800" b="0" i="1" smtClean="0"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571" y="2635350"/>
                <a:ext cx="980012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588478" y="3967747"/>
                <a:ext cx="10466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ru-RU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478" y="3967747"/>
                <a:ext cx="104669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796745" y="3373111"/>
                <a:ext cx="885884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745" y="3373111"/>
                <a:ext cx="885884" cy="497059"/>
              </a:xfrm>
              <a:prstGeom prst="rect">
                <a:avLst/>
              </a:prstGeom>
              <a:blipFill rotWithShape="0">
                <a:blip r:embed="rId18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6139891" y="3479397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линейная скорость.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483599" y="3484160"/>
                <a:ext cx="8329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𝜋𝜈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599" y="3484160"/>
                <a:ext cx="832920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97425" y="2888011"/>
                <a:ext cx="810030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2888011"/>
                <a:ext cx="810030" cy="495649"/>
              </a:xfrm>
              <a:prstGeom prst="rect">
                <a:avLst/>
              </a:prstGeom>
              <a:blipFill rotWithShape="0">
                <a:blip r:embed="rId20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413664" y="2984067"/>
                <a:ext cx="7191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𝜋𝜈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664" y="2984067"/>
                <a:ext cx="719108" cy="30777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797425" y="3859621"/>
                <a:ext cx="8105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3859621"/>
                <a:ext cx="810543" cy="30777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5423274" y="3859621"/>
            <a:ext cx="34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связь между линейной скоростью</a:t>
            </a:r>
            <a:endParaRPr lang="ru-RU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4797425" y="4183374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и угловой.</a:t>
            </a:r>
            <a:endParaRPr lang="ru-RU" sz="14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66938" y="1163397"/>
            <a:ext cx="3989162" cy="3564986"/>
            <a:chOff x="366938" y="1163397"/>
            <a:chExt cx="3989162" cy="356498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66938" y="250315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обращения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66938" y="2834555"/>
              <a:ext cx="398916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число оборотов в единицу времени.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6938" y="3381317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Угловая скорость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6938" y="3712720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отношение угла поворота радиуса, проведенного к точке, к промежутку времени, в течение которого совершен этот поворот.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366938" y="1163397"/>
              <a:ext cx="3989162" cy="1116159"/>
              <a:chOff x="366938" y="1095985"/>
              <a:chExt cx="3989162" cy="1116159"/>
            </a:xfrm>
          </p:grpSpPr>
          <p:sp>
            <p:nvSpPr>
              <p:cNvPr id="66" name="Прямоугольник 65"/>
              <p:cNvSpPr/>
              <p:nvPr/>
            </p:nvSpPr>
            <p:spPr>
              <a:xfrm>
                <a:off x="366938" y="1095985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Период обращения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66938" y="1427314"/>
                <a:ext cx="39891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/>
                  <a:t>промежуток </a:t>
                </a:r>
                <a:r>
                  <a:rPr lang="ru-RU" sz="1500" dirty="0" smtClean="0"/>
                  <a:t>времени, </a:t>
                </a:r>
                <a:r>
                  <a:rPr lang="ru-RU" sz="1500" dirty="0"/>
                  <a:t>за который тело совершает один полный оборот по окружности.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2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2716E-6 L 0.00017 -0.10432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017 -0.2006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/>
      <p:bldP spid="44" grpId="0" animBg="1"/>
      <p:bldP spid="45" grpId="0"/>
      <p:bldP spid="46" grpId="0" animBg="1"/>
      <p:bldP spid="48" grpId="0"/>
      <p:bldP spid="49" grpId="0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33" y="1344156"/>
                <a:ext cx="760849" cy="497059"/>
              </a:xfrm>
              <a:prstGeom prst="rect">
                <a:avLst/>
              </a:prstGeom>
              <a:blipFill rotWithShape="0"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5369222" y="1448118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период обращения.</a:t>
            </a:r>
            <a:endParaRPr lang="ru-RU" sz="1400" dirty="0"/>
          </a:p>
        </p:txBody>
      </p:sp>
      <p:grpSp>
        <p:nvGrpSpPr>
          <p:cNvPr id="90" name="Группа 89"/>
          <p:cNvGrpSpPr/>
          <p:nvPr/>
        </p:nvGrpSpPr>
        <p:grpSpPr>
          <a:xfrm>
            <a:off x="4789733" y="1843397"/>
            <a:ext cx="3081394" cy="497059"/>
            <a:chOff x="4789733" y="2377258"/>
            <a:chExt cx="3081394" cy="49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733" y="2377258"/>
                  <a:ext cx="1091902" cy="49705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/>
            <p:cNvSpPr txBox="1"/>
            <p:nvPr/>
          </p:nvSpPr>
          <p:spPr>
            <a:xfrm>
              <a:off x="5698737" y="2481364"/>
              <a:ext cx="2172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частота обращения.</a:t>
              </a:r>
              <a:endParaRPr lang="ru-RU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4791046" y="2376811"/>
                <a:ext cx="834074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46" y="2376811"/>
                <a:ext cx="834074" cy="497059"/>
              </a:xfrm>
              <a:prstGeom prst="rect">
                <a:avLst/>
              </a:prstGeom>
              <a:blipFill rotWithShape="0">
                <a:blip r:embed="rId8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4797425" y="2888011"/>
                <a:ext cx="810030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2888011"/>
                <a:ext cx="810030" cy="495649"/>
              </a:xfrm>
              <a:prstGeom prst="rect">
                <a:avLst/>
              </a:prstGeom>
              <a:blipFill rotWithShape="0">
                <a:blip r:embed="rId9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413664" y="2984067"/>
                <a:ext cx="7191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𝜋𝜈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664" y="2984067"/>
                <a:ext cx="719108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Группа 16"/>
          <p:cNvGrpSpPr/>
          <p:nvPr/>
        </p:nvGrpSpPr>
        <p:grpSpPr>
          <a:xfrm>
            <a:off x="4796745" y="3373111"/>
            <a:ext cx="4026819" cy="1118040"/>
            <a:chOff x="4796745" y="3373111"/>
            <a:chExt cx="4026819" cy="11180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796745" y="3373111"/>
                  <a:ext cx="885884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745" y="3373111"/>
                  <a:ext cx="885884" cy="49705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TextBox 96"/>
            <p:cNvSpPr txBox="1"/>
            <p:nvPr/>
          </p:nvSpPr>
          <p:spPr>
            <a:xfrm>
              <a:off x="6139891" y="3479397"/>
              <a:ext cx="2156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линейная скорость.</a:t>
              </a:r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5483599" y="3484160"/>
                  <a:ext cx="8329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599" y="3484160"/>
                  <a:ext cx="832920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4797425" y="3859621"/>
                  <a:ext cx="8105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7425" y="3859621"/>
                  <a:ext cx="810543" cy="3077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/>
            <p:cNvSpPr txBox="1"/>
            <p:nvPr/>
          </p:nvSpPr>
          <p:spPr>
            <a:xfrm>
              <a:off x="5423274" y="3859621"/>
              <a:ext cx="3400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связь между линейной скоростью</a:t>
              </a:r>
              <a:endParaRPr lang="ru-RU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797425" y="4183374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и угловой.</a:t>
              </a:r>
              <a:endParaRPr lang="ru-RU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4980400" y="2888715"/>
                <a:ext cx="626325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400" y="2888715"/>
                <a:ext cx="626325" cy="495649"/>
              </a:xfrm>
              <a:prstGeom prst="rect">
                <a:avLst/>
              </a:prstGeom>
              <a:blipFill rotWithShape="0">
                <a:blip r:embed="rId1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/>
          <p:cNvSpPr txBox="1"/>
          <p:nvPr/>
        </p:nvSpPr>
        <p:spPr>
          <a:xfrm>
            <a:off x="5437398" y="2483097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угловая скорость.</a:t>
            </a:r>
            <a:endParaRPr lang="ru-RU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6363210" y="2483097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угловая скорость.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5861214" y="2469135"/>
                <a:ext cx="7191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𝜋𝜈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214" y="2469135"/>
                <a:ext cx="719108" cy="30777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Прямоугольник 109"/>
              <p:cNvSpPr/>
              <p:nvPr/>
            </p:nvSpPr>
            <p:spPr>
              <a:xfrm>
                <a:off x="5427950" y="2373783"/>
                <a:ext cx="626325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10" name="Прямоугольник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50" y="2373783"/>
                <a:ext cx="626325" cy="495649"/>
              </a:xfrm>
              <a:prstGeom prst="rect">
                <a:avLst/>
              </a:prstGeom>
              <a:blipFill rotWithShape="0">
                <a:blip r:embed="rId1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Группа 110"/>
          <p:cNvGrpSpPr/>
          <p:nvPr/>
        </p:nvGrpSpPr>
        <p:grpSpPr>
          <a:xfrm>
            <a:off x="4764995" y="2876147"/>
            <a:ext cx="4058569" cy="1118040"/>
            <a:chOff x="4764995" y="3373111"/>
            <a:chExt cx="4058569" cy="11180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4764995" y="3373111"/>
                  <a:ext cx="885884" cy="497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4995" y="3373111"/>
                  <a:ext cx="885884" cy="49705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TextBox 112"/>
            <p:cNvSpPr txBox="1"/>
            <p:nvPr/>
          </p:nvSpPr>
          <p:spPr>
            <a:xfrm>
              <a:off x="6108141" y="3479397"/>
              <a:ext cx="2156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линейная скорость.</a:t>
              </a:r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5451849" y="3484160"/>
                  <a:ext cx="8329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1849" y="3484160"/>
                  <a:ext cx="832920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4797425" y="3859621"/>
                  <a:ext cx="8105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7425" y="3859621"/>
                  <a:ext cx="810543" cy="30777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TextBox 115"/>
            <p:cNvSpPr txBox="1"/>
            <p:nvPr/>
          </p:nvSpPr>
          <p:spPr>
            <a:xfrm>
              <a:off x="5423274" y="3859621"/>
              <a:ext cx="3400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связь между линейной скоростью</a:t>
              </a:r>
              <a:endParaRPr lang="ru-RU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97425" y="4183374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и угловой.</a:t>
              </a:r>
              <a:endParaRPr lang="ru-RU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4792663" y="3955769"/>
                <a:ext cx="830933" cy="523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ц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663" y="3955769"/>
                <a:ext cx="830933" cy="52315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5423274" y="4091314"/>
                <a:ext cx="7529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ru-RU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274" y="4091314"/>
                <a:ext cx="752963" cy="30777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/>
          <p:cNvSpPr txBox="1"/>
          <p:nvPr/>
        </p:nvSpPr>
        <p:spPr>
          <a:xfrm>
            <a:off x="5982684" y="4083278"/>
            <a:ext cx="2664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</a:t>
            </a:r>
            <a:r>
              <a:rPr lang="ru-RU" sz="1400" dirty="0" err="1" smtClean="0">
                <a:cs typeface="Times New Roman" panose="02020603050405020304" pitchFamily="18" charset="0"/>
              </a:rPr>
              <a:t>центрострем</a:t>
            </a:r>
            <a:r>
              <a:rPr lang="ru-RU" sz="1400" dirty="0" smtClean="0">
                <a:cs typeface="Times New Roman" panose="02020603050405020304" pitchFamily="18" charset="0"/>
              </a:rPr>
              <a:t>. ускорение.</a:t>
            </a:r>
            <a:endParaRPr lang="ru-RU" sz="14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366938" y="1163397"/>
            <a:ext cx="3989162" cy="3564986"/>
            <a:chOff x="366938" y="1163397"/>
            <a:chExt cx="3989162" cy="3564986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66938" y="250315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обращения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2834555"/>
              <a:ext cx="398916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число оборотов в единицу времени.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6938" y="3381317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Угловая скорость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3712720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отношение угла поворота радиуса, проведенного к точке, к промежутку времени, в течение которого совершен этот поворот.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366938" y="1163397"/>
              <a:ext cx="3989162" cy="1116159"/>
              <a:chOff x="366938" y="1095985"/>
              <a:chExt cx="3989162" cy="1116159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66938" y="1095985"/>
                <a:ext cx="3989162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smtClean="0">
                    <a:solidFill>
                      <a:srgbClr val="ED7D31">
                        <a:lumMod val="75000"/>
                      </a:srgbClr>
                    </a:solidFill>
                  </a:rPr>
                  <a:t>Период обращения</a:t>
                </a:r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366938" y="1427314"/>
                <a:ext cx="39891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/>
                  <a:t>промежуток </a:t>
                </a:r>
                <a:r>
                  <a:rPr lang="ru-RU" sz="1500" dirty="0" smtClean="0"/>
                  <a:t>времени, </a:t>
                </a:r>
                <a:r>
                  <a:rPr lang="ru-RU" sz="1500" dirty="0"/>
                  <a:t>за который тело совершает один полный оборот по окружности.</a:t>
                </a:r>
                <a:endParaRPr lang="ru-RU" sz="15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Группа 5"/>
          <p:cNvGrpSpPr/>
          <p:nvPr/>
        </p:nvGrpSpPr>
        <p:grpSpPr>
          <a:xfrm>
            <a:off x="957727" y="1721113"/>
            <a:ext cx="3304856" cy="2615966"/>
            <a:chOff x="957727" y="1721113"/>
            <a:chExt cx="3304856" cy="2615966"/>
          </a:xfrm>
        </p:grpSpPr>
        <p:sp>
          <p:nvSpPr>
            <p:cNvPr id="52" name="Овал 51"/>
            <p:cNvSpPr/>
            <p:nvPr/>
          </p:nvSpPr>
          <p:spPr>
            <a:xfrm>
              <a:off x="957727" y="1755895"/>
              <a:ext cx="2233972" cy="22339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2074713" y="1829627"/>
              <a:ext cx="395182" cy="10432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2074713" y="2871788"/>
              <a:ext cx="1120925" cy="10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Дуга 54"/>
            <p:cNvSpPr/>
            <p:nvPr/>
          </p:nvSpPr>
          <p:spPr>
            <a:xfrm>
              <a:off x="1786681" y="2603713"/>
              <a:ext cx="576064" cy="666074"/>
            </a:xfrm>
            <a:prstGeom prst="arc">
              <a:avLst>
                <a:gd name="adj1" fmla="val 17315036"/>
                <a:gd name="adj2" fmla="val 2079377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214314" y="2374333"/>
                  <a:ext cx="399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4314" y="2374333"/>
                  <a:ext cx="399597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Прямая со стрелкой 56"/>
            <p:cNvCxnSpPr/>
            <p:nvPr/>
          </p:nvCxnSpPr>
          <p:spPr>
            <a:xfrm>
              <a:off x="2469895" y="1829627"/>
              <a:ext cx="538143" cy="2280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8" name="Овал 57"/>
            <p:cNvSpPr/>
            <p:nvPr/>
          </p:nvSpPr>
          <p:spPr>
            <a:xfrm>
              <a:off x="2442982" y="1789622"/>
              <a:ext cx="85110" cy="8511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2892651" y="1721113"/>
                  <a:ext cx="369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2651" y="1721113"/>
                  <a:ext cx="369332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Дуга 59"/>
            <p:cNvSpPr/>
            <p:nvPr/>
          </p:nvSpPr>
          <p:spPr>
            <a:xfrm>
              <a:off x="1931188" y="2199824"/>
              <a:ext cx="807778" cy="807778"/>
            </a:xfrm>
            <a:prstGeom prst="arc">
              <a:avLst>
                <a:gd name="adj1" fmla="val 16200000"/>
                <a:gd name="adj2" fmla="val 21314036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1" name="Прямая со стрелкой 60"/>
            <p:cNvCxnSpPr/>
            <p:nvPr/>
          </p:nvCxnSpPr>
          <p:spPr>
            <a:xfrm>
              <a:off x="2733408" y="2549719"/>
              <a:ext cx="8559" cy="836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Прямоугольник 61"/>
                <p:cNvSpPr/>
                <p:nvPr/>
              </p:nvSpPr>
              <p:spPr>
                <a:xfrm>
                  <a:off x="2598695" y="2166588"/>
                  <a:ext cx="4093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2" name="Прямоугольник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695" y="2166588"/>
                  <a:ext cx="409343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2501965" y="2830326"/>
                  <a:ext cx="3917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1965" y="2830326"/>
                  <a:ext cx="391774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Овал 63"/>
            <p:cNvSpPr/>
            <p:nvPr/>
          </p:nvSpPr>
          <p:spPr>
            <a:xfrm>
              <a:off x="3149144" y="2830326"/>
              <a:ext cx="85110" cy="8511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3282571" y="2635350"/>
                  <a:ext cx="980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=2</m:t>
                        </m:r>
                        <m:r>
                          <a:rPr lang="ru-RU" sz="18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oMath>
                    </m:oMathPara>
                  </a14:m>
                  <a:endParaRPr lang="ru-RU" sz="18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571" y="2635350"/>
                  <a:ext cx="980012" cy="369332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1588478" y="3967747"/>
                  <a:ext cx="10466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𝑙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=2</m:t>
                        </m:r>
                        <m:r>
                          <a:rPr lang="ru-RU" sz="18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oMath>
                    </m:oMathPara>
                  </a14:m>
                  <a:endParaRPr lang="ru-RU" sz="1800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478" y="3967747"/>
                  <a:ext cx="1046697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648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45679E-6 L 0.04931 -0.1006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-50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77 L 0.04948 -0.1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-51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0.10382 0.00031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82716E-6 L -0.00035 -0.0969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0" grpId="1"/>
      <p:bldP spid="13" grpId="0"/>
      <p:bldP spid="13" grpId="1"/>
      <p:bldP spid="13" grpId="2"/>
      <p:bldP spid="107" grpId="0"/>
      <p:bldP spid="107" grpId="1"/>
      <p:bldP spid="108" grpId="0"/>
      <p:bldP spid="109" grpId="0"/>
      <p:bldP spid="110" grpId="0"/>
      <p:bldP spid="118" grpId="0"/>
      <p:bldP spid="119" grpId="0"/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8"/>
          <a:stretch/>
        </p:blipFill>
        <p:spPr>
          <a:xfrm flipV="1">
            <a:off x="4787900" y="2887305"/>
            <a:ext cx="3997324" cy="1594320"/>
          </a:xfrm>
          <a:prstGeom prst="round2SameRect">
            <a:avLst>
              <a:gd name="adj1" fmla="val 4162"/>
              <a:gd name="adj2" fmla="val 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Механическое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изменение положения тел (или частей тела) относительно друг друга в пространстве с течением времени.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70414" y="386857"/>
            <a:ext cx="421140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Механическое движение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66938" y="2360164"/>
            <a:ext cx="3989162" cy="1107995"/>
            <a:chOff x="366938" y="1147641"/>
            <a:chExt cx="3989162" cy="110799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Прямолинейное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такое движение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материальной </a:t>
              </a:r>
              <a:r>
                <a:rPr lang="ru-RU" sz="1500" dirty="0" smtClean="0">
                  <a:solidFill>
                    <a:prstClr val="black"/>
                  </a:solidFill>
                </a:rPr>
                <a:t>точки, при котором </a:t>
              </a:r>
              <a:r>
                <a:rPr lang="ru-RU" sz="1500" dirty="0">
                  <a:solidFill>
                    <a:prstClr val="black"/>
                  </a:solidFill>
                </a:rPr>
                <a:t>траектория </a:t>
              </a:r>
              <a:r>
                <a:rPr lang="ru-RU" sz="1500" dirty="0" smtClean="0">
                  <a:solidFill>
                    <a:prstClr val="black"/>
                  </a:solidFill>
                </a:rPr>
                <a:t>движения представляет </a:t>
              </a:r>
              <a:r>
                <a:rPr lang="ru-RU" sz="1500" dirty="0">
                  <a:solidFill>
                    <a:prstClr val="black"/>
                  </a:solidFill>
                </a:rPr>
                <a:t>собой прямую линию.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66938" y="3624343"/>
            <a:ext cx="3989162" cy="1107995"/>
            <a:chOff x="366938" y="1147641"/>
            <a:chExt cx="3989162" cy="1107995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Криволинейное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такое движение </a:t>
              </a:r>
              <a:r>
                <a:rPr lang="ru-RU" sz="1500" dirty="0">
                  <a:solidFill>
                    <a:prstClr val="black"/>
                  </a:solidFill>
                </a:rPr>
                <a:t>материальной </a:t>
              </a:r>
              <a:r>
                <a:rPr lang="ru-RU" sz="1500" dirty="0" smtClean="0">
                  <a:solidFill>
                    <a:prstClr val="black"/>
                  </a:solidFill>
                </a:rPr>
                <a:t>точки, при котором </a:t>
              </a:r>
              <a:r>
                <a:rPr lang="ru-RU" sz="1500" dirty="0">
                  <a:solidFill>
                    <a:prstClr val="black"/>
                  </a:solidFill>
                </a:rPr>
                <a:t>траектория </a:t>
              </a:r>
              <a:r>
                <a:rPr lang="ru-RU" sz="1500" dirty="0" smtClean="0">
                  <a:solidFill>
                    <a:prstClr val="black"/>
                  </a:solidFill>
                </a:rPr>
                <a:t>движения представляет </a:t>
              </a:r>
              <a:r>
                <a:rPr lang="ru-RU" sz="1500" dirty="0">
                  <a:solidFill>
                    <a:prstClr val="black"/>
                  </a:solidFill>
                </a:rPr>
                <a:t>собой </a:t>
              </a:r>
              <a:r>
                <a:rPr lang="ru-RU" sz="1500" dirty="0" smtClean="0">
                  <a:solidFill>
                    <a:prstClr val="black"/>
                  </a:solidFill>
                </a:rPr>
                <a:t>кривую линию</a:t>
              </a:r>
              <a:r>
                <a:rPr lang="ru-RU" sz="15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8"/>
          <a:stretch/>
        </p:blipFill>
        <p:spPr>
          <a:xfrm>
            <a:off x="4787901" y="1344158"/>
            <a:ext cx="3997324" cy="1568734"/>
          </a:xfrm>
          <a:prstGeom prst="round2SameRect">
            <a:avLst>
              <a:gd name="adj1" fmla="val 4314"/>
              <a:gd name="adj2" fmla="val 0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4794002" y="1356720"/>
            <a:ext cx="399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Прямолинейное движение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94002" y="2932113"/>
            <a:ext cx="399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Криволинейное движение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181600" y="1949451"/>
            <a:ext cx="3105150" cy="7429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773">
            <a:off x="4884219" y="2523789"/>
            <a:ext cx="749033" cy="28201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465">
            <a:off x="4886099" y="2521746"/>
            <a:ext cx="749033" cy="28201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069">
            <a:off x="7942671" y="1781492"/>
            <a:ext cx="749033" cy="282011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>
            <a:off x="5343525" y="3622208"/>
            <a:ext cx="2107406" cy="610546"/>
          </a:xfrm>
          <a:custGeom>
            <a:avLst/>
            <a:gdLst>
              <a:gd name="connsiteX0" fmla="*/ 0 w 2107406"/>
              <a:gd name="connsiteY0" fmla="*/ 447348 h 610546"/>
              <a:gd name="connsiteX1" fmla="*/ 771525 w 2107406"/>
              <a:gd name="connsiteY1" fmla="*/ 2055 h 610546"/>
              <a:gd name="connsiteX2" fmla="*/ 1343025 w 2107406"/>
              <a:gd name="connsiteY2" fmla="*/ 606892 h 610546"/>
              <a:gd name="connsiteX3" fmla="*/ 2107406 w 2107406"/>
              <a:gd name="connsiteY3" fmla="*/ 209223 h 61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7406" h="610546">
                <a:moveTo>
                  <a:pt x="0" y="447348"/>
                </a:moveTo>
                <a:cubicBezTo>
                  <a:pt x="273844" y="211406"/>
                  <a:pt x="547688" y="-24536"/>
                  <a:pt x="771525" y="2055"/>
                </a:cubicBezTo>
                <a:cubicBezTo>
                  <a:pt x="995363" y="28646"/>
                  <a:pt x="1120378" y="572364"/>
                  <a:pt x="1343025" y="606892"/>
                </a:cubicBezTo>
                <a:cubicBezTo>
                  <a:pt x="1565672" y="641420"/>
                  <a:pt x="1836539" y="425321"/>
                  <a:pt x="2107406" y="209223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534149" y="3490913"/>
            <a:ext cx="994940" cy="352423"/>
          </a:xfrm>
          <a:custGeom>
            <a:avLst/>
            <a:gdLst>
              <a:gd name="connsiteX0" fmla="*/ 909637 w 1014716"/>
              <a:gd name="connsiteY0" fmla="*/ 335756 h 335756"/>
              <a:gd name="connsiteX1" fmla="*/ 978693 w 1014716"/>
              <a:gd name="connsiteY1" fmla="*/ 285750 h 335756"/>
              <a:gd name="connsiteX2" fmla="*/ 923925 w 1014716"/>
              <a:gd name="connsiteY2" fmla="*/ 190500 h 335756"/>
              <a:gd name="connsiteX3" fmla="*/ 0 w 1014716"/>
              <a:gd name="connsiteY3" fmla="*/ 0 h 335756"/>
              <a:gd name="connsiteX0" fmla="*/ 909637 w 1014716"/>
              <a:gd name="connsiteY0" fmla="*/ 342899 h 342899"/>
              <a:gd name="connsiteX1" fmla="*/ 978693 w 1014716"/>
              <a:gd name="connsiteY1" fmla="*/ 285750 h 342899"/>
              <a:gd name="connsiteX2" fmla="*/ 923925 w 1014716"/>
              <a:gd name="connsiteY2" fmla="*/ 190500 h 342899"/>
              <a:gd name="connsiteX3" fmla="*/ 0 w 1014716"/>
              <a:gd name="connsiteY3" fmla="*/ 0 h 342899"/>
              <a:gd name="connsiteX0" fmla="*/ 909637 w 1014716"/>
              <a:gd name="connsiteY0" fmla="*/ 342899 h 342899"/>
              <a:gd name="connsiteX1" fmla="*/ 978693 w 1014716"/>
              <a:gd name="connsiteY1" fmla="*/ 285750 h 342899"/>
              <a:gd name="connsiteX2" fmla="*/ 923925 w 1014716"/>
              <a:gd name="connsiteY2" fmla="*/ 190500 h 342899"/>
              <a:gd name="connsiteX3" fmla="*/ 0 w 1014716"/>
              <a:gd name="connsiteY3" fmla="*/ 0 h 342899"/>
              <a:gd name="connsiteX0" fmla="*/ 909637 w 1008301"/>
              <a:gd name="connsiteY0" fmla="*/ 342899 h 342899"/>
              <a:gd name="connsiteX1" fmla="*/ 964405 w 1008301"/>
              <a:gd name="connsiteY1" fmla="*/ 273844 h 342899"/>
              <a:gd name="connsiteX2" fmla="*/ 923925 w 1008301"/>
              <a:gd name="connsiteY2" fmla="*/ 190500 h 342899"/>
              <a:gd name="connsiteX3" fmla="*/ 0 w 1008301"/>
              <a:gd name="connsiteY3" fmla="*/ 0 h 342899"/>
              <a:gd name="connsiteX0" fmla="*/ 909637 w 1000052"/>
              <a:gd name="connsiteY0" fmla="*/ 342899 h 342899"/>
              <a:gd name="connsiteX1" fmla="*/ 964405 w 1000052"/>
              <a:gd name="connsiteY1" fmla="*/ 273844 h 342899"/>
              <a:gd name="connsiteX2" fmla="*/ 950119 w 1000052"/>
              <a:gd name="connsiteY2" fmla="*/ 240506 h 342899"/>
              <a:gd name="connsiteX3" fmla="*/ 923925 w 1000052"/>
              <a:gd name="connsiteY3" fmla="*/ 190500 h 342899"/>
              <a:gd name="connsiteX4" fmla="*/ 0 w 1000052"/>
              <a:gd name="connsiteY4" fmla="*/ 0 h 342899"/>
              <a:gd name="connsiteX0" fmla="*/ 909637 w 966171"/>
              <a:gd name="connsiteY0" fmla="*/ 342899 h 342899"/>
              <a:gd name="connsiteX1" fmla="*/ 964405 w 966171"/>
              <a:gd name="connsiteY1" fmla="*/ 273844 h 342899"/>
              <a:gd name="connsiteX2" fmla="*/ 950119 w 966171"/>
              <a:gd name="connsiteY2" fmla="*/ 240506 h 342899"/>
              <a:gd name="connsiteX3" fmla="*/ 923925 w 966171"/>
              <a:gd name="connsiteY3" fmla="*/ 190500 h 342899"/>
              <a:gd name="connsiteX4" fmla="*/ 0 w 966171"/>
              <a:gd name="connsiteY4" fmla="*/ 0 h 342899"/>
              <a:gd name="connsiteX0" fmla="*/ 909637 w 966171"/>
              <a:gd name="connsiteY0" fmla="*/ 342899 h 342899"/>
              <a:gd name="connsiteX1" fmla="*/ 964405 w 966171"/>
              <a:gd name="connsiteY1" fmla="*/ 273844 h 342899"/>
              <a:gd name="connsiteX2" fmla="*/ 950119 w 966171"/>
              <a:gd name="connsiteY2" fmla="*/ 240506 h 342899"/>
              <a:gd name="connsiteX3" fmla="*/ 923925 w 966171"/>
              <a:gd name="connsiteY3" fmla="*/ 190500 h 342899"/>
              <a:gd name="connsiteX4" fmla="*/ 0 w 966171"/>
              <a:gd name="connsiteY4" fmla="*/ 0 h 342899"/>
              <a:gd name="connsiteX0" fmla="*/ 904875 w 994940"/>
              <a:gd name="connsiteY0" fmla="*/ 354805 h 354805"/>
              <a:gd name="connsiteX1" fmla="*/ 959643 w 994940"/>
              <a:gd name="connsiteY1" fmla="*/ 285750 h 354805"/>
              <a:gd name="connsiteX2" fmla="*/ 945357 w 994940"/>
              <a:gd name="connsiteY2" fmla="*/ 252412 h 354805"/>
              <a:gd name="connsiteX3" fmla="*/ 919163 w 994940"/>
              <a:gd name="connsiteY3" fmla="*/ 202406 h 354805"/>
              <a:gd name="connsiteX4" fmla="*/ 0 w 994940"/>
              <a:gd name="connsiteY4" fmla="*/ 0 h 354805"/>
              <a:gd name="connsiteX0" fmla="*/ 900113 w 994940"/>
              <a:gd name="connsiteY0" fmla="*/ 352423 h 352423"/>
              <a:gd name="connsiteX1" fmla="*/ 959643 w 994940"/>
              <a:gd name="connsiteY1" fmla="*/ 285750 h 352423"/>
              <a:gd name="connsiteX2" fmla="*/ 945357 w 994940"/>
              <a:gd name="connsiteY2" fmla="*/ 252412 h 352423"/>
              <a:gd name="connsiteX3" fmla="*/ 919163 w 994940"/>
              <a:gd name="connsiteY3" fmla="*/ 202406 h 352423"/>
              <a:gd name="connsiteX4" fmla="*/ 0 w 994940"/>
              <a:gd name="connsiteY4" fmla="*/ 0 h 352423"/>
              <a:gd name="connsiteX0" fmla="*/ 904875 w 994940"/>
              <a:gd name="connsiteY0" fmla="*/ 352423 h 352423"/>
              <a:gd name="connsiteX1" fmla="*/ 959643 w 994940"/>
              <a:gd name="connsiteY1" fmla="*/ 285750 h 352423"/>
              <a:gd name="connsiteX2" fmla="*/ 945357 w 994940"/>
              <a:gd name="connsiteY2" fmla="*/ 252412 h 352423"/>
              <a:gd name="connsiteX3" fmla="*/ 919163 w 994940"/>
              <a:gd name="connsiteY3" fmla="*/ 202406 h 352423"/>
              <a:gd name="connsiteX4" fmla="*/ 0 w 994940"/>
              <a:gd name="connsiteY4" fmla="*/ 0 h 35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940" h="352423">
                <a:moveTo>
                  <a:pt x="904875" y="352423"/>
                </a:moveTo>
                <a:cubicBezTo>
                  <a:pt x="931068" y="320474"/>
                  <a:pt x="952896" y="302418"/>
                  <a:pt x="959643" y="285750"/>
                </a:cubicBezTo>
                <a:cubicBezTo>
                  <a:pt x="966390" y="269082"/>
                  <a:pt x="952104" y="266303"/>
                  <a:pt x="945357" y="252412"/>
                </a:cubicBezTo>
                <a:cubicBezTo>
                  <a:pt x="938610" y="238521"/>
                  <a:pt x="1076722" y="244475"/>
                  <a:pt x="919163" y="202406"/>
                </a:cubicBezTo>
                <a:cubicBezTo>
                  <a:pt x="761604" y="160337"/>
                  <a:pt x="380405" y="71437"/>
                  <a:pt x="0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6514541" y="3490961"/>
            <a:ext cx="1793640" cy="749935"/>
          </a:xfrm>
          <a:custGeom>
            <a:avLst/>
            <a:gdLst>
              <a:gd name="connsiteX0" fmla="*/ 67658 w 1794064"/>
              <a:gd name="connsiteY0" fmla="*/ 18330 h 749264"/>
              <a:gd name="connsiteX1" fmla="*/ 983 w 1794064"/>
              <a:gd name="connsiteY1" fmla="*/ 18330 h 749264"/>
              <a:gd name="connsiteX2" fmla="*/ 112902 w 1794064"/>
              <a:gd name="connsiteY2" fmla="*/ 208830 h 749264"/>
              <a:gd name="connsiteX3" fmla="*/ 524858 w 1794064"/>
              <a:gd name="connsiteY3" fmla="*/ 594592 h 749264"/>
              <a:gd name="connsiteX4" fmla="*/ 774889 w 1794064"/>
              <a:gd name="connsiteY4" fmla="*/ 727942 h 749264"/>
              <a:gd name="connsiteX5" fmla="*/ 922527 w 1794064"/>
              <a:gd name="connsiteY5" fmla="*/ 742230 h 749264"/>
              <a:gd name="connsiteX6" fmla="*/ 1174939 w 1794064"/>
              <a:gd name="connsiteY6" fmla="*/ 658886 h 749264"/>
              <a:gd name="connsiteX7" fmla="*/ 1794064 w 1794064"/>
              <a:gd name="connsiteY7" fmla="*/ 146917 h 749264"/>
              <a:gd name="connsiteX0" fmla="*/ 76734 w 1793615"/>
              <a:gd name="connsiteY0" fmla="*/ 13696 h 754155"/>
              <a:gd name="connsiteX1" fmla="*/ 534 w 1793615"/>
              <a:gd name="connsiteY1" fmla="*/ 23221 h 754155"/>
              <a:gd name="connsiteX2" fmla="*/ 112453 w 1793615"/>
              <a:gd name="connsiteY2" fmla="*/ 213721 h 754155"/>
              <a:gd name="connsiteX3" fmla="*/ 524409 w 1793615"/>
              <a:gd name="connsiteY3" fmla="*/ 599483 h 754155"/>
              <a:gd name="connsiteX4" fmla="*/ 774440 w 1793615"/>
              <a:gd name="connsiteY4" fmla="*/ 732833 h 754155"/>
              <a:gd name="connsiteX5" fmla="*/ 922078 w 1793615"/>
              <a:gd name="connsiteY5" fmla="*/ 747121 h 754155"/>
              <a:gd name="connsiteX6" fmla="*/ 1174490 w 1793615"/>
              <a:gd name="connsiteY6" fmla="*/ 663777 h 754155"/>
              <a:gd name="connsiteX7" fmla="*/ 1793615 w 1793615"/>
              <a:gd name="connsiteY7" fmla="*/ 151808 h 754155"/>
              <a:gd name="connsiteX0" fmla="*/ 76759 w 1793640"/>
              <a:gd name="connsiteY0" fmla="*/ 9476 h 749935"/>
              <a:gd name="connsiteX1" fmla="*/ 559 w 1793640"/>
              <a:gd name="connsiteY1" fmla="*/ 19001 h 749935"/>
              <a:gd name="connsiteX2" fmla="*/ 112478 w 1793640"/>
              <a:gd name="connsiteY2" fmla="*/ 209501 h 749935"/>
              <a:gd name="connsiteX3" fmla="*/ 524434 w 1793640"/>
              <a:gd name="connsiteY3" fmla="*/ 595263 h 749935"/>
              <a:gd name="connsiteX4" fmla="*/ 774465 w 1793640"/>
              <a:gd name="connsiteY4" fmla="*/ 728613 h 749935"/>
              <a:gd name="connsiteX5" fmla="*/ 922103 w 1793640"/>
              <a:gd name="connsiteY5" fmla="*/ 742901 h 749935"/>
              <a:gd name="connsiteX6" fmla="*/ 1174515 w 1793640"/>
              <a:gd name="connsiteY6" fmla="*/ 659557 h 749935"/>
              <a:gd name="connsiteX7" fmla="*/ 1793640 w 1793640"/>
              <a:gd name="connsiteY7" fmla="*/ 147588 h 74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640" h="749935">
                <a:moveTo>
                  <a:pt x="76759" y="9476"/>
                </a:moveTo>
                <a:cubicBezTo>
                  <a:pt x="37270" y="5507"/>
                  <a:pt x="-5394" y="-14336"/>
                  <a:pt x="559" y="19001"/>
                </a:cubicBezTo>
                <a:cubicBezTo>
                  <a:pt x="6512" y="52338"/>
                  <a:pt x="25166" y="113457"/>
                  <a:pt x="112478" y="209501"/>
                </a:cubicBezTo>
                <a:cubicBezTo>
                  <a:pt x="199790" y="305545"/>
                  <a:pt x="414103" y="508744"/>
                  <a:pt x="524434" y="595263"/>
                </a:cubicBezTo>
                <a:cubicBezTo>
                  <a:pt x="634765" y="681782"/>
                  <a:pt x="708187" y="704007"/>
                  <a:pt x="774465" y="728613"/>
                </a:cubicBezTo>
                <a:cubicBezTo>
                  <a:pt x="840743" y="753219"/>
                  <a:pt x="855428" y="754410"/>
                  <a:pt x="922103" y="742901"/>
                </a:cubicBezTo>
                <a:cubicBezTo>
                  <a:pt x="988778" y="731392"/>
                  <a:pt x="1029259" y="758776"/>
                  <a:pt x="1174515" y="659557"/>
                </a:cubicBezTo>
                <a:cubicBezTo>
                  <a:pt x="1319771" y="560338"/>
                  <a:pt x="1556705" y="353963"/>
                  <a:pt x="1793640" y="147588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89" y="3964297"/>
            <a:ext cx="612836" cy="2218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90" y="3965285"/>
            <a:ext cx="612836" cy="22184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63" y="3471295"/>
            <a:ext cx="612836" cy="2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3403 -0.14537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-7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61 L 0.02448 -0.03765 L 0.03923 -0.05957 L 0.05087 -0.07253 L 0.0691 -0.08642 L 0.08125 -0.08827 L 0.09149 -0.08271 L 0.09965 -0.07345 C 0.10364 -0.06203 0.10764 -0.05 0.11163 -0.03827 C 0.11493 -0.03024 0.11823 -0.0216 0.12153 -0.01234 C 0.12517 -0.00339 0.12847 0.00463 0.13194 0.01358 C 0.13559 0.0176 0.13923 0.02222 0.14271 0.02624 L 0.15278 0.02963 L 0.17535 0.01976 L 0.19514 -0.00061 L 0.21736 -0.03086 L 0.23055 -0.05 C 0.23177 -0.05339 0.23351 -0.05648 0.23507 -0.05957 C 0.23455 -0.06234 0.2342 -0.06358 0.23385 -0.06605 C 0.23524 -0.06697 0.23663 -0.06821 0.23802 -0.06913 C 0.23715 -0.06975 0.23628 -0.07222 0.23576 -0.07284 L 0.21163 -0.08271 L 0.15486 -0.10494 L 0.13246 -0.11358 L 0.1276 -0.11358 L 0.1276 -0.1074 C 0.12899 -0.10339 0.13003 -0.09845 0.13125 -0.09444 C 0.13507 -0.08518 0.13923 -0.07561 0.14323 -0.06605 L 0.16805 -0.02469 L 0.18229 -0.00247 C 0.18524 0.00124 0.18802 0.00679 0.19114 0.01019 L 0.20712 0.02315 L 0.2158 0.02932 L 0.2217 0.03272 L 0.22917 0.03148 L 0.23958 0.02901 L 0.25312 0.01852 L 0.28385 -0.02284 C 0.28906 -0.03117 0.32951 -0.08796 0.32292 -0.09506 " pathEditMode="relative" rAng="0" ptsTypes="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398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23" grpId="0" animBg="1"/>
      <p:bldP spid="25" grpId="0" animBg="1"/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6938" y="1050816"/>
            <a:ext cx="3989162" cy="885327"/>
            <a:chOff x="366938" y="1095985"/>
            <a:chExt cx="3989162" cy="88532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Твердое тело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66938" y="1427314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тело, изменением размеров и формы которого можно пренебречь.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66938" y="204715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Поступательное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6938" y="2378487"/>
            <a:ext cx="4098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движение, при котором прямая, проходящая через любые две точки тела, перемещается, оставаясь параллельной самой себе.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938" y="3505165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Вращательное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6938" y="3836494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движение, при котором все точки тела двигаются по окружности. </a:t>
            </a:r>
            <a:r>
              <a:rPr lang="ru-RU" sz="1500" dirty="0" smtClean="0"/>
              <a:t>Центры </a:t>
            </a:r>
            <a:r>
              <a:rPr lang="ru-RU" sz="1500" dirty="0"/>
              <a:t>этих окружностей лежат на </a:t>
            </a:r>
            <a:r>
              <a:rPr lang="ru-RU" sz="1500" dirty="0" smtClean="0"/>
              <a:t>оси </a:t>
            </a:r>
            <a:r>
              <a:rPr lang="ru-RU" sz="1500" dirty="0"/>
              <a:t>вращения.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9131"/>
          <a:stretch/>
        </p:blipFill>
        <p:spPr>
          <a:xfrm>
            <a:off x="4861941" y="1464455"/>
            <a:ext cx="3835450" cy="12099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b="8060"/>
          <a:stretch/>
        </p:blipFill>
        <p:spPr>
          <a:xfrm>
            <a:off x="4831450" y="2808957"/>
            <a:ext cx="3910224" cy="16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6938" y="1050816"/>
            <a:ext cx="3989162" cy="885327"/>
            <a:chOff x="366938" y="1095985"/>
            <a:chExt cx="3989162" cy="88532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Твердое тело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66938" y="1427314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тело, изменением размеров и формы которого можно пренебречь.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66938" y="204715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Поступательное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6938" y="2378487"/>
            <a:ext cx="4083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движение, при котором прямая, проходящая через любые две точки тела, перемещается, оставаясь параллельной самой себе.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938" y="3505165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Вращательное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6938" y="3836494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движение, при котором все точки тела двигаются по окружности. </a:t>
            </a:r>
            <a:r>
              <a:rPr lang="ru-RU" sz="1500" dirty="0" smtClean="0"/>
              <a:t>Центры </a:t>
            </a:r>
            <a:r>
              <a:rPr lang="ru-RU" sz="1500" dirty="0"/>
              <a:t>этих окружностей лежат на </a:t>
            </a:r>
            <a:r>
              <a:rPr lang="ru-RU" sz="1500" dirty="0" smtClean="0"/>
              <a:t>оси </a:t>
            </a:r>
            <a:r>
              <a:rPr lang="ru-RU" sz="1500" dirty="0"/>
              <a:t>вращения.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485">
            <a:off x="5019556" y="1224484"/>
            <a:ext cx="3524487" cy="338350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6217920" y="1501141"/>
            <a:ext cx="1127760" cy="2880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>
            <a:glow rad="63500">
              <a:schemeClr val="bg1">
                <a:alpha val="5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05306" y="1392739"/>
            <a:ext cx="1390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ось вращения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345680" y="1569720"/>
            <a:ext cx="226630" cy="44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4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6938" y="1050816"/>
            <a:ext cx="3989162" cy="885327"/>
            <a:chOff x="366938" y="1095985"/>
            <a:chExt cx="3989162" cy="88532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Твердое тело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66938" y="1427314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тело, изменением размеров и формы которого можно пренебречь.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66938" y="204715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Поступательное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6938" y="2378487"/>
            <a:ext cx="4083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движение, при котором прямая, проходящая через любые две точки тела, перемещается, оставаясь параллельной самой себе.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938" y="3505165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Вращательное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6938" y="3836494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движение, при котором все точки тела двигаются по окружности. </a:t>
            </a:r>
            <a:r>
              <a:rPr lang="ru-RU" sz="1500" dirty="0" smtClean="0"/>
              <a:t>Центры </a:t>
            </a:r>
            <a:r>
              <a:rPr lang="ru-RU" sz="1500" dirty="0"/>
              <a:t>этих окружностей лежат на </a:t>
            </a:r>
            <a:r>
              <a:rPr lang="ru-RU" sz="1500" dirty="0" smtClean="0"/>
              <a:t>оси </a:t>
            </a:r>
            <a:r>
              <a:rPr lang="ru-RU" sz="1500" dirty="0"/>
              <a:t>вращения.</a:t>
            </a:r>
            <a:endParaRPr lang="ru-RU" sz="1500" dirty="0">
              <a:solidFill>
                <a:prstClr val="black"/>
              </a:solidFill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4738242" y="1419657"/>
            <a:ext cx="4024835" cy="2989427"/>
            <a:chOff x="4738242" y="1419657"/>
            <a:chExt cx="4024835" cy="2989427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4798122" y="1419657"/>
              <a:ext cx="2734246" cy="497059"/>
              <a:chOff x="4798122" y="1344156"/>
              <a:chExt cx="273424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/>
              <p:cNvSpPr txBox="1"/>
              <p:nvPr/>
            </p:nvSpPr>
            <p:spPr>
              <a:xfrm>
                <a:off x="5377611" y="1448118"/>
                <a:ext cx="21547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период обращения.</a:t>
                </a:r>
                <a:endParaRPr lang="ru-RU" sz="1400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4798122" y="1965901"/>
              <a:ext cx="3081394" cy="497059"/>
              <a:chOff x="4798122" y="2377258"/>
              <a:chExt cx="3081394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/>
              <p:cNvSpPr txBox="1"/>
              <p:nvPr/>
            </p:nvSpPr>
            <p:spPr>
              <a:xfrm>
                <a:off x="5707126" y="2472975"/>
                <a:ext cx="2172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частота обращения.</a:t>
                </a:r>
                <a:endParaRPr lang="ru-RU" sz="1400" dirty="0"/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4798666" y="2512145"/>
              <a:ext cx="3560122" cy="500087"/>
              <a:chOff x="4798666" y="2373783"/>
              <a:chExt cx="3560122" cy="5000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/>
              <p:cNvSpPr txBox="1"/>
              <p:nvPr/>
            </p:nvSpPr>
            <p:spPr>
              <a:xfrm>
                <a:off x="6388377" y="2483097"/>
                <a:ext cx="1970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угловая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Прямоугольник 43"/>
                  <p:cNvSpPr/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rgbClr val="ED7D31">
                          <a:lumMod val="75000"/>
                        </a:srgb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Прямоугольник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46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Группа 54"/>
            <p:cNvGrpSpPr/>
            <p:nvPr/>
          </p:nvGrpSpPr>
          <p:grpSpPr>
            <a:xfrm>
              <a:off x="4798551" y="3061417"/>
              <a:ext cx="3964526" cy="497059"/>
              <a:chOff x="4798551" y="3373111"/>
              <a:chExt cx="396452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/>
              <p:cNvSpPr txBox="1"/>
              <p:nvPr/>
            </p:nvSpPr>
            <p:spPr>
              <a:xfrm>
                <a:off x="6606717" y="3479397"/>
                <a:ext cx="2156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линейная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Группа 15"/>
            <p:cNvGrpSpPr/>
            <p:nvPr/>
          </p:nvGrpSpPr>
          <p:grpSpPr>
            <a:xfrm>
              <a:off x="4738242" y="3607661"/>
              <a:ext cx="3633237" cy="801423"/>
              <a:chOff x="4738242" y="3482707"/>
              <a:chExt cx="3633237" cy="8014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ц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p>
                                  <m:r>
                                    <a:rPr lang="ru-RU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/>
              <p:cNvSpPr txBox="1"/>
              <p:nvPr/>
            </p:nvSpPr>
            <p:spPr>
              <a:xfrm>
                <a:off x="5982684" y="3610216"/>
                <a:ext cx="2388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центростремительное</a:t>
                </a:r>
                <a:endParaRPr lang="ru-RU" sz="1400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738242" y="3976353"/>
                <a:ext cx="12218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ускорение.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3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62176" y="3715703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Любое движение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твердого тела можно представить, как сумму поступательного и вращательного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движений.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66938" y="1044051"/>
            <a:ext cx="4083142" cy="1346992"/>
            <a:chOff x="366938" y="2047158"/>
            <a:chExt cx="4083142" cy="134699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204715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Поступательное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66938" y="2378487"/>
              <a:ext cx="40831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2495293"/>
            <a:ext cx="3989162" cy="1116159"/>
            <a:chOff x="366938" y="3505165"/>
            <a:chExt cx="3989162" cy="111615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350516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Вращательное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383649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все точки тела двигаются по окружности. </a:t>
              </a:r>
              <a:r>
                <a:rPr lang="ru-RU" sz="1500" dirty="0" smtClean="0"/>
                <a:t>Центры </a:t>
              </a:r>
              <a:r>
                <a:rPr lang="ru-RU" sz="1500" dirty="0"/>
                <a:t>этих окружностей лежат на </a:t>
              </a:r>
              <a:r>
                <a:rPr lang="ru-RU" sz="1500" dirty="0" smtClean="0"/>
                <a:t>оси </a:t>
              </a:r>
              <a:r>
                <a:rPr lang="ru-RU" sz="1500" dirty="0"/>
                <a:t>вращения.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6938" y="1050816"/>
            <a:ext cx="3989162" cy="885327"/>
            <a:chOff x="366938" y="1095985"/>
            <a:chExt cx="3989162" cy="88532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6938" y="109598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Твердое тело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66938" y="1427314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тело, изменением размеров и формы которого можно пренебречь.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66938" y="2047158"/>
            <a:ext cx="4083142" cy="1346992"/>
            <a:chOff x="366938" y="2047158"/>
            <a:chExt cx="4083142" cy="134699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204715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Поступательное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2378487"/>
              <a:ext cx="40831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6938" y="3505165"/>
            <a:ext cx="3989162" cy="1116159"/>
            <a:chOff x="366938" y="3505165"/>
            <a:chExt cx="3989162" cy="111615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350516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Вращательное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383649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все точки тела двигаются по окружности. </a:t>
              </a:r>
              <a:r>
                <a:rPr lang="ru-RU" sz="1500" dirty="0" smtClean="0"/>
                <a:t>Центры </a:t>
              </a:r>
              <a:r>
                <a:rPr lang="ru-RU" sz="1500" dirty="0"/>
                <a:t>этих окружностей лежат на </a:t>
              </a:r>
              <a:r>
                <a:rPr lang="ru-RU" sz="1500" dirty="0" smtClean="0"/>
                <a:t>оси </a:t>
              </a:r>
              <a:r>
                <a:rPr lang="ru-RU" sz="1500" dirty="0"/>
                <a:t>вращения.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738242" y="1419657"/>
            <a:ext cx="4024835" cy="2989427"/>
            <a:chOff x="4738242" y="1419657"/>
            <a:chExt cx="4024835" cy="2989427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4798122" y="1419657"/>
              <a:ext cx="2734246" cy="497059"/>
              <a:chOff x="4798122" y="1344156"/>
              <a:chExt cx="273424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/>
              <p:cNvSpPr txBox="1"/>
              <p:nvPr/>
            </p:nvSpPr>
            <p:spPr>
              <a:xfrm>
                <a:off x="5377611" y="1448118"/>
                <a:ext cx="21547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период обращения.</a:t>
                </a:r>
                <a:endParaRPr lang="ru-RU" sz="1400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4798122" y="1965901"/>
              <a:ext cx="3081394" cy="497059"/>
              <a:chOff x="4798122" y="2377258"/>
              <a:chExt cx="3081394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/>
              <p:cNvSpPr txBox="1"/>
              <p:nvPr/>
            </p:nvSpPr>
            <p:spPr>
              <a:xfrm>
                <a:off x="5707126" y="2472975"/>
                <a:ext cx="2172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частота обращения.</a:t>
                </a:r>
                <a:endParaRPr lang="ru-RU" sz="1400" dirty="0"/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4798666" y="2512145"/>
              <a:ext cx="3560122" cy="500087"/>
              <a:chOff x="4798666" y="2373783"/>
              <a:chExt cx="3560122" cy="5000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/>
              <p:cNvSpPr txBox="1"/>
              <p:nvPr/>
            </p:nvSpPr>
            <p:spPr>
              <a:xfrm>
                <a:off x="6388377" y="2483097"/>
                <a:ext cx="1970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угловая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Прямоугольник 43"/>
                  <p:cNvSpPr/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rgbClr val="ED7D31">
                          <a:lumMod val="75000"/>
                        </a:srgb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Прямоугольник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46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Группа 54"/>
            <p:cNvGrpSpPr/>
            <p:nvPr/>
          </p:nvGrpSpPr>
          <p:grpSpPr>
            <a:xfrm>
              <a:off x="4798551" y="3061417"/>
              <a:ext cx="3964526" cy="497059"/>
              <a:chOff x="4798551" y="3373111"/>
              <a:chExt cx="396452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/>
              <p:cNvSpPr txBox="1"/>
              <p:nvPr/>
            </p:nvSpPr>
            <p:spPr>
              <a:xfrm>
                <a:off x="6606717" y="3479397"/>
                <a:ext cx="2156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линейная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Группа 15"/>
            <p:cNvGrpSpPr/>
            <p:nvPr/>
          </p:nvGrpSpPr>
          <p:grpSpPr>
            <a:xfrm>
              <a:off x="4738242" y="3607661"/>
              <a:ext cx="3633237" cy="801423"/>
              <a:chOff x="4738242" y="3482707"/>
              <a:chExt cx="3633237" cy="8014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ц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p>
                                  <m:r>
                                    <a:rPr lang="ru-RU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/>
              <p:cNvSpPr txBox="1"/>
              <p:nvPr/>
            </p:nvSpPr>
            <p:spPr>
              <a:xfrm>
                <a:off x="5982684" y="3610216"/>
                <a:ext cx="2388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центростремительное</a:t>
                </a:r>
                <a:endParaRPr lang="ru-RU" sz="1400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738242" y="3976353"/>
                <a:ext cx="12218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ускорение.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5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0035 -0.19722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987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34568E-6 L -0.00035 -0.19413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62176" y="3715703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Любое движение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твердого тела можно представить, как сумму поступательного и вращательного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движений.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66938" y="1044051"/>
            <a:ext cx="4083142" cy="1346992"/>
            <a:chOff x="366938" y="2047158"/>
            <a:chExt cx="4083142" cy="134699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204715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Поступательное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66938" y="2378487"/>
              <a:ext cx="40831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2495293"/>
            <a:ext cx="3989162" cy="1116159"/>
            <a:chOff x="366938" y="3505165"/>
            <a:chExt cx="3989162" cy="111615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350516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Вращательное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383649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все точки тела двигаются по окружности. </a:t>
              </a:r>
              <a:r>
                <a:rPr lang="ru-RU" sz="1500" dirty="0" smtClean="0"/>
                <a:t>Центры </a:t>
              </a:r>
              <a:r>
                <a:rPr lang="ru-RU" sz="1500" dirty="0"/>
                <a:t>этих окружностей лежат на </a:t>
              </a:r>
              <a:r>
                <a:rPr lang="ru-RU" sz="1500" dirty="0" smtClean="0"/>
                <a:t>оси </a:t>
              </a:r>
              <a:r>
                <a:rPr lang="ru-RU" sz="1500" dirty="0"/>
                <a:t>вращения.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4738242" y="1419657"/>
            <a:ext cx="4024835" cy="2989427"/>
            <a:chOff x="4738242" y="1419657"/>
            <a:chExt cx="4024835" cy="2989427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4798122" y="1419657"/>
              <a:ext cx="2734246" cy="497059"/>
              <a:chOff x="4798122" y="1344156"/>
              <a:chExt cx="273424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1344156"/>
                    <a:ext cx="760849" cy="49705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/>
              <p:cNvSpPr txBox="1"/>
              <p:nvPr/>
            </p:nvSpPr>
            <p:spPr>
              <a:xfrm>
                <a:off x="5377611" y="1448118"/>
                <a:ext cx="21547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период обращения.</a:t>
                </a:r>
                <a:endParaRPr lang="ru-RU" sz="1400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4798122" y="1965901"/>
              <a:ext cx="3081394" cy="497059"/>
              <a:chOff x="4798122" y="2377258"/>
              <a:chExt cx="3081394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122" y="2377258"/>
                    <a:ext cx="1091902" cy="49705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/>
              <p:cNvSpPr txBox="1"/>
              <p:nvPr/>
            </p:nvSpPr>
            <p:spPr>
              <a:xfrm>
                <a:off x="5707126" y="2472975"/>
                <a:ext cx="2172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частота обращения.</a:t>
                </a:r>
                <a:endParaRPr lang="ru-RU" sz="1400" dirty="0"/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4798666" y="2512145"/>
              <a:ext cx="3560122" cy="500087"/>
              <a:chOff x="4798666" y="2373783"/>
              <a:chExt cx="3560122" cy="5000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666" y="2376811"/>
                    <a:ext cx="834074" cy="49705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23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/>
              <p:cNvSpPr txBox="1"/>
              <p:nvPr/>
            </p:nvSpPr>
            <p:spPr>
              <a:xfrm>
                <a:off x="6388377" y="2483097"/>
                <a:ext cx="1970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угловая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1214" y="2469135"/>
                    <a:ext cx="719108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Прямоугольник 43"/>
                  <p:cNvSpPr/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rgbClr val="ED7D31">
                          <a:lumMod val="75000"/>
                        </a:srgb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Прямоугольник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7950" y="2373783"/>
                    <a:ext cx="626325" cy="49564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46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Группа 54"/>
            <p:cNvGrpSpPr/>
            <p:nvPr/>
          </p:nvGrpSpPr>
          <p:grpSpPr>
            <a:xfrm>
              <a:off x="4798551" y="3061417"/>
              <a:ext cx="3964526" cy="497059"/>
              <a:chOff x="4798551" y="3373111"/>
              <a:chExt cx="3964526" cy="497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551" y="3373111"/>
                    <a:ext cx="885884" cy="49705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/>
              <p:cNvSpPr txBox="1"/>
              <p:nvPr/>
            </p:nvSpPr>
            <p:spPr>
              <a:xfrm>
                <a:off x="6606717" y="3479397"/>
                <a:ext cx="2156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линейная скорость.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𝜋𝜈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5405" y="3467382"/>
                    <a:ext cx="832920" cy="30777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17" y="3479396"/>
                    <a:ext cx="666208" cy="30777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Группа 15"/>
            <p:cNvGrpSpPr/>
            <p:nvPr/>
          </p:nvGrpSpPr>
          <p:grpSpPr>
            <a:xfrm>
              <a:off x="4738242" y="3607661"/>
              <a:ext cx="3633237" cy="801423"/>
              <a:chOff x="4738242" y="3482707"/>
              <a:chExt cx="3633237" cy="8014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ц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p>
                                  <m:r>
                                    <a:rPr lang="ru-RU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1052" y="3482707"/>
                    <a:ext cx="830933" cy="52315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3274" y="3618252"/>
                    <a:ext cx="752963" cy="307777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/>
              <p:cNvSpPr txBox="1"/>
              <p:nvPr/>
            </p:nvSpPr>
            <p:spPr>
              <a:xfrm>
                <a:off x="5982684" y="3610216"/>
                <a:ext cx="2388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центростремительное</a:t>
                </a:r>
                <a:endParaRPr lang="ru-RU" sz="1400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738242" y="3976353"/>
                <a:ext cx="12218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ускорение.</a:t>
                </a:r>
                <a:endParaRPr lang="ru-RU" dirty="0"/>
              </a:p>
            </p:txBody>
          </p:sp>
        </p:grp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82633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62176" y="3715703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Любое движение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твердого тела можно представить, как сумму поступательного и вращательного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движений.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66938" y="1044051"/>
            <a:ext cx="4083142" cy="1346992"/>
            <a:chOff x="366938" y="2047158"/>
            <a:chExt cx="4083142" cy="134699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204715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Поступательное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66938" y="2378487"/>
              <a:ext cx="40831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2495293"/>
            <a:ext cx="3989162" cy="1116159"/>
            <a:chOff x="366938" y="3505165"/>
            <a:chExt cx="3989162" cy="111615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350516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Вращательное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383649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все точки тела двигаются по окружности. </a:t>
              </a:r>
              <a:r>
                <a:rPr lang="ru-RU" sz="1500" dirty="0" smtClean="0"/>
                <a:t>Центры </a:t>
              </a:r>
              <a:r>
                <a:rPr lang="ru-RU" sz="1500" dirty="0"/>
                <a:t>этих окружностей лежат на </a:t>
              </a:r>
              <a:r>
                <a:rPr lang="ru-RU" sz="1500" dirty="0" smtClean="0"/>
                <a:t>оси </a:t>
              </a:r>
              <a:r>
                <a:rPr lang="ru-RU" sz="1500" dirty="0"/>
                <a:t>вращения.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82633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62176" y="3715703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Любое движение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твердого тела можно представить, как сумму поступательного и вращательного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движений.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66938" y="1044051"/>
            <a:ext cx="4083142" cy="1346992"/>
            <a:chOff x="366938" y="2047158"/>
            <a:chExt cx="4083142" cy="134699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204715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Поступательное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66938" y="2378487"/>
              <a:ext cx="40831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2495293"/>
            <a:ext cx="3989162" cy="1116159"/>
            <a:chOff x="366938" y="3505165"/>
            <a:chExt cx="3989162" cy="111615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3505165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Вращательное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3836494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все точки тела двигаются по окружности. </a:t>
              </a:r>
              <a:r>
                <a:rPr lang="ru-RU" sz="1500" dirty="0" smtClean="0"/>
                <a:t>Центры </a:t>
              </a:r>
              <a:r>
                <a:rPr lang="ru-RU" sz="1500" dirty="0"/>
                <a:t>этих окружностей лежат на </a:t>
              </a:r>
              <a:r>
                <a:rPr lang="ru-RU" sz="1500" dirty="0" smtClean="0"/>
                <a:t>оси </a:t>
              </a:r>
              <a:r>
                <a:rPr lang="ru-RU" sz="1500" dirty="0"/>
                <a:t>вращения.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0414" y="386857"/>
            <a:ext cx="375134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твердых тел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3241" y="1336382"/>
            <a:ext cx="3989936" cy="3137469"/>
          </a:xfrm>
          <a:prstGeom prst="roundRect">
            <a:avLst>
              <a:gd name="adj" fmla="val 19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8" y="1084269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31" y="1078958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62" y="1078958"/>
            <a:ext cx="3199998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9" y="2982644"/>
            <a:ext cx="3199998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31" y="2982645"/>
            <a:ext cx="3198437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61" y="2982645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4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2847732"/>
            <a:ext cx="2037443" cy="1877397"/>
          </a:xfrm>
          <a:prstGeom prst="rect">
            <a:avLst/>
          </a:prstGeom>
        </p:spPr>
      </p:pic>
      <p:pic>
        <p:nvPicPr>
          <p:cNvPr id="31" name="Рисунок 3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982455"/>
            <a:ext cx="3997325" cy="1700434"/>
          </a:xfrm>
          <a:prstGeom prst="rect">
            <a:avLst/>
          </a:prstGeom>
        </p:spPr>
      </p:pic>
      <p:pic>
        <p:nvPicPr>
          <p:cNvPr id="1026" name="Picture 2" descr="http://demiart.ru/forum/uploads11/post-1981333-135678810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2" y="2785993"/>
            <a:ext cx="1962970" cy="196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759834" y="1455738"/>
            <a:ext cx="3168650" cy="3168650"/>
          </a:xfrm>
          <a:prstGeom prst="ellipse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88" y="1189545"/>
            <a:ext cx="578142" cy="582547"/>
          </a:xfrm>
          <a:prstGeom prst="rect">
            <a:avLst/>
          </a:prstGeom>
        </p:spPr>
      </p:pic>
      <p:pic>
        <p:nvPicPr>
          <p:cNvPr id="1028" name="Picture 4" descr="http://blender3d.org.ua/forum/animation/iwe/upload/su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17" y="2369310"/>
            <a:ext cx="1330393" cy="13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308 C 0.09532 -0.00308 0.17327 0.13365 0.17327 0.3034 C 0.17327 0.47284 0.09532 0.6105 -3.61111E-6 0.6105 C -0.09566 0.6105 -0.17326 0.47284 -0.17326 0.3034 C -0.17326 0.13365 -0.09566 -0.00308 -3.61111E-6 -0.00308 Z " pathEditMode="relative" rAng="0" ptsTypes="AAAAA">
                                      <p:cBhvr>
                                        <p:cTn id="13" dur="4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7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66938" y="1323070"/>
            <a:ext cx="3989162" cy="1107995"/>
            <a:chOff x="366938" y="1487948"/>
            <a:chExt cx="3989162" cy="110799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Равномерное прямолинейное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6938" y="181111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движение, при котором тело за любые равные промежутки времени совершает равные 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70414" y="386857"/>
            <a:ext cx="76113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Равномерное прямолинейное движение (РПД)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8092" r="4322" b="12890"/>
          <a:stretch/>
        </p:blipFill>
        <p:spPr>
          <a:xfrm>
            <a:off x="4829785" y="3105222"/>
            <a:ext cx="3923323" cy="1297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87900" y="1347956"/>
                <a:ext cx="171553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800" dirty="0" smtClean="0">
                    <a:solidFill>
                      <a:srgbClr val="44546A">
                        <a:lumMod val="75000"/>
                      </a:srgbClr>
                    </a:solidFill>
                  </a:rPr>
                  <a:t>РПД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acc>
                    <m:r>
                      <a:rPr lang="ru-RU" sz="1800" i="1" smtClean="0">
                        <a:solidFill>
                          <a:srgbClr val="44546A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𝑐𝑜𝑛𝑠𝑡</m:t>
                        </m:r>
                      </m:e>
                    </m:acc>
                  </m:oMath>
                </a14:m>
                <a:endParaRPr lang="ru-RU" sz="1800" dirty="0">
                  <a:solidFill>
                    <a:srgbClr val="44546A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00" y="1347956"/>
                <a:ext cx="1715534" cy="384721"/>
              </a:xfrm>
              <a:prstGeom prst="rect">
                <a:avLst/>
              </a:prstGeom>
              <a:blipFill rotWithShape="0">
                <a:blip r:embed="rId4"/>
                <a:stretch>
                  <a:fillRect l="-2837" t="-15873" b="-253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903183" y="1839609"/>
                <a:ext cx="1879745" cy="63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ru-RU" sz="18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ru-RU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18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sz="18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ru-RU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ru-RU" sz="18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183" y="1839609"/>
                <a:ext cx="1879745" cy="6387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Группа 37"/>
          <p:cNvGrpSpPr/>
          <p:nvPr/>
        </p:nvGrpSpPr>
        <p:grpSpPr>
          <a:xfrm>
            <a:off x="366395" y="2814334"/>
            <a:ext cx="3989705" cy="1569660"/>
            <a:chOff x="366395" y="2745812"/>
            <a:chExt cx="3989705" cy="156966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395" y="3068977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векторная физическая величина, численно равная отношению перемещения к промежутку времени, за который оно произошло, и направленная вдоль 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 flipH="1">
            <a:off x="6781820" y="1611312"/>
            <a:ext cx="1314450" cy="1303338"/>
          </a:xfrm>
          <a:custGeom>
            <a:avLst/>
            <a:gdLst>
              <a:gd name="connsiteX0" fmla="*/ 1311275 w 1314450"/>
              <a:gd name="connsiteY0" fmla="*/ 1304925 h 1308100"/>
              <a:gd name="connsiteX1" fmla="*/ 1314450 w 1314450"/>
              <a:gd name="connsiteY1" fmla="*/ 0 h 1308100"/>
              <a:gd name="connsiteX2" fmla="*/ 1165225 w 1314450"/>
              <a:gd name="connsiteY2" fmla="*/ 9525 h 1308100"/>
              <a:gd name="connsiteX3" fmla="*/ 1117600 w 1314450"/>
              <a:gd name="connsiteY3" fmla="*/ 19050 h 1308100"/>
              <a:gd name="connsiteX4" fmla="*/ 1016000 w 1314450"/>
              <a:gd name="connsiteY4" fmla="*/ 41275 h 1308100"/>
              <a:gd name="connsiteX5" fmla="*/ 933450 w 1314450"/>
              <a:gd name="connsiteY5" fmla="*/ 63500 h 1308100"/>
              <a:gd name="connsiteX6" fmla="*/ 869950 w 1314450"/>
              <a:gd name="connsiteY6" fmla="*/ 85725 h 1308100"/>
              <a:gd name="connsiteX7" fmla="*/ 806450 w 1314450"/>
              <a:gd name="connsiteY7" fmla="*/ 107950 h 1308100"/>
              <a:gd name="connsiteX8" fmla="*/ 708025 w 1314450"/>
              <a:gd name="connsiteY8" fmla="*/ 152400 h 1308100"/>
              <a:gd name="connsiteX9" fmla="*/ 644525 w 1314450"/>
              <a:gd name="connsiteY9" fmla="*/ 190500 h 1308100"/>
              <a:gd name="connsiteX10" fmla="*/ 571500 w 1314450"/>
              <a:gd name="connsiteY10" fmla="*/ 231775 h 1308100"/>
              <a:gd name="connsiteX11" fmla="*/ 469900 w 1314450"/>
              <a:gd name="connsiteY11" fmla="*/ 311150 h 1308100"/>
              <a:gd name="connsiteX12" fmla="*/ 393700 w 1314450"/>
              <a:gd name="connsiteY12" fmla="*/ 381000 h 1308100"/>
              <a:gd name="connsiteX13" fmla="*/ 307975 w 1314450"/>
              <a:gd name="connsiteY13" fmla="*/ 476250 h 1308100"/>
              <a:gd name="connsiteX14" fmla="*/ 228600 w 1314450"/>
              <a:gd name="connsiteY14" fmla="*/ 584200 h 1308100"/>
              <a:gd name="connsiteX15" fmla="*/ 155575 w 1314450"/>
              <a:gd name="connsiteY15" fmla="*/ 695325 h 1308100"/>
              <a:gd name="connsiteX16" fmla="*/ 98425 w 1314450"/>
              <a:gd name="connsiteY16" fmla="*/ 822325 h 1308100"/>
              <a:gd name="connsiteX17" fmla="*/ 47625 w 1314450"/>
              <a:gd name="connsiteY17" fmla="*/ 968375 h 1308100"/>
              <a:gd name="connsiteX18" fmla="*/ 15875 w 1314450"/>
              <a:gd name="connsiteY18" fmla="*/ 1114425 h 1308100"/>
              <a:gd name="connsiteX19" fmla="*/ 0 w 1314450"/>
              <a:gd name="connsiteY19" fmla="*/ 1235075 h 1308100"/>
              <a:gd name="connsiteX20" fmla="*/ 0 w 1314450"/>
              <a:gd name="connsiteY20" fmla="*/ 1308100 h 1308100"/>
              <a:gd name="connsiteX21" fmla="*/ 1311275 w 1314450"/>
              <a:gd name="connsiteY21" fmla="*/ 1304925 h 1308100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8600 w 1314450"/>
              <a:gd name="connsiteY14" fmla="*/ 579438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4450" h="1303338">
                <a:moveTo>
                  <a:pt x="1311275" y="1300163"/>
                </a:moveTo>
                <a:cubicBezTo>
                  <a:pt x="1312333" y="865188"/>
                  <a:pt x="1313392" y="434975"/>
                  <a:pt x="1314450" y="0"/>
                </a:cubicBezTo>
                <a:lnTo>
                  <a:pt x="1165225" y="4763"/>
                </a:lnTo>
                <a:lnTo>
                  <a:pt x="1117600" y="14288"/>
                </a:lnTo>
                <a:lnTo>
                  <a:pt x="1016000" y="36513"/>
                </a:lnTo>
                <a:lnTo>
                  <a:pt x="933450" y="58738"/>
                </a:lnTo>
                <a:lnTo>
                  <a:pt x="869950" y="80963"/>
                </a:lnTo>
                <a:lnTo>
                  <a:pt x="806450" y="103188"/>
                </a:lnTo>
                <a:lnTo>
                  <a:pt x="708025" y="147638"/>
                </a:lnTo>
                <a:lnTo>
                  <a:pt x="644525" y="185738"/>
                </a:lnTo>
                <a:lnTo>
                  <a:pt x="571500" y="227013"/>
                </a:lnTo>
                <a:lnTo>
                  <a:pt x="469900" y="306388"/>
                </a:lnTo>
                <a:lnTo>
                  <a:pt x="393700" y="376238"/>
                </a:lnTo>
                <a:lnTo>
                  <a:pt x="307975" y="471488"/>
                </a:lnTo>
                <a:cubicBezTo>
                  <a:pt x="280723" y="506678"/>
                  <a:pt x="248709" y="537105"/>
                  <a:pt x="226219" y="577057"/>
                </a:cubicBezTo>
                <a:lnTo>
                  <a:pt x="155575" y="690563"/>
                </a:lnTo>
                <a:lnTo>
                  <a:pt x="98425" y="817563"/>
                </a:lnTo>
                <a:lnTo>
                  <a:pt x="47625" y="963613"/>
                </a:lnTo>
                <a:lnTo>
                  <a:pt x="15875" y="1109663"/>
                </a:lnTo>
                <a:lnTo>
                  <a:pt x="0" y="1230313"/>
                </a:lnTo>
                <a:lnTo>
                  <a:pt x="0" y="1303338"/>
                </a:lnTo>
                <a:lnTo>
                  <a:pt x="1311275" y="1300163"/>
                </a:lnTo>
                <a:close/>
              </a:path>
            </a:pathLst>
          </a:cu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5400000" flipH="1">
            <a:off x="6774923" y="2920999"/>
            <a:ext cx="1328223" cy="1314471"/>
          </a:xfrm>
          <a:custGeom>
            <a:avLst/>
            <a:gdLst>
              <a:gd name="connsiteX0" fmla="*/ 1311275 w 1314450"/>
              <a:gd name="connsiteY0" fmla="*/ 1304925 h 1308100"/>
              <a:gd name="connsiteX1" fmla="*/ 1314450 w 1314450"/>
              <a:gd name="connsiteY1" fmla="*/ 0 h 1308100"/>
              <a:gd name="connsiteX2" fmla="*/ 1165225 w 1314450"/>
              <a:gd name="connsiteY2" fmla="*/ 9525 h 1308100"/>
              <a:gd name="connsiteX3" fmla="*/ 1117600 w 1314450"/>
              <a:gd name="connsiteY3" fmla="*/ 19050 h 1308100"/>
              <a:gd name="connsiteX4" fmla="*/ 1016000 w 1314450"/>
              <a:gd name="connsiteY4" fmla="*/ 41275 h 1308100"/>
              <a:gd name="connsiteX5" fmla="*/ 933450 w 1314450"/>
              <a:gd name="connsiteY5" fmla="*/ 63500 h 1308100"/>
              <a:gd name="connsiteX6" fmla="*/ 869950 w 1314450"/>
              <a:gd name="connsiteY6" fmla="*/ 85725 h 1308100"/>
              <a:gd name="connsiteX7" fmla="*/ 806450 w 1314450"/>
              <a:gd name="connsiteY7" fmla="*/ 107950 h 1308100"/>
              <a:gd name="connsiteX8" fmla="*/ 708025 w 1314450"/>
              <a:gd name="connsiteY8" fmla="*/ 152400 h 1308100"/>
              <a:gd name="connsiteX9" fmla="*/ 644525 w 1314450"/>
              <a:gd name="connsiteY9" fmla="*/ 190500 h 1308100"/>
              <a:gd name="connsiteX10" fmla="*/ 571500 w 1314450"/>
              <a:gd name="connsiteY10" fmla="*/ 231775 h 1308100"/>
              <a:gd name="connsiteX11" fmla="*/ 469900 w 1314450"/>
              <a:gd name="connsiteY11" fmla="*/ 311150 h 1308100"/>
              <a:gd name="connsiteX12" fmla="*/ 393700 w 1314450"/>
              <a:gd name="connsiteY12" fmla="*/ 381000 h 1308100"/>
              <a:gd name="connsiteX13" fmla="*/ 307975 w 1314450"/>
              <a:gd name="connsiteY13" fmla="*/ 476250 h 1308100"/>
              <a:gd name="connsiteX14" fmla="*/ 228600 w 1314450"/>
              <a:gd name="connsiteY14" fmla="*/ 584200 h 1308100"/>
              <a:gd name="connsiteX15" fmla="*/ 155575 w 1314450"/>
              <a:gd name="connsiteY15" fmla="*/ 695325 h 1308100"/>
              <a:gd name="connsiteX16" fmla="*/ 98425 w 1314450"/>
              <a:gd name="connsiteY16" fmla="*/ 822325 h 1308100"/>
              <a:gd name="connsiteX17" fmla="*/ 47625 w 1314450"/>
              <a:gd name="connsiteY17" fmla="*/ 968375 h 1308100"/>
              <a:gd name="connsiteX18" fmla="*/ 15875 w 1314450"/>
              <a:gd name="connsiteY18" fmla="*/ 1114425 h 1308100"/>
              <a:gd name="connsiteX19" fmla="*/ 0 w 1314450"/>
              <a:gd name="connsiteY19" fmla="*/ 1235075 h 1308100"/>
              <a:gd name="connsiteX20" fmla="*/ 0 w 1314450"/>
              <a:gd name="connsiteY20" fmla="*/ 1308100 h 1308100"/>
              <a:gd name="connsiteX21" fmla="*/ 1311275 w 1314450"/>
              <a:gd name="connsiteY21" fmla="*/ 1304925 h 1308100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8600 w 1314450"/>
              <a:gd name="connsiteY14" fmla="*/ 579438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4450" h="1303338">
                <a:moveTo>
                  <a:pt x="1311275" y="1300163"/>
                </a:moveTo>
                <a:cubicBezTo>
                  <a:pt x="1312333" y="865188"/>
                  <a:pt x="1313392" y="434975"/>
                  <a:pt x="1314450" y="0"/>
                </a:cubicBezTo>
                <a:lnTo>
                  <a:pt x="1165225" y="4763"/>
                </a:lnTo>
                <a:lnTo>
                  <a:pt x="1117600" y="14288"/>
                </a:lnTo>
                <a:lnTo>
                  <a:pt x="1016000" y="36513"/>
                </a:lnTo>
                <a:lnTo>
                  <a:pt x="933450" y="58738"/>
                </a:lnTo>
                <a:lnTo>
                  <a:pt x="869950" y="80963"/>
                </a:lnTo>
                <a:lnTo>
                  <a:pt x="806450" y="103188"/>
                </a:lnTo>
                <a:lnTo>
                  <a:pt x="708025" y="147638"/>
                </a:lnTo>
                <a:lnTo>
                  <a:pt x="644525" y="185738"/>
                </a:lnTo>
                <a:lnTo>
                  <a:pt x="571500" y="227013"/>
                </a:lnTo>
                <a:lnTo>
                  <a:pt x="469900" y="306388"/>
                </a:lnTo>
                <a:lnTo>
                  <a:pt x="393700" y="376238"/>
                </a:lnTo>
                <a:lnTo>
                  <a:pt x="307975" y="471488"/>
                </a:lnTo>
                <a:cubicBezTo>
                  <a:pt x="280723" y="506678"/>
                  <a:pt x="248709" y="537105"/>
                  <a:pt x="226219" y="577057"/>
                </a:cubicBezTo>
                <a:lnTo>
                  <a:pt x="155575" y="690563"/>
                </a:lnTo>
                <a:lnTo>
                  <a:pt x="98425" y="817563"/>
                </a:lnTo>
                <a:lnTo>
                  <a:pt x="47625" y="963613"/>
                </a:lnTo>
                <a:lnTo>
                  <a:pt x="15875" y="1109663"/>
                </a:lnTo>
                <a:lnTo>
                  <a:pt x="0" y="1230313"/>
                </a:lnTo>
                <a:lnTo>
                  <a:pt x="0" y="1303338"/>
                </a:lnTo>
                <a:lnTo>
                  <a:pt x="1311275" y="1300163"/>
                </a:lnTo>
                <a:close/>
              </a:path>
            </a:pathLst>
          </a:custGeom>
          <a:solidFill>
            <a:schemeClr val="accent2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6200000">
            <a:off x="5461319" y="2920025"/>
            <a:ext cx="1328223" cy="1312742"/>
          </a:xfrm>
          <a:custGeom>
            <a:avLst/>
            <a:gdLst>
              <a:gd name="connsiteX0" fmla="*/ 1311275 w 1314450"/>
              <a:gd name="connsiteY0" fmla="*/ 1304925 h 1308100"/>
              <a:gd name="connsiteX1" fmla="*/ 1314450 w 1314450"/>
              <a:gd name="connsiteY1" fmla="*/ 0 h 1308100"/>
              <a:gd name="connsiteX2" fmla="*/ 1165225 w 1314450"/>
              <a:gd name="connsiteY2" fmla="*/ 9525 h 1308100"/>
              <a:gd name="connsiteX3" fmla="*/ 1117600 w 1314450"/>
              <a:gd name="connsiteY3" fmla="*/ 19050 h 1308100"/>
              <a:gd name="connsiteX4" fmla="*/ 1016000 w 1314450"/>
              <a:gd name="connsiteY4" fmla="*/ 41275 h 1308100"/>
              <a:gd name="connsiteX5" fmla="*/ 933450 w 1314450"/>
              <a:gd name="connsiteY5" fmla="*/ 63500 h 1308100"/>
              <a:gd name="connsiteX6" fmla="*/ 869950 w 1314450"/>
              <a:gd name="connsiteY6" fmla="*/ 85725 h 1308100"/>
              <a:gd name="connsiteX7" fmla="*/ 806450 w 1314450"/>
              <a:gd name="connsiteY7" fmla="*/ 107950 h 1308100"/>
              <a:gd name="connsiteX8" fmla="*/ 708025 w 1314450"/>
              <a:gd name="connsiteY8" fmla="*/ 152400 h 1308100"/>
              <a:gd name="connsiteX9" fmla="*/ 644525 w 1314450"/>
              <a:gd name="connsiteY9" fmla="*/ 190500 h 1308100"/>
              <a:gd name="connsiteX10" fmla="*/ 571500 w 1314450"/>
              <a:gd name="connsiteY10" fmla="*/ 231775 h 1308100"/>
              <a:gd name="connsiteX11" fmla="*/ 469900 w 1314450"/>
              <a:gd name="connsiteY11" fmla="*/ 311150 h 1308100"/>
              <a:gd name="connsiteX12" fmla="*/ 393700 w 1314450"/>
              <a:gd name="connsiteY12" fmla="*/ 381000 h 1308100"/>
              <a:gd name="connsiteX13" fmla="*/ 307975 w 1314450"/>
              <a:gd name="connsiteY13" fmla="*/ 476250 h 1308100"/>
              <a:gd name="connsiteX14" fmla="*/ 228600 w 1314450"/>
              <a:gd name="connsiteY14" fmla="*/ 584200 h 1308100"/>
              <a:gd name="connsiteX15" fmla="*/ 155575 w 1314450"/>
              <a:gd name="connsiteY15" fmla="*/ 695325 h 1308100"/>
              <a:gd name="connsiteX16" fmla="*/ 98425 w 1314450"/>
              <a:gd name="connsiteY16" fmla="*/ 822325 h 1308100"/>
              <a:gd name="connsiteX17" fmla="*/ 47625 w 1314450"/>
              <a:gd name="connsiteY17" fmla="*/ 968375 h 1308100"/>
              <a:gd name="connsiteX18" fmla="*/ 15875 w 1314450"/>
              <a:gd name="connsiteY18" fmla="*/ 1114425 h 1308100"/>
              <a:gd name="connsiteX19" fmla="*/ 0 w 1314450"/>
              <a:gd name="connsiteY19" fmla="*/ 1235075 h 1308100"/>
              <a:gd name="connsiteX20" fmla="*/ 0 w 1314450"/>
              <a:gd name="connsiteY20" fmla="*/ 1308100 h 1308100"/>
              <a:gd name="connsiteX21" fmla="*/ 1311275 w 1314450"/>
              <a:gd name="connsiteY21" fmla="*/ 1304925 h 1308100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8600 w 1314450"/>
              <a:gd name="connsiteY14" fmla="*/ 579438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4450" h="1303338">
                <a:moveTo>
                  <a:pt x="1311275" y="1300163"/>
                </a:moveTo>
                <a:cubicBezTo>
                  <a:pt x="1312333" y="865188"/>
                  <a:pt x="1313392" y="434975"/>
                  <a:pt x="1314450" y="0"/>
                </a:cubicBezTo>
                <a:lnTo>
                  <a:pt x="1165225" y="4763"/>
                </a:lnTo>
                <a:lnTo>
                  <a:pt x="1117600" y="14288"/>
                </a:lnTo>
                <a:lnTo>
                  <a:pt x="1016000" y="36513"/>
                </a:lnTo>
                <a:lnTo>
                  <a:pt x="933450" y="58738"/>
                </a:lnTo>
                <a:lnTo>
                  <a:pt x="869950" y="80963"/>
                </a:lnTo>
                <a:lnTo>
                  <a:pt x="806450" y="103188"/>
                </a:lnTo>
                <a:lnTo>
                  <a:pt x="708025" y="147638"/>
                </a:lnTo>
                <a:lnTo>
                  <a:pt x="644525" y="185738"/>
                </a:lnTo>
                <a:lnTo>
                  <a:pt x="571500" y="227013"/>
                </a:lnTo>
                <a:lnTo>
                  <a:pt x="469900" y="306388"/>
                </a:lnTo>
                <a:lnTo>
                  <a:pt x="393700" y="376238"/>
                </a:lnTo>
                <a:lnTo>
                  <a:pt x="307975" y="471488"/>
                </a:lnTo>
                <a:cubicBezTo>
                  <a:pt x="280723" y="506678"/>
                  <a:pt x="248709" y="537105"/>
                  <a:pt x="226219" y="577057"/>
                </a:cubicBezTo>
                <a:lnTo>
                  <a:pt x="155575" y="690563"/>
                </a:lnTo>
                <a:lnTo>
                  <a:pt x="98425" y="817563"/>
                </a:lnTo>
                <a:lnTo>
                  <a:pt x="47625" y="963613"/>
                </a:lnTo>
                <a:lnTo>
                  <a:pt x="15875" y="1109663"/>
                </a:lnTo>
                <a:lnTo>
                  <a:pt x="0" y="1230313"/>
                </a:lnTo>
                <a:lnTo>
                  <a:pt x="0" y="1303338"/>
                </a:lnTo>
                <a:lnTo>
                  <a:pt x="1311275" y="1300163"/>
                </a:lnTo>
                <a:close/>
              </a:path>
            </a:pathLst>
          </a:cu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470525" y="1611312"/>
            <a:ext cx="1314450" cy="1303338"/>
          </a:xfrm>
          <a:custGeom>
            <a:avLst/>
            <a:gdLst>
              <a:gd name="connsiteX0" fmla="*/ 1311275 w 1314450"/>
              <a:gd name="connsiteY0" fmla="*/ 1304925 h 1308100"/>
              <a:gd name="connsiteX1" fmla="*/ 1314450 w 1314450"/>
              <a:gd name="connsiteY1" fmla="*/ 0 h 1308100"/>
              <a:gd name="connsiteX2" fmla="*/ 1165225 w 1314450"/>
              <a:gd name="connsiteY2" fmla="*/ 9525 h 1308100"/>
              <a:gd name="connsiteX3" fmla="*/ 1117600 w 1314450"/>
              <a:gd name="connsiteY3" fmla="*/ 19050 h 1308100"/>
              <a:gd name="connsiteX4" fmla="*/ 1016000 w 1314450"/>
              <a:gd name="connsiteY4" fmla="*/ 41275 h 1308100"/>
              <a:gd name="connsiteX5" fmla="*/ 933450 w 1314450"/>
              <a:gd name="connsiteY5" fmla="*/ 63500 h 1308100"/>
              <a:gd name="connsiteX6" fmla="*/ 869950 w 1314450"/>
              <a:gd name="connsiteY6" fmla="*/ 85725 h 1308100"/>
              <a:gd name="connsiteX7" fmla="*/ 806450 w 1314450"/>
              <a:gd name="connsiteY7" fmla="*/ 107950 h 1308100"/>
              <a:gd name="connsiteX8" fmla="*/ 708025 w 1314450"/>
              <a:gd name="connsiteY8" fmla="*/ 152400 h 1308100"/>
              <a:gd name="connsiteX9" fmla="*/ 644525 w 1314450"/>
              <a:gd name="connsiteY9" fmla="*/ 190500 h 1308100"/>
              <a:gd name="connsiteX10" fmla="*/ 571500 w 1314450"/>
              <a:gd name="connsiteY10" fmla="*/ 231775 h 1308100"/>
              <a:gd name="connsiteX11" fmla="*/ 469900 w 1314450"/>
              <a:gd name="connsiteY11" fmla="*/ 311150 h 1308100"/>
              <a:gd name="connsiteX12" fmla="*/ 393700 w 1314450"/>
              <a:gd name="connsiteY12" fmla="*/ 381000 h 1308100"/>
              <a:gd name="connsiteX13" fmla="*/ 307975 w 1314450"/>
              <a:gd name="connsiteY13" fmla="*/ 476250 h 1308100"/>
              <a:gd name="connsiteX14" fmla="*/ 228600 w 1314450"/>
              <a:gd name="connsiteY14" fmla="*/ 584200 h 1308100"/>
              <a:gd name="connsiteX15" fmla="*/ 155575 w 1314450"/>
              <a:gd name="connsiteY15" fmla="*/ 695325 h 1308100"/>
              <a:gd name="connsiteX16" fmla="*/ 98425 w 1314450"/>
              <a:gd name="connsiteY16" fmla="*/ 822325 h 1308100"/>
              <a:gd name="connsiteX17" fmla="*/ 47625 w 1314450"/>
              <a:gd name="connsiteY17" fmla="*/ 968375 h 1308100"/>
              <a:gd name="connsiteX18" fmla="*/ 15875 w 1314450"/>
              <a:gd name="connsiteY18" fmla="*/ 1114425 h 1308100"/>
              <a:gd name="connsiteX19" fmla="*/ 0 w 1314450"/>
              <a:gd name="connsiteY19" fmla="*/ 1235075 h 1308100"/>
              <a:gd name="connsiteX20" fmla="*/ 0 w 1314450"/>
              <a:gd name="connsiteY20" fmla="*/ 1308100 h 1308100"/>
              <a:gd name="connsiteX21" fmla="*/ 1311275 w 1314450"/>
              <a:gd name="connsiteY21" fmla="*/ 1304925 h 1308100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8600 w 1314450"/>
              <a:gd name="connsiteY14" fmla="*/ 579438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  <a:gd name="connsiteX0" fmla="*/ 1311275 w 1314450"/>
              <a:gd name="connsiteY0" fmla="*/ 1300163 h 1303338"/>
              <a:gd name="connsiteX1" fmla="*/ 1314450 w 1314450"/>
              <a:gd name="connsiteY1" fmla="*/ 0 h 1303338"/>
              <a:gd name="connsiteX2" fmla="*/ 1165225 w 1314450"/>
              <a:gd name="connsiteY2" fmla="*/ 4763 h 1303338"/>
              <a:gd name="connsiteX3" fmla="*/ 1117600 w 1314450"/>
              <a:gd name="connsiteY3" fmla="*/ 14288 h 1303338"/>
              <a:gd name="connsiteX4" fmla="*/ 1016000 w 1314450"/>
              <a:gd name="connsiteY4" fmla="*/ 36513 h 1303338"/>
              <a:gd name="connsiteX5" fmla="*/ 933450 w 1314450"/>
              <a:gd name="connsiteY5" fmla="*/ 58738 h 1303338"/>
              <a:gd name="connsiteX6" fmla="*/ 869950 w 1314450"/>
              <a:gd name="connsiteY6" fmla="*/ 80963 h 1303338"/>
              <a:gd name="connsiteX7" fmla="*/ 806450 w 1314450"/>
              <a:gd name="connsiteY7" fmla="*/ 103188 h 1303338"/>
              <a:gd name="connsiteX8" fmla="*/ 708025 w 1314450"/>
              <a:gd name="connsiteY8" fmla="*/ 147638 h 1303338"/>
              <a:gd name="connsiteX9" fmla="*/ 644525 w 1314450"/>
              <a:gd name="connsiteY9" fmla="*/ 185738 h 1303338"/>
              <a:gd name="connsiteX10" fmla="*/ 571500 w 1314450"/>
              <a:gd name="connsiteY10" fmla="*/ 227013 h 1303338"/>
              <a:gd name="connsiteX11" fmla="*/ 469900 w 1314450"/>
              <a:gd name="connsiteY11" fmla="*/ 306388 h 1303338"/>
              <a:gd name="connsiteX12" fmla="*/ 393700 w 1314450"/>
              <a:gd name="connsiteY12" fmla="*/ 376238 h 1303338"/>
              <a:gd name="connsiteX13" fmla="*/ 307975 w 1314450"/>
              <a:gd name="connsiteY13" fmla="*/ 471488 h 1303338"/>
              <a:gd name="connsiteX14" fmla="*/ 226219 w 1314450"/>
              <a:gd name="connsiteY14" fmla="*/ 577057 h 1303338"/>
              <a:gd name="connsiteX15" fmla="*/ 155575 w 1314450"/>
              <a:gd name="connsiteY15" fmla="*/ 690563 h 1303338"/>
              <a:gd name="connsiteX16" fmla="*/ 98425 w 1314450"/>
              <a:gd name="connsiteY16" fmla="*/ 817563 h 1303338"/>
              <a:gd name="connsiteX17" fmla="*/ 47625 w 1314450"/>
              <a:gd name="connsiteY17" fmla="*/ 963613 h 1303338"/>
              <a:gd name="connsiteX18" fmla="*/ 15875 w 1314450"/>
              <a:gd name="connsiteY18" fmla="*/ 1109663 h 1303338"/>
              <a:gd name="connsiteX19" fmla="*/ 0 w 1314450"/>
              <a:gd name="connsiteY19" fmla="*/ 1230313 h 1303338"/>
              <a:gd name="connsiteX20" fmla="*/ 0 w 1314450"/>
              <a:gd name="connsiteY20" fmla="*/ 1303338 h 1303338"/>
              <a:gd name="connsiteX21" fmla="*/ 1311275 w 1314450"/>
              <a:gd name="connsiteY21" fmla="*/ 1300163 h 130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4450" h="1303338">
                <a:moveTo>
                  <a:pt x="1311275" y="1300163"/>
                </a:moveTo>
                <a:cubicBezTo>
                  <a:pt x="1312333" y="865188"/>
                  <a:pt x="1313392" y="434975"/>
                  <a:pt x="1314450" y="0"/>
                </a:cubicBezTo>
                <a:lnTo>
                  <a:pt x="1165225" y="4763"/>
                </a:lnTo>
                <a:lnTo>
                  <a:pt x="1117600" y="14288"/>
                </a:lnTo>
                <a:lnTo>
                  <a:pt x="1016000" y="36513"/>
                </a:lnTo>
                <a:lnTo>
                  <a:pt x="933450" y="58738"/>
                </a:lnTo>
                <a:lnTo>
                  <a:pt x="869950" y="80963"/>
                </a:lnTo>
                <a:lnTo>
                  <a:pt x="806450" y="103188"/>
                </a:lnTo>
                <a:lnTo>
                  <a:pt x="708025" y="147638"/>
                </a:lnTo>
                <a:lnTo>
                  <a:pt x="644525" y="185738"/>
                </a:lnTo>
                <a:lnTo>
                  <a:pt x="571500" y="227013"/>
                </a:lnTo>
                <a:lnTo>
                  <a:pt x="469900" y="306388"/>
                </a:lnTo>
                <a:lnTo>
                  <a:pt x="393700" y="376238"/>
                </a:lnTo>
                <a:lnTo>
                  <a:pt x="307975" y="471488"/>
                </a:lnTo>
                <a:cubicBezTo>
                  <a:pt x="280723" y="506678"/>
                  <a:pt x="248709" y="537105"/>
                  <a:pt x="226219" y="577057"/>
                </a:cubicBezTo>
                <a:lnTo>
                  <a:pt x="155575" y="690563"/>
                </a:lnTo>
                <a:lnTo>
                  <a:pt x="98425" y="817563"/>
                </a:lnTo>
                <a:lnTo>
                  <a:pt x="47625" y="963613"/>
                </a:lnTo>
                <a:lnTo>
                  <a:pt x="15875" y="1109663"/>
                </a:lnTo>
                <a:lnTo>
                  <a:pt x="0" y="1230313"/>
                </a:lnTo>
                <a:lnTo>
                  <a:pt x="0" y="1303338"/>
                </a:lnTo>
                <a:lnTo>
                  <a:pt x="1311275" y="1300163"/>
                </a:lnTo>
                <a:close/>
              </a:path>
            </a:pathLst>
          </a:custGeom>
          <a:solidFill>
            <a:srgbClr val="00B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Равномерное движение по окружности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движение, при котором тело за любые равные промежутки времени описывает одинаковые </a:t>
              </a:r>
              <a:r>
                <a:rPr lang="ru-RU" sz="1500" dirty="0" smtClean="0">
                  <a:solidFill>
                    <a:prstClr val="black"/>
                  </a:solidFill>
                </a:rPr>
                <a:t>дуги.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66938" y="2389498"/>
            <a:ext cx="3989162" cy="1107995"/>
            <a:chOff x="366938" y="1147641"/>
            <a:chExt cx="3989162" cy="110799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Направление вектора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вектор скорости всегда направлен по касательной к этой окружности в данной точке.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/>
          <p:cNvSpPr/>
          <p:nvPr/>
        </p:nvSpPr>
        <p:spPr>
          <a:xfrm>
            <a:off x="5467329" y="1611566"/>
            <a:ext cx="2628942" cy="2628942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>
            <a:endCxn id="9" idx="20"/>
          </p:cNvCxnSpPr>
          <p:nvPr/>
        </p:nvCxnSpPr>
        <p:spPr>
          <a:xfrm flipH="1">
            <a:off x="5470525" y="2912285"/>
            <a:ext cx="1311275" cy="2365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788151" y="2912285"/>
            <a:ext cx="130812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 flipH="1">
            <a:off x="6126214" y="2264575"/>
            <a:ext cx="130812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780274" y="2912285"/>
            <a:ext cx="0" cy="1334825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http://blender3d.org.ua/forum/animation/iwe/upload/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38" y="2521275"/>
            <a:ext cx="784124" cy="7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Прямая со стрелкой 47"/>
          <p:cNvCxnSpPr/>
          <p:nvPr/>
        </p:nvCxnSpPr>
        <p:spPr>
          <a:xfrm rot="16200000" flipH="1" flipV="1">
            <a:off x="6501668" y="1331909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5" y="1376571"/>
            <a:ext cx="479669" cy="483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3573" y="2096265"/>
            <a:ext cx="97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весна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(3 месяца)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61318" y="2096265"/>
            <a:ext cx="97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зима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(3 месяца)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1318" y="3248088"/>
            <a:ext cx="97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осень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(3 месяца)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0378" y="3248088"/>
            <a:ext cx="97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лето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(3 месяца)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464948" y="2910947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8096270" y="2361423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5400000" flipV="1">
            <a:off x="7058880" y="3961902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18079" y="1376571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079" y="1376571"/>
                <a:ext cx="322268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175352" y="3226776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52" y="3226776"/>
                <a:ext cx="322268" cy="300082"/>
              </a:xfrm>
              <a:prstGeom prst="rect">
                <a:avLst/>
              </a:prstGeom>
              <a:blipFill rotWithShape="0">
                <a:blip r:embed="rId6"/>
                <a:stretch>
                  <a:fillRect t="-10000" r="-113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74550" y="4090467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550" y="4090467"/>
                <a:ext cx="322268" cy="300082"/>
              </a:xfrm>
              <a:prstGeom prst="rect">
                <a:avLst/>
              </a:prstGeom>
              <a:blipFill rotWithShape="0">
                <a:blip r:embed="rId7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02122" y="2324181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22" y="2324181"/>
                <a:ext cx="322268" cy="300082"/>
              </a:xfrm>
              <a:prstGeom prst="rect">
                <a:avLst/>
              </a:prstGeom>
              <a:blipFill rotWithShape="0">
                <a:blip r:embed="rId7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7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82716E-6 C 0.079 3.82716E-6 0.14375 0.11358 0.14375 0.25463 C 0.14375 0.39537 0.079 0.50987 -2.22222E-6 0.50987 C -0.07951 0.50987 -0.14375 0.39537 -0.14375 0.25463 C -0.14375 0.11358 -0.07951 3.82716E-6 -2.22222E-6 3.82716E-6 Z " pathEditMode="relative" rAng="0" ptsTypes="AAAAA">
                                      <p:cBhvr>
                                        <p:cTn id="10" dur="4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186 C 0.07882 -0.00186 0.14341 0.11265 0.14341 0.25432 C 0.14341 0.39568 0.07882 0.51111 -2.22222E-6 0.51111 C -0.07847 0.51111 -0.14236 0.39568 -0.14236 0.25432 C -0.14236 0.11265 -0.07847 -0.00186 -2.22222E-6 -0.00186 Z " pathEditMode="relative" rAng="0" ptsTypes="AAAAA">
                                      <p:cBhvr>
                                        <p:cTn id="88" dur="4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64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9" grpId="0" animBg="1"/>
      <p:bldP spid="29" grpId="1" animBg="1"/>
      <p:bldP spid="27" grpId="0" animBg="1"/>
      <p:bldP spid="27" grpId="1" animBg="1"/>
      <p:bldP spid="9" grpId="0" animBg="1"/>
      <p:bldP spid="9" grpId="1" animBg="1"/>
      <p:bldP spid="7" grpId="0"/>
      <p:bldP spid="7" grpId="1"/>
      <p:bldP spid="31" grpId="0"/>
      <p:bldP spid="31" grpId="1"/>
      <p:bldP spid="32" grpId="0"/>
      <p:bldP spid="32" grpId="1"/>
      <p:bldP spid="33" grpId="0"/>
      <p:bldP spid="33" grpId="1"/>
      <p:bldP spid="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787899" y="1344155"/>
            <a:ext cx="3997251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1" y="1791285"/>
            <a:ext cx="3997250" cy="224673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Равномерное движение по окружности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движение, при котором тело за любые равные промежутки времени описывает одинаковые </a:t>
              </a:r>
              <a:r>
                <a:rPr lang="ru-RU" sz="1500" dirty="0" smtClean="0">
                  <a:solidFill>
                    <a:prstClr val="black"/>
                  </a:solidFill>
                </a:rPr>
                <a:t>дуги.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66938" y="2389498"/>
            <a:ext cx="3989162" cy="1107995"/>
            <a:chOff x="366938" y="1147641"/>
            <a:chExt cx="3989162" cy="110799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Направление вектора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вектор скорости всегда направлен по касательной к этой окружности в данной точке.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Равномерное движение по окружности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движение, при котором тело за любые равные промежутки времени описывает одинаковые </a:t>
              </a:r>
              <a:r>
                <a:rPr lang="ru-RU" sz="1500" dirty="0" smtClean="0">
                  <a:solidFill>
                    <a:prstClr val="black"/>
                  </a:solidFill>
                </a:rPr>
                <a:t>дуги.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66938" y="2389498"/>
            <a:ext cx="3989162" cy="1107995"/>
            <a:chOff x="366938" y="1147641"/>
            <a:chExt cx="3989162" cy="110799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Направление вектора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вектор скорости всегда направлен по касательной к этой окружности в данной точке.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/>
          <p:cNvSpPr/>
          <p:nvPr/>
        </p:nvSpPr>
        <p:spPr>
          <a:xfrm>
            <a:off x="5467329" y="1611566"/>
            <a:ext cx="2628942" cy="2628942"/>
          </a:xfrm>
          <a:prstGeom prst="ellipse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470525" y="2912285"/>
            <a:ext cx="1311275" cy="2365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788151" y="2912285"/>
            <a:ext cx="130812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 flipH="1">
            <a:off x="6126214" y="2264575"/>
            <a:ext cx="130812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780274" y="2912285"/>
            <a:ext cx="0" cy="1334825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http://blender3d.org.ua/forum/animation/iwe/upload/s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38" y="2521275"/>
            <a:ext cx="784124" cy="7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Прямая со стрелкой 47"/>
          <p:cNvCxnSpPr/>
          <p:nvPr/>
        </p:nvCxnSpPr>
        <p:spPr>
          <a:xfrm rot="16200000" flipH="1" flipV="1">
            <a:off x="6501668" y="1331909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5" y="1376571"/>
            <a:ext cx="479669" cy="483324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>
            <a:off x="5464948" y="2910947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8096270" y="2361423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5400000" flipV="1">
            <a:off x="7058880" y="3961902"/>
            <a:ext cx="0" cy="5572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62176" y="3683011"/>
            <a:ext cx="3991101" cy="855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altLang="ru-RU" sz="1600" dirty="0" smtClean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Любое </a:t>
            </a:r>
            <a:r>
              <a:rPr lang="ru-RU" altLang="ru-RU" sz="1600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криволинейное движение является ускоренным.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18079" y="1376571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079" y="1376571"/>
                <a:ext cx="322268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175352" y="3226776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52" y="3226776"/>
                <a:ext cx="322268" cy="300082"/>
              </a:xfrm>
              <a:prstGeom prst="rect">
                <a:avLst/>
              </a:prstGeom>
              <a:blipFill rotWithShape="0">
                <a:blip r:embed="rId6"/>
                <a:stretch>
                  <a:fillRect t="-10000" r="-113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74550" y="4090467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550" y="4090467"/>
                <a:ext cx="322268" cy="300082"/>
              </a:xfrm>
              <a:prstGeom prst="rect">
                <a:avLst/>
              </a:prstGeom>
              <a:blipFill rotWithShape="0">
                <a:blip r:embed="rId7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02122" y="2324181"/>
                <a:ext cx="3222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22" y="2324181"/>
                <a:ext cx="322268" cy="300082"/>
              </a:xfrm>
              <a:prstGeom prst="rect">
                <a:avLst/>
              </a:prstGeom>
              <a:blipFill rotWithShape="0">
                <a:blip r:embed="rId7"/>
                <a:stretch>
                  <a:fillRect t="-102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972049" y="1455737"/>
            <a:ext cx="3543301" cy="3024187"/>
            <a:chOff x="4972049" y="1455737"/>
            <a:chExt cx="3543301" cy="3024187"/>
          </a:xfrm>
        </p:grpSpPr>
        <p:sp>
          <p:nvSpPr>
            <p:cNvPr id="6" name="Дуга 5"/>
            <p:cNvSpPr/>
            <p:nvPr/>
          </p:nvSpPr>
          <p:spPr>
            <a:xfrm>
              <a:off x="4972049" y="1455737"/>
              <a:ext cx="3024187" cy="3024187"/>
            </a:xfrm>
            <a:prstGeom prst="arc">
              <a:avLst>
                <a:gd name="adj1" fmla="val 7631617"/>
                <a:gd name="adj2" fmla="val 20105063"/>
              </a:avLst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564982" y="3880984"/>
              <a:ext cx="2950368" cy="421295"/>
            </a:xfrm>
            <a:custGeom>
              <a:avLst/>
              <a:gdLst>
                <a:gd name="connsiteX0" fmla="*/ 0 w 2952750"/>
                <a:gd name="connsiteY0" fmla="*/ 293855 h 414505"/>
                <a:gd name="connsiteX1" fmla="*/ 1333500 w 2952750"/>
                <a:gd name="connsiteY1" fmla="*/ 1755 h 414505"/>
                <a:gd name="connsiteX2" fmla="*/ 2952750 w 2952750"/>
                <a:gd name="connsiteY2" fmla="*/ 414505 h 414505"/>
                <a:gd name="connsiteX0" fmla="*/ 0 w 2940844"/>
                <a:gd name="connsiteY0" fmla="*/ 284697 h 414872"/>
                <a:gd name="connsiteX1" fmla="*/ 1321594 w 2940844"/>
                <a:gd name="connsiteY1" fmla="*/ 2122 h 414872"/>
                <a:gd name="connsiteX2" fmla="*/ 2940844 w 2940844"/>
                <a:gd name="connsiteY2" fmla="*/ 414872 h 414872"/>
                <a:gd name="connsiteX0" fmla="*/ 0 w 2940844"/>
                <a:gd name="connsiteY0" fmla="*/ 283138 h 413313"/>
                <a:gd name="connsiteX1" fmla="*/ 1321594 w 2940844"/>
                <a:gd name="connsiteY1" fmla="*/ 563 h 413313"/>
                <a:gd name="connsiteX2" fmla="*/ 2940844 w 2940844"/>
                <a:gd name="connsiteY2" fmla="*/ 413313 h 413313"/>
                <a:gd name="connsiteX0" fmla="*/ 0 w 2959894"/>
                <a:gd name="connsiteY0" fmla="*/ 280778 h 413334"/>
                <a:gd name="connsiteX1" fmla="*/ 1340644 w 2959894"/>
                <a:gd name="connsiteY1" fmla="*/ 584 h 413334"/>
                <a:gd name="connsiteX2" fmla="*/ 2959894 w 2959894"/>
                <a:gd name="connsiteY2" fmla="*/ 413334 h 413334"/>
                <a:gd name="connsiteX0" fmla="*/ 0 w 2959894"/>
                <a:gd name="connsiteY0" fmla="*/ 276063 h 413381"/>
                <a:gd name="connsiteX1" fmla="*/ 1340644 w 2959894"/>
                <a:gd name="connsiteY1" fmla="*/ 631 h 413381"/>
                <a:gd name="connsiteX2" fmla="*/ 2959894 w 2959894"/>
                <a:gd name="connsiteY2" fmla="*/ 413381 h 413381"/>
                <a:gd name="connsiteX0" fmla="*/ 0 w 2945606"/>
                <a:gd name="connsiteY0" fmla="*/ 290218 h 413249"/>
                <a:gd name="connsiteX1" fmla="*/ 1326356 w 2945606"/>
                <a:gd name="connsiteY1" fmla="*/ 499 h 413249"/>
                <a:gd name="connsiteX2" fmla="*/ 2945606 w 2945606"/>
                <a:gd name="connsiteY2" fmla="*/ 413249 h 413249"/>
                <a:gd name="connsiteX0" fmla="*/ 0 w 2945606"/>
                <a:gd name="connsiteY0" fmla="*/ 290138 h 425495"/>
                <a:gd name="connsiteX1" fmla="*/ 1326356 w 2945606"/>
                <a:gd name="connsiteY1" fmla="*/ 419 h 425495"/>
                <a:gd name="connsiteX2" fmla="*/ 2945606 w 2945606"/>
                <a:gd name="connsiteY2" fmla="*/ 413169 h 425495"/>
                <a:gd name="connsiteX0" fmla="*/ 0 w 2950368"/>
                <a:gd name="connsiteY0" fmla="*/ 285410 h 421295"/>
                <a:gd name="connsiteX1" fmla="*/ 1331118 w 2950368"/>
                <a:gd name="connsiteY1" fmla="*/ 453 h 421295"/>
                <a:gd name="connsiteX2" fmla="*/ 2950368 w 2950368"/>
                <a:gd name="connsiteY2" fmla="*/ 413203 h 42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368" h="421295">
                  <a:moveTo>
                    <a:pt x="0" y="285410"/>
                  </a:moveTo>
                  <a:cubicBezTo>
                    <a:pt x="601662" y="717475"/>
                    <a:pt x="839390" y="-20846"/>
                    <a:pt x="1331118" y="453"/>
                  </a:cubicBezTo>
                  <a:cubicBezTo>
                    <a:pt x="1822846" y="21752"/>
                    <a:pt x="2386805" y="216882"/>
                    <a:pt x="2950368" y="413203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вал 10"/>
          <p:cNvSpPr/>
          <p:nvPr/>
        </p:nvSpPr>
        <p:spPr>
          <a:xfrm>
            <a:off x="5542643" y="4137025"/>
            <a:ext cx="63500" cy="635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263296" y="4132502"/>
            <a:ext cx="3016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</a:t>
            </a:r>
            <a:endParaRPr lang="ru-RU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7677513" y="1811565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</a:t>
            </a:r>
            <a:endParaRPr lang="ru-RU" i="1" dirty="0"/>
          </a:p>
        </p:txBody>
      </p:sp>
      <p:sp>
        <p:nvSpPr>
          <p:cNvPr id="39" name="Дуга 38"/>
          <p:cNvSpPr/>
          <p:nvPr/>
        </p:nvSpPr>
        <p:spPr>
          <a:xfrm>
            <a:off x="4972049" y="1455738"/>
            <a:ext cx="3024187" cy="3024187"/>
          </a:xfrm>
          <a:prstGeom prst="arc">
            <a:avLst>
              <a:gd name="adj1" fmla="val 7631617"/>
              <a:gd name="adj2" fmla="val 1934010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645763" y="2011045"/>
            <a:ext cx="63500" cy="635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542643" y="4135324"/>
            <a:ext cx="63500" cy="635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594350" y="2060575"/>
            <a:ext cx="2063750" cy="20891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567254" y="2984257"/>
                <a:ext cx="4290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254" y="2984257"/>
                <a:ext cx="429092" cy="307777"/>
              </a:xfrm>
              <a:prstGeom prst="rect">
                <a:avLst/>
              </a:prstGeom>
              <a:blipFill rotWithShape="0">
                <a:blip r:embed="rId3"/>
                <a:stretch>
                  <a:fillRect t="-10000" r="-338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единительная линия 26"/>
          <p:cNvCxnSpPr/>
          <p:nvPr/>
        </p:nvCxnSpPr>
        <p:spPr>
          <a:xfrm flipH="1" flipV="1">
            <a:off x="4998244" y="3159919"/>
            <a:ext cx="556423" cy="98346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000629" y="2138363"/>
            <a:ext cx="230977" cy="102478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5232403" y="1538288"/>
            <a:ext cx="794541" cy="60060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024168" y="1541534"/>
            <a:ext cx="960038" cy="1104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984206" y="1552045"/>
            <a:ext cx="669132" cy="46487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5329003" y="3256117"/>
            <a:ext cx="230982" cy="414339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413566" y="3240804"/>
                <a:ext cx="3272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566" y="3240804"/>
                <a:ext cx="327204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Прямая со стрелкой 59"/>
          <p:cNvCxnSpPr/>
          <p:nvPr/>
        </p:nvCxnSpPr>
        <p:spPr>
          <a:xfrm flipV="1">
            <a:off x="5300657" y="2381250"/>
            <a:ext cx="112909" cy="51640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357111" y="2415039"/>
                <a:ext cx="3272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111" y="2415039"/>
                <a:ext cx="327204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9804" r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Прямая со стрелкой 68"/>
          <p:cNvCxnSpPr/>
          <p:nvPr/>
        </p:nvCxnSpPr>
        <p:spPr>
          <a:xfrm flipV="1">
            <a:off x="5624118" y="1811565"/>
            <a:ext cx="400050" cy="30718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847593" y="1852190"/>
                <a:ext cx="3272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593" y="1852190"/>
                <a:ext cx="327204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Прямая со стрелкой 73"/>
          <p:cNvCxnSpPr/>
          <p:nvPr/>
        </p:nvCxnSpPr>
        <p:spPr>
          <a:xfrm>
            <a:off x="6257746" y="1735993"/>
            <a:ext cx="492882" cy="234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6320540" y="1743415"/>
                <a:ext cx="3272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540" y="1743415"/>
                <a:ext cx="327204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10000" r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Прямая со стрелкой 77"/>
          <p:cNvCxnSpPr/>
          <p:nvPr/>
        </p:nvCxnSpPr>
        <p:spPr>
          <a:xfrm>
            <a:off x="6982116" y="1797623"/>
            <a:ext cx="397115" cy="27579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905761" y="1867350"/>
                <a:ext cx="3272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761" y="1867350"/>
                <a:ext cx="327204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9804" r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Прямая соединительная линия 82"/>
          <p:cNvCxnSpPr/>
          <p:nvPr/>
        </p:nvCxnSpPr>
        <p:spPr>
          <a:xfrm flipH="1" flipV="1">
            <a:off x="5134767" y="3640771"/>
            <a:ext cx="415532" cy="50396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 flipV="1">
            <a:off x="4987925" y="3070225"/>
            <a:ext cx="149615" cy="57188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4991100" y="2533650"/>
            <a:ext cx="57150" cy="5365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5048294" y="2098675"/>
            <a:ext cx="212681" cy="44126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5258897" y="1727200"/>
            <a:ext cx="379903" cy="37785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5636355" y="1524000"/>
            <a:ext cx="437420" cy="2032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6073775" y="1476375"/>
            <a:ext cx="539750" cy="4793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6613525" y="1473156"/>
            <a:ext cx="568325" cy="16514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7178293" y="1638824"/>
            <a:ext cx="470282" cy="38682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5384006" y="3990975"/>
            <a:ext cx="168610" cy="15698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 flipV="1">
            <a:off x="5257800" y="3838575"/>
            <a:ext cx="130970" cy="15954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 flipV="1">
            <a:off x="5172076" y="3693319"/>
            <a:ext cx="92868" cy="15716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 flipV="1">
            <a:off x="5088731" y="3524250"/>
            <a:ext cx="83344" cy="17383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 flipV="1">
            <a:off x="5031581" y="3355181"/>
            <a:ext cx="57150" cy="17079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 flipV="1">
            <a:off x="4998244" y="3171825"/>
            <a:ext cx="33337" cy="18335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 flipV="1">
            <a:off x="4979194" y="2959894"/>
            <a:ext cx="19051" cy="21907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4981575" y="2764631"/>
            <a:ext cx="11906" cy="20002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4993481" y="2571753"/>
            <a:ext cx="38100" cy="19764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5031582" y="2388395"/>
            <a:ext cx="59531" cy="18811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V="1">
            <a:off x="5093494" y="2207419"/>
            <a:ext cx="92869" cy="18418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V="1">
            <a:off x="5185570" y="2028825"/>
            <a:ext cx="122236" cy="18178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V="1">
            <a:off x="5305425" y="1866901"/>
            <a:ext cx="152400" cy="1690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flipV="1">
            <a:off x="5458622" y="1740694"/>
            <a:ext cx="151603" cy="12736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V="1">
            <a:off x="5608083" y="1640681"/>
            <a:ext cx="168830" cy="10250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flipV="1">
            <a:off x="5774531" y="1566864"/>
            <a:ext cx="161925" cy="7381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V="1">
            <a:off x="5936456" y="1507331"/>
            <a:ext cx="178594" cy="595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V="1">
            <a:off x="6115050" y="1473994"/>
            <a:ext cx="185738" cy="3308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V="1">
            <a:off x="6291263" y="1462089"/>
            <a:ext cx="197643" cy="1428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6484142" y="1462768"/>
            <a:ext cx="207171" cy="1598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6679406" y="1473994"/>
            <a:ext cx="233363" cy="4524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6901761" y="1515990"/>
            <a:ext cx="191983" cy="7468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7088240" y="1590675"/>
            <a:ext cx="165048" cy="8572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7248386" y="1673975"/>
            <a:ext cx="169208" cy="11434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>
            <a:off x="7417594" y="1785938"/>
            <a:ext cx="145256" cy="12858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>
            <a:off x="7556743" y="1907337"/>
            <a:ext cx="98976" cy="11434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35 4.81481E-6 L -0.01215 -0.01698 L -0.02847 -0.04846 L -0.03872 -0.07439 C -0.04219 -0.08488 -0.04636 -0.09568 -0.04965 -0.1071 C -0.05278 -0.12161 -0.05608 -0.13612 -0.0592 -0.15093 C -0.06111 -0.17038 -0.06337 -0.19013 -0.06528 -0.20834 C -0.06632 -0.225 -0.06493 -0.24044 -0.06493 -0.25741 C -0.06406 -0.26883 -0.0632 -0.28149 -0.06215 -0.29445 L -0.05452 -0.34445 L -0.03941 -0.39538 L -0.01927 -0.44044 C -0.01077 -0.4534 -0.0033 -0.46852 0.00625 -0.47902 L 0.03298 -0.50556 L 0.06076 -0.5213 C 0.06996 -0.52346 0.08073 -0.52778 0.08871 -0.5284 C 0.09219 -0.52994 0.10989 -0.52717 0.12118 -0.52686 L 0.15052 -0.51451 L 0.17847 -0.49352 L 0.20173 -0.46636 L 0.21736 -0.44044 C 0.2217 -0.43241 0.225 -0.42192 0.22951 -0.41389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00"/>
                            </p:stCondLst>
                            <p:childTnLst>
                              <p:par>
                                <p:cTn id="2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1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700"/>
                            </p:stCondLst>
                            <p:childTnLst>
                              <p:par>
                                <p:cTn id="2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100"/>
                            </p:stCondLst>
                            <p:childTnLst>
                              <p:par>
                                <p:cTn id="2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300"/>
                            </p:stCondLst>
                            <p:childTnLst>
                              <p:par>
                                <p:cTn id="2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"/>
                            </p:stCondLst>
                            <p:childTnLst>
                              <p:par>
                                <p:cTn id="2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100"/>
                            </p:stCondLst>
                            <p:childTnLst>
                              <p:par>
                                <p:cTn id="2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300"/>
                            </p:stCondLst>
                            <p:childTnLst>
                              <p:par>
                                <p:cTn id="2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50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700"/>
                            </p:stCondLst>
                            <p:childTnLst>
                              <p:par>
                                <p:cTn id="2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900"/>
                            </p:stCondLst>
                            <p:childTnLst>
                              <p:par>
                                <p:cTn id="2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100"/>
                            </p:stCondLst>
                            <p:childTnLst>
                              <p:par>
                                <p:cTn id="2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4300"/>
                            </p:stCondLst>
                            <p:childTnLst>
                              <p:par>
                                <p:cTn id="2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2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500"/>
                            </p:stCondLst>
                            <p:childTnLst>
                              <p:par>
                                <p:cTn id="2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2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4700"/>
                            </p:stCondLst>
                            <p:childTnLst>
                              <p:par>
                                <p:cTn id="2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3" dur="2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4900"/>
                            </p:stCondLst>
                            <p:childTnLst>
                              <p:par>
                                <p:cTn id="2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2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1" dur="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300"/>
                            </p:stCondLst>
                            <p:childTnLst>
                              <p:par>
                                <p:cTn id="3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500"/>
                            </p:stCondLst>
                            <p:childTnLst>
                              <p:par>
                                <p:cTn id="3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9" dur="2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8" grpId="0"/>
      <p:bldP spid="39" grpId="0" animBg="1"/>
      <p:bldP spid="39" grpId="1" animBg="1"/>
      <p:bldP spid="33" grpId="0" animBg="1"/>
      <p:bldP spid="37" grpId="0" animBg="1"/>
      <p:bldP spid="37" grpId="1" animBg="1"/>
      <p:bldP spid="37" grpId="2" animBg="1"/>
      <p:bldP spid="24" grpId="0"/>
      <p:bldP spid="59" grpId="0"/>
      <p:bldP spid="59" grpId="1"/>
      <p:bldP spid="61" grpId="0"/>
      <p:bldP spid="61" grpId="1"/>
      <p:bldP spid="70" grpId="0"/>
      <p:bldP spid="70" grpId="1"/>
      <p:bldP spid="77" grpId="0"/>
      <p:bldP spid="77" grpId="1"/>
      <p:bldP spid="82" grpId="0"/>
      <p:bldP spid="8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523572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Движение тела по окружности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66938" y="1095985"/>
            <a:ext cx="3989162" cy="1107995"/>
            <a:chOff x="366938" y="1147641"/>
            <a:chExt cx="3989162" cy="110799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66938" y="114764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Модуль линейной скорости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66938" y="147080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равен отношению длины дуги окружности к промежутку времени, за который эта дуга пройдена.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794496" y="1344156"/>
                <a:ext cx="904415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344156"/>
                <a:ext cx="904415" cy="6182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/>
          <p:cNvSpPr txBox="1"/>
          <p:nvPr/>
        </p:nvSpPr>
        <p:spPr>
          <a:xfrm>
            <a:off x="5498762" y="1519210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линейная скорость.</a:t>
            </a:r>
            <a:endParaRPr lang="ru-RU" sz="1400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366938" y="2360164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Мгновенное ускорение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66938" y="2683329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отношение изменения скорости к промежутку времени, за который это изменение произошло, при ∆</a:t>
            </a:r>
            <a:r>
              <a:rPr lang="ru-RU" sz="1500" dirty="0" smtClean="0">
                <a:solidFill>
                  <a:prstClr val="black"/>
                </a:solidFill>
              </a:rPr>
              <a:t>𝑡 → 0</a:t>
            </a:r>
            <a:r>
              <a:rPr lang="ru-RU" sz="1500" dirty="0">
                <a:solidFill>
                  <a:prstClr val="black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4794496" y="1978730"/>
                <a:ext cx="1409040" cy="63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18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18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978730"/>
                <a:ext cx="1409040" cy="6387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6012257" y="2174463"/>
            <a:ext cx="248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cs typeface="Times New Roman" panose="02020603050405020304" pitchFamily="18" charset="0"/>
              </a:rPr>
              <a:t>мгновенное ускорение.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744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90" grpId="0"/>
      <p:bldP spid="9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4176</TotalTime>
  <Words>1864</Words>
  <Application>Microsoft Office PowerPoint</Application>
  <PresentationFormat>Экран (16:9)</PresentationFormat>
  <Paragraphs>426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Gerbera</vt:lpstr>
      <vt:lpstr>Times New Roman</vt:lpstr>
      <vt:lpstr>Arial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323</cp:revision>
  <dcterms:created xsi:type="dcterms:W3CDTF">2015-09-21T08:48:07Z</dcterms:created>
  <dcterms:modified xsi:type="dcterms:W3CDTF">2016-01-29T06:57:36Z</dcterms:modified>
</cp:coreProperties>
</file>