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sldIdLst>
    <p:sldId id="256" r:id="rId2"/>
    <p:sldId id="257" r:id="rId3"/>
    <p:sldId id="317" r:id="rId4"/>
    <p:sldId id="321" r:id="rId5"/>
    <p:sldId id="318" r:id="rId6"/>
    <p:sldId id="319" r:id="rId7"/>
    <p:sldId id="320" r:id="rId8"/>
    <p:sldId id="322" r:id="rId9"/>
    <p:sldId id="323" r:id="rId10"/>
    <p:sldId id="324" r:id="rId11"/>
    <p:sldId id="325" r:id="rId12"/>
    <p:sldId id="326" r:id="rId13"/>
    <p:sldId id="327" r:id="rId14"/>
    <p:sldId id="328" r:id="rId15"/>
    <p:sldId id="329" r:id="rId16"/>
    <p:sldId id="333" r:id="rId17"/>
    <p:sldId id="334" r:id="rId18"/>
    <p:sldId id="330" r:id="rId19"/>
    <p:sldId id="331" r:id="rId20"/>
    <p:sldId id="336" r:id="rId21"/>
    <p:sldId id="332" r:id="rId22"/>
    <p:sldId id="335" r:id="rId23"/>
    <p:sldId id="316" r:id="rId2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5" d="100"/>
          <a:sy n="105" d="100"/>
        </p:scale>
        <p:origin x="696"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5892E7-FDAB-4A4B-8DCF-450F48CFB162}" type="datetimeFigureOut">
              <a:rPr lang="ru-RU" smtClean="0"/>
              <a:pPr/>
              <a:t>10.11.2022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8023E2-65EF-482F-9377-1362B3A1B3ED}" type="slidenum">
              <a:rPr lang="ru-RU" smtClean="0"/>
              <a:pPr/>
              <a:t>‹#›</a:t>
            </a:fld>
            <a:endParaRPr lang="ru-RU"/>
          </a:p>
        </p:txBody>
      </p:sp>
    </p:spTree>
    <p:extLst>
      <p:ext uri="{BB962C8B-B14F-4D97-AF65-F5344CB8AC3E}">
        <p14:creationId xmlns:p14="http://schemas.microsoft.com/office/powerpoint/2010/main" val="927490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8C759A21-6F34-4112-A892-4A7AEECD5CFF}" type="datetime1">
              <a:rPr lang="ru-RU" smtClean="0"/>
              <a:pPr/>
              <a:t>10.11.2022</a:t>
            </a:fld>
            <a:endParaRPr lang="ru-RU"/>
          </a:p>
        </p:txBody>
      </p:sp>
      <p:sp>
        <p:nvSpPr>
          <p:cNvPr id="5" name="Нижний колонтитул 4"/>
          <p:cNvSpPr>
            <a:spLocks noGrp="1"/>
          </p:cNvSpPr>
          <p:nvPr>
            <p:ph type="ftr" sz="quarter" idx="11"/>
          </p:nvPr>
        </p:nvSpPr>
        <p:spPr/>
        <p:txBody>
          <a:bodyPr/>
          <a:lstStyle/>
          <a:p>
            <a:r>
              <a:rPr lang="en-US"/>
              <a:t>DVS</a:t>
            </a:r>
            <a:endParaRPr lang="ru-RU"/>
          </a:p>
        </p:txBody>
      </p:sp>
      <p:sp>
        <p:nvSpPr>
          <p:cNvPr id="6" name="Номер слайда 5"/>
          <p:cNvSpPr>
            <a:spLocks noGrp="1"/>
          </p:cNvSpPr>
          <p:nvPr>
            <p:ph type="sldNum" sz="quarter" idx="12"/>
          </p:nvPr>
        </p:nvSpPr>
        <p:spPr/>
        <p:txBody>
          <a:bodyPr/>
          <a:lstStyle/>
          <a:p>
            <a:fld id="{43A8D25B-D939-4B5A-99A4-D892B8B5A571}" type="slidenum">
              <a:rPr lang="ru-RU" smtClean="0"/>
              <a:pPr/>
              <a:t>‹#›</a:t>
            </a:fld>
            <a:endParaRPr lang="ru-RU"/>
          </a:p>
        </p:txBody>
      </p:sp>
    </p:spTree>
    <p:extLst>
      <p:ext uri="{BB962C8B-B14F-4D97-AF65-F5344CB8AC3E}">
        <p14:creationId xmlns:p14="http://schemas.microsoft.com/office/powerpoint/2010/main" val="1201625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0BE8A09-9FD3-4AD4-AB03-15BAB603CD7F}" type="datetime1">
              <a:rPr lang="ru-RU" smtClean="0"/>
              <a:pPr/>
              <a:t>10.11.2022</a:t>
            </a:fld>
            <a:endParaRPr lang="ru-RU"/>
          </a:p>
        </p:txBody>
      </p:sp>
      <p:sp>
        <p:nvSpPr>
          <p:cNvPr id="5" name="Нижний колонтитул 4"/>
          <p:cNvSpPr>
            <a:spLocks noGrp="1"/>
          </p:cNvSpPr>
          <p:nvPr>
            <p:ph type="ftr" sz="quarter" idx="11"/>
          </p:nvPr>
        </p:nvSpPr>
        <p:spPr/>
        <p:txBody>
          <a:bodyPr/>
          <a:lstStyle/>
          <a:p>
            <a:r>
              <a:rPr lang="en-US"/>
              <a:t>DVS</a:t>
            </a:r>
            <a:endParaRPr lang="ru-RU"/>
          </a:p>
        </p:txBody>
      </p:sp>
      <p:sp>
        <p:nvSpPr>
          <p:cNvPr id="6" name="Номер слайда 5"/>
          <p:cNvSpPr>
            <a:spLocks noGrp="1"/>
          </p:cNvSpPr>
          <p:nvPr>
            <p:ph type="sldNum" sz="quarter" idx="12"/>
          </p:nvPr>
        </p:nvSpPr>
        <p:spPr/>
        <p:txBody>
          <a:bodyPr/>
          <a:lstStyle/>
          <a:p>
            <a:fld id="{43A8D25B-D939-4B5A-99A4-D892B8B5A571}" type="slidenum">
              <a:rPr lang="ru-RU" smtClean="0"/>
              <a:pPr/>
              <a:t>‹#›</a:t>
            </a:fld>
            <a:endParaRPr lang="ru-RU"/>
          </a:p>
        </p:txBody>
      </p:sp>
    </p:spTree>
    <p:extLst>
      <p:ext uri="{BB962C8B-B14F-4D97-AF65-F5344CB8AC3E}">
        <p14:creationId xmlns:p14="http://schemas.microsoft.com/office/powerpoint/2010/main" val="1829174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9AEB0BC-A618-4412-8160-AE0C42EF69A6}" type="datetime1">
              <a:rPr lang="ru-RU" smtClean="0"/>
              <a:pPr/>
              <a:t>10.11.2022</a:t>
            </a:fld>
            <a:endParaRPr lang="ru-RU"/>
          </a:p>
        </p:txBody>
      </p:sp>
      <p:sp>
        <p:nvSpPr>
          <p:cNvPr id="5" name="Нижний колонтитул 4"/>
          <p:cNvSpPr>
            <a:spLocks noGrp="1"/>
          </p:cNvSpPr>
          <p:nvPr>
            <p:ph type="ftr" sz="quarter" idx="11"/>
          </p:nvPr>
        </p:nvSpPr>
        <p:spPr/>
        <p:txBody>
          <a:bodyPr/>
          <a:lstStyle/>
          <a:p>
            <a:r>
              <a:rPr lang="en-US"/>
              <a:t>DVS</a:t>
            </a:r>
            <a:endParaRPr lang="ru-RU"/>
          </a:p>
        </p:txBody>
      </p:sp>
      <p:sp>
        <p:nvSpPr>
          <p:cNvPr id="6" name="Номер слайда 5"/>
          <p:cNvSpPr>
            <a:spLocks noGrp="1"/>
          </p:cNvSpPr>
          <p:nvPr>
            <p:ph type="sldNum" sz="quarter" idx="12"/>
          </p:nvPr>
        </p:nvSpPr>
        <p:spPr/>
        <p:txBody>
          <a:bodyPr/>
          <a:lstStyle/>
          <a:p>
            <a:fld id="{43A8D25B-D939-4B5A-99A4-D892B8B5A571}" type="slidenum">
              <a:rPr lang="ru-RU" smtClean="0"/>
              <a:pPr/>
              <a:t>‹#›</a:t>
            </a:fld>
            <a:endParaRPr lang="ru-RU"/>
          </a:p>
        </p:txBody>
      </p:sp>
    </p:spTree>
    <p:extLst>
      <p:ext uri="{BB962C8B-B14F-4D97-AF65-F5344CB8AC3E}">
        <p14:creationId xmlns:p14="http://schemas.microsoft.com/office/powerpoint/2010/main" val="2252292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CE53026-103A-4CF2-9484-A6C0144B2FCC}" type="datetime1">
              <a:rPr lang="ru-RU" smtClean="0"/>
              <a:pPr/>
              <a:t>10.11.2022</a:t>
            </a:fld>
            <a:endParaRPr lang="ru-RU"/>
          </a:p>
        </p:txBody>
      </p:sp>
      <p:sp>
        <p:nvSpPr>
          <p:cNvPr id="5" name="Нижний колонтитул 4"/>
          <p:cNvSpPr>
            <a:spLocks noGrp="1"/>
          </p:cNvSpPr>
          <p:nvPr>
            <p:ph type="ftr" sz="quarter" idx="11"/>
          </p:nvPr>
        </p:nvSpPr>
        <p:spPr/>
        <p:txBody>
          <a:bodyPr/>
          <a:lstStyle/>
          <a:p>
            <a:r>
              <a:rPr lang="en-US"/>
              <a:t>DVS</a:t>
            </a:r>
            <a:endParaRPr lang="ru-RU"/>
          </a:p>
        </p:txBody>
      </p:sp>
      <p:sp>
        <p:nvSpPr>
          <p:cNvPr id="6" name="Номер слайда 5"/>
          <p:cNvSpPr>
            <a:spLocks noGrp="1"/>
          </p:cNvSpPr>
          <p:nvPr>
            <p:ph type="sldNum" sz="quarter" idx="12"/>
          </p:nvPr>
        </p:nvSpPr>
        <p:spPr/>
        <p:txBody>
          <a:bodyPr/>
          <a:lstStyle/>
          <a:p>
            <a:fld id="{43A8D25B-D939-4B5A-99A4-D892B8B5A571}" type="slidenum">
              <a:rPr lang="ru-RU" smtClean="0"/>
              <a:pPr/>
              <a:t>‹#›</a:t>
            </a:fld>
            <a:endParaRPr lang="ru-RU"/>
          </a:p>
        </p:txBody>
      </p:sp>
    </p:spTree>
    <p:extLst>
      <p:ext uri="{BB962C8B-B14F-4D97-AF65-F5344CB8AC3E}">
        <p14:creationId xmlns:p14="http://schemas.microsoft.com/office/powerpoint/2010/main" val="1354951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7E2F9A78-D92F-4720-93DC-E17AA4209984}" type="datetime1">
              <a:rPr lang="ru-RU" smtClean="0"/>
              <a:pPr/>
              <a:t>10.11.2022</a:t>
            </a:fld>
            <a:endParaRPr lang="ru-RU"/>
          </a:p>
        </p:txBody>
      </p:sp>
      <p:sp>
        <p:nvSpPr>
          <p:cNvPr id="5" name="Нижний колонтитул 4"/>
          <p:cNvSpPr>
            <a:spLocks noGrp="1"/>
          </p:cNvSpPr>
          <p:nvPr>
            <p:ph type="ftr" sz="quarter" idx="11"/>
          </p:nvPr>
        </p:nvSpPr>
        <p:spPr/>
        <p:txBody>
          <a:bodyPr/>
          <a:lstStyle/>
          <a:p>
            <a:r>
              <a:rPr lang="en-US"/>
              <a:t>DVS</a:t>
            </a:r>
            <a:endParaRPr lang="ru-RU"/>
          </a:p>
        </p:txBody>
      </p:sp>
      <p:sp>
        <p:nvSpPr>
          <p:cNvPr id="6" name="Номер слайда 5"/>
          <p:cNvSpPr>
            <a:spLocks noGrp="1"/>
          </p:cNvSpPr>
          <p:nvPr>
            <p:ph type="sldNum" sz="quarter" idx="12"/>
          </p:nvPr>
        </p:nvSpPr>
        <p:spPr/>
        <p:txBody>
          <a:bodyPr/>
          <a:lstStyle/>
          <a:p>
            <a:fld id="{43A8D25B-D939-4B5A-99A4-D892B8B5A571}" type="slidenum">
              <a:rPr lang="ru-RU" smtClean="0"/>
              <a:pPr/>
              <a:t>‹#›</a:t>
            </a:fld>
            <a:endParaRPr lang="ru-RU"/>
          </a:p>
        </p:txBody>
      </p:sp>
    </p:spTree>
    <p:extLst>
      <p:ext uri="{BB962C8B-B14F-4D97-AF65-F5344CB8AC3E}">
        <p14:creationId xmlns:p14="http://schemas.microsoft.com/office/powerpoint/2010/main" val="1975390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7D7C9EE0-29A3-4C14-A2C9-9A287540CEBE}" type="datetime1">
              <a:rPr lang="ru-RU" smtClean="0"/>
              <a:pPr/>
              <a:t>10.11.2022</a:t>
            </a:fld>
            <a:endParaRPr lang="ru-RU"/>
          </a:p>
        </p:txBody>
      </p:sp>
      <p:sp>
        <p:nvSpPr>
          <p:cNvPr id="6" name="Нижний колонтитул 5"/>
          <p:cNvSpPr>
            <a:spLocks noGrp="1"/>
          </p:cNvSpPr>
          <p:nvPr>
            <p:ph type="ftr" sz="quarter" idx="11"/>
          </p:nvPr>
        </p:nvSpPr>
        <p:spPr/>
        <p:txBody>
          <a:bodyPr/>
          <a:lstStyle/>
          <a:p>
            <a:r>
              <a:rPr lang="en-US"/>
              <a:t>DVS</a:t>
            </a:r>
            <a:endParaRPr lang="ru-RU"/>
          </a:p>
        </p:txBody>
      </p:sp>
      <p:sp>
        <p:nvSpPr>
          <p:cNvPr id="7" name="Номер слайда 6"/>
          <p:cNvSpPr>
            <a:spLocks noGrp="1"/>
          </p:cNvSpPr>
          <p:nvPr>
            <p:ph type="sldNum" sz="quarter" idx="12"/>
          </p:nvPr>
        </p:nvSpPr>
        <p:spPr/>
        <p:txBody>
          <a:bodyPr/>
          <a:lstStyle/>
          <a:p>
            <a:fld id="{43A8D25B-D939-4B5A-99A4-D892B8B5A571}" type="slidenum">
              <a:rPr lang="ru-RU" smtClean="0"/>
              <a:pPr/>
              <a:t>‹#›</a:t>
            </a:fld>
            <a:endParaRPr lang="ru-RU"/>
          </a:p>
        </p:txBody>
      </p:sp>
    </p:spTree>
    <p:extLst>
      <p:ext uri="{BB962C8B-B14F-4D97-AF65-F5344CB8AC3E}">
        <p14:creationId xmlns:p14="http://schemas.microsoft.com/office/powerpoint/2010/main" val="2787687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EB7D54F7-DB71-4D51-9CF4-FB436669B0A2}" type="datetime1">
              <a:rPr lang="ru-RU" smtClean="0"/>
              <a:pPr/>
              <a:t>10.11.2022</a:t>
            </a:fld>
            <a:endParaRPr lang="ru-RU"/>
          </a:p>
        </p:txBody>
      </p:sp>
      <p:sp>
        <p:nvSpPr>
          <p:cNvPr id="8" name="Нижний колонтитул 7"/>
          <p:cNvSpPr>
            <a:spLocks noGrp="1"/>
          </p:cNvSpPr>
          <p:nvPr>
            <p:ph type="ftr" sz="quarter" idx="11"/>
          </p:nvPr>
        </p:nvSpPr>
        <p:spPr/>
        <p:txBody>
          <a:bodyPr/>
          <a:lstStyle/>
          <a:p>
            <a:r>
              <a:rPr lang="en-US"/>
              <a:t>DVS</a:t>
            </a:r>
            <a:endParaRPr lang="ru-RU"/>
          </a:p>
        </p:txBody>
      </p:sp>
      <p:sp>
        <p:nvSpPr>
          <p:cNvPr id="9" name="Номер слайда 8"/>
          <p:cNvSpPr>
            <a:spLocks noGrp="1"/>
          </p:cNvSpPr>
          <p:nvPr>
            <p:ph type="sldNum" sz="quarter" idx="12"/>
          </p:nvPr>
        </p:nvSpPr>
        <p:spPr/>
        <p:txBody>
          <a:bodyPr/>
          <a:lstStyle/>
          <a:p>
            <a:fld id="{43A8D25B-D939-4B5A-99A4-D892B8B5A571}" type="slidenum">
              <a:rPr lang="ru-RU" smtClean="0"/>
              <a:pPr/>
              <a:t>‹#›</a:t>
            </a:fld>
            <a:endParaRPr lang="ru-RU"/>
          </a:p>
        </p:txBody>
      </p:sp>
    </p:spTree>
    <p:extLst>
      <p:ext uri="{BB962C8B-B14F-4D97-AF65-F5344CB8AC3E}">
        <p14:creationId xmlns:p14="http://schemas.microsoft.com/office/powerpoint/2010/main" val="4228945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F1B0BB8-6755-4D5D-ADBE-A2D12DA41990}" type="datetime1">
              <a:rPr lang="ru-RU" smtClean="0"/>
              <a:pPr/>
              <a:t>10.11.2022</a:t>
            </a:fld>
            <a:endParaRPr lang="ru-RU"/>
          </a:p>
        </p:txBody>
      </p:sp>
      <p:sp>
        <p:nvSpPr>
          <p:cNvPr id="4" name="Нижний колонтитул 3"/>
          <p:cNvSpPr>
            <a:spLocks noGrp="1"/>
          </p:cNvSpPr>
          <p:nvPr>
            <p:ph type="ftr" sz="quarter" idx="11"/>
          </p:nvPr>
        </p:nvSpPr>
        <p:spPr/>
        <p:txBody>
          <a:bodyPr/>
          <a:lstStyle/>
          <a:p>
            <a:r>
              <a:rPr lang="en-US"/>
              <a:t>DVS</a:t>
            </a:r>
            <a:endParaRPr lang="ru-RU"/>
          </a:p>
        </p:txBody>
      </p:sp>
      <p:sp>
        <p:nvSpPr>
          <p:cNvPr id="5" name="Номер слайда 4"/>
          <p:cNvSpPr>
            <a:spLocks noGrp="1"/>
          </p:cNvSpPr>
          <p:nvPr>
            <p:ph type="sldNum" sz="quarter" idx="12"/>
          </p:nvPr>
        </p:nvSpPr>
        <p:spPr/>
        <p:txBody>
          <a:bodyPr/>
          <a:lstStyle/>
          <a:p>
            <a:fld id="{43A8D25B-D939-4B5A-99A4-D892B8B5A571}" type="slidenum">
              <a:rPr lang="ru-RU" smtClean="0"/>
              <a:pPr/>
              <a:t>‹#›</a:t>
            </a:fld>
            <a:endParaRPr lang="ru-RU"/>
          </a:p>
        </p:txBody>
      </p:sp>
    </p:spTree>
    <p:extLst>
      <p:ext uri="{BB962C8B-B14F-4D97-AF65-F5344CB8AC3E}">
        <p14:creationId xmlns:p14="http://schemas.microsoft.com/office/powerpoint/2010/main" val="379871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14C8657-7D78-4781-8E5A-E3F7DE9920CD}" type="datetime1">
              <a:rPr lang="ru-RU" smtClean="0"/>
              <a:pPr/>
              <a:t>10.11.2022</a:t>
            </a:fld>
            <a:endParaRPr lang="ru-RU"/>
          </a:p>
        </p:txBody>
      </p:sp>
      <p:sp>
        <p:nvSpPr>
          <p:cNvPr id="3" name="Нижний колонтитул 2"/>
          <p:cNvSpPr>
            <a:spLocks noGrp="1"/>
          </p:cNvSpPr>
          <p:nvPr>
            <p:ph type="ftr" sz="quarter" idx="11"/>
          </p:nvPr>
        </p:nvSpPr>
        <p:spPr/>
        <p:txBody>
          <a:bodyPr/>
          <a:lstStyle/>
          <a:p>
            <a:r>
              <a:rPr lang="en-US"/>
              <a:t>DVS</a:t>
            </a:r>
            <a:endParaRPr lang="ru-RU"/>
          </a:p>
        </p:txBody>
      </p:sp>
      <p:sp>
        <p:nvSpPr>
          <p:cNvPr id="4" name="Номер слайда 3"/>
          <p:cNvSpPr>
            <a:spLocks noGrp="1"/>
          </p:cNvSpPr>
          <p:nvPr>
            <p:ph type="sldNum" sz="quarter" idx="12"/>
          </p:nvPr>
        </p:nvSpPr>
        <p:spPr/>
        <p:txBody>
          <a:bodyPr/>
          <a:lstStyle/>
          <a:p>
            <a:fld id="{43A8D25B-D939-4B5A-99A4-D892B8B5A571}" type="slidenum">
              <a:rPr lang="ru-RU" smtClean="0"/>
              <a:pPr/>
              <a:t>‹#›</a:t>
            </a:fld>
            <a:endParaRPr lang="ru-RU"/>
          </a:p>
        </p:txBody>
      </p:sp>
    </p:spTree>
    <p:extLst>
      <p:ext uri="{BB962C8B-B14F-4D97-AF65-F5344CB8AC3E}">
        <p14:creationId xmlns:p14="http://schemas.microsoft.com/office/powerpoint/2010/main" val="1387441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F409D12-6FF7-40EB-BF5F-E97CF70B7963}" type="datetime1">
              <a:rPr lang="ru-RU" smtClean="0"/>
              <a:pPr/>
              <a:t>10.11.2022</a:t>
            </a:fld>
            <a:endParaRPr lang="ru-RU"/>
          </a:p>
        </p:txBody>
      </p:sp>
      <p:sp>
        <p:nvSpPr>
          <p:cNvPr id="6" name="Нижний колонтитул 5"/>
          <p:cNvSpPr>
            <a:spLocks noGrp="1"/>
          </p:cNvSpPr>
          <p:nvPr>
            <p:ph type="ftr" sz="quarter" idx="11"/>
          </p:nvPr>
        </p:nvSpPr>
        <p:spPr/>
        <p:txBody>
          <a:bodyPr/>
          <a:lstStyle/>
          <a:p>
            <a:r>
              <a:rPr lang="en-US"/>
              <a:t>DVS</a:t>
            </a:r>
            <a:endParaRPr lang="ru-RU"/>
          </a:p>
        </p:txBody>
      </p:sp>
      <p:sp>
        <p:nvSpPr>
          <p:cNvPr id="7" name="Номер слайда 6"/>
          <p:cNvSpPr>
            <a:spLocks noGrp="1"/>
          </p:cNvSpPr>
          <p:nvPr>
            <p:ph type="sldNum" sz="quarter" idx="12"/>
          </p:nvPr>
        </p:nvSpPr>
        <p:spPr/>
        <p:txBody>
          <a:bodyPr/>
          <a:lstStyle/>
          <a:p>
            <a:fld id="{43A8D25B-D939-4B5A-99A4-D892B8B5A571}" type="slidenum">
              <a:rPr lang="ru-RU" smtClean="0"/>
              <a:pPr/>
              <a:t>‹#›</a:t>
            </a:fld>
            <a:endParaRPr lang="ru-RU"/>
          </a:p>
        </p:txBody>
      </p:sp>
    </p:spTree>
    <p:extLst>
      <p:ext uri="{BB962C8B-B14F-4D97-AF65-F5344CB8AC3E}">
        <p14:creationId xmlns:p14="http://schemas.microsoft.com/office/powerpoint/2010/main" val="3921822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D4E789F1-9661-4CD8-9960-035903DB1754}" type="datetime1">
              <a:rPr lang="ru-RU" smtClean="0"/>
              <a:pPr/>
              <a:t>10.11.2022</a:t>
            </a:fld>
            <a:endParaRPr lang="ru-RU"/>
          </a:p>
        </p:txBody>
      </p:sp>
      <p:sp>
        <p:nvSpPr>
          <p:cNvPr id="6" name="Нижний колонтитул 5"/>
          <p:cNvSpPr>
            <a:spLocks noGrp="1"/>
          </p:cNvSpPr>
          <p:nvPr>
            <p:ph type="ftr" sz="quarter" idx="11"/>
          </p:nvPr>
        </p:nvSpPr>
        <p:spPr/>
        <p:txBody>
          <a:bodyPr/>
          <a:lstStyle/>
          <a:p>
            <a:r>
              <a:rPr lang="en-US"/>
              <a:t>DVS</a:t>
            </a:r>
            <a:endParaRPr lang="ru-RU"/>
          </a:p>
        </p:txBody>
      </p:sp>
      <p:sp>
        <p:nvSpPr>
          <p:cNvPr id="7" name="Номер слайда 6"/>
          <p:cNvSpPr>
            <a:spLocks noGrp="1"/>
          </p:cNvSpPr>
          <p:nvPr>
            <p:ph type="sldNum" sz="quarter" idx="12"/>
          </p:nvPr>
        </p:nvSpPr>
        <p:spPr/>
        <p:txBody>
          <a:bodyPr/>
          <a:lstStyle/>
          <a:p>
            <a:fld id="{43A8D25B-D939-4B5A-99A4-D892B8B5A571}" type="slidenum">
              <a:rPr lang="ru-RU" smtClean="0"/>
              <a:pPr/>
              <a:t>‹#›</a:t>
            </a:fld>
            <a:endParaRPr lang="ru-RU"/>
          </a:p>
        </p:txBody>
      </p:sp>
    </p:spTree>
    <p:extLst>
      <p:ext uri="{BB962C8B-B14F-4D97-AF65-F5344CB8AC3E}">
        <p14:creationId xmlns:p14="http://schemas.microsoft.com/office/powerpoint/2010/main" val="169948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4D670D-C455-4C0B-8ACD-0DF51CCF96F4}" type="datetime1">
              <a:rPr lang="ru-RU" smtClean="0"/>
              <a:pPr/>
              <a:t>10.11.2022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DVS</a:t>
            </a:r>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A8D25B-D939-4B5A-99A4-D892B8B5A571}" type="slidenum">
              <a:rPr lang="ru-RU" smtClean="0"/>
              <a:pPr/>
              <a:t>‹#›</a:t>
            </a:fld>
            <a:endParaRPr lang="ru-RU"/>
          </a:p>
        </p:txBody>
      </p:sp>
    </p:spTree>
    <p:extLst>
      <p:ext uri="{BB962C8B-B14F-4D97-AF65-F5344CB8AC3E}">
        <p14:creationId xmlns:p14="http://schemas.microsoft.com/office/powerpoint/2010/main" val="2856631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gif"/><Relationship Id="rId1" Type="http://schemas.openxmlformats.org/officeDocument/2006/relationships/slideLayout" Target="../slideLayouts/slideLayout7.xml"/><Relationship Id="rId5" Type="http://schemas.openxmlformats.org/officeDocument/2006/relationships/image" Target="../media/image41.gif"/><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5FA200AE-AAC8-6F17-1728-F89E1F3D5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Прямоугольник 10"/>
          <p:cNvSpPr/>
          <p:nvPr/>
        </p:nvSpPr>
        <p:spPr>
          <a:xfrm>
            <a:off x="3064042" y="6118890"/>
            <a:ext cx="6096000" cy="523220"/>
          </a:xfrm>
          <a:prstGeom prst="rect">
            <a:avLst/>
          </a:prstGeom>
        </p:spPr>
        <p:txBody>
          <a:bodyPr>
            <a:spAutoFit/>
          </a:bodyPr>
          <a:lstStyle/>
          <a:p>
            <a:pPr lvl="0" algn="ctr"/>
            <a:r>
              <a:rPr lang="ru-RU" sz="1400" b="1" dirty="0">
                <a:solidFill>
                  <a:schemeClr val="accent6">
                    <a:lumMod val="20000"/>
                    <a:lumOff val="80000"/>
                  </a:schemeClr>
                </a:solidFill>
                <a:latin typeface="Times New Roman" panose="02020603050405020304" pitchFamily="18" charset="0"/>
                <a:cs typeface="Times New Roman" panose="02020603050405020304" pitchFamily="18" charset="0"/>
              </a:rPr>
              <a:t>г. Саратов</a:t>
            </a:r>
          </a:p>
          <a:p>
            <a:pPr lvl="0" algn="ctr"/>
            <a:r>
              <a:rPr lang="ru-RU" sz="1400" b="1" dirty="0">
                <a:solidFill>
                  <a:schemeClr val="accent6">
                    <a:lumMod val="20000"/>
                    <a:lumOff val="80000"/>
                  </a:schemeClr>
                </a:solidFill>
                <a:latin typeface="Times New Roman" panose="02020603050405020304" pitchFamily="18" charset="0"/>
                <a:cs typeface="Times New Roman" panose="02020603050405020304" pitchFamily="18" charset="0"/>
              </a:rPr>
              <a:t>2022 – 2023 уч. г.</a:t>
            </a:r>
          </a:p>
        </p:txBody>
      </p:sp>
      <p:sp>
        <p:nvSpPr>
          <p:cNvPr id="12" name="Прямоугольник 11"/>
          <p:cNvSpPr/>
          <p:nvPr/>
        </p:nvSpPr>
        <p:spPr>
          <a:xfrm>
            <a:off x="3048000" y="96253"/>
            <a:ext cx="6096000" cy="523220"/>
          </a:xfrm>
          <a:prstGeom prst="rect">
            <a:avLst/>
          </a:prstGeom>
        </p:spPr>
        <p:txBody>
          <a:bodyPr>
            <a:spAutoFit/>
          </a:bodyPr>
          <a:lstStyle/>
          <a:p>
            <a:pPr algn="ctr"/>
            <a:r>
              <a:rPr lang="ru-RU" sz="1400" b="1" dirty="0">
                <a:solidFill>
                  <a:schemeClr val="accent1">
                    <a:lumMod val="50000"/>
                  </a:schemeClr>
                </a:solidFill>
                <a:latin typeface="Times New Roman" panose="02020603050405020304" pitchFamily="18" charset="0"/>
                <a:cs typeface="Times New Roman" panose="02020603050405020304" pitchFamily="18" charset="0"/>
              </a:rPr>
              <a:t>Муниципальное Общеобразовательное Учреждение</a:t>
            </a:r>
          </a:p>
          <a:p>
            <a:pPr algn="ctr"/>
            <a:r>
              <a:rPr lang="ru-RU" sz="1400" b="1" dirty="0">
                <a:solidFill>
                  <a:schemeClr val="accent1">
                    <a:lumMod val="50000"/>
                  </a:schemeClr>
                </a:solidFill>
                <a:latin typeface="Times New Roman" panose="02020603050405020304" pitchFamily="18" charset="0"/>
                <a:cs typeface="Times New Roman" panose="02020603050405020304" pitchFamily="18" charset="0"/>
              </a:rPr>
              <a:t>«Средняя Общеобразовательная Школа №72»</a:t>
            </a:r>
          </a:p>
        </p:txBody>
      </p:sp>
      <p:sp>
        <p:nvSpPr>
          <p:cNvPr id="14" name="Прямоугольник 13"/>
          <p:cNvSpPr/>
          <p:nvPr/>
        </p:nvSpPr>
        <p:spPr>
          <a:xfrm>
            <a:off x="2433133" y="2738374"/>
            <a:ext cx="7084193" cy="892552"/>
          </a:xfrm>
          <a:prstGeom prst="rect">
            <a:avLst/>
          </a:prstGeom>
        </p:spPr>
        <p:txBody>
          <a:bodyPr wrap="square">
            <a:spAutoFit/>
          </a:bodyPr>
          <a:lstStyle/>
          <a:p>
            <a:pPr lvl="0" algn="ctr"/>
            <a:r>
              <a:rPr lang="ru-RU" sz="5200" b="1" dirty="0">
                <a:latin typeface="Courier New" panose="02070309020205020404" pitchFamily="49" charset="0"/>
              </a:rPr>
              <a:t>ЗВУК</a:t>
            </a:r>
          </a:p>
        </p:txBody>
      </p:sp>
      <p:sp>
        <p:nvSpPr>
          <p:cNvPr id="15" name="TextBox 14"/>
          <p:cNvSpPr txBox="1"/>
          <p:nvPr/>
        </p:nvSpPr>
        <p:spPr>
          <a:xfrm>
            <a:off x="9391825" y="5934358"/>
            <a:ext cx="2646365" cy="738664"/>
          </a:xfrm>
          <a:prstGeom prst="rect">
            <a:avLst/>
          </a:prstGeom>
          <a:noFill/>
        </p:spPr>
        <p:style>
          <a:lnRef idx="2">
            <a:schemeClr val="accent6"/>
          </a:lnRef>
          <a:fillRef idx="1">
            <a:schemeClr val="lt1"/>
          </a:fillRef>
          <a:effectRef idx="0">
            <a:schemeClr val="accent6"/>
          </a:effectRef>
          <a:fontRef idx="minor">
            <a:schemeClr val="dk1"/>
          </a:fontRef>
        </p:style>
        <p:txBody>
          <a:bodyPr wrap="none" rtlCol="0">
            <a:spAutoFit/>
          </a:bodyPr>
          <a:lstStyle/>
          <a:p>
            <a:r>
              <a:rPr lang="ru-RU" sz="1400" dirty="0">
                <a:solidFill>
                  <a:schemeClr val="bg1"/>
                </a:solidFill>
                <a:latin typeface="Times New Roman" panose="02020603050405020304" pitchFamily="18" charset="0"/>
                <a:cs typeface="Times New Roman" panose="02020603050405020304" pitchFamily="18" charset="0"/>
              </a:rPr>
              <a:t>Презентацию подготовил</a:t>
            </a:r>
          </a:p>
          <a:p>
            <a:r>
              <a:rPr lang="ru-RU" sz="1400" dirty="0">
                <a:solidFill>
                  <a:schemeClr val="bg1"/>
                </a:solidFill>
                <a:latin typeface="Times New Roman" panose="02020603050405020304" pitchFamily="18" charset="0"/>
                <a:cs typeface="Times New Roman" panose="02020603050405020304" pitchFamily="18" charset="0"/>
              </a:rPr>
              <a:t>учитель физики – информатики</a:t>
            </a:r>
          </a:p>
          <a:p>
            <a:r>
              <a:rPr lang="ru-RU" sz="1400" dirty="0" err="1">
                <a:solidFill>
                  <a:schemeClr val="bg1"/>
                </a:solidFill>
                <a:latin typeface="Times New Roman" panose="02020603050405020304" pitchFamily="18" charset="0"/>
                <a:cs typeface="Times New Roman" panose="02020603050405020304" pitchFamily="18" charset="0"/>
              </a:rPr>
              <a:t>В.С.Дубовик</a:t>
            </a:r>
            <a:r>
              <a:rPr lang="ru-RU" sz="1400"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5829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2E792866-A8D8-438C-BD72-48A7B6CEB51D}"/>
              </a:ext>
            </a:extLst>
          </p:cNvPr>
          <p:cNvSpPr>
            <a:spLocks noGrp="1"/>
          </p:cNvSpPr>
          <p:nvPr>
            <p:ph type="ftr" sz="quarter" idx="11"/>
          </p:nvPr>
        </p:nvSpPr>
        <p:spPr/>
        <p:txBody>
          <a:bodyPr/>
          <a:lstStyle/>
          <a:p>
            <a:r>
              <a:rPr lang="en-US"/>
              <a:t>DVS</a:t>
            </a:r>
            <a:endParaRPr lang="ru-RU"/>
          </a:p>
        </p:txBody>
      </p:sp>
      <p:sp>
        <p:nvSpPr>
          <p:cNvPr id="3" name="Номер слайда 2">
            <a:extLst>
              <a:ext uri="{FF2B5EF4-FFF2-40B4-BE49-F238E27FC236}">
                <a16:creationId xmlns:a16="http://schemas.microsoft.com/office/drawing/2014/main" id="{46F1F336-003D-43ED-8389-0C33A862A530}"/>
              </a:ext>
            </a:extLst>
          </p:cNvPr>
          <p:cNvSpPr>
            <a:spLocks noGrp="1"/>
          </p:cNvSpPr>
          <p:nvPr>
            <p:ph type="sldNum" sz="quarter" idx="12"/>
          </p:nvPr>
        </p:nvSpPr>
        <p:spPr/>
        <p:txBody>
          <a:bodyPr/>
          <a:lstStyle/>
          <a:p>
            <a:fld id="{43A8D25B-D939-4B5A-99A4-D892B8B5A571}" type="slidenum">
              <a:rPr lang="ru-RU" smtClean="0"/>
              <a:pPr/>
              <a:t>10</a:t>
            </a:fld>
            <a:endParaRPr lang="ru-RU"/>
          </a:p>
        </p:txBody>
      </p:sp>
      <p:sp>
        <p:nvSpPr>
          <p:cNvPr id="4" name="Прямоугольник 3">
            <a:extLst>
              <a:ext uri="{FF2B5EF4-FFF2-40B4-BE49-F238E27FC236}">
                <a16:creationId xmlns:a16="http://schemas.microsoft.com/office/drawing/2014/main" id="{7731CD06-9903-440F-AA25-CD95C16D2375}"/>
              </a:ext>
            </a:extLst>
          </p:cNvPr>
          <p:cNvSpPr/>
          <p:nvPr/>
        </p:nvSpPr>
        <p:spPr>
          <a:xfrm>
            <a:off x="109543" y="136525"/>
            <a:ext cx="7058343" cy="523220"/>
          </a:xfrm>
          <a:prstGeom prst="rect">
            <a:avLst/>
          </a:prstGeom>
        </p:spPr>
        <p:txBody>
          <a:bodyPr wrap="none">
            <a:spAutoFit/>
          </a:bodyPr>
          <a:lstStyle/>
          <a:p>
            <a:r>
              <a:rPr lang="ru-RU" sz="2800" dirty="0">
                <a:latin typeface="Courier New" panose="02070309020205020404" pitchFamily="49" charset="0"/>
                <a:cs typeface="Courier New" panose="02070309020205020404" pitchFamily="49" charset="0"/>
              </a:rPr>
              <a:t>3. </a:t>
            </a:r>
            <a:r>
              <a:rPr lang="ru-RU" sz="2800" dirty="0">
                <a:solidFill>
                  <a:srgbClr val="7030A0"/>
                </a:solidFill>
                <a:latin typeface="Courier New" panose="02070309020205020404" pitchFamily="49" charset="0"/>
                <a:cs typeface="Courier New" panose="02070309020205020404" pitchFamily="49" charset="0"/>
              </a:rPr>
              <a:t>Интенсивность</a:t>
            </a:r>
            <a:r>
              <a:rPr lang="ru-RU" sz="2800" dirty="0">
                <a:latin typeface="Courier New" panose="02070309020205020404" pitchFamily="49" charset="0"/>
                <a:cs typeface="Courier New" panose="02070309020205020404" pitchFamily="49" charset="0"/>
              </a:rPr>
              <a:t> звуковой волны:</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D51DB0E-26F5-4875-A217-7676880B9FDF}"/>
                  </a:ext>
                </a:extLst>
              </p:cNvPr>
              <p:cNvSpPr txBox="1"/>
              <p:nvPr/>
            </p:nvSpPr>
            <p:spPr>
              <a:xfrm>
                <a:off x="5042140" y="754811"/>
                <a:ext cx="1452962" cy="1037400"/>
              </a:xfrm>
              <a:prstGeom prst="rect">
                <a:avLst/>
              </a:prstGeom>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𝐼</m:t>
                      </m:r>
                      <m:r>
                        <a:rPr lang="en-US" sz="3600" b="0" i="1" smtClean="0">
                          <a:latin typeface="Cambria Math" panose="02040503050406030204" pitchFamily="18" charset="0"/>
                        </a:rPr>
                        <m:t>= </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𝑊</m:t>
                          </m:r>
                        </m:num>
                        <m:den>
                          <m:r>
                            <a:rPr lang="en-US" sz="3600" b="0" i="1" smtClean="0">
                              <a:latin typeface="Cambria Math" panose="02040503050406030204" pitchFamily="18" charset="0"/>
                            </a:rPr>
                            <m:t>𝑆𝑡</m:t>
                          </m:r>
                        </m:den>
                      </m:f>
                    </m:oMath>
                  </m:oMathPara>
                </a14:m>
                <a:endParaRPr lang="ru-RU" sz="3600" dirty="0"/>
              </a:p>
            </p:txBody>
          </p:sp>
        </mc:Choice>
        <mc:Fallback xmlns="">
          <p:sp>
            <p:nvSpPr>
              <p:cNvPr id="5" name="TextBox 4">
                <a:extLst>
                  <a:ext uri="{FF2B5EF4-FFF2-40B4-BE49-F238E27FC236}">
                    <a16:creationId xmlns:a16="http://schemas.microsoft.com/office/drawing/2014/main" id="{7D51DB0E-26F5-4875-A217-7676880B9FDF}"/>
                  </a:ext>
                </a:extLst>
              </p:cNvPr>
              <p:cNvSpPr txBox="1">
                <a:spLocks noRot="1" noChangeAspect="1" noMove="1" noResize="1" noEditPoints="1" noAdjustHandles="1" noChangeArrowheads="1" noChangeShapeType="1" noTextEdit="1"/>
              </p:cNvSpPr>
              <p:nvPr/>
            </p:nvSpPr>
            <p:spPr>
              <a:xfrm>
                <a:off x="5042140" y="754811"/>
                <a:ext cx="1452962" cy="1037400"/>
              </a:xfrm>
              <a:prstGeom prst="rect">
                <a:avLst/>
              </a:prstGeom>
              <a:blipFill>
                <a:blip r:embed="rId2"/>
                <a:stretch>
                  <a:fillRect/>
                </a:stretch>
              </a:blipFill>
            </p:spPr>
            <p:txBody>
              <a:bodyPr/>
              <a:lstStyle/>
              <a:p>
                <a:r>
                  <a:rPr lang="ru-RU">
                    <a:noFill/>
                  </a:rPr>
                  <a:t> </a:t>
                </a:r>
              </a:p>
            </p:txBody>
          </p:sp>
        </mc:Fallback>
      </mc:AlternateContent>
      <p:sp>
        <p:nvSpPr>
          <p:cNvPr id="6" name="Прямоугольник 5">
            <a:extLst>
              <a:ext uri="{FF2B5EF4-FFF2-40B4-BE49-F238E27FC236}">
                <a16:creationId xmlns:a16="http://schemas.microsoft.com/office/drawing/2014/main" id="{8DA4ACED-8BB6-4514-A9A5-750CD5CD9A7E}"/>
              </a:ext>
            </a:extLst>
          </p:cNvPr>
          <p:cNvSpPr/>
          <p:nvPr/>
        </p:nvSpPr>
        <p:spPr>
          <a:xfrm>
            <a:off x="591758" y="1887277"/>
            <a:ext cx="11806687" cy="954107"/>
          </a:xfrm>
          <a:prstGeom prst="rect">
            <a:avLst/>
          </a:prstGeom>
        </p:spPr>
        <p:txBody>
          <a:bodyPr wrap="square">
            <a:spAutoFit/>
          </a:bodyPr>
          <a:lstStyle/>
          <a:p>
            <a:r>
              <a:rPr lang="ru-RU" sz="2800" dirty="0">
                <a:latin typeface="Courier New" panose="02070309020205020404" pitchFamily="49" charset="0"/>
                <a:cs typeface="Courier New" panose="02070309020205020404" pitchFamily="49" charset="0"/>
              </a:rPr>
              <a:t>где S — площадь поверхности; W — энергия звуковой волны; t — время;</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C496697-71C9-4470-BBD4-FAAF96AC2A7F}"/>
                  </a:ext>
                </a:extLst>
              </p:cNvPr>
              <p:cNvSpPr txBox="1"/>
              <p:nvPr/>
            </p:nvSpPr>
            <p:spPr>
              <a:xfrm>
                <a:off x="4542355" y="2841384"/>
                <a:ext cx="2452531" cy="8065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𝐼</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ru-RU" sz="2800" b="0" i="1" smtClean="0">
                              <a:latin typeface="Cambria Math" panose="02040503050406030204" pitchFamily="18" charset="0"/>
                            </a:rPr>
                            <m:t>Дж</m:t>
                          </m:r>
                        </m:num>
                        <m:den>
                          <m:sSup>
                            <m:sSupPr>
                              <m:ctrlPr>
                                <a:rPr lang="en-US" sz="2800" b="0" i="1" smtClean="0">
                                  <a:latin typeface="Cambria Math" panose="02040503050406030204" pitchFamily="18" charset="0"/>
                                </a:rPr>
                              </m:ctrlPr>
                            </m:sSupPr>
                            <m:e>
                              <m:r>
                                <a:rPr lang="ru-RU" sz="2800" b="0" i="1" smtClean="0">
                                  <a:latin typeface="Cambria Math" panose="02040503050406030204" pitchFamily="18" charset="0"/>
                                </a:rPr>
                                <m:t>м</m:t>
                              </m:r>
                            </m:e>
                            <m:sup>
                              <m:r>
                                <a:rPr lang="en-US" sz="2800" b="0" i="1" smtClean="0">
                                  <a:latin typeface="Cambria Math" panose="02040503050406030204" pitchFamily="18" charset="0"/>
                                </a:rPr>
                                <m:t>2</m:t>
                              </m:r>
                            </m:sup>
                          </m:sSup>
                          <m:r>
                            <a:rPr lang="ru-RU" sz="2800" b="0" i="1" smtClean="0">
                              <a:latin typeface="Cambria Math" panose="02040503050406030204" pitchFamily="18" charset="0"/>
                            </a:rPr>
                            <m:t> с</m:t>
                          </m:r>
                        </m:den>
                      </m:f>
                      <m:r>
                        <a:rPr lang="ru-RU" sz="2800" b="0" i="1" smtClean="0">
                          <a:latin typeface="Cambria Math" panose="02040503050406030204" pitchFamily="18" charset="0"/>
                        </a:rPr>
                        <m:t>= </m:t>
                      </m:r>
                      <m:f>
                        <m:fPr>
                          <m:ctrlPr>
                            <a:rPr lang="ru-RU" sz="2800" b="0" i="1" smtClean="0">
                              <a:latin typeface="Cambria Math" panose="02040503050406030204" pitchFamily="18" charset="0"/>
                            </a:rPr>
                          </m:ctrlPr>
                        </m:fPr>
                        <m:num>
                          <m:r>
                            <a:rPr lang="ru-RU" sz="2800" b="0" i="1" smtClean="0">
                              <a:latin typeface="Cambria Math" panose="02040503050406030204" pitchFamily="18" charset="0"/>
                            </a:rPr>
                            <m:t>Вт</m:t>
                          </m:r>
                        </m:num>
                        <m:den>
                          <m:sSup>
                            <m:sSupPr>
                              <m:ctrlPr>
                                <a:rPr lang="en-US" sz="2800" i="1">
                                  <a:latin typeface="Cambria Math" panose="02040503050406030204" pitchFamily="18" charset="0"/>
                                </a:rPr>
                              </m:ctrlPr>
                            </m:sSupPr>
                            <m:e>
                              <m:r>
                                <a:rPr lang="ru-RU" sz="2800" i="1">
                                  <a:latin typeface="Cambria Math" panose="02040503050406030204" pitchFamily="18" charset="0"/>
                                </a:rPr>
                                <m:t>м</m:t>
                              </m:r>
                            </m:e>
                            <m:sup>
                              <m:r>
                                <a:rPr lang="en-US" sz="2800" i="1">
                                  <a:latin typeface="Cambria Math" panose="02040503050406030204" pitchFamily="18" charset="0"/>
                                </a:rPr>
                                <m:t>2</m:t>
                              </m:r>
                            </m:sup>
                          </m:sSup>
                        </m:den>
                      </m:f>
                      <m:r>
                        <a:rPr lang="ru-RU" sz="2800" b="0" i="1" smtClean="0">
                          <a:latin typeface="Cambria Math" panose="02040503050406030204" pitchFamily="18" charset="0"/>
                        </a:rPr>
                        <m:t>;</m:t>
                      </m:r>
                    </m:oMath>
                  </m:oMathPara>
                </a14:m>
                <a:endParaRPr lang="ru-RU" sz="2800" dirty="0"/>
              </a:p>
            </p:txBody>
          </p:sp>
        </mc:Choice>
        <mc:Fallback xmlns="">
          <p:sp>
            <p:nvSpPr>
              <p:cNvPr id="7" name="TextBox 6">
                <a:extLst>
                  <a:ext uri="{FF2B5EF4-FFF2-40B4-BE49-F238E27FC236}">
                    <a16:creationId xmlns:a16="http://schemas.microsoft.com/office/drawing/2014/main" id="{0C496697-71C9-4470-BBD4-FAAF96AC2A7F}"/>
                  </a:ext>
                </a:extLst>
              </p:cNvPr>
              <p:cNvSpPr txBox="1">
                <a:spLocks noRot="1" noChangeAspect="1" noMove="1" noResize="1" noEditPoints="1" noAdjustHandles="1" noChangeArrowheads="1" noChangeShapeType="1" noTextEdit="1"/>
              </p:cNvSpPr>
              <p:nvPr/>
            </p:nvSpPr>
            <p:spPr>
              <a:xfrm>
                <a:off x="4542355" y="2841384"/>
                <a:ext cx="2452531" cy="806567"/>
              </a:xfrm>
              <a:prstGeom prst="rect">
                <a:avLst/>
              </a:prstGeom>
              <a:blipFill>
                <a:blip r:embed="rId3"/>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3457792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284FE468-0E7E-4004-AB6B-123D5BEF3F8A}"/>
              </a:ext>
            </a:extLst>
          </p:cNvPr>
          <p:cNvSpPr>
            <a:spLocks noGrp="1"/>
          </p:cNvSpPr>
          <p:nvPr>
            <p:ph type="ftr" sz="quarter" idx="11"/>
          </p:nvPr>
        </p:nvSpPr>
        <p:spPr/>
        <p:txBody>
          <a:bodyPr/>
          <a:lstStyle/>
          <a:p>
            <a:r>
              <a:rPr lang="en-US"/>
              <a:t>DVS</a:t>
            </a:r>
            <a:endParaRPr lang="ru-RU"/>
          </a:p>
        </p:txBody>
      </p:sp>
      <p:sp>
        <p:nvSpPr>
          <p:cNvPr id="3" name="Номер слайда 2">
            <a:extLst>
              <a:ext uri="{FF2B5EF4-FFF2-40B4-BE49-F238E27FC236}">
                <a16:creationId xmlns:a16="http://schemas.microsoft.com/office/drawing/2014/main" id="{0EC66857-F3F0-45A9-BA83-404C739201B5}"/>
              </a:ext>
            </a:extLst>
          </p:cNvPr>
          <p:cNvSpPr>
            <a:spLocks noGrp="1"/>
          </p:cNvSpPr>
          <p:nvPr>
            <p:ph type="sldNum" sz="quarter" idx="12"/>
          </p:nvPr>
        </p:nvSpPr>
        <p:spPr/>
        <p:txBody>
          <a:bodyPr/>
          <a:lstStyle/>
          <a:p>
            <a:fld id="{43A8D25B-D939-4B5A-99A4-D892B8B5A571}" type="slidenum">
              <a:rPr lang="ru-RU" smtClean="0"/>
              <a:pPr/>
              <a:t>11</a:t>
            </a:fld>
            <a:endParaRPr lang="ru-RU"/>
          </a:p>
        </p:txBody>
      </p:sp>
      <p:sp>
        <p:nvSpPr>
          <p:cNvPr id="4" name="Прямоугольник 3">
            <a:extLst>
              <a:ext uri="{FF2B5EF4-FFF2-40B4-BE49-F238E27FC236}">
                <a16:creationId xmlns:a16="http://schemas.microsoft.com/office/drawing/2014/main" id="{A1400B19-AA48-4DD6-BE5A-597F8103399A}"/>
              </a:ext>
            </a:extLst>
          </p:cNvPr>
          <p:cNvSpPr/>
          <p:nvPr/>
        </p:nvSpPr>
        <p:spPr>
          <a:xfrm>
            <a:off x="140899" y="240911"/>
            <a:ext cx="11936082" cy="1815882"/>
          </a:xfrm>
          <a:prstGeom prst="rect">
            <a:avLst/>
          </a:prstGeom>
        </p:spPr>
        <p:txBody>
          <a:bodyPr wrap="square">
            <a:spAutoFit/>
          </a:bodyPr>
          <a:lstStyle/>
          <a:p>
            <a:r>
              <a:rPr lang="ru-RU" sz="2800" b="1" dirty="0">
                <a:solidFill>
                  <a:srgbClr val="7030A0"/>
                </a:solidFill>
                <a:latin typeface="Courier New" panose="02070309020205020404" pitchFamily="49" charset="0"/>
                <a:cs typeface="Courier New" panose="02070309020205020404" pitchFamily="49" charset="0"/>
              </a:rPr>
              <a:t>Субъективные</a:t>
            </a:r>
          </a:p>
          <a:p>
            <a:r>
              <a:rPr lang="ru-RU" sz="2800" dirty="0">
                <a:solidFill>
                  <a:srgbClr val="7030A0"/>
                </a:solidFill>
                <a:latin typeface="Courier New" panose="02070309020205020404" pitchFamily="49" charset="0"/>
                <a:cs typeface="Courier New" panose="02070309020205020404" pitchFamily="49" charset="0"/>
              </a:rPr>
              <a:t>Громкость</a:t>
            </a:r>
            <a:r>
              <a:rPr lang="ru-RU" sz="2800" dirty="0">
                <a:latin typeface="Courier New" panose="02070309020205020404" pitchFamily="49" charset="0"/>
                <a:cs typeface="Courier New" panose="02070309020205020404" pitchFamily="49" charset="0"/>
              </a:rPr>
              <a:t>, как и высота, звука связана с ощущением, возникающим в сознании человека, а также с интенсивностью волны.</a:t>
            </a:r>
          </a:p>
        </p:txBody>
      </p:sp>
      <p:pic>
        <p:nvPicPr>
          <p:cNvPr id="5" name="Рисунок 4">
            <a:extLst>
              <a:ext uri="{FF2B5EF4-FFF2-40B4-BE49-F238E27FC236}">
                <a16:creationId xmlns:a16="http://schemas.microsoft.com/office/drawing/2014/main" id="{E4EA5215-384B-4086-AC0E-875BBE5EBAEA}"/>
              </a:ext>
            </a:extLst>
          </p:cNvPr>
          <p:cNvPicPr>
            <a:picLocks noChangeAspect="1"/>
          </p:cNvPicPr>
          <p:nvPr/>
        </p:nvPicPr>
        <p:blipFill>
          <a:blip r:embed="rId2"/>
          <a:stretch>
            <a:fillRect/>
          </a:stretch>
        </p:blipFill>
        <p:spPr>
          <a:xfrm>
            <a:off x="1777040" y="1882871"/>
            <a:ext cx="7965057" cy="2802418"/>
          </a:xfrm>
          <a:prstGeom prst="rect">
            <a:avLst/>
          </a:prstGeom>
        </p:spPr>
      </p:pic>
      <mc:AlternateContent xmlns:mc="http://schemas.openxmlformats.org/markup-compatibility/2006" xmlns:a14="http://schemas.microsoft.com/office/drawing/2010/main">
        <mc:Choice Requires="a14">
          <p:sp>
            <p:nvSpPr>
              <p:cNvPr id="6" name="Прямоугольник 5">
                <a:extLst>
                  <a:ext uri="{FF2B5EF4-FFF2-40B4-BE49-F238E27FC236}">
                    <a16:creationId xmlns:a16="http://schemas.microsoft.com/office/drawing/2014/main" id="{9F5C2701-19F2-4813-A0AF-F8D724AD3D4D}"/>
                  </a:ext>
                </a:extLst>
              </p:cNvPr>
              <p:cNvSpPr/>
              <p:nvPr/>
            </p:nvSpPr>
            <p:spPr>
              <a:xfrm>
                <a:off x="347932" y="4597489"/>
                <a:ext cx="11591025" cy="1572354"/>
              </a:xfrm>
              <a:prstGeom prst="rect">
                <a:avLst/>
              </a:prstGeom>
            </p:spPr>
            <p:txBody>
              <a:bodyPr wrap="square">
                <a:spAutoFit/>
              </a:bodyPr>
              <a:lstStyle/>
              <a:p>
                <a:r>
                  <a:rPr lang="ru-RU" sz="2800" dirty="0">
                    <a:latin typeface="Courier New" panose="02070309020205020404" pitchFamily="49" charset="0"/>
                    <a:cs typeface="Courier New" panose="02070309020205020404" pitchFamily="49" charset="0"/>
                  </a:rPr>
                  <a:t>Человеческое ухо способно воспринимать звуки интенсивностью от 10</a:t>
                </a:r>
                <a:r>
                  <a:rPr lang="ru-RU" sz="2800" baseline="30000" dirty="0">
                    <a:latin typeface="Courier New" panose="02070309020205020404" pitchFamily="49" charset="0"/>
                    <a:cs typeface="Courier New" panose="02070309020205020404" pitchFamily="49" charset="0"/>
                  </a:rPr>
                  <a:t>-12</a:t>
                </a:r>
                <a:r>
                  <a:rPr lang="ru-RU" sz="2800" dirty="0">
                    <a:latin typeface="Courier New" panose="02070309020205020404" pitchFamily="49" charset="0"/>
                    <a:cs typeface="Courier New" panose="02070309020205020404" pitchFamily="49" charset="0"/>
                  </a:rPr>
                  <a:t> (порог слышимости) до 1</a:t>
                </a:r>
                <a:r>
                  <a:rPr lang="ru-RU" sz="2800" dirty="0"/>
                  <a:t> </a:t>
                </a:r>
                <a14:m>
                  <m:oMath xmlns:m="http://schemas.openxmlformats.org/officeDocument/2006/math">
                    <m:f>
                      <m:fPr>
                        <m:ctrlPr>
                          <a:rPr lang="ru-RU" sz="2800" i="1">
                            <a:latin typeface="Cambria Math" panose="02040503050406030204" pitchFamily="18" charset="0"/>
                          </a:rPr>
                        </m:ctrlPr>
                      </m:fPr>
                      <m:num>
                        <m:r>
                          <a:rPr lang="ru-RU" sz="2800" i="1">
                            <a:latin typeface="Cambria Math" panose="02040503050406030204" pitchFamily="18" charset="0"/>
                          </a:rPr>
                          <m:t>Вт</m:t>
                        </m:r>
                      </m:num>
                      <m:den>
                        <m:sSup>
                          <m:sSupPr>
                            <m:ctrlPr>
                              <a:rPr lang="en-US" sz="2800" i="1">
                                <a:latin typeface="Cambria Math" panose="02040503050406030204" pitchFamily="18" charset="0"/>
                              </a:rPr>
                            </m:ctrlPr>
                          </m:sSupPr>
                          <m:e>
                            <m:r>
                              <a:rPr lang="ru-RU" sz="2800" i="1">
                                <a:latin typeface="Cambria Math" panose="02040503050406030204" pitchFamily="18" charset="0"/>
                              </a:rPr>
                              <m:t>м</m:t>
                            </m:r>
                          </m:e>
                          <m:sup>
                            <m:r>
                              <a:rPr lang="en-US" sz="2800" i="1">
                                <a:latin typeface="Cambria Math" panose="02040503050406030204" pitchFamily="18" charset="0"/>
                              </a:rPr>
                              <m:t>2</m:t>
                            </m:r>
                          </m:sup>
                        </m:sSup>
                      </m:den>
                    </m:f>
                  </m:oMath>
                </a14:m>
                <a:r>
                  <a:rPr lang="ru-RU" sz="2800" dirty="0">
                    <a:latin typeface="Courier New" panose="02070309020205020404" pitchFamily="49" charset="0"/>
                    <a:cs typeface="Courier New" panose="02070309020205020404" pitchFamily="49" charset="0"/>
                  </a:rPr>
                  <a:t> (порог болевого ощущения).</a:t>
                </a:r>
              </a:p>
            </p:txBody>
          </p:sp>
        </mc:Choice>
        <mc:Fallback xmlns="">
          <p:sp>
            <p:nvSpPr>
              <p:cNvPr id="6" name="Прямоугольник 5">
                <a:extLst>
                  <a:ext uri="{FF2B5EF4-FFF2-40B4-BE49-F238E27FC236}">
                    <a16:creationId xmlns:a16="http://schemas.microsoft.com/office/drawing/2014/main" id="{9F5C2701-19F2-4813-A0AF-F8D724AD3D4D}"/>
                  </a:ext>
                </a:extLst>
              </p:cNvPr>
              <p:cNvSpPr>
                <a:spLocks noRot="1" noChangeAspect="1" noMove="1" noResize="1" noEditPoints="1" noAdjustHandles="1" noChangeArrowheads="1" noChangeShapeType="1" noTextEdit="1"/>
              </p:cNvSpPr>
              <p:nvPr/>
            </p:nvSpPr>
            <p:spPr>
              <a:xfrm>
                <a:off x="347932" y="4597489"/>
                <a:ext cx="11591025" cy="1572354"/>
              </a:xfrm>
              <a:prstGeom prst="rect">
                <a:avLst/>
              </a:prstGeom>
              <a:blipFill>
                <a:blip r:embed="rId3"/>
                <a:stretch>
                  <a:fillRect l="-1052" t="-4264" b="-9690"/>
                </a:stretch>
              </a:blipFill>
            </p:spPr>
            <p:txBody>
              <a:bodyPr/>
              <a:lstStyle/>
              <a:p>
                <a:r>
                  <a:rPr lang="ru-RU">
                    <a:noFill/>
                  </a:rPr>
                  <a:t> </a:t>
                </a:r>
              </a:p>
            </p:txBody>
          </p:sp>
        </mc:Fallback>
      </mc:AlternateContent>
    </p:spTree>
    <p:extLst>
      <p:ext uri="{BB962C8B-B14F-4D97-AF65-F5344CB8AC3E}">
        <p14:creationId xmlns:p14="http://schemas.microsoft.com/office/powerpoint/2010/main" val="3279431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6F1BAD49-A626-4D07-802F-193B70F3A668}"/>
              </a:ext>
            </a:extLst>
          </p:cNvPr>
          <p:cNvSpPr>
            <a:spLocks noGrp="1"/>
          </p:cNvSpPr>
          <p:nvPr>
            <p:ph type="ftr" sz="quarter" idx="11"/>
          </p:nvPr>
        </p:nvSpPr>
        <p:spPr/>
        <p:txBody>
          <a:bodyPr/>
          <a:lstStyle/>
          <a:p>
            <a:r>
              <a:rPr lang="en-US"/>
              <a:t>DVS</a:t>
            </a:r>
            <a:endParaRPr lang="ru-RU"/>
          </a:p>
        </p:txBody>
      </p:sp>
      <p:sp>
        <p:nvSpPr>
          <p:cNvPr id="3" name="Номер слайда 2">
            <a:extLst>
              <a:ext uri="{FF2B5EF4-FFF2-40B4-BE49-F238E27FC236}">
                <a16:creationId xmlns:a16="http://schemas.microsoft.com/office/drawing/2014/main" id="{9391FBD2-ED1A-473F-B567-9B47B332D8E1}"/>
              </a:ext>
            </a:extLst>
          </p:cNvPr>
          <p:cNvSpPr>
            <a:spLocks noGrp="1"/>
          </p:cNvSpPr>
          <p:nvPr>
            <p:ph type="sldNum" sz="quarter" idx="12"/>
          </p:nvPr>
        </p:nvSpPr>
        <p:spPr/>
        <p:txBody>
          <a:bodyPr/>
          <a:lstStyle/>
          <a:p>
            <a:fld id="{43A8D25B-D939-4B5A-99A4-D892B8B5A571}" type="slidenum">
              <a:rPr lang="ru-RU" smtClean="0"/>
              <a:pPr/>
              <a:t>12</a:t>
            </a:fld>
            <a:endParaRPr lang="ru-RU"/>
          </a:p>
        </p:txBody>
      </p:sp>
      <p:sp>
        <p:nvSpPr>
          <p:cNvPr id="4" name="Прямоугольник 3">
            <a:extLst>
              <a:ext uri="{FF2B5EF4-FFF2-40B4-BE49-F238E27FC236}">
                <a16:creationId xmlns:a16="http://schemas.microsoft.com/office/drawing/2014/main" id="{69EE0E14-63B9-4E29-9D15-DBC0CC46A2E8}"/>
              </a:ext>
            </a:extLst>
          </p:cNvPr>
          <p:cNvSpPr/>
          <p:nvPr/>
        </p:nvSpPr>
        <p:spPr>
          <a:xfrm>
            <a:off x="132272" y="136525"/>
            <a:ext cx="11927456" cy="3539430"/>
          </a:xfrm>
          <a:prstGeom prst="rect">
            <a:avLst/>
          </a:prstGeom>
        </p:spPr>
        <p:txBody>
          <a:bodyPr wrap="square">
            <a:spAutoFit/>
          </a:bodyPr>
          <a:lstStyle/>
          <a:p>
            <a:r>
              <a:rPr lang="ru-RU" sz="2800" dirty="0">
                <a:latin typeface="Courier New" panose="02070309020205020404" pitchFamily="49" charset="0"/>
                <a:cs typeface="Courier New" panose="02070309020205020404" pitchFamily="49" charset="0"/>
              </a:rPr>
              <a:t>Громкость не является прямо пропорциональной </a:t>
            </a:r>
          </a:p>
          <a:p>
            <a:r>
              <a:rPr lang="ru-RU" sz="2800" dirty="0">
                <a:latin typeface="Courier New" panose="02070309020205020404" pitchFamily="49" charset="0"/>
                <a:cs typeface="Courier New" panose="02070309020205020404" pitchFamily="49" charset="0"/>
              </a:rPr>
              <a:t>величиной интенсивности. Чтобы получить звук в 2 раза большей громкости, надо интенсивность увеличить в 10 раз. Волна, имеющая интенсивность 10</a:t>
            </a:r>
            <a:r>
              <a:rPr lang="ru-RU" sz="2800" baseline="30000" dirty="0">
                <a:latin typeface="Courier New" panose="02070309020205020404" pitchFamily="49" charset="0"/>
                <a:cs typeface="Courier New" panose="02070309020205020404" pitchFamily="49" charset="0"/>
              </a:rPr>
              <a:t>-2</a:t>
            </a:r>
            <a:r>
              <a:rPr lang="ru-RU" sz="2800" dirty="0">
                <a:latin typeface="Courier New" panose="02070309020205020404" pitchFamily="49" charset="0"/>
                <a:cs typeface="Courier New" panose="02070309020205020404" pitchFamily="49" charset="0"/>
              </a:rPr>
              <a:t> Вт/м</a:t>
            </a:r>
            <a:r>
              <a:rPr lang="ru-RU" sz="2800" baseline="30000" dirty="0">
                <a:latin typeface="Courier New" panose="02070309020205020404" pitchFamily="49" charset="0"/>
                <a:cs typeface="Courier New" panose="02070309020205020404" pitchFamily="49" charset="0"/>
              </a:rPr>
              <a:t>2</a:t>
            </a:r>
            <a:r>
              <a:rPr lang="ru-RU" sz="2800" dirty="0">
                <a:latin typeface="Courier New" panose="02070309020205020404" pitchFamily="49" charset="0"/>
                <a:cs typeface="Courier New" panose="02070309020205020404" pitchFamily="49" charset="0"/>
              </a:rPr>
              <a:t>, звучит в 4 раза громче, чем волна интенсивностью 10</a:t>
            </a:r>
            <a:r>
              <a:rPr lang="ru-RU" sz="2800" baseline="30000" dirty="0">
                <a:latin typeface="Courier New" panose="02070309020205020404" pitchFamily="49" charset="0"/>
                <a:cs typeface="Courier New" panose="02070309020205020404" pitchFamily="49" charset="0"/>
              </a:rPr>
              <a:t>-4</a:t>
            </a:r>
            <a:r>
              <a:rPr lang="ru-RU" sz="2800" dirty="0">
                <a:latin typeface="Courier New" panose="02070309020205020404" pitchFamily="49" charset="0"/>
                <a:cs typeface="Courier New" panose="02070309020205020404" pitchFamily="49" charset="0"/>
              </a:rPr>
              <a:t> Вт/м</a:t>
            </a:r>
            <a:r>
              <a:rPr lang="ru-RU" sz="2800" baseline="30000" dirty="0">
                <a:latin typeface="Courier New" panose="02070309020205020404" pitchFamily="49" charset="0"/>
                <a:cs typeface="Courier New" panose="02070309020205020404" pitchFamily="49" charset="0"/>
              </a:rPr>
              <a:t>2</a:t>
            </a:r>
            <a:r>
              <a:rPr lang="ru-RU" sz="2800" dirty="0">
                <a:latin typeface="Courier New" panose="02070309020205020404" pitchFamily="49" charset="0"/>
                <a:cs typeface="Courier New" panose="02070309020205020404" pitchFamily="49" charset="0"/>
              </a:rPr>
              <a:t>. Из-за этого соотношения между объективным ощущением громкости и интенсивностью звука используют логарифмическую </a:t>
            </a:r>
            <a:r>
              <a:rPr lang="ru-RU" sz="2800" dirty="0" err="1">
                <a:latin typeface="Courier New" panose="02070309020205020404" pitchFamily="49" charset="0"/>
                <a:cs typeface="Courier New" panose="02070309020205020404" pitchFamily="49" charset="0"/>
              </a:rPr>
              <a:t>щкалу</a:t>
            </a:r>
            <a:r>
              <a:rPr lang="ru-RU" sz="2800" dirty="0">
                <a:latin typeface="Courier New" panose="02070309020205020404" pitchFamily="49" charset="0"/>
                <a:cs typeface="Courier New" panose="02070309020205020404" pitchFamily="49" charset="0"/>
              </a:rPr>
              <a:t>.</a:t>
            </a:r>
          </a:p>
        </p:txBody>
      </p:sp>
      <p:pic>
        <p:nvPicPr>
          <p:cNvPr id="5" name="Рисунок 4">
            <a:extLst>
              <a:ext uri="{FF2B5EF4-FFF2-40B4-BE49-F238E27FC236}">
                <a16:creationId xmlns:a16="http://schemas.microsoft.com/office/drawing/2014/main" id="{76262E95-13ED-4480-82F2-8863905A3989}"/>
              </a:ext>
            </a:extLst>
          </p:cNvPr>
          <p:cNvPicPr>
            <a:picLocks noChangeAspect="1"/>
          </p:cNvPicPr>
          <p:nvPr/>
        </p:nvPicPr>
        <p:blipFill>
          <a:blip r:embed="rId2"/>
          <a:stretch>
            <a:fillRect/>
          </a:stretch>
        </p:blipFill>
        <p:spPr>
          <a:xfrm>
            <a:off x="3797600" y="3347851"/>
            <a:ext cx="4355800" cy="2736467"/>
          </a:xfrm>
          <a:prstGeom prst="rect">
            <a:avLst/>
          </a:prstGeom>
        </p:spPr>
      </p:pic>
    </p:spTree>
    <p:extLst>
      <p:ext uri="{BB962C8B-B14F-4D97-AF65-F5344CB8AC3E}">
        <p14:creationId xmlns:p14="http://schemas.microsoft.com/office/powerpoint/2010/main" val="1376857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234D0891-F4DE-4114-A447-9012684E7E28}"/>
              </a:ext>
            </a:extLst>
          </p:cNvPr>
          <p:cNvSpPr>
            <a:spLocks noGrp="1"/>
          </p:cNvSpPr>
          <p:nvPr>
            <p:ph type="ftr" sz="quarter" idx="11"/>
          </p:nvPr>
        </p:nvSpPr>
        <p:spPr/>
        <p:txBody>
          <a:bodyPr/>
          <a:lstStyle/>
          <a:p>
            <a:r>
              <a:rPr lang="en-US"/>
              <a:t>DVS</a:t>
            </a:r>
            <a:endParaRPr lang="ru-RU"/>
          </a:p>
        </p:txBody>
      </p:sp>
      <p:sp>
        <p:nvSpPr>
          <p:cNvPr id="3" name="Номер слайда 2">
            <a:extLst>
              <a:ext uri="{FF2B5EF4-FFF2-40B4-BE49-F238E27FC236}">
                <a16:creationId xmlns:a16="http://schemas.microsoft.com/office/drawing/2014/main" id="{8393A2E7-4C15-4242-84CB-7DB22A99F817}"/>
              </a:ext>
            </a:extLst>
          </p:cNvPr>
          <p:cNvSpPr>
            <a:spLocks noGrp="1"/>
          </p:cNvSpPr>
          <p:nvPr>
            <p:ph type="sldNum" sz="quarter" idx="12"/>
          </p:nvPr>
        </p:nvSpPr>
        <p:spPr/>
        <p:txBody>
          <a:bodyPr/>
          <a:lstStyle/>
          <a:p>
            <a:fld id="{43A8D25B-D939-4B5A-99A4-D892B8B5A571}" type="slidenum">
              <a:rPr lang="ru-RU" smtClean="0"/>
              <a:pPr/>
              <a:t>13</a:t>
            </a:fld>
            <a:endParaRPr lang="ru-RU"/>
          </a:p>
        </p:txBody>
      </p:sp>
      <p:sp>
        <p:nvSpPr>
          <p:cNvPr id="4" name="Прямоугольник 3">
            <a:extLst>
              <a:ext uri="{FF2B5EF4-FFF2-40B4-BE49-F238E27FC236}">
                <a16:creationId xmlns:a16="http://schemas.microsoft.com/office/drawing/2014/main" id="{2A05E7A4-62DE-4497-B33E-971BFEB48ACF}"/>
              </a:ext>
            </a:extLst>
          </p:cNvPr>
          <p:cNvSpPr/>
          <p:nvPr/>
        </p:nvSpPr>
        <p:spPr>
          <a:xfrm>
            <a:off x="181514" y="136525"/>
            <a:ext cx="9298916" cy="2246769"/>
          </a:xfrm>
          <a:prstGeom prst="rect">
            <a:avLst/>
          </a:prstGeom>
        </p:spPr>
        <p:txBody>
          <a:bodyPr wrap="square">
            <a:spAutoFit/>
          </a:bodyPr>
          <a:lstStyle/>
          <a:p>
            <a:pPr lvl="0" algn="just"/>
            <a:r>
              <a:rPr lang="ru-RU" sz="2800" dirty="0">
                <a:solidFill>
                  <a:prstClr val="black"/>
                </a:solidFill>
                <a:latin typeface="Courier New" panose="02070309020205020404" pitchFamily="49" charset="0"/>
                <a:cs typeface="Courier New" panose="02070309020205020404" pitchFamily="49" charset="0"/>
              </a:rPr>
              <a:t>Единицей шкалы громкости является </a:t>
            </a:r>
            <a:r>
              <a:rPr lang="ru-RU" sz="2800" b="1" dirty="0">
                <a:solidFill>
                  <a:srgbClr val="7030A0"/>
                </a:solidFill>
                <a:latin typeface="Courier New" panose="02070309020205020404" pitchFamily="49" charset="0"/>
                <a:cs typeface="Courier New" panose="02070309020205020404" pitchFamily="49" charset="0"/>
              </a:rPr>
              <a:t>бел (Б)</a:t>
            </a:r>
            <a:r>
              <a:rPr lang="ru-RU" sz="2800" dirty="0">
                <a:solidFill>
                  <a:prstClr val="black"/>
                </a:solidFill>
                <a:latin typeface="Courier New" panose="02070309020205020404" pitchFamily="49" charset="0"/>
                <a:cs typeface="Courier New" panose="02070309020205020404" pitchFamily="49" charset="0"/>
              </a:rPr>
              <a:t> или </a:t>
            </a:r>
            <a:r>
              <a:rPr lang="ru-RU" sz="2800" b="1" dirty="0">
                <a:solidFill>
                  <a:srgbClr val="7030A0"/>
                </a:solidFill>
                <a:latin typeface="Courier New" panose="02070309020205020404" pitchFamily="49" charset="0"/>
                <a:cs typeface="Courier New" panose="02070309020205020404" pitchFamily="49" charset="0"/>
              </a:rPr>
              <a:t>децибел (дБ)</a:t>
            </a:r>
            <a:r>
              <a:rPr lang="ru-RU" sz="2800" dirty="0">
                <a:solidFill>
                  <a:prstClr val="black"/>
                </a:solidFill>
                <a:latin typeface="Courier New" panose="02070309020205020404" pitchFamily="49" charset="0"/>
                <a:cs typeface="Courier New" panose="02070309020205020404" pitchFamily="49" charset="0"/>
              </a:rPr>
              <a:t>, (1 дБ = 0,1 Б), названная в честь физика </a:t>
            </a:r>
            <a:r>
              <a:rPr lang="ru-RU" sz="2800" dirty="0">
                <a:latin typeface="Courier New" panose="02070309020205020404" pitchFamily="49" charset="0"/>
                <a:cs typeface="Courier New" panose="02070309020205020404" pitchFamily="49" charset="0"/>
              </a:rPr>
              <a:t>Александра Грейама Белла</a:t>
            </a:r>
            <a:r>
              <a:rPr lang="ru-RU" sz="2800" dirty="0">
                <a:solidFill>
                  <a:prstClr val="black"/>
                </a:solidFill>
                <a:latin typeface="Courier New" panose="02070309020205020404" pitchFamily="49" charset="0"/>
                <a:cs typeface="Courier New" panose="02070309020205020404" pitchFamily="49" charset="0"/>
              </a:rPr>
              <a:t>. Уровень громкости выражается в белах:</a:t>
            </a:r>
          </a:p>
        </p:txBody>
      </p:sp>
      <p:pic>
        <p:nvPicPr>
          <p:cNvPr id="5" name="Рисунок 4">
            <a:extLst>
              <a:ext uri="{FF2B5EF4-FFF2-40B4-BE49-F238E27FC236}">
                <a16:creationId xmlns:a16="http://schemas.microsoft.com/office/drawing/2014/main" id="{598DBD79-77CB-42E1-B32D-BF3DBD87619F}"/>
              </a:ext>
            </a:extLst>
          </p:cNvPr>
          <p:cNvPicPr>
            <a:picLocks noChangeAspect="1"/>
          </p:cNvPicPr>
          <p:nvPr/>
        </p:nvPicPr>
        <p:blipFill>
          <a:blip r:embed="rId2"/>
          <a:stretch>
            <a:fillRect/>
          </a:stretch>
        </p:blipFill>
        <p:spPr>
          <a:xfrm>
            <a:off x="9796435" y="716532"/>
            <a:ext cx="1868697" cy="2803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F1AB180-5EC7-40B7-86FA-0EA79E921FB5}"/>
                  </a:ext>
                </a:extLst>
              </p:cNvPr>
              <p:cNvSpPr txBox="1"/>
              <p:nvPr/>
            </p:nvSpPr>
            <p:spPr>
              <a:xfrm>
                <a:off x="4859726" y="1908778"/>
                <a:ext cx="1609608" cy="879793"/>
              </a:xfrm>
              <a:prstGeom prst="rect">
                <a:avLst/>
              </a:prstGeom>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u-RU" sz="2800" b="0" i="1" smtClean="0">
                          <a:latin typeface="Cambria Math" panose="02040503050406030204" pitchFamily="18" charset="0"/>
                        </a:rPr>
                        <m:t>А=</m:t>
                      </m:r>
                      <m:r>
                        <a:rPr lang="en-US" sz="2800" b="0" i="1" smtClean="0">
                          <a:latin typeface="Cambria Math" panose="02040503050406030204" pitchFamily="18" charset="0"/>
                        </a:rPr>
                        <m:t>𝑙𝑔</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𝐼</m:t>
                          </m:r>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𝐼</m:t>
                              </m:r>
                            </m:e>
                            <m:sub>
                              <m:r>
                                <a:rPr lang="en-US" sz="2800" b="0" i="1" smtClean="0">
                                  <a:latin typeface="Cambria Math" panose="02040503050406030204" pitchFamily="18" charset="0"/>
                                </a:rPr>
                                <m:t>0</m:t>
                              </m:r>
                            </m:sub>
                          </m:sSub>
                        </m:den>
                      </m:f>
                      <m:r>
                        <a:rPr lang="en-US" sz="2800" b="0" i="1" smtClean="0">
                          <a:latin typeface="Cambria Math" panose="02040503050406030204" pitchFamily="18" charset="0"/>
                        </a:rPr>
                        <m:t>;</m:t>
                      </m:r>
                    </m:oMath>
                  </m:oMathPara>
                </a14:m>
                <a:endParaRPr lang="ru-RU" sz="2800" dirty="0"/>
              </a:p>
            </p:txBody>
          </p:sp>
        </mc:Choice>
        <mc:Fallback xmlns="">
          <p:sp>
            <p:nvSpPr>
              <p:cNvPr id="6" name="TextBox 5">
                <a:extLst>
                  <a:ext uri="{FF2B5EF4-FFF2-40B4-BE49-F238E27FC236}">
                    <a16:creationId xmlns:a16="http://schemas.microsoft.com/office/drawing/2014/main" id="{6F1AB180-5EC7-40B7-86FA-0EA79E921FB5}"/>
                  </a:ext>
                </a:extLst>
              </p:cNvPr>
              <p:cNvSpPr txBox="1">
                <a:spLocks noRot="1" noChangeAspect="1" noMove="1" noResize="1" noEditPoints="1" noAdjustHandles="1" noChangeArrowheads="1" noChangeShapeType="1" noTextEdit="1"/>
              </p:cNvSpPr>
              <p:nvPr/>
            </p:nvSpPr>
            <p:spPr>
              <a:xfrm>
                <a:off x="4859726" y="1908778"/>
                <a:ext cx="1609608" cy="879793"/>
              </a:xfrm>
              <a:prstGeom prst="rect">
                <a:avLst/>
              </a:prstGeom>
              <a:blipFill>
                <a:blip r:embed="rId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 name="Прямоугольник 6">
                <a:extLst>
                  <a:ext uri="{FF2B5EF4-FFF2-40B4-BE49-F238E27FC236}">
                    <a16:creationId xmlns:a16="http://schemas.microsoft.com/office/drawing/2014/main" id="{73384C42-4317-478A-B204-1A04DA08DD42}"/>
                  </a:ext>
                </a:extLst>
              </p:cNvPr>
              <p:cNvSpPr/>
              <p:nvPr/>
            </p:nvSpPr>
            <p:spPr>
              <a:xfrm>
                <a:off x="181514" y="2788571"/>
                <a:ext cx="9350674" cy="954107"/>
              </a:xfrm>
              <a:prstGeom prst="rect">
                <a:avLst/>
              </a:prstGeom>
            </p:spPr>
            <p:txBody>
              <a:bodyPr wrap="square">
                <a:spAutoFit/>
              </a:bodyPr>
              <a:lstStyle/>
              <a:p>
                <a:r>
                  <a:rPr lang="ru-RU" sz="2800" dirty="0">
                    <a:latin typeface="Courier New" panose="02070309020205020404" pitchFamily="49" charset="0"/>
                    <a:cs typeface="Courier New" panose="02070309020205020404" pitchFamily="49" charset="0"/>
                  </a:rPr>
                  <a:t>Где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𝐼</m:t>
                        </m:r>
                      </m:e>
                      <m:sub>
                        <m:r>
                          <a:rPr lang="en-US" sz="2800" i="1">
                            <a:latin typeface="Cambria Math" panose="02040503050406030204" pitchFamily="18" charset="0"/>
                          </a:rPr>
                          <m:t>0</m:t>
                        </m:r>
                      </m:sub>
                    </m:sSub>
                    <m:r>
                      <a:rPr lang="en-US" sz="2800" i="1">
                        <a:latin typeface="Cambria Math" panose="02040503050406030204" pitchFamily="18" charset="0"/>
                      </a:rPr>
                      <m:t> </m:t>
                    </m:r>
                  </m:oMath>
                </a14:m>
                <a:r>
                  <a:rPr lang="ru-RU" sz="2800" dirty="0">
                    <a:latin typeface="Courier New" panose="02070309020205020404" pitchFamily="49" charset="0"/>
                    <a:cs typeface="Courier New" panose="02070309020205020404" pitchFamily="49" charset="0"/>
                  </a:rPr>
                  <a:t>= 10</a:t>
                </a:r>
                <a:r>
                  <a:rPr lang="ru-RU" sz="2800" baseline="30000" dirty="0">
                    <a:latin typeface="Courier New" panose="02070309020205020404" pitchFamily="49" charset="0"/>
                    <a:cs typeface="Courier New" panose="02070309020205020404" pitchFamily="49" charset="0"/>
                  </a:rPr>
                  <a:t>-12</a:t>
                </a:r>
                <a:r>
                  <a:rPr lang="ru-RU" sz="2800" dirty="0">
                    <a:latin typeface="Courier New" panose="02070309020205020404" pitchFamily="49" charset="0"/>
                    <a:cs typeface="Courier New" panose="02070309020205020404" pitchFamily="49" charset="0"/>
                  </a:rPr>
                  <a:t> Вт/м</a:t>
                </a:r>
                <a:r>
                  <a:rPr lang="ru-RU" sz="2800" baseline="30000" dirty="0">
                    <a:latin typeface="Courier New" panose="02070309020205020404" pitchFamily="49" charset="0"/>
                    <a:cs typeface="Courier New" panose="02070309020205020404" pitchFamily="49" charset="0"/>
                  </a:rPr>
                  <a:t>2</a:t>
                </a:r>
                <a:r>
                  <a:rPr lang="ru-RU" sz="2800" dirty="0">
                    <a:latin typeface="Courier New" panose="02070309020205020404" pitchFamily="49" charset="0"/>
                    <a:cs typeface="Courier New" panose="02070309020205020404" pitchFamily="49" charset="0"/>
                  </a:rPr>
                  <a:t> порог слышимости (усредненный).</a:t>
                </a:r>
              </a:p>
            </p:txBody>
          </p:sp>
        </mc:Choice>
        <mc:Fallback xmlns="">
          <p:sp>
            <p:nvSpPr>
              <p:cNvPr id="7" name="Прямоугольник 6">
                <a:extLst>
                  <a:ext uri="{FF2B5EF4-FFF2-40B4-BE49-F238E27FC236}">
                    <a16:creationId xmlns:a16="http://schemas.microsoft.com/office/drawing/2014/main" id="{73384C42-4317-478A-B204-1A04DA08DD42}"/>
                  </a:ext>
                </a:extLst>
              </p:cNvPr>
              <p:cNvSpPr>
                <a:spLocks noRot="1" noChangeAspect="1" noMove="1" noResize="1" noEditPoints="1" noAdjustHandles="1" noChangeArrowheads="1" noChangeShapeType="1" noTextEdit="1"/>
              </p:cNvSpPr>
              <p:nvPr/>
            </p:nvSpPr>
            <p:spPr>
              <a:xfrm>
                <a:off x="181514" y="2788571"/>
                <a:ext cx="9350674" cy="954107"/>
              </a:xfrm>
              <a:prstGeom prst="rect">
                <a:avLst/>
              </a:prstGeom>
              <a:blipFill>
                <a:blip r:embed="rId4"/>
                <a:stretch>
                  <a:fillRect l="-1369" t="-6369" b="-15924"/>
                </a:stretch>
              </a:blipFill>
            </p:spPr>
            <p:txBody>
              <a:bodyPr/>
              <a:lstStyle/>
              <a:p>
                <a:r>
                  <a:rPr lang="ru-RU">
                    <a:noFill/>
                  </a:rPr>
                  <a:t> </a:t>
                </a:r>
              </a:p>
            </p:txBody>
          </p:sp>
        </mc:Fallback>
      </mc:AlternateContent>
      <p:sp>
        <p:nvSpPr>
          <p:cNvPr id="8" name="Прямоугольник 7">
            <a:extLst>
              <a:ext uri="{FF2B5EF4-FFF2-40B4-BE49-F238E27FC236}">
                <a16:creationId xmlns:a16="http://schemas.microsoft.com/office/drawing/2014/main" id="{8CDEAFD7-BD8F-443D-8EC6-DFF30103A2C9}"/>
              </a:ext>
            </a:extLst>
          </p:cNvPr>
          <p:cNvSpPr/>
          <p:nvPr/>
        </p:nvSpPr>
        <p:spPr>
          <a:xfrm>
            <a:off x="181514" y="3886481"/>
            <a:ext cx="11828972" cy="2246769"/>
          </a:xfrm>
          <a:prstGeom prst="rect">
            <a:avLst/>
          </a:prstGeom>
        </p:spPr>
        <p:txBody>
          <a:bodyPr wrap="square">
            <a:spAutoFit/>
          </a:bodyPr>
          <a:lstStyle/>
          <a:p>
            <a:r>
              <a:rPr lang="ru-RU" sz="2000" dirty="0">
                <a:latin typeface="Courier New" panose="02070309020205020404" pitchFamily="49" charset="0"/>
                <a:cs typeface="Courier New" panose="02070309020205020404" pitchFamily="49" charset="0"/>
              </a:rPr>
              <a:t>Громкие звуки вредны для нашего организма. </a:t>
            </a:r>
            <a:r>
              <a:rPr lang="ru-RU" sz="2000" b="1" dirty="0">
                <a:latin typeface="Courier New" panose="02070309020205020404" pitchFamily="49" charset="0"/>
                <a:cs typeface="Courier New" panose="02070309020205020404" pitchFamily="49" charset="0"/>
              </a:rPr>
              <a:t>Санитарная норма равна 30—40 дБ</a:t>
            </a:r>
            <a:r>
              <a:rPr lang="ru-RU" sz="2000" dirty="0">
                <a:latin typeface="Courier New" panose="02070309020205020404" pitchFamily="49" charset="0"/>
                <a:cs typeface="Courier New" panose="02070309020205020404" pitchFamily="49" charset="0"/>
              </a:rPr>
              <a:t>. Это громкость спокойной тихой беседы.</a:t>
            </a:r>
          </a:p>
          <a:p>
            <a:r>
              <a:rPr lang="ru-RU" sz="2000" b="1" dirty="0">
                <a:latin typeface="Courier New" panose="02070309020205020404" pitchFamily="49" charset="0"/>
                <a:cs typeface="Courier New" panose="02070309020205020404" pitchFamily="49" charset="0"/>
              </a:rPr>
              <a:t>Шумовая болезнь: </a:t>
            </a:r>
            <a:r>
              <a:rPr lang="ru-RU" sz="2000" dirty="0">
                <a:latin typeface="Courier New" panose="02070309020205020404" pitchFamily="49" charset="0"/>
                <a:cs typeface="Courier New" panose="02070309020205020404" pitchFamily="49" charset="0"/>
              </a:rPr>
              <a:t>высокое артериальное давление крови, нервная возбудимость, тугоухость, быстрая утомляемость, плохой сон.</a:t>
            </a:r>
          </a:p>
          <a:p>
            <a:r>
              <a:rPr lang="ru-RU" sz="2000" dirty="0">
                <a:latin typeface="Courier New" panose="02070309020205020404" pitchFamily="49" charset="0"/>
                <a:cs typeface="Courier New" panose="02070309020205020404" pitchFamily="49" charset="0"/>
              </a:rPr>
              <a:t>Интенсивность и громкость звука от различных источников: реактивный самолет— 140 дБ, 100 Вт/м</a:t>
            </a:r>
            <a:r>
              <a:rPr lang="ru-RU" sz="2000" baseline="30000" dirty="0">
                <a:latin typeface="Courier New" panose="02070309020205020404" pitchFamily="49" charset="0"/>
                <a:cs typeface="Courier New" panose="02070309020205020404" pitchFamily="49" charset="0"/>
              </a:rPr>
              <a:t>2</a:t>
            </a:r>
            <a:r>
              <a:rPr lang="ru-RU" sz="2000" dirty="0">
                <a:latin typeface="Courier New" panose="02070309020205020404" pitchFamily="49" charset="0"/>
                <a:cs typeface="Courier New" panose="02070309020205020404" pitchFamily="49" charset="0"/>
              </a:rPr>
              <a:t> ; рок-музыка в закрытом помещении — 120 дБ, 1 Вт/м</a:t>
            </a:r>
            <a:r>
              <a:rPr lang="ru-RU" sz="2000" baseline="30000" dirty="0">
                <a:latin typeface="Courier New" panose="02070309020205020404" pitchFamily="49" charset="0"/>
                <a:cs typeface="Courier New" panose="02070309020205020404" pitchFamily="49" charset="0"/>
              </a:rPr>
              <a:t>2</a:t>
            </a:r>
            <a:r>
              <a:rPr lang="ru-RU" sz="2000" dirty="0">
                <a:latin typeface="Courier New" panose="02070309020205020404" pitchFamily="49" charset="0"/>
                <a:cs typeface="Courier New" panose="02070309020205020404" pitchFamily="49" charset="0"/>
              </a:rPr>
              <a:t>; обычный разговор (50 см от него) — 65 дБ, 3,2-10</a:t>
            </a:r>
            <a:r>
              <a:rPr lang="ru-RU" sz="2000" baseline="30000" dirty="0">
                <a:latin typeface="Courier New" panose="02070309020205020404" pitchFamily="49" charset="0"/>
                <a:cs typeface="Courier New" panose="02070309020205020404" pitchFamily="49" charset="0"/>
              </a:rPr>
              <a:t>-6</a:t>
            </a:r>
            <a:r>
              <a:rPr lang="ru-RU" sz="2000" dirty="0">
                <a:latin typeface="Courier New" panose="02070309020205020404" pitchFamily="49" charset="0"/>
                <a:cs typeface="Courier New" panose="02070309020205020404" pitchFamily="49" charset="0"/>
              </a:rPr>
              <a:t> Вт/м</a:t>
            </a:r>
            <a:r>
              <a:rPr lang="ru-RU" sz="2000" baseline="30000" dirty="0">
                <a:latin typeface="Courier New" panose="02070309020205020404" pitchFamily="49" charset="0"/>
                <a:cs typeface="Courier New" panose="02070309020205020404" pitchFamily="49" charset="0"/>
              </a:rPr>
              <a:t>2</a:t>
            </a:r>
            <a:r>
              <a:rPr lang="ru-RU" sz="2000"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3461066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211E8126-E207-413D-AD18-159F62AC319A}"/>
              </a:ext>
            </a:extLst>
          </p:cNvPr>
          <p:cNvSpPr>
            <a:spLocks noGrp="1"/>
          </p:cNvSpPr>
          <p:nvPr>
            <p:ph type="ftr" sz="quarter" idx="11"/>
          </p:nvPr>
        </p:nvSpPr>
        <p:spPr/>
        <p:txBody>
          <a:bodyPr/>
          <a:lstStyle/>
          <a:p>
            <a:r>
              <a:rPr lang="en-US"/>
              <a:t>DVS</a:t>
            </a:r>
            <a:endParaRPr lang="ru-RU"/>
          </a:p>
        </p:txBody>
      </p:sp>
      <p:sp>
        <p:nvSpPr>
          <p:cNvPr id="3" name="Номер слайда 2">
            <a:extLst>
              <a:ext uri="{FF2B5EF4-FFF2-40B4-BE49-F238E27FC236}">
                <a16:creationId xmlns:a16="http://schemas.microsoft.com/office/drawing/2014/main" id="{357487A0-AB4F-441B-A080-FEAC75A828EA}"/>
              </a:ext>
            </a:extLst>
          </p:cNvPr>
          <p:cNvSpPr>
            <a:spLocks noGrp="1"/>
          </p:cNvSpPr>
          <p:nvPr>
            <p:ph type="sldNum" sz="quarter" idx="12"/>
          </p:nvPr>
        </p:nvSpPr>
        <p:spPr/>
        <p:txBody>
          <a:bodyPr/>
          <a:lstStyle/>
          <a:p>
            <a:fld id="{43A8D25B-D939-4B5A-99A4-D892B8B5A571}" type="slidenum">
              <a:rPr lang="ru-RU" smtClean="0"/>
              <a:pPr/>
              <a:t>14</a:t>
            </a:fld>
            <a:endParaRPr lang="ru-RU"/>
          </a:p>
        </p:txBody>
      </p:sp>
      <p:sp>
        <p:nvSpPr>
          <p:cNvPr id="4" name="Прямоугольник 3">
            <a:extLst>
              <a:ext uri="{FF2B5EF4-FFF2-40B4-BE49-F238E27FC236}">
                <a16:creationId xmlns:a16="http://schemas.microsoft.com/office/drawing/2014/main" id="{EA26FAAC-E6A5-4BBD-9288-966DEEF97CA9}"/>
              </a:ext>
            </a:extLst>
          </p:cNvPr>
          <p:cNvSpPr/>
          <p:nvPr/>
        </p:nvSpPr>
        <p:spPr>
          <a:xfrm>
            <a:off x="158151" y="652422"/>
            <a:ext cx="11875698" cy="2246769"/>
          </a:xfrm>
          <a:prstGeom prst="rect">
            <a:avLst/>
          </a:prstGeom>
        </p:spPr>
        <p:txBody>
          <a:bodyPr wrap="square">
            <a:spAutoFit/>
          </a:bodyPr>
          <a:lstStyle/>
          <a:p>
            <a:r>
              <a:rPr lang="ru-RU" sz="2800" dirty="0">
                <a:solidFill>
                  <a:srgbClr val="7030A0"/>
                </a:solidFill>
                <a:latin typeface="Courier New" panose="02070309020205020404" pitchFamily="49" charset="0"/>
              </a:rPr>
              <a:t>Высота звука </a:t>
            </a:r>
            <a:r>
              <a:rPr lang="ru-RU" sz="2800" dirty="0">
                <a:solidFill>
                  <a:srgbClr val="000000"/>
                </a:solidFill>
                <a:latin typeface="Courier New" panose="02070309020205020404" pitchFamily="49" charset="0"/>
              </a:rPr>
              <a:t>зависит от частоты колебании: чем &gt; </a:t>
            </a:r>
            <a:r>
              <a:rPr lang="el-GR" sz="2800" dirty="0">
                <a:solidFill>
                  <a:srgbClr val="000000"/>
                </a:solidFill>
                <a:latin typeface="Courier New" panose="02070309020205020404" pitchFamily="49" charset="0"/>
              </a:rPr>
              <a:t>ν</a:t>
            </a:r>
            <a:r>
              <a:rPr lang="en-US" sz="2800" dirty="0">
                <a:solidFill>
                  <a:srgbClr val="000000"/>
                </a:solidFill>
                <a:latin typeface="Courier New" panose="02070309020205020404" pitchFamily="49" charset="0"/>
              </a:rPr>
              <a:t>, </a:t>
            </a:r>
            <a:r>
              <a:rPr lang="ru-RU" sz="2800" dirty="0">
                <a:solidFill>
                  <a:srgbClr val="000000"/>
                </a:solidFill>
                <a:latin typeface="Courier New" panose="02070309020205020404" pitchFamily="49" charset="0"/>
              </a:rPr>
              <a:t>тем выше звук.</a:t>
            </a:r>
          </a:p>
          <a:p>
            <a:r>
              <a:rPr lang="ru-RU" sz="2800" dirty="0">
                <a:solidFill>
                  <a:srgbClr val="7030A0"/>
                </a:solidFill>
                <a:latin typeface="Courier New" panose="02070309020205020404" pitchFamily="49" charset="0"/>
              </a:rPr>
              <a:t>Тембр звука </a:t>
            </a:r>
            <a:r>
              <a:rPr lang="ru-RU" sz="2800" dirty="0">
                <a:solidFill>
                  <a:srgbClr val="000000"/>
                </a:solidFill>
                <a:latin typeface="Courier New" panose="02070309020205020404" pitchFamily="49" charset="0"/>
              </a:rPr>
              <a:t>позволяет различать два звука одинаковой высоты и громкости, издаваемых различными инструментами. Он зависит от спектрального состава.</a:t>
            </a:r>
          </a:p>
        </p:txBody>
      </p:sp>
      <p:pic>
        <p:nvPicPr>
          <p:cNvPr id="5" name="Рисунок 4">
            <a:extLst>
              <a:ext uri="{FF2B5EF4-FFF2-40B4-BE49-F238E27FC236}">
                <a16:creationId xmlns:a16="http://schemas.microsoft.com/office/drawing/2014/main" id="{10007F08-3E87-44B0-BC35-FBE2BB9381C2}"/>
              </a:ext>
            </a:extLst>
          </p:cNvPr>
          <p:cNvPicPr>
            <a:picLocks noChangeAspect="1"/>
          </p:cNvPicPr>
          <p:nvPr/>
        </p:nvPicPr>
        <p:blipFill>
          <a:blip r:embed="rId2"/>
          <a:stretch>
            <a:fillRect/>
          </a:stretch>
        </p:blipFill>
        <p:spPr>
          <a:xfrm>
            <a:off x="1595885" y="2768987"/>
            <a:ext cx="8281836" cy="3518352"/>
          </a:xfrm>
          <a:prstGeom prst="rect">
            <a:avLst/>
          </a:prstGeom>
        </p:spPr>
      </p:pic>
    </p:spTree>
    <p:extLst>
      <p:ext uri="{BB962C8B-B14F-4D97-AF65-F5344CB8AC3E}">
        <p14:creationId xmlns:p14="http://schemas.microsoft.com/office/powerpoint/2010/main" val="1134971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53E3A833-9D29-4A95-A304-9F3242A237D1}"/>
              </a:ext>
            </a:extLst>
          </p:cNvPr>
          <p:cNvSpPr>
            <a:spLocks noGrp="1"/>
          </p:cNvSpPr>
          <p:nvPr>
            <p:ph type="ftr" sz="quarter" idx="11"/>
          </p:nvPr>
        </p:nvSpPr>
        <p:spPr/>
        <p:txBody>
          <a:bodyPr/>
          <a:lstStyle/>
          <a:p>
            <a:r>
              <a:rPr lang="en-US"/>
              <a:t>DVS</a:t>
            </a:r>
            <a:endParaRPr lang="ru-RU"/>
          </a:p>
        </p:txBody>
      </p:sp>
      <p:sp>
        <p:nvSpPr>
          <p:cNvPr id="3" name="Номер слайда 2">
            <a:extLst>
              <a:ext uri="{FF2B5EF4-FFF2-40B4-BE49-F238E27FC236}">
                <a16:creationId xmlns:a16="http://schemas.microsoft.com/office/drawing/2014/main" id="{A392C876-B5C6-45ED-AC29-6AE356857E70}"/>
              </a:ext>
            </a:extLst>
          </p:cNvPr>
          <p:cNvSpPr>
            <a:spLocks noGrp="1"/>
          </p:cNvSpPr>
          <p:nvPr>
            <p:ph type="sldNum" sz="quarter" idx="12"/>
          </p:nvPr>
        </p:nvSpPr>
        <p:spPr/>
        <p:txBody>
          <a:bodyPr/>
          <a:lstStyle/>
          <a:p>
            <a:fld id="{43A8D25B-D939-4B5A-99A4-D892B8B5A571}" type="slidenum">
              <a:rPr lang="ru-RU" smtClean="0"/>
              <a:pPr/>
              <a:t>15</a:t>
            </a:fld>
            <a:endParaRPr lang="ru-RU"/>
          </a:p>
        </p:txBody>
      </p:sp>
      <p:sp>
        <p:nvSpPr>
          <p:cNvPr id="4" name="Прямоугольник 3">
            <a:extLst>
              <a:ext uri="{FF2B5EF4-FFF2-40B4-BE49-F238E27FC236}">
                <a16:creationId xmlns:a16="http://schemas.microsoft.com/office/drawing/2014/main" id="{C8D7D740-3E17-4FA6-A787-9FF74542BD49}"/>
              </a:ext>
            </a:extLst>
          </p:cNvPr>
          <p:cNvSpPr/>
          <p:nvPr/>
        </p:nvSpPr>
        <p:spPr>
          <a:xfrm>
            <a:off x="89140" y="136525"/>
            <a:ext cx="11961962" cy="3539430"/>
          </a:xfrm>
          <a:prstGeom prst="rect">
            <a:avLst/>
          </a:prstGeom>
        </p:spPr>
        <p:txBody>
          <a:bodyPr wrap="square">
            <a:spAutoFit/>
          </a:bodyPr>
          <a:lstStyle/>
          <a:p>
            <a:pPr algn="ctr"/>
            <a:r>
              <a:rPr lang="ru-RU" sz="2800" b="1" dirty="0">
                <a:latin typeface="Courier New" panose="02070309020205020404" pitchFamily="49" charset="0"/>
                <a:cs typeface="Courier New" panose="02070309020205020404" pitchFamily="49" charset="0"/>
              </a:rPr>
              <a:t>Ультразвук</a:t>
            </a:r>
          </a:p>
          <a:p>
            <a:r>
              <a:rPr lang="ru-RU" sz="2800" dirty="0">
                <a:solidFill>
                  <a:srgbClr val="7030A0"/>
                </a:solidFill>
                <a:latin typeface="Courier New" panose="02070309020205020404" pitchFamily="49" charset="0"/>
                <a:cs typeface="Courier New" panose="02070309020205020404" pitchFamily="49" charset="0"/>
              </a:rPr>
              <a:t>Применяется: </a:t>
            </a:r>
            <a:r>
              <a:rPr lang="ru-RU" sz="2800" dirty="0">
                <a:latin typeface="Courier New" panose="02070309020205020404" pitchFamily="49" charset="0"/>
                <a:cs typeface="Courier New" panose="02070309020205020404" pitchFamily="49" charset="0"/>
              </a:rPr>
              <a:t>эхолот для определения глубины моря, приготовление эмульсий (вода, масло), отмывка деталей, дубление кожи, обнаружение дефектов в металлических изделиях, в медицин не и др.</a:t>
            </a:r>
          </a:p>
          <a:p>
            <a:r>
              <a:rPr lang="ru-RU" sz="2800" dirty="0">
                <a:latin typeface="Courier New" panose="02070309020205020404" pitchFamily="49" charset="0"/>
                <a:cs typeface="Courier New" panose="02070309020205020404" pitchFamily="49" charset="0"/>
              </a:rPr>
              <a:t>Распространяется на значительные расстояния в твердых телах и жидкостях. Переносит энергию значительно большую, чем звуковая волна.</a:t>
            </a:r>
          </a:p>
        </p:txBody>
      </p:sp>
      <p:pic>
        <p:nvPicPr>
          <p:cNvPr id="5" name="Рисунок 4">
            <a:extLst>
              <a:ext uri="{FF2B5EF4-FFF2-40B4-BE49-F238E27FC236}">
                <a16:creationId xmlns:a16="http://schemas.microsoft.com/office/drawing/2014/main" id="{DFC1BB7D-ADB3-46AF-ADE1-337E1611D895}"/>
              </a:ext>
            </a:extLst>
          </p:cNvPr>
          <p:cNvPicPr>
            <a:picLocks noChangeAspect="1"/>
          </p:cNvPicPr>
          <p:nvPr/>
        </p:nvPicPr>
        <p:blipFill>
          <a:blip r:embed="rId2"/>
          <a:stretch>
            <a:fillRect/>
          </a:stretch>
        </p:blipFill>
        <p:spPr>
          <a:xfrm>
            <a:off x="9299274" y="3606943"/>
            <a:ext cx="2596551" cy="2596551"/>
          </a:xfrm>
          <a:prstGeom prst="rect">
            <a:avLst/>
          </a:prstGeom>
        </p:spPr>
      </p:pic>
      <p:pic>
        <p:nvPicPr>
          <p:cNvPr id="6" name="Рисунок 5">
            <a:extLst>
              <a:ext uri="{FF2B5EF4-FFF2-40B4-BE49-F238E27FC236}">
                <a16:creationId xmlns:a16="http://schemas.microsoft.com/office/drawing/2014/main" id="{BA920292-FCAB-4586-B072-F2DA8DDD74DC}"/>
              </a:ext>
            </a:extLst>
          </p:cNvPr>
          <p:cNvPicPr>
            <a:picLocks noChangeAspect="1"/>
          </p:cNvPicPr>
          <p:nvPr/>
        </p:nvPicPr>
        <p:blipFill>
          <a:blip r:embed="rId3"/>
          <a:stretch>
            <a:fillRect/>
          </a:stretch>
        </p:blipFill>
        <p:spPr>
          <a:xfrm>
            <a:off x="140898" y="3592567"/>
            <a:ext cx="2679940" cy="2679940"/>
          </a:xfrm>
          <a:prstGeom prst="rect">
            <a:avLst/>
          </a:prstGeom>
        </p:spPr>
      </p:pic>
      <p:pic>
        <p:nvPicPr>
          <p:cNvPr id="7" name="Рисунок 6">
            <a:extLst>
              <a:ext uri="{FF2B5EF4-FFF2-40B4-BE49-F238E27FC236}">
                <a16:creationId xmlns:a16="http://schemas.microsoft.com/office/drawing/2014/main" id="{226BC520-C09D-4DF4-B5C1-2C0BFC157D8A}"/>
              </a:ext>
            </a:extLst>
          </p:cNvPr>
          <p:cNvPicPr>
            <a:picLocks noChangeAspect="1"/>
          </p:cNvPicPr>
          <p:nvPr/>
        </p:nvPicPr>
        <p:blipFill>
          <a:blip r:embed="rId4"/>
          <a:stretch>
            <a:fillRect/>
          </a:stretch>
        </p:blipFill>
        <p:spPr>
          <a:xfrm>
            <a:off x="4106173" y="3675955"/>
            <a:ext cx="3459732" cy="2438320"/>
          </a:xfrm>
          <a:prstGeom prst="rect">
            <a:avLst/>
          </a:prstGeom>
        </p:spPr>
      </p:pic>
    </p:spTree>
    <p:extLst>
      <p:ext uri="{BB962C8B-B14F-4D97-AF65-F5344CB8AC3E}">
        <p14:creationId xmlns:p14="http://schemas.microsoft.com/office/powerpoint/2010/main" val="4293077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660B5695-ABA3-42E2-A9E8-F9B349501BAE}"/>
              </a:ext>
            </a:extLst>
          </p:cNvPr>
          <p:cNvSpPr>
            <a:spLocks noGrp="1"/>
          </p:cNvSpPr>
          <p:nvPr>
            <p:ph type="ftr" sz="quarter" idx="11"/>
          </p:nvPr>
        </p:nvSpPr>
        <p:spPr/>
        <p:txBody>
          <a:bodyPr/>
          <a:lstStyle/>
          <a:p>
            <a:r>
              <a:rPr lang="en-US"/>
              <a:t>DVS</a:t>
            </a:r>
            <a:endParaRPr lang="ru-RU"/>
          </a:p>
        </p:txBody>
      </p:sp>
      <p:sp>
        <p:nvSpPr>
          <p:cNvPr id="3" name="Номер слайда 2">
            <a:extLst>
              <a:ext uri="{FF2B5EF4-FFF2-40B4-BE49-F238E27FC236}">
                <a16:creationId xmlns:a16="http://schemas.microsoft.com/office/drawing/2014/main" id="{95FF6BBD-B1BF-4F34-B43C-E88C1A8352B2}"/>
              </a:ext>
            </a:extLst>
          </p:cNvPr>
          <p:cNvSpPr>
            <a:spLocks noGrp="1"/>
          </p:cNvSpPr>
          <p:nvPr>
            <p:ph type="sldNum" sz="quarter" idx="12"/>
          </p:nvPr>
        </p:nvSpPr>
        <p:spPr/>
        <p:txBody>
          <a:bodyPr/>
          <a:lstStyle/>
          <a:p>
            <a:fld id="{43A8D25B-D939-4B5A-99A4-D892B8B5A571}" type="slidenum">
              <a:rPr lang="ru-RU" smtClean="0"/>
              <a:pPr/>
              <a:t>16</a:t>
            </a:fld>
            <a:endParaRPr lang="ru-RU"/>
          </a:p>
        </p:txBody>
      </p:sp>
      <p:sp>
        <p:nvSpPr>
          <p:cNvPr id="4" name="Прямоугольник 3">
            <a:extLst>
              <a:ext uri="{FF2B5EF4-FFF2-40B4-BE49-F238E27FC236}">
                <a16:creationId xmlns:a16="http://schemas.microsoft.com/office/drawing/2014/main" id="{65583F4A-4D63-4BE6-9553-8AEA01AC89ED}"/>
              </a:ext>
            </a:extLst>
          </p:cNvPr>
          <p:cNvSpPr/>
          <p:nvPr/>
        </p:nvSpPr>
        <p:spPr>
          <a:xfrm>
            <a:off x="89140" y="136525"/>
            <a:ext cx="11961962" cy="3539430"/>
          </a:xfrm>
          <a:prstGeom prst="rect">
            <a:avLst/>
          </a:prstGeom>
        </p:spPr>
        <p:txBody>
          <a:bodyPr wrap="square">
            <a:spAutoFit/>
          </a:bodyPr>
          <a:lstStyle/>
          <a:p>
            <a:pPr algn="ctr"/>
            <a:r>
              <a:rPr lang="ru-RU" sz="2800" b="1" dirty="0">
                <a:latin typeface="Courier New" panose="02070309020205020404" pitchFamily="49" charset="0"/>
                <a:cs typeface="Courier New" panose="02070309020205020404" pitchFamily="49" charset="0"/>
              </a:rPr>
              <a:t>Инфразвук</a:t>
            </a:r>
          </a:p>
          <a:p>
            <a:r>
              <a:rPr lang="ru-RU" sz="2800" dirty="0">
                <a:latin typeface="Courier New" panose="02070309020205020404" pitchFamily="49" charset="0"/>
                <a:cs typeface="Courier New" panose="02070309020205020404" pitchFamily="49" charset="0"/>
              </a:rPr>
              <a:t>Звуковые волны, имеющие частоту ниже воспринимаемой человеческим ухом. За верхнюю границу частотного диапазона инфразвука обычно принимают 16 Гц. Нижняя же граница инфразвукового диапазона условно определена как 0,001 Гц. Практический интерес могут представлять колебания от десятых и даже сотых долей герц, то есть с периодами в десятки секунд.</a:t>
            </a:r>
            <a:endParaRPr lang="ru-RU" sz="2800" dirty="0">
              <a:solidFill>
                <a:srgbClr val="7030A0"/>
              </a:solidFill>
              <a:latin typeface="Courier New" panose="02070309020205020404" pitchFamily="49" charset="0"/>
              <a:cs typeface="Courier New" panose="02070309020205020404" pitchFamily="49" charset="0"/>
            </a:endParaRPr>
          </a:p>
        </p:txBody>
      </p:sp>
      <p:pic>
        <p:nvPicPr>
          <p:cNvPr id="5" name="Рисунок 4">
            <a:extLst>
              <a:ext uri="{FF2B5EF4-FFF2-40B4-BE49-F238E27FC236}">
                <a16:creationId xmlns:a16="http://schemas.microsoft.com/office/drawing/2014/main" id="{2A3D5069-4918-4EE1-87D5-C1AD10BAAD9C}"/>
              </a:ext>
            </a:extLst>
          </p:cNvPr>
          <p:cNvPicPr>
            <a:picLocks noChangeAspect="1"/>
          </p:cNvPicPr>
          <p:nvPr/>
        </p:nvPicPr>
        <p:blipFill>
          <a:blip r:embed="rId2"/>
          <a:stretch>
            <a:fillRect/>
          </a:stretch>
        </p:blipFill>
        <p:spPr>
          <a:xfrm>
            <a:off x="4255159" y="3633907"/>
            <a:ext cx="3629924" cy="2722443"/>
          </a:xfrm>
          <a:prstGeom prst="rect">
            <a:avLst/>
          </a:prstGeom>
        </p:spPr>
      </p:pic>
    </p:spTree>
    <p:extLst>
      <p:ext uri="{BB962C8B-B14F-4D97-AF65-F5344CB8AC3E}">
        <p14:creationId xmlns:p14="http://schemas.microsoft.com/office/powerpoint/2010/main" val="1766321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D3B6D8E6-EAA1-459D-BF54-40D655561DCB}"/>
              </a:ext>
            </a:extLst>
          </p:cNvPr>
          <p:cNvSpPr>
            <a:spLocks noGrp="1"/>
          </p:cNvSpPr>
          <p:nvPr>
            <p:ph type="ftr" sz="quarter" idx="11"/>
          </p:nvPr>
        </p:nvSpPr>
        <p:spPr/>
        <p:txBody>
          <a:bodyPr/>
          <a:lstStyle/>
          <a:p>
            <a:r>
              <a:rPr lang="en-US"/>
              <a:t>DVS</a:t>
            </a:r>
            <a:endParaRPr lang="ru-RU"/>
          </a:p>
        </p:txBody>
      </p:sp>
      <p:sp>
        <p:nvSpPr>
          <p:cNvPr id="3" name="Номер слайда 2">
            <a:extLst>
              <a:ext uri="{FF2B5EF4-FFF2-40B4-BE49-F238E27FC236}">
                <a16:creationId xmlns:a16="http://schemas.microsoft.com/office/drawing/2014/main" id="{DDC01107-62F4-46C6-85EA-6D312718F76D}"/>
              </a:ext>
            </a:extLst>
          </p:cNvPr>
          <p:cNvSpPr>
            <a:spLocks noGrp="1"/>
          </p:cNvSpPr>
          <p:nvPr>
            <p:ph type="sldNum" sz="quarter" idx="12"/>
          </p:nvPr>
        </p:nvSpPr>
        <p:spPr/>
        <p:txBody>
          <a:bodyPr/>
          <a:lstStyle/>
          <a:p>
            <a:fld id="{43A8D25B-D939-4B5A-99A4-D892B8B5A571}" type="slidenum">
              <a:rPr lang="ru-RU" smtClean="0"/>
              <a:pPr/>
              <a:t>17</a:t>
            </a:fld>
            <a:endParaRPr lang="ru-RU"/>
          </a:p>
        </p:txBody>
      </p:sp>
      <p:pic>
        <p:nvPicPr>
          <p:cNvPr id="4" name="Рисунок 3">
            <a:extLst>
              <a:ext uri="{FF2B5EF4-FFF2-40B4-BE49-F238E27FC236}">
                <a16:creationId xmlns:a16="http://schemas.microsoft.com/office/drawing/2014/main" id="{ED42BA63-28AF-4C1F-B062-010BDB387049}"/>
              </a:ext>
            </a:extLst>
          </p:cNvPr>
          <p:cNvPicPr>
            <a:picLocks noChangeAspect="1"/>
          </p:cNvPicPr>
          <p:nvPr/>
        </p:nvPicPr>
        <p:blipFill>
          <a:blip r:embed="rId4"/>
          <a:stretch>
            <a:fillRect/>
          </a:stretch>
        </p:blipFill>
        <p:spPr>
          <a:xfrm>
            <a:off x="341103" y="2918090"/>
            <a:ext cx="2393831" cy="3191774"/>
          </a:xfrm>
          <a:prstGeom prst="rect">
            <a:avLst/>
          </a:prstGeom>
        </p:spPr>
      </p:pic>
      <p:sp>
        <p:nvSpPr>
          <p:cNvPr id="5" name="Прямоугольник 4">
            <a:extLst>
              <a:ext uri="{FF2B5EF4-FFF2-40B4-BE49-F238E27FC236}">
                <a16:creationId xmlns:a16="http://schemas.microsoft.com/office/drawing/2014/main" id="{0BBD7156-4896-4E1A-950F-0BBDD50FC09A}"/>
              </a:ext>
            </a:extLst>
          </p:cNvPr>
          <p:cNvSpPr/>
          <p:nvPr/>
        </p:nvSpPr>
        <p:spPr>
          <a:xfrm>
            <a:off x="253042" y="240434"/>
            <a:ext cx="11763554" cy="2677656"/>
          </a:xfrm>
          <a:prstGeom prst="rect">
            <a:avLst/>
          </a:prstGeom>
        </p:spPr>
        <p:txBody>
          <a:bodyPr wrap="square">
            <a:spAutoFit/>
          </a:bodyPr>
          <a:lstStyle/>
          <a:p>
            <a:r>
              <a:rPr lang="ru-RU" sz="2800" b="1" dirty="0">
                <a:solidFill>
                  <a:srgbClr val="FF0000"/>
                </a:solidFill>
                <a:latin typeface="Courier New" panose="02070309020205020404" pitchFamily="49" charset="0"/>
                <a:cs typeface="Courier New" panose="02070309020205020404" pitchFamily="49" charset="0"/>
              </a:rPr>
              <a:t>Задача1. </a:t>
            </a:r>
            <a:r>
              <a:rPr lang="ru-RU" sz="2800" dirty="0">
                <a:latin typeface="Courier New" panose="02070309020205020404" pitchFamily="49" charset="0"/>
                <a:cs typeface="Courier New" panose="02070309020205020404" pitchFamily="49" charset="0"/>
              </a:rPr>
              <a:t>Объясните, основываясь на известных физических законах и закономерностях, почему длины органных труб разные: у труб с высокими тонами — маленькие, а у басовых труб — большие. Органная труба открыта с обоих концов и звучит при продувании через неё потока воздуха.</a:t>
            </a:r>
          </a:p>
        </p:txBody>
      </p:sp>
      <p:pic>
        <p:nvPicPr>
          <p:cNvPr id="6" name="Organ with reed pipes from paper _ ОргАн с язычковыми трубами из бумаги (1)">
            <a:hlinkClick r:id="" action="ppaction://media"/>
            <a:extLst>
              <a:ext uri="{FF2B5EF4-FFF2-40B4-BE49-F238E27FC236}">
                <a16:creationId xmlns:a16="http://schemas.microsoft.com/office/drawing/2014/main" id="{827080B3-CD74-43FB-9665-84D55F9520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5438" y="2422071"/>
            <a:ext cx="6326038" cy="3558396"/>
          </a:xfrm>
          <a:prstGeom prst="rect">
            <a:avLst/>
          </a:prstGeom>
        </p:spPr>
      </p:pic>
    </p:spTree>
    <p:extLst>
      <p:ext uri="{BB962C8B-B14F-4D97-AF65-F5344CB8AC3E}">
        <p14:creationId xmlns:p14="http://schemas.microsoft.com/office/powerpoint/2010/main" val="162646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0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3E968D3D-6862-4857-9795-03517B8C5C61}"/>
              </a:ext>
            </a:extLst>
          </p:cNvPr>
          <p:cNvSpPr>
            <a:spLocks noGrp="1"/>
          </p:cNvSpPr>
          <p:nvPr>
            <p:ph type="ftr" sz="quarter" idx="11"/>
          </p:nvPr>
        </p:nvSpPr>
        <p:spPr/>
        <p:txBody>
          <a:bodyPr/>
          <a:lstStyle/>
          <a:p>
            <a:r>
              <a:rPr lang="en-US"/>
              <a:t>DVS</a:t>
            </a:r>
            <a:endParaRPr lang="ru-RU"/>
          </a:p>
        </p:txBody>
      </p:sp>
      <p:sp>
        <p:nvSpPr>
          <p:cNvPr id="3" name="Номер слайда 2">
            <a:extLst>
              <a:ext uri="{FF2B5EF4-FFF2-40B4-BE49-F238E27FC236}">
                <a16:creationId xmlns:a16="http://schemas.microsoft.com/office/drawing/2014/main" id="{017431C6-ED87-4F34-B918-A4ADB032C5D6}"/>
              </a:ext>
            </a:extLst>
          </p:cNvPr>
          <p:cNvSpPr>
            <a:spLocks noGrp="1"/>
          </p:cNvSpPr>
          <p:nvPr>
            <p:ph type="sldNum" sz="quarter" idx="12"/>
          </p:nvPr>
        </p:nvSpPr>
        <p:spPr/>
        <p:txBody>
          <a:bodyPr/>
          <a:lstStyle/>
          <a:p>
            <a:fld id="{43A8D25B-D939-4B5A-99A4-D892B8B5A571}" type="slidenum">
              <a:rPr lang="ru-RU" smtClean="0"/>
              <a:pPr/>
              <a:t>18</a:t>
            </a:fld>
            <a:endParaRPr lang="ru-RU"/>
          </a:p>
        </p:txBody>
      </p:sp>
      <mc:AlternateContent xmlns:mc="http://schemas.openxmlformats.org/markup-compatibility/2006" xmlns:a14="http://schemas.microsoft.com/office/drawing/2010/main">
        <mc:Choice Requires="a14">
          <p:sp>
            <p:nvSpPr>
              <p:cNvPr id="4" name="Прямоугольник 3">
                <a:extLst>
                  <a:ext uri="{FF2B5EF4-FFF2-40B4-BE49-F238E27FC236}">
                    <a16:creationId xmlns:a16="http://schemas.microsoft.com/office/drawing/2014/main" id="{B1C0465E-84FC-48C9-B998-D6188D1185EE}"/>
                  </a:ext>
                </a:extLst>
              </p:cNvPr>
              <p:cNvSpPr/>
              <p:nvPr/>
            </p:nvSpPr>
            <p:spPr>
              <a:xfrm>
                <a:off x="227162" y="224656"/>
                <a:ext cx="11582400" cy="5478423"/>
              </a:xfrm>
              <a:prstGeom prst="rect">
                <a:avLst/>
              </a:prstGeom>
            </p:spPr>
            <p:txBody>
              <a:bodyPr wrap="square">
                <a:spAutoFit/>
              </a:bodyPr>
              <a:lstStyle/>
              <a:p>
                <a:pPr indent="361950"/>
                <a:r>
                  <a:rPr lang="ru-RU" sz="2000" dirty="0">
                    <a:latin typeface="Courier New" panose="02070309020205020404" pitchFamily="49" charset="0"/>
                    <a:cs typeface="Courier New" panose="02070309020205020404" pitchFamily="49" charset="0"/>
                  </a:rPr>
                  <a:t>Громкий звук бывает, когда на выходе из </a:t>
                </a:r>
              </a:p>
              <a:p>
                <a:pPr indent="361950"/>
                <a:r>
                  <a:rPr lang="ru-RU" sz="2000" dirty="0">
                    <a:latin typeface="Courier New" panose="02070309020205020404" pitchFamily="49" charset="0"/>
                    <a:cs typeface="Courier New" panose="02070309020205020404" pitchFamily="49" charset="0"/>
                  </a:rPr>
                  <a:t>органной трубы устанавливается пучность стоячей волны, так как вблизи пучности колебания воздуха происходят с максимальной амплитудой, а амплитуда определяет громкость звука.</a:t>
                </a:r>
              </a:p>
              <a:p>
                <a:endParaRPr lang="ru-RU" dirty="0"/>
              </a:p>
              <a:p>
                <a:endParaRPr lang="ru-RU" dirty="0"/>
              </a:p>
              <a:p>
                <a:endParaRPr lang="ru-RU" dirty="0"/>
              </a:p>
              <a:p>
                <a:endParaRPr lang="ru-RU" dirty="0"/>
              </a:p>
              <a:p>
                <a:endParaRPr lang="ru-RU" dirty="0"/>
              </a:p>
              <a:p>
                <a:endParaRPr lang="ru-RU" dirty="0"/>
              </a:p>
              <a:p>
                <a:r>
                  <a:rPr lang="ru-RU" dirty="0">
                    <a:latin typeface="Courier New" panose="02070309020205020404" pitchFamily="49" charset="0"/>
                    <a:cs typeface="Courier New" panose="02070309020205020404" pitchFamily="49" charset="0"/>
                  </a:rPr>
                  <a:t>Поскольку труба открыта с обоих концов, то пучность также должна устанавливаться и на входе трубы. Поэтому для наиболее громкого звучания минимальная длина трубы должна быть равна половине длины волны — при этом посередине трубы находится узел стоячей волны, а на ее концах — две пучности.</a:t>
                </a:r>
              </a:p>
              <a:p>
                <a:endParaRPr lang="ru-RU" dirty="0">
                  <a:latin typeface="Courier New" panose="02070309020205020404" pitchFamily="49" charset="0"/>
                  <a:cs typeface="Courier New" panose="02070309020205020404" pitchFamily="49" charset="0"/>
                </a:endParaRPr>
              </a:p>
              <a:p>
                <a:r>
                  <a:rPr lang="ru-RU" dirty="0">
                    <a:latin typeface="Courier New" panose="02070309020205020404" pitchFamily="49" charset="0"/>
                    <a:cs typeface="Courier New" panose="02070309020205020404" pitchFamily="49" charset="0"/>
                  </a:rPr>
                  <a:t>Звуки высокой частоты соответствуют маленьким длинам волн, а низкой частоты — большим длинам волн, поскольку длина волны </a:t>
                </a:r>
                <a14:m>
                  <m:oMath xmlns:m="http://schemas.openxmlformats.org/officeDocument/2006/math">
                    <m:r>
                      <a:rPr lang="ru-RU" i="1" smtClean="0">
                        <a:latin typeface="Cambria Math" panose="02040503050406030204" pitchFamily="18" charset="0"/>
                        <a:ea typeface="Cambria Math" panose="02040503050406030204" pitchFamily="18" charset="0"/>
                      </a:rPr>
                      <m:t>𝜆</m:t>
                    </m:r>
                    <m:r>
                      <a:rPr lang="ru-RU" b="0" i="1" smtClean="0">
                        <a:latin typeface="Cambria Math" panose="02040503050406030204" pitchFamily="18" charset="0"/>
                        <a:ea typeface="Cambria Math" panose="02040503050406030204" pitchFamily="18" charset="0"/>
                      </a:rPr>
                      <m:t>= </m:t>
                    </m:r>
                    <m:r>
                      <a:rPr lang="ru-RU" b="0" i="1" smtClean="0">
                        <a:latin typeface="Cambria Math" panose="02040503050406030204" pitchFamily="18" charset="0"/>
                        <a:ea typeface="Cambria Math" panose="02040503050406030204" pitchFamily="18" charset="0"/>
                      </a:rPr>
                      <m:t>𝜐</m:t>
                    </m:r>
                    <m:r>
                      <a:rPr lang="ru-RU" b="0" i="1" smtClean="0">
                        <a:latin typeface="Cambria Math" panose="02040503050406030204" pitchFamily="18" charset="0"/>
                        <a:ea typeface="Cambria Math" panose="02040503050406030204" pitchFamily="18" charset="0"/>
                      </a:rPr>
                      <m:t>/</m:t>
                    </m:r>
                    <m:r>
                      <a:rPr lang="ru-RU" b="0" i="1" smtClean="0">
                        <a:latin typeface="Cambria Math" panose="02040503050406030204" pitchFamily="18" charset="0"/>
                        <a:ea typeface="Cambria Math" panose="02040503050406030204" pitchFamily="18" charset="0"/>
                      </a:rPr>
                      <m:t>𝜈</m:t>
                    </m:r>
                  </m:oMath>
                </a14:m>
                <a:r>
                  <a:rPr lang="ru-RU" dirty="0">
                    <a:latin typeface="Courier New" panose="02070309020205020404" pitchFamily="49" charset="0"/>
                    <a:cs typeface="Courier New" panose="02070309020205020404" pitchFamily="49" charset="0"/>
                  </a:rPr>
                  <a:t>, а скорость звука </a:t>
                </a:r>
                <a14:m>
                  <m:oMath xmlns:m="http://schemas.openxmlformats.org/officeDocument/2006/math">
                    <m:r>
                      <a:rPr lang="ru-RU" i="1">
                        <a:latin typeface="Cambria Math" panose="02040503050406030204" pitchFamily="18" charset="0"/>
                        <a:ea typeface="Cambria Math" panose="02040503050406030204" pitchFamily="18" charset="0"/>
                      </a:rPr>
                      <m:t>𝜐</m:t>
                    </m:r>
                  </m:oMath>
                </a14:m>
                <a:r>
                  <a:rPr lang="ru-RU" dirty="0">
                    <a:latin typeface="Courier New" panose="02070309020205020404" pitchFamily="49" charset="0"/>
                    <a:cs typeface="Courier New" panose="02070309020205020404" pitchFamily="49" charset="0"/>
                  </a:rPr>
                  <a:t> не зависит от его частоты. Таким образом, размеры трубы пропорциональны длине волны звука: чем частота звука выше, тем длина трубы меньше, и наоборот.</a:t>
                </a:r>
              </a:p>
            </p:txBody>
          </p:sp>
        </mc:Choice>
        <mc:Fallback xmlns="">
          <p:sp>
            <p:nvSpPr>
              <p:cNvPr id="4" name="Прямоугольник 3">
                <a:extLst>
                  <a:ext uri="{FF2B5EF4-FFF2-40B4-BE49-F238E27FC236}">
                    <a16:creationId xmlns:a16="http://schemas.microsoft.com/office/drawing/2014/main" id="{B1C0465E-84FC-48C9-B998-D6188D1185EE}"/>
                  </a:ext>
                </a:extLst>
              </p:cNvPr>
              <p:cNvSpPr>
                <a:spLocks noRot="1" noChangeAspect="1" noMove="1" noResize="1" noEditPoints="1" noAdjustHandles="1" noChangeArrowheads="1" noChangeShapeType="1" noTextEdit="1"/>
              </p:cNvSpPr>
              <p:nvPr/>
            </p:nvSpPr>
            <p:spPr>
              <a:xfrm>
                <a:off x="227162" y="224656"/>
                <a:ext cx="11582400" cy="5478423"/>
              </a:xfrm>
              <a:prstGeom prst="rect">
                <a:avLst/>
              </a:prstGeom>
              <a:blipFill>
                <a:blip r:embed="rId2"/>
                <a:stretch>
                  <a:fillRect l="-526" t="-556" r="-1053" b="-779"/>
                </a:stretch>
              </a:blipFill>
            </p:spPr>
            <p:txBody>
              <a:bodyPr/>
              <a:lstStyle/>
              <a:p>
                <a:r>
                  <a:rPr lang="ru-RU">
                    <a:noFill/>
                  </a:rPr>
                  <a:t> </a:t>
                </a:r>
              </a:p>
            </p:txBody>
          </p:sp>
        </mc:Fallback>
      </mc:AlternateContent>
      <p:pic>
        <p:nvPicPr>
          <p:cNvPr id="5" name="Рисунок 4">
            <a:extLst>
              <a:ext uri="{FF2B5EF4-FFF2-40B4-BE49-F238E27FC236}">
                <a16:creationId xmlns:a16="http://schemas.microsoft.com/office/drawing/2014/main" id="{6AA4F1C7-E16C-4634-8644-4FB5322A970D}"/>
              </a:ext>
            </a:extLst>
          </p:cNvPr>
          <p:cNvPicPr>
            <a:picLocks noChangeAspect="1"/>
          </p:cNvPicPr>
          <p:nvPr/>
        </p:nvPicPr>
        <p:blipFill>
          <a:blip r:embed="rId3"/>
          <a:stretch>
            <a:fillRect/>
          </a:stretch>
        </p:blipFill>
        <p:spPr>
          <a:xfrm>
            <a:off x="6193722" y="1242779"/>
            <a:ext cx="4057380" cy="1853528"/>
          </a:xfrm>
          <a:prstGeom prst="rect">
            <a:avLst/>
          </a:prstGeom>
        </p:spPr>
      </p:pic>
    </p:spTree>
    <p:extLst>
      <p:ext uri="{BB962C8B-B14F-4D97-AF65-F5344CB8AC3E}">
        <p14:creationId xmlns:p14="http://schemas.microsoft.com/office/powerpoint/2010/main" val="817972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05ED0B37-1F15-4BE6-B04C-373E64334563}"/>
              </a:ext>
            </a:extLst>
          </p:cNvPr>
          <p:cNvSpPr>
            <a:spLocks noGrp="1"/>
          </p:cNvSpPr>
          <p:nvPr>
            <p:ph type="ftr" sz="quarter" idx="11"/>
          </p:nvPr>
        </p:nvSpPr>
        <p:spPr/>
        <p:txBody>
          <a:bodyPr/>
          <a:lstStyle/>
          <a:p>
            <a:r>
              <a:rPr lang="en-US"/>
              <a:t>DVS</a:t>
            </a:r>
            <a:endParaRPr lang="ru-RU"/>
          </a:p>
        </p:txBody>
      </p:sp>
      <p:sp>
        <p:nvSpPr>
          <p:cNvPr id="3" name="Номер слайда 2">
            <a:extLst>
              <a:ext uri="{FF2B5EF4-FFF2-40B4-BE49-F238E27FC236}">
                <a16:creationId xmlns:a16="http://schemas.microsoft.com/office/drawing/2014/main" id="{F5963C15-E039-4EF3-9BCB-9F228497D740}"/>
              </a:ext>
            </a:extLst>
          </p:cNvPr>
          <p:cNvSpPr>
            <a:spLocks noGrp="1"/>
          </p:cNvSpPr>
          <p:nvPr>
            <p:ph type="sldNum" sz="quarter" idx="12"/>
          </p:nvPr>
        </p:nvSpPr>
        <p:spPr/>
        <p:txBody>
          <a:bodyPr/>
          <a:lstStyle/>
          <a:p>
            <a:fld id="{43A8D25B-D939-4B5A-99A4-D892B8B5A571}" type="slidenum">
              <a:rPr lang="ru-RU" smtClean="0"/>
              <a:pPr/>
              <a:t>19</a:t>
            </a:fld>
            <a:endParaRPr lang="ru-RU"/>
          </a:p>
        </p:txBody>
      </p:sp>
      <p:sp>
        <p:nvSpPr>
          <p:cNvPr id="4" name="Прямоугольник 3">
            <a:extLst>
              <a:ext uri="{FF2B5EF4-FFF2-40B4-BE49-F238E27FC236}">
                <a16:creationId xmlns:a16="http://schemas.microsoft.com/office/drawing/2014/main" id="{10215BD3-EE2E-41C1-8734-D1F54DF0DC96}"/>
              </a:ext>
            </a:extLst>
          </p:cNvPr>
          <p:cNvSpPr/>
          <p:nvPr/>
        </p:nvSpPr>
        <p:spPr>
          <a:xfrm>
            <a:off x="221411" y="136525"/>
            <a:ext cx="11970589" cy="3539430"/>
          </a:xfrm>
          <a:prstGeom prst="rect">
            <a:avLst/>
          </a:prstGeom>
        </p:spPr>
        <p:txBody>
          <a:bodyPr wrap="square">
            <a:spAutoFit/>
          </a:bodyPr>
          <a:lstStyle/>
          <a:p>
            <a:r>
              <a:rPr lang="ru-RU" sz="2800" b="1" dirty="0">
                <a:solidFill>
                  <a:srgbClr val="FF0000"/>
                </a:solidFill>
                <a:latin typeface="Courier New" panose="02070309020205020404" pitchFamily="49" charset="0"/>
                <a:cs typeface="Courier New" panose="02070309020205020404" pitchFamily="49" charset="0"/>
              </a:rPr>
              <a:t>Задача 2. (решаем устно) </a:t>
            </a:r>
            <a:r>
              <a:rPr lang="ru-RU" sz="2800" dirty="0">
                <a:latin typeface="Courier New" panose="02070309020205020404" pitchFamily="49" charset="0"/>
                <a:cs typeface="Courier New" panose="02070309020205020404" pitchFamily="49" charset="0"/>
              </a:rPr>
              <a:t>Для экспериментального определения скорости звука ученик встал на расстоянии 30 м от стены и хлопнул в ладоши. В момент хлопка включился электронный секундомер, который выключился отражённым звуком. Время, отмеченное секундомером, равно 0,18 с. Какова скорость звука, определённая учеником? (Ответ дайте в метрах в секунду, округлив до целых.)</a:t>
            </a:r>
          </a:p>
        </p:txBody>
      </p:sp>
      <p:pic>
        <p:nvPicPr>
          <p:cNvPr id="5" name="Рисунок 4">
            <a:extLst>
              <a:ext uri="{FF2B5EF4-FFF2-40B4-BE49-F238E27FC236}">
                <a16:creationId xmlns:a16="http://schemas.microsoft.com/office/drawing/2014/main" id="{308A791A-0693-42A2-920E-0DDBA5DCD553}"/>
              </a:ext>
            </a:extLst>
          </p:cNvPr>
          <p:cNvPicPr>
            <a:picLocks noChangeAspect="1"/>
          </p:cNvPicPr>
          <p:nvPr/>
        </p:nvPicPr>
        <p:blipFill>
          <a:blip r:embed="rId2"/>
          <a:stretch>
            <a:fillRect/>
          </a:stretch>
        </p:blipFill>
        <p:spPr>
          <a:xfrm>
            <a:off x="4399663" y="4059589"/>
            <a:ext cx="5582537" cy="1576747"/>
          </a:xfrm>
          <a:prstGeom prst="rect">
            <a:avLst/>
          </a:prstGeom>
        </p:spPr>
      </p:pic>
      <p:grpSp>
        <p:nvGrpSpPr>
          <p:cNvPr id="12" name="Группа 11">
            <a:extLst>
              <a:ext uri="{FF2B5EF4-FFF2-40B4-BE49-F238E27FC236}">
                <a16:creationId xmlns:a16="http://schemas.microsoft.com/office/drawing/2014/main" id="{CA37D578-7AA8-40AB-A841-706E1B211D10}"/>
              </a:ext>
            </a:extLst>
          </p:cNvPr>
          <p:cNvGrpSpPr/>
          <p:nvPr/>
        </p:nvGrpSpPr>
        <p:grpSpPr>
          <a:xfrm>
            <a:off x="1257300" y="3591466"/>
            <a:ext cx="2781300" cy="2381250"/>
            <a:chOff x="3575290" y="3696239"/>
            <a:chExt cx="2781300" cy="2381250"/>
          </a:xfrm>
        </p:grpSpPr>
        <p:pic>
          <p:nvPicPr>
            <p:cNvPr id="10" name="Рисунок 9">
              <a:extLst>
                <a:ext uri="{FF2B5EF4-FFF2-40B4-BE49-F238E27FC236}">
                  <a16:creationId xmlns:a16="http://schemas.microsoft.com/office/drawing/2014/main" id="{76E5B114-6E13-4327-84B0-0D5F201CC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290" y="3696239"/>
              <a:ext cx="2781300" cy="2381250"/>
            </a:xfrm>
            <a:prstGeom prst="rect">
              <a:avLst/>
            </a:prstGeom>
          </p:spPr>
        </p:pic>
        <p:sp>
          <p:nvSpPr>
            <p:cNvPr id="11" name="Прямоугольник: скругленные углы 10">
              <a:extLst>
                <a:ext uri="{FF2B5EF4-FFF2-40B4-BE49-F238E27FC236}">
                  <a16:creationId xmlns:a16="http://schemas.microsoft.com/office/drawing/2014/main" id="{9D6525B7-6625-4778-A6A0-D1DC5BB16405}"/>
                </a:ext>
              </a:extLst>
            </p:cNvPr>
            <p:cNvSpPr/>
            <p:nvPr/>
          </p:nvSpPr>
          <p:spPr>
            <a:xfrm>
              <a:off x="3674853" y="3769743"/>
              <a:ext cx="905773" cy="4658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25483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359310"/>
            <a:ext cx="12192000" cy="3877985"/>
          </a:xfrm>
          <a:prstGeom prst="rect">
            <a:avLst/>
          </a:prstGeom>
        </p:spPr>
        <p:txBody>
          <a:bodyPr wrap="square">
            <a:spAutoFit/>
          </a:bodyPr>
          <a:lstStyle/>
          <a:p>
            <a:pPr algn="ctr"/>
            <a:r>
              <a:rPr lang="ru-RU" sz="5400" b="1" i="0" u="none" strike="noStrike" dirty="0">
                <a:solidFill>
                  <a:srgbClr val="000000"/>
                </a:solidFill>
                <a:latin typeface="Courier New" panose="02070309020205020404" pitchFamily="49" charset="0"/>
              </a:rPr>
              <a:t>ЗВУК</a:t>
            </a:r>
            <a:endParaRPr lang="ru-RU" sz="3200" b="1" i="0" u="none" strike="noStrike" dirty="0">
              <a:solidFill>
                <a:srgbClr val="000000"/>
              </a:solidFill>
              <a:latin typeface="Courier New" panose="02070309020205020404" pitchFamily="49" charset="0"/>
            </a:endParaRPr>
          </a:p>
          <a:p>
            <a:pPr algn="ctr"/>
            <a:r>
              <a:rPr lang="ru-RU" sz="3200" b="1" i="0" u="none" strike="noStrike" dirty="0">
                <a:solidFill>
                  <a:srgbClr val="000000"/>
                </a:solidFill>
                <a:latin typeface="Courier New" panose="02070309020205020404" pitchFamily="49" charset="0"/>
              </a:rPr>
              <a:t>Содержание теоретического материала</a:t>
            </a:r>
          </a:p>
          <a:p>
            <a:pPr marL="1519238" indent="-444500">
              <a:buFontTx/>
              <a:buAutoNum type="arabicPeriod"/>
            </a:pPr>
            <a:endParaRPr lang="ru-RU" sz="2400" b="0" i="1" u="none" strike="noStrike" dirty="0">
              <a:solidFill>
                <a:srgbClr val="000000"/>
              </a:solidFill>
              <a:latin typeface="Courier New" panose="02070309020205020404" pitchFamily="49" charset="0"/>
            </a:endParaRPr>
          </a:p>
          <a:p>
            <a:pPr marL="1519238" indent="-444500">
              <a:buFontTx/>
              <a:buAutoNum type="arabicPeriod"/>
            </a:pPr>
            <a:endParaRPr lang="ru-RU" sz="2400" b="0" i="1" u="none" strike="noStrike" dirty="0">
              <a:solidFill>
                <a:srgbClr val="000000"/>
              </a:solidFill>
              <a:latin typeface="Courier New" panose="02070309020205020404" pitchFamily="49" charset="0"/>
            </a:endParaRPr>
          </a:p>
          <a:p>
            <a:pPr marL="1519238" indent="-444500">
              <a:buFontTx/>
              <a:buAutoNum type="arabicPeriod"/>
            </a:pPr>
            <a:endParaRPr lang="ru-RU" sz="2400" i="1" dirty="0">
              <a:latin typeface="Courier New" panose="02070309020205020404" pitchFamily="49" charset="0"/>
              <a:cs typeface="Courier New" panose="02070309020205020404" pitchFamily="49" charset="0"/>
            </a:endParaRPr>
          </a:p>
          <a:p>
            <a:pPr marL="1519238" indent="-444500">
              <a:buFontTx/>
              <a:buAutoNum type="arabicPeriod"/>
            </a:pPr>
            <a:endParaRPr lang="ru-RU" sz="2400" b="0" i="1" u="none" strike="noStrike" dirty="0">
              <a:solidFill>
                <a:srgbClr val="000000"/>
              </a:solidFill>
              <a:latin typeface="Courier New" panose="02070309020205020404" pitchFamily="49" charset="0"/>
            </a:endParaRPr>
          </a:p>
          <a:p>
            <a:pPr marL="1519238" indent="-444500">
              <a:buFontTx/>
              <a:buAutoNum type="arabicPeriod"/>
            </a:pPr>
            <a:endParaRPr lang="ru-RU" sz="2400" b="0" i="1" u="none" strike="noStrike" dirty="0">
              <a:latin typeface="Courier New" panose="02070309020205020404" pitchFamily="49" charset="0"/>
            </a:endParaRPr>
          </a:p>
          <a:p>
            <a:pPr marL="1519238" indent="-444500">
              <a:buFontTx/>
              <a:buAutoNum type="arabicPeriod"/>
            </a:pPr>
            <a:endParaRPr lang="ru-RU" sz="2000" dirty="0">
              <a:latin typeface="Courier New" pitchFamily="49" charset="0"/>
              <a:cs typeface="Courier New" pitchFamily="49" charset="0"/>
            </a:endParaRPr>
          </a:p>
          <a:p>
            <a:pPr marL="1519238" indent="-457200">
              <a:buAutoNum type="arabicPeriod"/>
            </a:pPr>
            <a:endParaRPr lang="ru-RU" sz="2000" b="0" i="0" u="none" strike="noStrike" dirty="0">
              <a:solidFill>
                <a:srgbClr val="000000"/>
              </a:solidFill>
              <a:latin typeface="Courier New" panose="02070309020205020404" pitchFamily="49" charset="0"/>
            </a:endParaRPr>
          </a:p>
        </p:txBody>
      </p:sp>
      <p:sp>
        <p:nvSpPr>
          <p:cNvPr id="5" name="Нижний колонтитул 4"/>
          <p:cNvSpPr>
            <a:spLocks noGrp="1"/>
          </p:cNvSpPr>
          <p:nvPr>
            <p:ph type="ftr" sz="quarter" idx="11"/>
          </p:nvPr>
        </p:nvSpPr>
        <p:spPr/>
        <p:txBody>
          <a:bodyPr/>
          <a:lstStyle/>
          <a:p>
            <a:r>
              <a:rPr lang="en-US"/>
              <a:t>DVS</a:t>
            </a:r>
            <a:endParaRPr lang="ru-RU"/>
          </a:p>
        </p:txBody>
      </p:sp>
      <p:sp>
        <p:nvSpPr>
          <p:cNvPr id="6" name="Номер слайда 5"/>
          <p:cNvSpPr>
            <a:spLocks noGrp="1"/>
          </p:cNvSpPr>
          <p:nvPr>
            <p:ph type="sldNum" sz="quarter" idx="12"/>
          </p:nvPr>
        </p:nvSpPr>
        <p:spPr/>
        <p:txBody>
          <a:bodyPr/>
          <a:lstStyle/>
          <a:p>
            <a:fld id="{43A8D25B-D939-4B5A-99A4-D892B8B5A571}" type="slidenum">
              <a:rPr lang="ru-RU" smtClean="0"/>
              <a:pPr/>
              <a:t>2</a:t>
            </a:fld>
            <a:endParaRPr lang="ru-RU"/>
          </a:p>
        </p:txBody>
      </p:sp>
    </p:spTree>
    <p:extLst>
      <p:ext uri="{BB962C8B-B14F-4D97-AF65-F5344CB8AC3E}">
        <p14:creationId xmlns:p14="http://schemas.microsoft.com/office/powerpoint/2010/main" val="1487130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99C54320-DBB6-48CF-B578-0A3B12363A49}"/>
              </a:ext>
            </a:extLst>
          </p:cNvPr>
          <p:cNvSpPr>
            <a:spLocks noGrp="1"/>
          </p:cNvSpPr>
          <p:nvPr>
            <p:ph type="ftr" sz="quarter" idx="11"/>
          </p:nvPr>
        </p:nvSpPr>
        <p:spPr/>
        <p:txBody>
          <a:bodyPr/>
          <a:lstStyle/>
          <a:p>
            <a:r>
              <a:rPr lang="en-US"/>
              <a:t>DVS</a:t>
            </a:r>
            <a:endParaRPr lang="ru-RU"/>
          </a:p>
        </p:txBody>
      </p:sp>
      <p:sp>
        <p:nvSpPr>
          <p:cNvPr id="3" name="Номер слайда 2">
            <a:extLst>
              <a:ext uri="{FF2B5EF4-FFF2-40B4-BE49-F238E27FC236}">
                <a16:creationId xmlns:a16="http://schemas.microsoft.com/office/drawing/2014/main" id="{11B1F238-5A60-4556-B5CF-E68549666C0D}"/>
              </a:ext>
            </a:extLst>
          </p:cNvPr>
          <p:cNvSpPr>
            <a:spLocks noGrp="1"/>
          </p:cNvSpPr>
          <p:nvPr>
            <p:ph type="sldNum" sz="quarter" idx="12"/>
          </p:nvPr>
        </p:nvSpPr>
        <p:spPr/>
        <p:txBody>
          <a:bodyPr/>
          <a:lstStyle/>
          <a:p>
            <a:fld id="{43A8D25B-D939-4B5A-99A4-D892B8B5A571}" type="slidenum">
              <a:rPr lang="ru-RU" smtClean="0"/>
              <a:pPr/>
              <a:t>20</a:t>
            </a:fld>
            <a:endParaRPr lang="ru-RU"/>
          </a:p>
        </p:txBody>
      </p:sp>
      <p:sp>
        <p:nvSpPr>
          <p:cNvPr id="4" name="Прямоугольник 3">
            <a:extLst>
              <a:ext uri="{FF2B5EF4-FFF2-40B4-BE49-F238E27FC236}">
                <a16:creationId xmlns:a16="http://schemas.microsoft.com/office/drawing/2014/main" id="{B3A464B6-F758-4DB5-A368-BF228736FD4E}"/>
              </a:ext>
            </a:extLst>
          </p:cNvPr>
          <p:cNvSpPr/>
          <p:nvPr/>
        </p:nvSpPr>
        <p:spPr>
          <a:xfrm>
            <a:off x="123645" y="136525"/>
            <a:ext cx="11858446" cy="3108543"/>
          </a:xfrm>
          <a:prstGeom prst="rect">
            <a:avLst/>
          </a:prstGeom>
        </p:spPr>
        <p:txBody>
          <a:bodyPr wrap="square">
            <a:spAutoFit/>
          </a:bodyPr>
          <a:lstStyle/>
          <a:p>
            <a:r>
              <a:rPr lang="ru-RU" sz="2800" b="1" dirty="0">
                <a:solidFill>
                  <a:srgbClr val="FF0000"/>
                </a:solidFill>
                <a:latin typeface="Courier New" panose="02070309020205020404" pitchFamily="49" charset="0"/>
                <a:cs typeface="Courier New" panose="02070309020205020404" pitchFamily="49" charset="0"/>
              </a:rPr>
              <a:t>Задача3. (решаем устно) </a:t>
            </a:r>
            <a:r>
              <a:rPr lang="ru-RU" sz="2800" dirty="0">
                <a:latin typeface="Courier New" panose="02070309020205020404" pitchFamily="49" charset="0"/>
                <a:cs typeface="Courier New" panose="02070309020205020404" pitchFamily="49" charset="0"/>
              </a:rPr>
              <a:t>На расстоянии 400 м от наблюдателя рабочие вбивают сваи с помощью копра. Каково время между видимым ударом молота о сваю и звуком удара, услышанным наблюдателем? (Ответ дайте в секундах.) Скорость звука в воздухе 330в подстановке от до в подстановке от до </a:t>
            </a:r>
            <a:r>
              <a:rPr lang="ru-RU" sz="2800" dirty="0" err="1">
                <a:latin typeface="Courier New" panose="02070309020205020404" pitchFamily="49" charset="0"/>
                <a:cs typeface="Courier New" panose="02070309020205020404" pitchFamily="49" charset="0"/>
              </a:rPr>
              <a:t>textм</a:t>
            </a:r>
            <a:r>
              <a:rPr lang="ru-RU" sz="2800" dirty="0">
                <a:latin typeface="Courier New" panose="02070309020205020404" pitchFamily="49" charset="0"/>
                <a:cs typeface="Courier New" panose="02070309020205020404" pitchFamily="49" charset="0"/>
              </a:rPr>
              <a:t>/с. Округлите ответ с точностью до десятых.</a:t>
            </a:r>
          </a:p>
        </p:txBody>
      </p:sp>
      <p:pic>
        <p:nvPicPr>
          <p:cNvPr id="5" name="Рисунок 4">
            <a:extLst>
              <a:ext uri="{FF2B5EF4-FFF2-40B4-BE49-F238E27FC236}">
                <a16:creationId xmlns:a16="http://schemas.microsoft.com/office/drawing/2014/main" id="{71116C79-04A4-48C2-A4DA-1F23FE896141}"/>
              </a:ext>
            </a:extLst>
          </p:cNvPr>
          <p:cNvPicPr>
            <a:picLocks noChangeAspect="1"/>
          </p:cNvPicPr>
          <p:nvPr/>
        </p:nvPicPr>
        <p:blipFill>
          <a:blip r:embed="rId2"/>
          <a:stretch>
            <a:fillRect/>
          </a:stretch>
        </p:blipFill>
        <p:spPr>
          <a:xfrm>
            <a:off x="7483922" y="3196603"/>
            <a:ext cx="4388901" cy="2863072"/>
          </a:xfrm>
          <a:prstGeom prst="rect">
            <a:avLst/>
          </a:prstGeom>
        </p:spPr>
      </p:pic>
      <p:pic>
        <p:nvPicPr>
          <p:cNvPr id="6" name="Рисунок 5">
            <a:extLst>
              <a:ext uri="{FF2B5EF4-FFF2-40B4-BE49-F238E27FC236}">
                <a16:creationId xmlns:a16="http://schemas.microsoft.com/office/drawing/2014/main" id="{301D6D5D-1F7C-40B3-B614-A3E6F1554E5F}"/>
              </a:ext>
            </a:extLst>
          </p:cNvPr>
          <p:cNvPicPr>
            <a:picLocks noChangeAspect="1"/>
          </p:cNvPicPr>
          <p:nvPr/>
        </p:nvPicPr>
        <p:blipFill>
          <a:blip r:embed="rId3"/>
          <a:stretch>
            <a:fillRect/>
          </a:stretch>
        </p:blipFill>
        <p:spPr>
          <a:xfrm>
            <a:off x="2358426" y="3920615"/>
            <a:ext cx="2609850" cy="1190625"/>
          </a:xfrm>
          <a:prstGeom prst="rect">
            <a:avLst/>
          </a:prstGeom>
        </p:spPr>
      </p:pic>
    </p:spTree>
    <p:extLst>
      <p:ext uri="{BB962C8B-B14F-4D97-AF65-F5344CB8AC3E}">
        <p14:creationId xmlns:p14="http://schemas.microsoft.com/office/powerpoint/2010/main" val="412247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ABAD47CB-10E6-41BE-B9BC-B9C081B29575}"/>
              </a:ext>
            </a:extLst>
          </p:cNvPr>
          <p:cNvSpPr>
            <a:spLocks noGrp="1"/>
          </p:cNvSpPr>
          <p:nvPr>
            <p:ph type="ftr" sz="quarter" idx="11"/>
          </p:nvPr>
        </p:nvSpPr>
        <p:spPr/>
        <p:txBody>
          <a:bodyPr/>
          <a:lstStyle/>
          <a:p>
            <a:r>
              <a:rPr lang="en-US"/>
              <a:t>DVS</a:t>
            </a:r>
            <a:endParaRPr lang="ru-RU"/>
          </a:p>
        </p:txBody>
      </p:sp>
      <p:sp>
        <p:nvSpPr>
          <p:cNvPr id="3" name="Номер слайда 2">
            <a:extLst>
              <a:ext uri="{FF2B5EF4-FFF2-40B4-BE49-F238E27FC236}">
                <a16:creationId xmlns:a16="http://schemas.microsoft.com/office/drawing/2014/main" id="{8CE7F40C-DF63-4B8A-95C1-5533CDF7EDDA}"/>
              </a:ext>
            </a:extLst>
          </p:cNvPr>
          <p:cNvSpPr>
            <a:spLocks noGrp="1"/>
          </p:cNvSpPr>
          <p:nvPr>
            <p:ph type="sldNum" sz="quarter" idx="12"/>
          </p:nvPr>
        </p:nvSpPr>
        <p:spPr/>
        <p:txBody>
          <a:bodyPr/>
          <a:lstStyle/>
          <a:p>
            <a:fld id="{43A8D25B-D939-4B5A-99A4-D892B8B5A571}" type="slidenum">
              <a:rPr lang="ru-RU" smtClean="0"/>
              <a:pPr/>
              <a:t>21</a:t>
            </a:fld>
            <a:endParaRPr lang="ru-RU"/>
          </a:p>
        </p:txBody>
      </p:sp>
      <p:sp>
        <p:nvSpPr>
          <p:cNvPr id="4" name="Прямоугольник 3">
            <a:extLst>
              <a:ext uri="{FF2B5EF4-FFF2-40B4-BE49-F238E27FC236}">
                <a16:creationId xmlns:a16="http://schemas.microsoft.com/office/drawing/2014/main" id="{21B7F81A-32D4-4B2B-A9FF-55E60EC99050}"/>
              </a:ext>
            </a:extLst>
          </p:cNvPr>
          <p:cNvSpPr/>
          <p:nvPr/>
        </p:nvSpPr>
        <p:spPr>
          <a:xfrm>
            <a:off x="388189" y="612845"/>
            <a:ext cx="11611154" cy="4154984"/>
          </a:xfrm>
          <a:prstGeom prst="rect">
            <a:avLst/>
          </a:prstGeom>
        </p:spPr>
        <p:txBody>
          <a:bodyPr wrap="square">
            <a:spAutoFit/>
          </a:bodyPr>
          <a:lstStyle/>
          <a:p>
            <a:r>
              <a:rPr lang="ru-RU" sz="2400" b="1" dirty="0">
                <a:solidFill>
                  <a:srgbClr val="FF0000"/>
                </a:solidFill>
                <a:latin typeface="Courier New" panose="02070309020205020404" pitchFamily="49" charset="0"/>
                <a:cs typeface="Courier New" panose="02070309020205020404" pitchFamily="49" charset="0"/>
              </a:rPr>
              <a:t>Задача3. </a:t>
            </a:r>
            <a:r>
              <a:rPr lang="ru-RU" sz="2400" dirty="0">
                <a:latin typeface="Courier New" panose="02070309020205020404" pitchFamily="49" charset="0"/>
                <a:cs typeface="Courier New" panose="02070309020205020404" pitchFamily="49" charset="0"/>
              </a:rPr>
              <a:t>Звуковая волна переходит из одной однородной среды в другую однородную среду. При этом длина волны увеличивается. Определите, как при этом изменяются скорость и частота звуковой волны.</a:t>
            </a:r>
          </a:p>
          <a:p>
            <a:r>
              <a:rPr lang="ru-RU" sz="2400" dirty="0">
                <a:latin typeface="Courier New" panose="02070309020205020404" pitchFamily="49" charset="0"/>
                <a:cs typeface="Courier New" panose="02070309020205020404" pitchFamily="49" charset="0"/>
              </a:rPr>
              <a:t>Для каждой величины определите соответствующий характер изменения:</a:t>
            </a:r>
          </a:p>
          <a:p>
            <a:r>
              <a:rPr lang="ru-RU" sz="2400" dirty="0">
                <a:solidFill>
                  <a:srgbClr val="7030A0"/>
                </a:solidFill>
                <a:latin typeface="Courier New" panose="02070309020205020404" pitchFamily="49" charset="0"/>
                <a:cs typeface="Courier New" panose="02070309020205020404" pitchFamily="49" charset="0"/>
              </a:rPr>
              <a:t>1) увеличивается</a:t>
            </a:r>
          </a:p>
          <a:p>
            <a:r>
              <a:rPr lang="ru-RU" sz="2400" dirty="0">
                <a:solidFill>
                  <a:srgbClr val="7030A0"/>
                </a:solidFill>
                <a:latin typeface="Courier New" panose="02070309020205020404" pitchFamily="49" charset="0"/>
                <a:cs typeface="Courier New" panose="02070309020205020404" pitchFamily="49" charset="0"/>
              </a:rPr>
              <a:t>2) уменьшается</a:t>
            </a:r>
          </a:p>
          <a:p>
            <a:r>
              <a:rPr lang="ru-RU" sz="2400" dirty="0">
                <a:solidFill>
                  <a:srgbClr val="7030A0"/>
                </a:solidFill>
                <a:latin typeface="Courier New" panose="02070309020205020404" pitchFamily="49" charset="0"/>
                <a:cs typeface="Courier New" panose="02070309020205020404" pitchFamily="49" charset="0"/>
              </a:rPr>
              <a:t>3) не изменяется</a:t>
            </a:r>
            <a:endParaRPr lang="ru-RU" sz="2400" dirty="0">
              <a:latin typeface="Courier New" panose="02070309020205020404" pitchFamily="49" charset="0"/>
              <a:cs typeface="Courier New" panose="02070309020205020404" pitchFamily="49" charset="0"/>
            </a:endParaRPr>
          </a:p>
          <a:p>
            <a:r>
              <a:rPr lang="ru-RU" sz="2400" dirty="0">
                <a:latin typeface="Courier New" panose="02070309020205020404" pitchFamily="49" charset="0"/>
                <a:cs typeface="Courier New" panose="02070309020205020404" pitchFamily="49" charset="0"/>
              </a:rPr>
              <a:t>Запишите в таблицу выбранные цифры для каждой физической величины. Цифры в ответе могут повторяться.</a:t>
            </a:r>
          </a:p>
        </p:txBody>
      </p:sp>
      <p:pic>
        <p:nvPicPr>
          <p:cNvPr id="6" name="Рисунок 5">
            <a:extLst>
              <a:ext uri="{FF2B5EF4-FFF2-40B4-BE49-F238E27FC236}">
                <a16:creationId xmlns:a16="http://schemas.microsoft.com/office/drawing/2014/main" id="{1E697C4D-8163-428D-972E-579002EE274B}"/>
              </a:ext>
            </a:extLst>
          </p:cNvPr>
          <p:cNvPicPr>
            <a:picLocks noChangeAspect="1"/>
          </p:cNvPicPr>
          <p:nvPr/>
        </p:nvPicPr>
        <p:blipFill>
          <a:blip r:embed="rId2"/>
          <a:stretch>
            <a:fillRect/>
          </a:stretch>
        </p:blipFill>
        <p:spPr>
          <a:xfrm>
            <a:off x="2569181" y="4767829"/>
            <a:ext cx="7053638" cy="1357383"/>
          </a:xfrm>
          <a:prstGeom prst="rect">
            <a:avLst/>
          </a:prstGeom>
        </p:spPr>
      </p:pic>
      <p:sp>
        <p:nvSpPr>
          <p:cNvPr id="7" name="Прямоугольник 6">
            <a:extLst>
              <a:ext uri="{FF2B5EF4-FFF2-40B4-BE49-F238E27FC236}">
                <a16:creationId xmlns:a16="http://schemas.microsoft.com/office/drawing/2014/main" id="{170712E1-6A50-4BFF-B718-B8B058990906}"/>
              </a:ext>
            </a:extLst>
          </p:cNvPr>
          <p:cNvSpPr/>
          <p:nvPr/>
        </p:nvSpPr>
        <p:spPr>
          <a:xfrm>
            <a:off x="4413406" y="5321825"/>
            <a:ext cx="535723" cy="923330"/>
          </a:xfrm>
          <a:prstGeom prst="rect">
            <a:avLst/>
          </a:prstGeom>
          <a:noFill/>
        </p:spPr>
        <p:txBody>
          <a:bodyPr wrap="none" lIns="91440" tIns="45720" rIns="91440" bIns="45720">
            <a:spAutoFit/>
          </a:bodyPr>
          <a:lstStyle/>
          <a:p>
            <a:pPr algn="ctr"/>
            <a:r>
              <a:rPr lang="ru-RU" sz="5400" b="1" cap="none" spc="0" dirty="0">
                <a:ln w="22225">
                  <a:solidFill>
                    <a:schemeClr val="accent2"/>
                  </a:solidFill>
                  <a:prstDash val="solid"/>
                </a:ln>
                <a:solidFill>
                  <a:schemeClr val="accent2">
                    <a:lumMod val="40000"/>
                    <a:lumOff val="60000"/>
                  </a:schemeClr>
                </a:solidFill>
                <a:effectLst/>
              </a:rPr>
              <a:t>1</a:t>
            </a:r>
          </a:p>
        </p:txBody>
      </p:sp>
      <p:sp>
        <p:nvSpPr>
          <p:cNvPr id="8" name="Прямоугольник 7">
            <a:extLst>
              <a:ext uri="{FF2B5EF4-FFF2-40B4-BE49-F238E27FC236}">
                <a16:creationId xmlns:a16="http://schemas.microsoft.com/office/drawing/2014/main" id="{D8CC3196-1ABA-4736-B6BD-EFB2134A6C94}"/>
              </a:ext>
            </a:extLst>
          </p:cNvPr>
          <p:cNvSpPr/>
          <p:nvPr/>
        </p:nvSpPr>
        <p:spPr>
          <a:xfrm>
            <a:off x="7885538" y="5321825"/>
            <a:ext cx="535723" cy="923330"/>
          </a:xfrm>
          <a:prstGeom prst="rect">
            <a:avLst/>
          </a:prstGeom>
          <a:noFill/>
        </p:spPr>
        <p:txBody>
          <a:bodyPr wrap="none" lIns="91440" tIns="45720" rIns="91440" bIns="45720">
            <a:spAutoFit/>
          </a:bodyPr>
          <a:lstStyle/>
          <a:p>
            <a:pPr algn="ctr"/>
            <a:r>
              <a:rPr lang="ru-RU" sz="5400" b="1" cap="none" spc="0" dirty="0">
                <a:ln w="22225">
                  <a:solidFill>
                    <a:schemeClr val="accent2"/>
                  </a:solidFill>
                  <a:prstDash val="solid"/>
                </a:ln>
                <a:solidFill>
                  <a:schemeClr val="accent2">
                    <a:lumMod val="40000"/>
                    <a:lumOff val="60000"/>
                  </a:schemeClr>
                </a:solidFill>
                <a:effectLst/>
              </a:rPr>
              <a:t>3</a:t>
            </a:r>
          </a:p>
        </p:txBody>
      </p:sp>
    </p:spTree>
    <p:extLst>
      <p:ext uri="{BB962C8B-B14F-4D97-AF65-F5344CB8AC3E}">
        <p14:creationId xmlns:p14="http://schemas.microsoft.com/office/powerpoint/2010/main" val="365756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682FE74C-0FAF-420F-B0CC-62122CFC026A}"/>
              </a:ext>
            </a:extLst>
          </p:cNvPr>
          <p:cNvSpPr>
            <a:spLocks noGrp="1"/>
          </p:cNvSpPr>
          <p:nvPr>
            <p:ph type="ftr" sz="quarter" idx="11"/>
          </p:nvPr>
        </p:nvSpPr>
        <p:spPr/>
        <p:txBody>
          <a:bodyPr/>
          <a:lstStyle/>
          <a:p>
            <a:r>
              <a:rPr lang="en-US"/>
              <a:t>DVS</a:t>
            </a:r>
            <a:endParaRPr lang="ru-RU"/>
          </a:p>
        </p:txBody>
      </p:sp>
      <p:sp>
        <p:nvSpPr>
          <p:cNvPr id="3" name="Номер слайда 2">
            <a:extLst>
              <a:ext uri="{FF2B5EF4-FFF2-40B4-BE49-F238E27FC236}">
                <a16:creationId xmlns:a16="http://schemas.microsoft.com/office/drawing/2014/main" id="{18CC9AE2-C082-436C-AF79-7A8CDDD06993}"/>
              </a:ext>
            </a:extLst>
          </p:cNvPr>
          <p:cNvSpPr>
            <a:spLocks noGrp="1"/>
          </p:cNvSpPr>
          <p:nvPr>
            <p:ph type="sldNum" sz="quarter" idx="12"/>
          </p:nvPr>
        </p:nvSpPr>
        <p:spPr/>
        <p:txBody>
          <a:bodyPr/>
          <a:lstStyle/>
          <a:p>
            <a:fld id="{43A8D25B-D939-4B5A-99A4-D892B8B5A571}" type="slidenum">
              <a:rPr lang="ru-RU" smtClean="0"/>
              <a:pPr/>
              <a:t>22</a:t>
            </a:fld>
            <a:endParaRPr lang="ru-RU"/>
          </a:p>
        </p:txBody>
      </p:sp>
      <p:sp>
        <p:nvSpPr>
          <p:cNvPr id="4" name="Прямоугольник 3">
            <a:extLst>
              <a:ext uri="{FF2B5EF4-FFF2-40B4-BE49-F238E27FC236}">
                <a16:creationId xmlns:a16="http://schemas.microsoft.com/office/drawing/2014/main" id="{305E60DF-C074-4B66-B511-C0818146EAA8}"/>
              </a:ext>
            </a:extLst>
          </p:cNvPr>
          <p:cNvSpPr/>
          <p:nvPr/>
        </p:nvSpPr>
        <p:spPr>
          <a:xfrm>
            <a:off x="408317" y="258164"/>
            <a:ext cx="11591026" cy="1815882"/>
          </a:xfrm>
          <a:prstGeom prst="rect">
            <a:avLst/>
          </a:prstGeom>
        </p:spPr>
        <p:txBody>
          <a:bodyPr wrap="square">
            <a:spAutoFit/>
          </a:bodyPr>
          <a:lstStyle/>
          <a:p>
            <a:r>
              <a:rPr lang="ru-RU" sz="2800" dirty="0">
                <a:solidFill>
                  <a:srgbClr val="FF0000"/>
                </a:solidFill>
                <a:latin typeface="Courier New" panose="02070309020205020404" pitchFamily="49" charset="0"/>
                <a:cs typeface="Courier New" panose="02070309020205020404" pitchFamily="49" charset="0"/>
              </a:rPr>
              <a:t>Задача5. </a:t>
            </a:r>
            <a:r>
              <a:rPr lang="ru-RU" sz="2800" dirty="0">
                <a:latin typeface="Courier New" panose="02070309020205020404" pitchFamily="49" charset="0"/>
                <a:cs typeface="Courier New" panose="02070309020205020404" pitchFamily="49" charset="0"/>
              </a:rPr>
              <a:t>Сирена пожарной машины включается </a:t>
            </a:r>
          </a:p>
          <a:p>
            <a:r>
              <a:rPr lang="ru-RU" sz="2800" dirty="0">
                <a:latin typeface="Courier New" panose="02070309020205020404" pitchFamily="49" charset="0"/>
                <a:cs typeface="Courier New" panose="02070309020205020404" pitchFamily="49" charset="0"/>
              </a:rPr>
              <a:t>каждые две секунды. С какой скоростью мчится эта машина, если наблюдатель, к которому она приближается, слышит звуки сирены с интервалом 1,8с?</a:t>
            </a:r>
          </a:p>
        </p:txBody>
      </p:sp>
      <p:pic>
        <p:nvPicPr>
          <p:cNvPr id="7" name="Рисунок 6">
            <a:extLst>
              <a:ext uri="{FF2B5EF4-FFF2-40B4-BE49-F238E27FC236}">
                <a16:creationId xmlns:a16="http://schemas.microsoft.com/office/drawing/2014/main" id="{36892096-BABD-4B94-8E3E-5F6188C060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1278" y="3262698"/>
            <a:ext cx="2324100" cy="1905000"/>
          </a:xfrm>
          <a:prstGeom prst="rect">
            <a:avLst/>
          </a:prstGeom>
        </p:spPr>
      </p:pic>
      <p:cxnSp>
        <p:nvCxnSpPr>
          <p:cNvPr id="9" name="Прямая со стрелкой 8">
            <a:extLst>
              <a:ext uri="{FF2B5EF4-FFF2-40B4-BE49-F238E27FC236}">
                <a16:creationId xmlns:a16="http://schemas.microsoft.com/office/drawing/2014/main" id="{7250F1A1-81D1-4330-829D-47F4DF986C2A}"/>
              </a:ext>
            </a:extLst>
          </p:cNvPr>
          <p:cNvCxnSpPr/>
          <p:nvPr/>
        </p:nvCxnSpPr>
        <p:spPr>
          <a:xfrm flipH="1">
            <a:off x="6418053" y="4433977"/>
            <a:ext cx="2192547"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a:extLst>
              <a:ext uri="{FF2B5EF4-FFF2-40B4-BE49-F238E27FC236}">
                <a16:creationId xmlns:a16="http://schemas.microsoft.com/office/drawing/2014/main" id="{AB815B1C-EA60-4F2B-936D-DE273B5BFD13}"/>
              </a:ext>
            </a:extLst>
          </p:cNvPr>
          <p:cNvCxnSpPr/>
          <p:nvPr/>
        </p:nvCxnSpPr>
        <p:spPr>
          <a:xfrm flipH="1">
            <a:off x="8125723" y="3830128"/>
            <a:ext cx="1095555" cy="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1FC8E49-7193-41F9-A6D1-E73658F852F5}"/>
                  </a:ext>
                </a:extLst>
              </p:cNvPr>
              <p:cNvSpPr txBox="1"/>
              <p:nvPr/>
            </p:nvSpPr>
            <p:spPr>
              <a:xfrm>
                <a:off x="7231545" y="4455104"/>
                <a:ext cx="52110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ru-RU" sz="2800" i="1" smtClean="0">
                              <a:latin typeface="Cambria Math" panose="02040503050406030204" pitchFamily="18" charset="0"/>
                            </a:rPr>
                          </m:ctrlPr>
                        </m:accPr>
                        <m:e>
                          <m:sSub>
                            <m:sSubPr>
                              <m:ctrlPr>
                                <a:rPr lang="ru-RU" sz="2800" i="1">
                                  <a:latin typeface="Cambria Math" panose="02040503050406030204" pitchFamily="18" charset="0"/>
                                </a:rPr>
                              </m:ctrlPr>
                            </m:sSubPr>
                            <m:e>
                              <m:r>
                                <a:rPr lang="ru-RU" sz="2800" i="1">
                                  <a:latin typeface="Cambria Math" panose="02040503050406030204" pitchFamily="18" charset="0"/>
                                  <a:ea typeface="Cambria Math" panose="02040503050406030204" pitchFamily="18" charset="0"/>
                                </a:rPr>
                                <m:t>𝜐</m:t>
                              </m:r>
                            </m:e>
                            <m:sub>
                              <m:r>
                                <a:rPr lang="ru-RU" sz="2800" i="1">
                                  <a:latin typeface="Cambria Math" panose="02040503050406030204" pitchFamily="18" charset="0"/>
                                </a:rPr>
                                <m:t>зв</m:t>
                              </m:r>
                            </m:sub>
                          </m:sSub>
                        </m:e>
                      </m:acc>
                    </m:oMath>
                  </m:oMathPara>
                </a14:m>
                <a:endParaRPr lang="ru-RU" sz="2800" dirty="0"/>
              </a:p>
            </p:txBody>
          </p:sp>
        </mc:Choice>
        <mc:Fallback xmlns="">
          <p:sp>
            <p:nvSpPr>
              <p:cNvPr id="12" name="TextBox 11">
                <a:extLst>
                  <a:ext uri="{FF2B5EF4-FFF2-40B4-BE49-F238E27FC236}">
                    <a16:creationId xmlns:a16="http://schemas.microsoft.com/office/drawing/2014/main" id="{51FC8E49-7193-41F9-A6D1-E73658F852F5}"/>
                  </a:ext>
                </a:extLst>
              </p:cNvPr>
              <p:cNvSpPr txBox="1">
                <a:spLocks noRot="1" noChangeAspect="1" noMove="1" noResize="1" noEditPoints="1" noAdjustHandles="1" noChangeArrowheads="1" noChangeShapeType="1" noTextEdit="1"/>
              </p:cNvSpPr>
              <p:nvPr/>
            </p:nvSpPr>
            <p:spPr>
              <a:xfrm>
                <a:off x="7231545" y="4455104"/>
                <a:ext cx="521104" cy="430887"/>
              </a:xfrm>
              <a:prstGeom prst="rect">
                <a:avLst/>
              </a:prstGeom>
              <a:blipFill>
                <a:blip r:embed="rId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A340A1E-FAE6-4D02-8CFD-BDA19D750EF0}"/>
                  </a:ext>
                </a:extLst>
              </p:cNvPr>
              <p:cNvSpPr txBox="1"/>
              <p:nvPr/>
            </p:nvSpPr>
            <p:spPr>
              <a:xfrm>
                <a:off x="8455012" y="3830128"/>
                <a:ext cx="66377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ru-RU" sz="2800" i="1" smtClean="0">
                              <a:latin typeface="Cambria Math" panose="02040503050406030204" pitchFamily="18" charset="0"/>
                            </a:rPr>
                          </m:ctrlPr>
                        </m:accPr>
                        <m:e>
                          <m:sSub>
                            <m:sSubPr>
                              <m:ctrlPr>
                                <a:rPr lang="ru-RU" sz="2800" i="1">
                                  <a:latin typeface="Cambria Math" panose="02040503050406030204" pitchFamily="18" charset="0"/>
                                </a:rPr>
                              </m:ctrlPr>
                            </m:sSubPr>
                            <m:e>
                              <m:r>
                                <a:rPr lang="ru-RU" sz="2800" i="1">
                                  <a:latin typeface="Cambria Math" panose="02040503050406030204" pitchFamily="18" charset="0"/>
                                  <a:ea typeface="Cambria Math" panose="02040503050406030204" pitchFamily="18" charset="0"/>
                                </a:rPr>
                                <m:t>𝜐</m:t>
                              </m:r>
                            </m:e>
                            <m:sub>
                              <m:r>
                                <a:rPr lang="ru-RU" sz="2800" b="0" i="1" smtClean="0">
                                  <a:latin typeface="Cambria Math" panose="02040503050406030204" pitchFamily="18" charset="0"/>
                                  <a:ea typeface="Cambria Math" panose="02040503050406030204" pitchFamily="18" charset="0"/>
                                </a:rPr>
                                <m:t>авт</m:t>
                              </m:r>
                            </m:sub>
                          </m:sSub>
                        </m:e>
                      </m:acc>
                    </m:oMath>
                  </m:oMathPara>
                </a14:m>
                <a:endParaRPr lang="ru-RU" sz="2800" dirty="0"/>
              </a:p>
            </p:txBody>
          </p:sp>
        </mc:Choice>
        <mc:Fallback xmlns="">
          <p:sp>
            <p:nvSpPr>
              <p:cNvPr id="13" name="TextBox 12">
                <a:extLst>
                  <a:ext uri="{FF2B5EF4-FFF2-40B4-BE49-F238E27FC236}">
                    <a16:creationId xmlns:a16="http://schemas.microsoft.com/office/drawing/2014/main" id="{FA340A1E-FAE6-4D02-8CFD-BDA19D750EF0}"/>
                  </a:ext>
                </a:extLst>
              </p:cNvPr>
              <p:cNvSpPr txBox="1">
                <a:spLocks noRot="1" noChangeAspect="1" noMove="1" noResize="1" noEditPoints="1" noAdjustHandles="1" noChangeArrowheads="1" noChangeShapeType="1" noTextEdit="1"/>
              </p:cNvSpPr>
              <p:nvPr/>
            </p:nvSpPr>
            <p:spPr>
              <a:xfrm>
                <a:off x="8455012" y="3830128"/>
                <a:ext cx="663771" cy="430887"/>
              </a:xfrm>
              <a:prstGeom prst="rect">
                <a:avLst/>
              </a:prstGeom>
              <a:blipFill>
                <a:blip r:embed="rId4"/>
                <a:stretch>
                  <a:fillRect/>
                </a:stretch>
              </a:blipFill>
            </p:spPr>
            <p:txBody>
              <a:bodyPr/>
              <a:lstStyle/>
              <a:p>
                <a:r>
                  <a:rPr lang="ru-RU">
                    <a:noFill/>
                  </a:rPr>
                  <a:t> </a:t>
                </a:r>
              </a:p>
            </p:txBody>
          </p:sp>
        </mc:Fallback>
      </mc:AlternateContent>
      <p:pic>
        <p:nvPicPr>
          <p:cNvPr id="16" name="Рисунок 15">
            <a:extLst>
              <a:ext uri="{FF2B5EF4-FFF2-40B4-BE49-F238E27FC236}">
                <a16:creationId xmlns:a16="http://schemas.microsoft.com/office/drawing/2014/main" id="{D2B3FAF2-5C11-4811-9EB7-CE64F6D5B5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114" y="3429000"/>
            <a:ext cx="903957" cy="1551189"/>
          </a:xfrm>
          <a:prstGeom prst="rect">
            <a:avLst/>
          </a:prstGeom>
        </p:spPr>
      </p:pic>
    </p:spTree>
    <p:extLst>
      <p:ext uri="{BB962C8B-B14F-4D97-AF65-F5344CB8AC3E}">
        <p14:creationId xmlns:p14="http://schemas.microsoft.com/office/powerpoint/2010/main" val="2645149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en-US"/>
              <a:t>DVS</a:t>
            </a:r>
            <a:endParaRPr lang="ru-RU"/>
          </a:p>
        </p:txBody>
      </p:sp>
      <p:sp>
        <p:nvSpPr>
          <p:cNvPr id="3" name="Номер слайда 2"/>
          <p:cNvSpPr>
            <a:spLocks noGrp="1"/>
          </p:cNvSpPr>
          <p:nvPr>
            <p:ph type="sldNum" sz="quarter" idx="12"/>
          </p:nvPr>
        </p:nvSpPr>
        <p:spPr/>
        <p:txBody>
          <a:bodyPr/>
          <a:lstStyle/>
          <a:p>
            <a:fld id="{43A8D25B-D939-4B5A-99A4-D892B8B5A571}" type="slidenum">
              <a:rPr lang="ru-RU" smtClean="0"/>
              <a:pPr/>
              <a:t>23</a:t>
            </a:fld>
            <a:endParaRPr lang="ru-RU"/>
          </a:p>
        </p:txBody>
      </p:sp>
      <p:sp>
        <p:nvSpPr>
          <p:cNvPr id="4" name="Прямоугольник 3"/>
          <p:cNvSpPr/>
          <p:nvPr/>
        </p:nvSpPr>
        <p:spPr>
          <a:xfrm>
            <a:off x="3293098" y="427596"/>
            <a:ext cx="5615640" cy="584775"/>
          </a:xfrm>
          <a:prstGeom prst="rect">
            <a:avLst/>
          </a:prstGeom>
        </p:spPr>
        <p:txBody>
          <a:bodyPr wrap="none">
            <a:spAutoFit/>
          </a:bodyPr>
          <a:lstStyle/>
          <a:p>
            <a:pPr lvl="0"/>
            <a:r>
              <a:rPr lang="ru-RU" sz="3200" b="1" dirty="0">
                <a:solidFill>
                  <a:srgbClr val="000000"/>
                </a:solidFill>
                <a:latin typeface="Courier New" panose="02070309020205020404" pitchFamily="49" charset="0"/>
              </a:rPr>
              <a:t>Источники и литература</a:t>
            </a:r>
          </a:p>
        </p:txBody>
      </p:sp>
      <p:sp>
        <p:nvSpPr>
          <p:cNvPr id="6" name="TextBox 5"/>
          <p:cNvSpPr txBox="1"/>
          <p:nvPr/>
        </p:nvSpPr>
        <p:spPr>
          <a:xfrm>
            <a:off x="367264" y="1247686"/>
            <a:ext cx="412292" cy="369332"/>
          </a:xfrm>
          <a:prstGeom prst="rect">
            <a:avLst/>
          </a:prstGeom>
          <a:noFill/>
        </p:spPr>
        <p:txBody>
          <a:bodyPr wrap="none" rtlCol="0">
            <a:spAutoFit/>
          </a:bodyPr>
          <a:lstStyle/>
          <a:p>
            <a:r>
              <a:rPr lang="ru-RU" dirty="0"/>
              <a:t>1. </a:t>
            </a:r>
          </a:p>
        </p:txBody>
      </p:sp>
    </p:spTree>
    <p:extLst>
      <p:ext uri="{BB962C8B-B14F-4D97-AF65-F5344CB8AC3E}">
        <p14:creationId xmlns:p14="http://schemas.microsoft.com/office/powerpoint/2010/main" val="3019233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1B95A9DB-71B1-4F83-934F-EDF0943CF8FF}"/>
              </a:ext>
            </a:extLst>
          </p:cNvPr>
          <p:cNvSpPr>
            <a:spLocks noGrp="1"/>
          </p:cNvSpPr>
          <p:nvPr>
            <p:ph type="ftr" sz="quarter" idx="11"/>
          </p:nvPr>
        </p:nvSpPr>
        <p:spPr/>
        <p:txBody>
          <a:bodyPr/>
          <a:lstStyle/>
          <a:p>
            <a:r>
              <a:rPr lang="en-US"/>
              <a:t>DVS</a:t>
            </a:r>
            <a:endParaRPr lang="ru-RU"/>
          </a:p>
        </p:txBody>
      </p:sp>
      <p:sp>
        <p:nvSpPr>
          <p:cNvPr id="3" name="Номер слайда 2">
            <a:extLst>
              <a:ext uri="{FF2B5EF4-FFF2-40B4-BE49-F238E27FC236}">
                <a16:creationId xmlns:a16="http://schemas.microsoft.com/office/drawing/2014/main" id="{CF17C333-2D2E-4981-983F-5F8CC131BD6A}"/>
              </a:ext>
            </a:extLst>
          </p:cNvPr>
          <p:cNvSpPr>
            <a:spLocks noGrp="1"/>
          </p:cNvSpPr>
          <p:nvPr>
            <p:ph type="sldNum" sz="quarter" idx="12"/>
          </p:nvPr>
        </p:nvSpPr>
        <p:spPr/>
        <p:txBody>
          <a:bodyPr/>
          <a:lstStyle/>
          <a:p>
            <a:fld id="{43A8D25B-D939-4B5A-99A4-D892B8B5A571}" type="slidenum">
              <a:rPr lang="ru-RU" smtClean="0"/>
              <a:pPr/>
              <a:t>3</a:t>
            </a:fld>
            <a:endParaRPr lang="ru-RU"/>
          </a:p>
        </p:txBody>
      </p:sp>
      <p:sp>
        <p:nvSpPr>
          <p:cNvPr id="4" name="Прямоугольник 3">
            <a:extLst>
              <a:ext uri="{FF2B5EF4-FFF2-40B4-BE49-F238E27FC236}">
                <a16:creationId xmlns:a16="http://schemas.microsoft.com/office/drawing/2014/main" id="{CC849E4E-85E9-4892-AB7B-E988893F7AB0}"/>
              </a:ext>
            </a:extLst>
          </p:cNvPr>
          <p:cNvSpPr/>
          <p:nvPr/>
        </p:nvSpPr>
        <p:spPr>
          <a:xfrm>
            <a:off x="327803" y="136525"/>
            <a:ext cx="11662914" cy="1508105"/>
          </a:xfrm>
          <a:prstGeom prst="rect">
            <a:avLst/>
          </a:prstGeom>
        </p:spPr>
        <p:txBody>
          <a:bodyPr wrap="square">
            <a:spAutoFit/>
          </a:bodyPr>
          <a:lstStyle/>
          <a:p>
            <a:pPr algn="ctr"/>
            <a:r>
              <a:rPr lang="ru-RU" sz="800" dirty="0">
                <a:latin typeface="Courier New" panose="02070309020205020404" pitchFamily="49" charset="0"/>
              </a:rPr>
              <a:t>	</a:t>
            </a:r>
            <a:r>
              <a:rPr lang="ru-RU" sz="3600" b="1" dirty="0">
                <a:solidFill>
                  <a:srgbClr val="000000"/>
                </a:solidFill>
                <a:latin typeface="Courier New" panose="02070309020205020404" pitchFamily="49" charset="0"/>
              </a:rPr>
              <a:t>Звуковые волны</a:t>
            </a:r>
            <a:r>
              <a:rPr lang="ru-RU" dirty="0">
                <a:solidFill>
                  <a:srgbClr val="000000"/>
                </a:solidFill>
                <a:latin typeface="Courier New" panose="02070309020205020404" pitchFamily="49" charset="0"/>
              </a:rPr>
              <a:t>	</a:t>
            </a:r>
          </a:p>
          <a:p>
            <a:pPr indent="361950"/>
            <a:r>
              <a:rPr lang="ru-RU" sz="2800" b="1" i="1" dirty="0">
                <a:solidFill>
                  <a:srgbClr val="FF0000"/>
                </a:solidFill>
                <a:latin typeface="Courier New" panose="02070309020205020404" pitchFamily="49" charset="0"/>
              </a:rPr>
              <a:t>Упругие волны, вызывающие у человека ощущение звука, называются звуковыми волнами.</a:t>
            </a:r>
          </a:p>
        </p:txBody>
      </p:sp>
      <p:sp>
        <p:nvSpPr>
          <p:cNvPr id="5" name="Прямоугольник 4">
            <a:extLst>
              <a:ext uri="{FF2B5EF4-FFF2-40B4-BE49-F238E27FC236}">
                <a16:creationId xmlns:a16="http://schemas.microsoft.com/office/drawing/2014/main" id="{D9B97D44-BCD7-412B-97C7-2CA9F2AD8C19}"/>
              </a:ext>
            </a:extLst>
          </p:cNvPr>
          <p:cNvSpPr/>
          <p:nvPr/>
        </p:nvSpPr>
        <p:spPr>
          <a:xfrm>
            <a:off x="327804" y="1644630"/>
            <a:ext cx="8376250" cy="4832092"/>
          </a:xfrm>
          <a:prstGeom prst="rect">
            <a:avLst/>
          </a:prstGeom>
        </p:spPr>
        <p:txBody>
          <a:bodyPr wrap="square">
            <a:spAutoFit/>
          </a:bodyPr>
          <a:lstStyle/>
          <a:p>
            <a:r>
              <a:rPr lang="ru-RU" sz="2800" dirty="0">
                <a:solidFill>
                  <a:srgbClr val="FF0000"/>
                </a:solidFill>
                <a:latin typeface="Courier New" panose="02070309020205020404" pitchFamily="49" charset="0"/>
              </a:rPr>
              <a:t>16 — 2∙10</a:t>
            </a:r>
            <a:r>
              <a:rPr lang="ru-RU" sz="2800" baseline="30000" dirty="0">
                <a:solidFill>
                  <a:srgbClr val="FF0000"/>
                </a:solidFill>
                <a:latin typeface="Courier New" panose="02070309020205020404" pitchFamily="49" charset="0"/>
              </a:rPr>
              <a:t>4</a:t>
            </a:r>
            <a:r>
              <a:rPr lang="ru-RU" sz="2800" dirty="0">
                <a:solidFill>
                  <a:srgbClr val="FF0000"/>
                </a:solidFill>
                <a:latin typeface="Courier New" panose="02070309020205020404" pitchFamily="49" charset="0"/>
              </a:rPr>
              <a:t> Гц </a:t>
            </a:r>
            <a:r>
              <a:rPr lang="ru-RU" sz="2800" dirty="0">
                <a:solidFill>
                  <a:srgbClr val="000000"/>
                </a:solidFill>
                <a:latin typeface="Courier New" panose="02070309020205020404" pitchFamily="49" charset="0"/>
              </a:rPr>
              <a:t>— слышимые звуки; </a:t>
            </a:r>
          </a:p>
          <a:p>
            <a:r>
              <a:rPr lang="ru-RU" sz="2800" dirty="0">
                <a:solidFill>
                  <a:srgbClr val="000000"/>
                </a:solidFill>
                <a:latin typeface="Courier New" panose="02070309020205020404" pitchFamily="49" charset="0"/>
              </a:rPr>
              <a:t>меньше </a:t>
            </a:r>
            <a:r>
              <a:rPr lang="ru-RU" sz="2800" dirty="0">
                <a:solidFill>
                  <a:srgbClr val="FF0000"/>
                </a:solidFill>
                <a:latin typeface="Courier New" panose="02070309020205020404" pitchFamily="49" charset="0"/>
              </a:rPr>
              <a:t>16 Гц </a:t>
            </a:r>
            <a:r>
              <a:rPr lang="ru-RU" sz="2800" dirty="0">
                <a:solidFill>
                  <a:srgbClr val="000000"/>
                </a:solidFill>
                <a:latin typeface="Courier New" panose="02070309020205020404" pitchFamily="49" charset="0"/>
              </a:rPr>
              <a:t>— инфразвуки; </a:t>
            </a:r>
          </a:p>
          <a:p>
            <a:r>
              <a:rPr lang="ru-RU" sz="2800" dirty="0">
                <a:solidFill>
                  <a:srgbClr val="000000"/>
                </a:solidFill>
                <a:latin typeface="Courier New" panose="02070309020205020404" pitchFamily="49" charset="0"/>
              </a:rPr>
              <a:t>больше </a:t>
            </a:r>
            <a:r>
              <a:rPr lang="ru-RU" sz="2800" dirty="0">
                <a:solidFill>
                  <a:srgbClr val="FF0000"/>
                </a:solidFill>
                <a:latin typeface="Courier New" panose="02070309020205020404" pitchFamily="49" charset="0"/>
              </a:rPr>
              <a:t>2-10</a:t>
            </a:r>
            <a:r>
              <a:rPr lang="ru-RU" sz="2800" baseline="30000" dirty="0">
                <a:solidFill>
                  <a:srgbClr val="FF0000"/>
                </a:solidFill>
                <a:latin typeface="Courier New" panose="02070309020205020404" pitchFamily="49" charset="0"/>
              </a:rPr>
              <a:t>4</a:t>
            </a:r>
            <a:r>
              <a:rPr lang="ru-RU" sz="2800" dirty="0">
                <a:solidFill>
                  <a:srgbClr val="FF0000"/>
                </a:solidFill>
                <a:latin typeface="Courier New" panose="02070309020205020404" pitchFamily="49" charset="0"/>
              </a:rPr>
              <a:t> Гц </a:t>
            </a:r>
            <a:r>
              <a:rPr lang="ru-RU" sz="2800" dirty="0">
                <a:solidFill>
                  <a:srgbClr val="000000"/>
                </a:solidFill>
                <a:latin typeface="Courier New" panose="02070309020205020404" pitchFamily="49" charset="0"/>
              </a:rPr>
              <a:t>— ультразвуки.</a:t>
            </a:r>
          </a:p>
          <a:p>
            <a:r>
              <a:rPr lang="ru-RU" sz="2800" dirty="0">
                <a:solidFill>
                  <a:srgbClr val="000000"/>
                </a:solidFill>
                <a:latin typeface="Courier New" panose="02070309020205020404" pitchFamily="49" charset="0"/>
              </a:rPr>
              <a:t>Обязательное условие для возникновения звуковой волны — наличие упругой среды.</a:t>
            </a:r>
          </a:p>
          <a:p>
            <a:r>
              <a:rPr lang="ru-RU" sz="2800" dirty="0">
                <a:solidFill>
                  <a:srgbClr val="000000"/>
                </a:solidFill>
                <a:latin typeface="Courier New" panose="02070309020205020404" pitchFamily="49" charset="0"/>
              </a:rPr>
              <a:t>Механизм возникновения звуковой волны аналогичен возникновению механической волны в упругой среде. Совершая колебания в упругой среде, вибратор воздействует на частицы среды.</a:t>
            </a:r>
          </a:p>
        </p:txBody>
      </p:sp>
      <p:pic>
        <p:nvPicPr>
          <p:cNvPr id="6" name="Рисунок 5">
            <a:extLst>
              <a:ext uri="{FF2B5EF4-FFF2-40B4-BE49-F238E27FC236}">
                <a16:creationId xmlns:a16="http://schemas.microsoft.com/office/drawing/2014/main" id="{DD55EA7D-6B0E-4E43-8F91-E4BE06965629}"/>
              </a:ext>
            </a:extLst>
          </p:cNvPr>
          <p:cNvPicPr>
            <a:picLocks noChangeAspect="1"/>
          </p:cNvPicPr>
          <p:nvPr/>
        </p:nvPicPr>
        <p:blipFill>
          <a:blip r:embed="rId2"/>
          <a:stretch>
            <a:fillRect/>
          </a:stretch>
        </p:blipFill>
        <p:spPr>
          <a:xfrm>
            <a:off x="9299275" y="3093148"/>
            <a:ext cx="1978325" cy="2923848"/>
          </a:xfrm>
          <a:prstGeom prst="rect">
            <a:avLst/>
          </a:prstGeom>
        </p:spPr>
      </p:pic>
      <p:pic>
        <p:nvPicPr>
          <p:cNvPr id="7" name="Рисунок 6">
            <a:extLst>
              <a:ext uri="{FF2B5EF4-FFF2-40B4-BE49-F238E27FC236}">
                <a16:creationId xmlns:a16="http://schemas.microsoft.com/office/drawing/2014/main" id="{F081F326-2543-48A9-BF10-D6CD1394B950}"/>
              </a:ext>
            </a:extLst>
          </p:cNvPr>
          <p:cNvPicPr>
            <a:picLocks noChangeAspect="1"/>
          </p:cNvPicPr>
          <p:nvPr/>
        </p:nvPicPr>
        <p:blipFill>
          <a:blip r:embed="rId3"/>
          <a:stretch>
            <a:fillRect/>
          </a:stretch>
        </p:blipFill>
        <p:spPr>
          <a:xfrm>
            <a:off x="8352437" y="1536132"/>
            <a:ext cx="3308769" cy="1130908"/>
          </a:xfrm>
          <a:prstGeom prst="rect">
            <a:avLst/>
          </a:prstGeom>
        </p:spPr>
      </p:pic>
    </p:spTree>
    <p:extLst>
      <p:ext uri="{BB962C8B-B14F-4D97-AF65-F5344CB8AC3E}">
        <p14:creationId xmlns:p14="http://schemas.microsoft.com/office/powerpoint/2010/main" val="3339761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E10AAFD7-C417-4055-A024-87A41A22AA17}"/>
              </a:ext>
            </a:extLst>
          </p:cNvPr>
          <p:cNvSpPr>
            <a:spLocks noGrp="1"/>
          </p:cNvSpPr>
          <p:nvPr>
            <p:ph type="ftr" sz="quarter" idx="11"/>
          </p:nvPr>
        </p:nvSpPr>
        <p:spPr/>
        <p:txBody>
          <a:bodyPr/>
          <a:lstStyle/>
          <a:p>
            <a:r>
              <a:rPr lang="en-US"/>
              <a:t>DVS</a:t>
            </a:r>
            <a:endParaRPr lang="ru-RU"/>
          </a:p>
        </p:txBody>
      </p:sp>
      <p:sp>
        <p:nvSpPr>
          <p:cNvPr id="3" name="Номер слайда 2">
            <a:extLst>
              <a:ext uri="{FF2B5EF4-FFF2-40B4-BE49-F238E27FC236}">
                <a16:creationId xmlns:a16="http://schemas.microsoft.com/office/drawing/2014/main" id="{24B12CA6-F648-4E02-B20F-0D2EE6B4BC97}"/>
              </a:ext>
            </a:extLst>
          </p:cNvPr>
          <p:cNvSpPr>
            <a:spLocks noGrp="1"/>
          </p:cNvSpPr>
          <p:nvPr>
            <p:ph type="sldNum" sz="quarter" idx="12"/>
          </p:nvPr>
        </p:nvSpPr>
        <p:spPr/>
        <p:txBody>
          <a:bodyPr/>
          <a:lstStyle/>
          <a:p>
            <a:fld id="{43A8D25B-D939-4B5A-99A4-D892B8B5A571}" type="slidenum">
              <a:rPr lang="ru-RU" smtClean="0"/>
              <a:pPr/>
              <a:t>4</a:t>
            </a:fld>
            <a:endParaRPr lang="ru-RU"/>
          </a:p>
        </p:txBody>
      </p:sp>
      <p:sp>
        <p:nvSpPr>
          <p:cNvPr id="4" name="Прямоугольник 3">
            <a:extLst>
              <a:ext uri="{FF2B5EF4-FFF2-40B4-BE49-F238E27FC236}">
                <a16:creationId xmlns:a16="http://schemas.microsoft.com/office/drawing/2014/main" id="{6E54A6DF-F357-434E-A0A0-5951A1BB987C}"/>
              </a:ext>
            </a:extLst>
          </p:cNvPr>
          <p:cNvSpPr/>
          <p:nvPr/>
        </p:nvSpPr>
        <p:spPr>
          <a:xfrm>
            <a:off x="166777" y="498100"/>
            <a:ext cx="11910204" cy="1384995"/>
          </a:xfrm>
          <a:prstGeom prst="rect">
            <a:avLst/>
          </a:prstGeom>
        </p:spPr>
        <p:txBody>
          <a:bodyPr wrap="square">
            <a:spAutoFit/>
          </a:bodyPr>
          <a:lstStyle/>
          <a:p>
            <a:r>
              <a:rPr lang="ru-RU" sz="2800" dirty="0">
                <a:solidFill>
                  <a:srgbClr val="000000"/>
                </a:solidFill>
                <a:latin typeface="Courier New" panose="02070309020205020404" pitchFamily="49" charset="0"/>
              </a:rPr>
              <a:t>Звук создают долговременные периодические источники звука . Например, музыкальный: струна, камертон, свист, пение.</a:t>
            </a:r>
          </a:p>
        </p:txBody>
      </p:sp>
      <p:pic>
        <p:nvPicPr>
          <p:cNvPr id="5" name="Рисунок 4">
            <a:extLst>
              <a:ext uri="{FF2B5EF4-FFF2-40B4-BE49-F238E27FC236}">
                <a16:creationId xmlns:a16="http://schemas.microsoft.com/office/drawing/2014/main" id="{707882C8-65EE-4251-AF15-7B349B2113AD}"/>
              </a:ext>
            </a:extLst>
          </p:cNvPr>
          <p:cNvPicPr>
            <a:picLocks noChangeAspect="1"/>
          </p:cNvPicPr>
          <p:nvPr/>
        </p:nvPicPr>
        <p:blipFill>
          <a:blip r:embed="rId2"/>
          <a:stretch>
            <a:fillRect/>
          </a:stretch>
        </p:blipFill>
        <p:spPr>
          <a:xfrm>
            <a:off x="316302" y="1933755"/>
            <a:ext cx="4247072" cy="4247072"/>
          </a:xfrm>
          <a:prstGeom prst="rect">
            <a:avLst/>
          </a:prstGeom>
        </p:spPr>
      </p:pic>
      <p:pic>
        <p:nvPicPr>
          <p:cNvPr id="6" name="Рисунок 5">
            <a:extLst>
              <a:ext uri="{FF2B5EF4-FFF2-40B4-BE49-F238E27FC236}">
                <a16:creationId xmlns:a16="http://schemas.microsoft.com/office/drawing/2014/main" id="{62B0FFDC-0F83-4E58-A90C-E001C7EE2573}"/>
              </a:ext>
            </a:extLst>
          </p:cNvPr>
          <p:cNvPicPr>
            <a:picLocks noChangeAspect="1"/>
          </p:cNvPicPr>
          <p:nvPr/>
        </p:nvPicPr>
        <p:blipFill>
          <a:blip r:embed="rId3"/>
          <a:stretch>
            <a:fillRect/>
          </a:stretch>
        </p:blipFill>
        <p:spPr>
          <a:xfrm>
            <a:off x="5372100" y="1458763"/>
            <a:ext cx="2781300" cy="3333750"/>
          </a:xfrm>
          <a:prstGeom prst="rect">
            <a:avLst/>
          </a:prstGeom>
        </p:spPr>
      </p:pic>
      <p:pic>
        <p:nvPicPr>
          <p:cNvPr id="7" name="Рисунок 6">
            <a:extLst>
              <a:ext uri="{FF2B5EF4-FFF2-40B4-BE49-F238E27FC236}">
                <a16:creationId xmlns:a16="http://schemas.microsoft.com/office/drawing/2014/main" id="{B46E2C14-A9A2-4845-A365-A9C7E72777E2}"/>
              </a:ext>
            </a:extLst>
          </p:cNvPr>
          <p:cNvPicPr>
            <a:picLocks noChangeAspect="1"/>
          </p:cNvPicPr>
          <p:nvPr/>
        </p:nvPicPr>
        <p:blipFill>
          <a:blip r:embed="rId4"/>
          <a:stretch>
            <a:fillRect/>
          </a:stretch>
        </p:blipFill>
        <p:spPr>
          <a:xfrm>
            <a:off x="5871713" y="4924600"/>
            <a:ext cx="1655622" cy="1299663"/>
          </a:xfrm>
          <a:prstGeom prst="rect">
            <a:avLst/>
          </a:prstGeom>
        </p:spPr>
      </p:pic>
      <p:pic>
        <p:nvPicPr>
          <p:cNvPr id="8" name="Рисунок 7">
            <a:extLst>
              <a:ext uri="{FF2B5EF4-FFF2-40B4-BE49-F238E27FC236}">
                <a16:creationId xmlns:a16="http://schemas.microsoft.com/office/drawing/2014/main" id="{CE32AD83-5A7B-48E6-B31B-4FAE19FC4922}"/>
              </a:ext>
            </a:extLst>
          </p:cNvPr>
          <p:cNvPicPr>
            <a:picLocks noChangeAspect="1"/>
          </p:cNvPicPr>
          <p:nvPr/>
        </p:nvPicPr>
        <p:blipFill>
          <a:blip r:embed="rId5"/>
          <a:stretch>
            <a:fillRect/>
          </a:stretch>
        </p:blipFill>
        <p:spPr>
          <a:xfrm>
            <a:off x="8889009" y="1687901"/>
            <a:ext cx="2986689" cy="4247072"/>
          </a:xfrm>
          <a:prstGeom prst="rect">
            <a:avLst/>
          </a:prstGeom>
        </p:spPr>
      </p:pic>
    </p:spTree>
    <p:extLst>
      <p:ext uri="{BB962C8B-B14F-4D97-AF65-F5344CB8AC3E}">
        <p14:creationId xmlns:p14="http://schemas.microsoft.com/office/powerpoint/2010/main" val="3369721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345C452B-6B1C-4F38-BC03-251CF1A646C1}"/>
              </a:ext>
            </a:extLst>
          </p:cNvPr>
          <p:cNvSpPr>
            <a:spLocks noGrp="1"/>
          </p:cNvSpPr>
          <p:nvPr>
            <p:ph type="ftr" sz="quarter" idx="11"/>
          </p:nvPr>
        </p:nvSpPr>
        <p:spPr/>
        <p:txBody>
          <a:bodyPr/>
          <a:lstStyle/>
          <a:p>
            <a:r>
              <a:rPr lang="en-US"/>
              <a:t>DVS</a:t>
            </a:r>
            <a:endParaRPr lang="ru-RU"/>
          </a:p>
        </p:txBody>
      </p:sp>
      <p:sp>
        <p:nvSpPr>
          <p:cNvPr id="3" name="Номер слайда 2">
            <a:extLst>
              <a:ext uri="{FF2B5EF4-FFF2-40B4-BE49-F238E27FC236}">
                <a16:creationId xmlns:a16="http://schemas.microsoft.com/office/drawing/2014/main" id="{54ECA78C-5748-4F5F-B832-2A857D39732F}"/>
              </a:ext>
            </a:extLst>
          </p:cNvPr>
          <p:cNvSpPr>
            <a:spLocks noGrp="1"/>
          </p:cNvSpPr>
          <p:nvPr>
            <p:ph type="sldNum" sz="quarter" idx="12"/>
          </p:nvPr>
        </p:nvSpPr>
        <p:spPr/>
        <p:txBody>
          <a:bodyPr/>
          <a:lstStyle/>
          <a:p>
            <a:fld id="{43A8D25B-D939-4B5A-99A4-D892B8B5A571}" type="slidenum">
              <a:rPr lang="ru-RU" smtClean="0"/>
              <a:pPr/>
              <a:t>5</a:t>
            </a:fld>
            <a:endParaRPr lang="ru-RU"/>
          </a:p>
        </p:txBody>
      </p:sp>
      <p:sp>
        <p:nvSpPr>
          <p:cNvPr id="4" name="Прямоугольник 3">
            <a:extLst>
              <a:ext uri="{FF2B5EF4-FFF2-40B4-BE49-F238E27FC236}">
                <a16:creationId xmlns:a16="http://schemas.microsoft.com/office/drawing/2014/main" id="{407725F3-0BFE-49B6-92EC-3C93CF607529}"/>
              </a:ext>
            </a:extLst>
          </p:cNvPr>
          <p:cNvSpPr/>
          <p:nvPr/>
        </p:nvSpPr>
        <p:spPr>
          <a:xfrm>
            <a:off x="115019" y="644750"/>
            <a:ext cx="11875698" cy="954107"/>
          </a:xfrm>
          <a:prstGeom prst="rect">
            <a:avLst/>
          </a:prstGeom>
        </p:spPr>
        <p:txBody>
          <a:bodyPr wrap="square">
            <a:spAutoFit/>
          </a:bodyPr>
          <a:lstStyle/>
          <a:p>
            <a:r>
              <a:rPr lang="ru-RU" sz="2800" dirty="0">
                <a:solidFill>
                  <a:srgbClr val="000000"/>
                </a:solidFill>
                <a:latin typeface="Courier New" panose="02070309020205020404" pitchFamily="49" charset="0"/>
              </a:rPr>
              <a:t>Шум создают долговременные, но не периодические источники звука: дождь, море, толпа.</a:t>
            </a:r>
          </a:p>
        </p:txBody>
      </p:sp>
      <p:pic>
        <p:nvPicPr>
          <p:cNvPr id="5" name="Рисунок 4">
            <a:extLst>
              <a:ext uri="{FF2B5EF4-FFF2-40B4-BE49-F238E27FC236}">
                <a16:creationId xmlns:a16="http://schemas.microsoft.com/office/drawing/2014/main" id="{CA800F64-9BD1-4EA9-AD8F-67C58223608F}"/>
              </a:ext>
            </a:extLst>
          </p:cNvPr>
          <p:cNvPicPr>
            <a:picLocks noChangeAspect="1"/>
          </p:cNvPicPr>
          <p:nvPr/>
        </p:nvPicPr>
        <p:blipFill>
          <a:blip r:embed="rId2"/>
          <a:stretch>
            <a:fillRect/>
          </a:stretch>
        </p:blipFill>
        <p:spPr>
          <a:xfrm>
            <a:off x="476547" y="3313887"/>
            <a:ext cx="3799495" cy="2820837"/>
          </a:xfrm>
          <a:prstGeom prst="rect">
            <a:avLst/>
          </a:prstGeom>
        </p:spPr>
      </p:pic>
      <p:pic>
        <p:nvPicPr>
          <p:cNvPr id="6" name="Рисунок 5">
            <a:extLst>
              <a:ext uri="{FF2B5EF4-FFF2-40B4-BE49-F238E27FC236}">
                <a16:creationId xmlns:a16="http://schemas.microsoft.com/office/drawing/2014/main" id="{D4D40204-5B9D-4D7B-9985-7379CD1A3236}"/>
              </a:ext>
            </a:extLst>
          </p:cNvPr>
          <p:cNvPicPr>
            <a:picLocks noChangeAspect="1"/>
          </p:cNvPicPr>
          <p:nvPr/>
        </p:nvPicPr>
        <p:blipFill>
          <a:blip r:embed="rId3"/>
          <a:stretch>
            <a:fillRect/>
          </a:stretch>
        </p:blipFill>
        <p:spPr>
          <a:xfrm>
            <a:off x="3693708" y="1751163"/>
            <a:ext cx="4633572" cy="3139245"/>
          </a:xfrm>
          <a:prstGeom prst="rect">
            <a:avLst/>
          </a:prstGeom>
        </p:spPr>
      </p:pic>
      <p:pic>
        <p:nvPicPr>
          <p:cNvPr id="7" name="Рисунок 6">
            <a:extLst>
              <a:ext uri="{FF2B5EF4-FFF2-40B4-BE49-F238E27FC236}">
                <a16:creationId xmlns:a16="http://schemas.microsoft.com/office/drawing/2014/main" id="{933622B2-2EBC-433D-A68C-DD1F19300F8F}"/>
              </a:ext>
            </a:extLst>
          </p:cNvPr>
          <p:cNvPicPr>
            <a:picLocks noChangeAspect="1"/>
          </p:cNvPicPr>
          <p:nvPr/>
        </p:nvPicPr>
        <p:blipFill>
          <a:blip r:embed="rId4"/>
          <a:stretch>
            <a:fillRect/>
          </a:stretch>
        </p:blipFill>
        <p:spPr>
          <a:xfrm>
            <a:off x="7380841" y="3429001"/>
            <a:ext cx="4633573" cy="2557732"/>
          </a:xfrm>
          <a:prstGeom prst="rect">
            <a:avLst/>
          </a:prstGeom>
        </p:spPr>
      </p:pic>
    </p:spTree>
    <p:extLst>
      <p:ext uri="{BB962C8B-B14F-4D97-AF65-F5344CB8AC3E}">
        <p14:creationId xmlns:p14="http://schemas.microsoft.com/office/powerpoint/2010/main" val="2080667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EA864DEF-903E-4CEE-BED0-39D8E95D0FF7}"/>
              </a:ext>
            </a:extLst>
          </p:cNvPr>
          <p:cNvSpPr>
            <a:spLocks noGrp="1"/>
          </p:cNvSpPr>
          <p:nvPr>
            <p:ph type="ftr" sz="quarter" idx="11"/>
          </p:nvPr>
        </p:nvSpPr>
        <p:spPr/>
        <p:txBody>
          <a:bodyPr/>
          <a:lstStyle/>
          <a:p>
            <a:r>
              <a:rPr lang="en-US"/>
              <a:t>DVS</a:t>
            </a:r>
            <a:endParaRPr lang="ru-RU"/>
          </a:p>
        </p:txBody>
      </p:sp>
      <p:sp>
        <p:nvSpPr>
          <p:cNvPr id="3" name="Номер слайда 2">
            <a:extLst>
              <a:ext uri="{FF2B5EF4-FFF2-40B4-BE49-F238E27FC236}">
                <a16:creationId xmlns:a16="http://schemas.microsoft.com/office/drawing/2014/main" id="{33393264-6377-4AA0-9304-241DA9A17EE3}"/>
              </a:ext>
            </a:extLst>
          </p:cNvPr>
          <p:cNvSpPr>
            <a:spLocks noGrp="1"/>
          </p:cNvSpPr>
          <p:nvPr>
            <p:ph type="sldNum" sz="quarter" idx="12"/>
          </p:nvPr>
        </p:nvSpPr>
        <p:spPr/>
        <p:txBody>
          <a:bodyPr/>
          <a:lstStyle/>
          <a:p>
            <a:fld id="{43A8D25B-D939-4B5A-99A4-D892B8B5A571}" type="slidenum">
              <a:rPr lang="ru-RU" smtClean="0"/>
              <a:pPr/>
              <a:t>6</a:t>
            </a:fld>
            <a:endParaRPr lang="ru-RU"/>
          </a:p>
        </p:txBody>
      </p:sp>
      <p:sp>
        <p:nvSpPr>
          <p:cNvPr id="4" name="Прямоугольник 3">
            <a:extLst>
              <a:ext uri="{FF2B5EF4-FFF2-40B4-BE49-F238E27FC236}">
                <a16:creationId xmlns:a16="http://schemas.microsoft.com/office/drawing/2014/main" id="{C15EB6BF-2C94-43BB-80F9-C7A76257C96F}"/>
              </a:ext>
            </a:extLst>
          </p:cNvPr>
          <p:cNvSpPr/>
          <p:nvPr/>
        </p:nvSpPr>
        <p:spPr>
          <a:xfrm>
            <a:off x="253042" y="457526"/>
            <a:ext cx="11668664" cy="1384995"/>
          </a:xfrm>
          <a:prstGeom prst="rect">
            <a:avLst/>
          </a:prstGeom>
        </p:spPr>
        <p:txBody>
          <a:bodyPr wrap="square">
            <a:spAutoFit/>
          </a:bodyPr>
          <a:lstStyle/>
          <a:p>
            <a:pPr algn="ctr"/>
            <a:r>
              <a:rPr lang="ru-RU" sz="2800" b="1" dirty="0">
                <a:solidFill>
                  <a:srgbClr val="000000"/>
                </a:solidFill>
                <a:latin typeface="Courier New" panose="02070309020205020404" pitchFamily="49" charset="0"/>
              </a:rPr>
              <a:t>Скорость звука</a:t>
            </a:r>
          </a:p>
          <a:p>
            <a:pPr indent="361950"/>
            <a:r>
              <a:rPr lang="ru-RU" sz="2800" dirty="0">
                <a:solidFill>
                  <a:srgbClr val="000000"/>
                </a:solidFill>
                <a:latin typeface="Courier New" panose="02070309020205020404" pitchFamily="49" charset="0"/>
              </a:rPr>
              <a:t>Зависит от среды и ее состояния, как и для любой механической волны:</a:t>
            </a:r>
          </a:p>
        </p:txBody>
      </p:sp>
      <p:sp>
        <p:nvSpPr>
          <p:cNvPr id="5" name="Прямоугольник 4">
            <a:extLst>
              <a:ext uri="{FF2B5EF4-FFF2-40B4-BE49-F238E27FC236}">
                <a16:creationId xmlns:a16="http://schemas.microsoft.com/office/drawing/2014/main" id="{2C3A0D3A-46C4-4B14-B223-8CA46DE747EC}"/>
              </a:ext>
            </a:extLst>
          </p:cNvPr>
          <p:cNvSpPr/>
          <p:nvPr/>
        </p:nvSpPr>
        <p:spPr>
          <a:xfrm>
            <a:off x="3746739" y="1851473"/>
            <a:ext cx="3771513" cy="18158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ru-RU" sz="2800" b="1" dirty="0">
                <a:solidFill>
                  <a:srgbClr val="000000"/>
                </a:solidFill>
                <a:latin typeface="Courier New" panose="02070309020205020404" pitchFamily="49" charset="0"/>
              </a:rPr>
              <a:t>При </a:t>
            </a:r>
            <a:r>
              <a:rPr lang="en-US" sz="2800" b="1" dirty="0">
                <a:solidFill>
                  <a:srgbClr val="000000"/>
                </a:solidFill>
                <a:latin typeface="Courier New" panose="02070309020205020404" pitchFamily="49" charset="0"/>
              </a:rPr>
              <a:t>t</a:t>
            </a:r>
            <a:r>
              <a:rPr lang="ru-RU" sz="2800" b="1" dirty="0">
                <a:solidFill>
                  <a:srgbClr val="000000"/>
                </a:solidFill>
                <a:latin typeface="Courier New" panose="02070309020205020404" pitchFamily="49" charset="0"/>
              </a:rPr>
              <a:t> = 0°С</a:t>
            </a:r>
            <a:r>
              <a:rPr lang="en-US" sz="2800" b="1" dirty="0">
                <a:solidFill>
                  <a:srgbClr val="000000"/>
                </a:solidFill>
                <a:latin typeface="Courier New" panose="02070309020205020404" pitchFamily="49" charset="0"/>
              </a:rPr>
              <a:t>,</a:t>
            </a:r>
          </a:p>
          <a:p>
            <a:r>
              <a:rPr lang="en-US" sz="2800" dirty="0">
                <a:solidFill>
                  <a:srgbClr val="000000"/>
                </a:solidFill>
                <a:latin typeface="Courier New" panose="02070309020205020404" pitchFamily="49" charset="0"/>
              </a:rPr>
              <a:t>V</a:t>
            </a:r>
            <a:r>
              <a:rPr lang="ru-RU" sz="2800" baseline="-25000" dirty="0">
                <a:solidFill>
                  <a:srgbClr val="000000"/>
                </a:solidFill>
                <a:latin typeface="Courier New" panose="02070309020205020404" pitchFamily="49" charset="0"/>
              </a:rPr>
              <a:t>ВОДЫ</a:t>
            </a:r>
            <a:r>
              <a:rPr lang="ru-RU" sz="2800" dirty="0">
                <a:solidFill>
                  <a:srgbClr val="000000"/>
                </a:solidFill>
                <a:latin typeface="Courier New" panose="02070309020205020404" pitchFamily="49" charset="0"/>
              </a:rPr>
              <a:t>=1430 м/с, </a:t>
            </a:r>
            <a:endParaRPr lang="en-US" sz="2800" dirty="0">
              <a:solidFill>
                <a:srgbClr val="000000"/>
              </a:solidFill>
              <a:latin typeface="Courier New" panose="02070309020205020404" pitchFamily="49" charset="0"/>
            </a:endParaRPr>
          </a:p>
          <a:p>
            <a:r>
              <a:rPr lang="en-US" sz="2800" dirty="0">
                <a:solidFill>
                  <a:srgbClr val="000000"/>
                </a:solidFill>
                <a:latin typeface="Courier New" panose="02070309020205020404" pitchFamily="49" charset="0"/>
              </a:rPr>
              <a:t>V</a:t>
            </a:r>
            <a:r>
              <a:rPr lang="ru-RU" sz="2800" baseline="-25000" dirty="0">
                <a:solidFill>
                  <a:srgbClr val="000000"/>
                </a:solidFill>
                <a:latin typeface="Courier New" panose="02070309020205020404" pitchFamily="49" charset="0"/>
              </a:rPr>
              <a:t>стали</a:t>
            </a:r>
            <a:r>
              <a:rPr lang="ru-RU" sz="2800" dirty="0">
                <a:solidFill>
                  <a:srgbClr val="000000"/>
                </a:solidFill>
                <a:latin typeface="Courier New" panose="02070309020205020404" pitchFamily="49" charset="0"/>
              </a:rPr>
              <a:t> = 5000 м/с, </a:t>
            </a:r>
            <a:endParaRPr lang="en-US" sz="2800" dirty="0">
              <a:solidFill>
                <a:srgbClr val="000000"/>
              </a:solidFill>
              <a:latin typeface="Courier New" panose="02070309020205020404" pitchFamily="49" charset="0"/>
            </a:endParaRPr>
          </a:p>
          <a:p>
            <a:r>
              <a:rPr lang="en-US" sz="2800" dirty="0">
                <a:solidFill>
                  <a:srgbClr val="000000"/>
                </a:solidFill>
                <a:latin typeface="Courier New" panose="02070309020205020404" pitchFamily="49" charset="0"/>
              </a:rPr>
              <a:t>V</a:t>
            </a:r>
            <a:r>
              <a:rPr lang="ru-RU" sz="2800" baseline="-25000" dirty="0">
                <a:solidFill>
                  <a:srgbClr val="000000"/>
                </a:solidFill>
                <a:latin typeface="Courier New" panose="02070309020205020404" pitchFamily="49" charset="0"/>
              </a:rPr>
              <a:t>стали</a:t>
            </a:r>
            <a:r>
              <a:rPr lang="ru-RU" sz="2800" dirty="0">
                <a:solidFill>
                  <a:srgbClr val="000000"/>
                </a:solidFill>
                <a:latin typeface="Courier New" panose="02070309020205020404" pitchFamily="49" charset="0"/>
              </a:rPr>
              <a:t> = 331 м/с.</a:t>
            </a:r>
            <a:r>
              <a:rPr lang="en-US" sz="2800" dirty="0">
                <a:solidFill>
                  <a:srgbClr val="000000"/>
                </a:solidFill>
                <a:latin typeface="Courier New" panose="02070309020205020404" pitchFamily="49" charset="0"/>
              </a:rPr>
              <a:t> </a:t>
            </a:r>
            <a:endParaRPr lang="ru-RU" sz="2800" dirty="0">
              <a:solidFill>
                <a:srgbClr val="000000"/>
              </a:solidFill>
              <a:latin typeface="Courier New" panose="02070309020205020404" pitchFamily="49" charset="0"/>
            </a:endParaRPr>
          </a:p>
        </p:txBody>
      </p:sp>
    </p:spTree>
    <p:extLst>
      <p:ext uri="{BB962C8B-B14F-4D97-AF65-F5344CB8AC3E}">
        <p14:creationId xmlns:p14="http://schemas.microsoft.com/office/powerpoint/2010/main" val="1923071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C18FC1D5-0807-4787-9D54-8D732A8E1E37}"/>
              </a:ext>
            </a:extLst>
          </p:cNvPr>
          <p:cNvSpPr>
            <a:spLocks noGrp="1"/>
          </p:cNvSpPr>
          <p:nvPr>
            <p:ph type="ftr" sz="quarter" idx="11"/>
          </p:nvPr>
        </p:nvSpPr>
        <p:spPr/>
        <p:txBody>
          <a:bodyPr/>
          <a:lstStyle/>
          <a:p>
            <a:r>
              <a:rPr lang="en-US"/>
              <a:t>DVS</a:t>
            </a:r>
            <a:endParaRPr lang="ru-RU"/>
          </a:p>
        </p:txBody>
      </p:sp>
      <p:sp>
        <p:nvSpPr>
          <p:cNvPr id="3" name="Номер слайда 2">
            <a:extLst>
              <a:ext uri="{FF2B5EF4-FFF2-40B4-BE49-F238E27FC236}">
                <a16:creationId xmlns:a16="http://schemas.microsoft.com/office/drawing/2014/main" id="{A948803F-5F39-47B3-93F2-3514B51E343F}"/>
              </a:ext>
            </a:extLst>
          </p:cNvPr>
          <p:cNvSpPr>
            <a:spLocks noGrp="1"/>
          </p:cNvSpPr>
          <p:nvPr>
            <p:ph type="sldNum" sz="quarter" idx="12"/>
          </p:nvPr>
        </p:nvSpPr>
        <p:spPr/>
        <p:txBody>
          <a:bodyPr/>
          <a:lstStyle/>
          <a:p>
            <a:fld id="{43A8D25B-D939-4B5A-99A4-D892B8B5A571}" type="slidenum">
              <a:rPr lang="ru-RU" smtClean="0"/>
              <a:pPr/>
              <a:t>7</a:t>
            </a:fld>
            <a:endParaRPr lang="ru-RU"/>
          </a:p>
        </p:txBody>
      </p:sp>
      <p:sp>
        <p:nvSpPr>
          <p:cNvPr id="4" name="Прямоугольник 3">
            <a:extLst>
              <a:ext uri="{FF2B5EF4-FFF2-40B4-BE49-F238E27FC236}">
                <a16:creationId xmlns:a16="http://schemas.microsoft.com/office/drawing/2014/main" id="{B5167DE0-F9E8-4423-8D89-5B5804450BD3}"/>
              </a:ext>
            </a:extLst>
          </p:cNvPr>
          <p:cNvSpPr/>
          <p:nvPr/>
        </p:nvSpPr>
        <p:spPr>
          <a:xfrm>
            <a:off x="3485479" y="136525"/>
            <a:ext cx="5125121" cy="523220"/>
          </a:xfrm>
          <a:prstGeom prst="rect">
            <a:avLst/>
          </a:prstGeom>
        </p:spPr>
        <p:txBody>
          <a:bodyPr wrap="none">
            <a:spAutoFit/>
          </a:bodyPr>
          <a:lstStyle/>
          <a:p>
            <a:r>
              <a:rPr lang="ru-RU" sz="2800" b="1" dirty="0">
                <a:solidFill>
                  <a:srgbClr val="000000"/>
                </a:solidFill>
                <a:latin typeface="Courier New" panose="02070309020205020404" pitchFamily="49" charset="0"/>
              </a:rPr>
              <a:t>Приемники звуковых волн</a:t>
            </a:r>
          </a:p>
        </p:txBody>
      </p:sp>
      <p:grpSp>
        <p:nvGrpSpPr>
          <p:cNvPr id="7" name="Группа 6">
            <a:extLst>
              <a:ext uri="{FF2B5EF4-FFF2-40B4-BE49-F238E27FC236}">
                <a16:creationId xmlns:a16="http://schemas.microsoft.com/office/drawing/2014/main" id="{F89DDCD6-8066-4F5C-AD2D-1143D274A19A}"/>
              </a:ext>
            </a:extLst>
          </p:cNvPr>
          <p:cNvGrpSpPr/>
          <p:nvPr/>
        </p:nvGrpSpPr>
        <p:grpSpPr>
          <a:xfrm>
            <a:off x="322052" y="659745"/>
            <a:ext cx="11565147" cy="1384995"/>
            <a:chOff x="322052" y="659745"/>
            <a:chExt cx="11565147" cy="1384995"/>
          </a:xfrm>
        </p:grpSpPr>
        <p:sp>
          <p:nvSpPr>
            <p:cNvPr id="5" name="Прямоугольник 4">
              <a:extLst>
                <a:ext uri="{FF2B5EF4-FFF2-40B4-BE49-F238E27FC236}">
                  <a16:creationId xmlns:a16="http://schemas.microsoft.com/office/drawing/2014/main" id="{A445318C-3BD3-4256-BCD5-4CF376352752}"/>
                </a:ext>
              </a:extLst>
            </p:cNvPr>
            <p:cNvSpPr/>
            <p:nvPr/>
          </p:nvSpPr>
          <p:spPr>
            <a:xfrm>
              <a:off x="322052" y="659745"/>
              <a:ext cx="11565147" cy="1384995"/>
            </a:xfrm>
            <a:prstGeom prst="rect">
              <a:avLst/>
            </a:prstGeom>
          </p:spPr>
          <p:txBody>
            <a:bodyPr wrap="square">
              <a:spAutoFit/>
            </a:bodyPr>
            <a:lstStyle/>
            <a:p>
              <a:r>
                <a:rPr lang="ru-RU" sz="2800" dirty="0">
                  <a:latin typeface="Courier New" panose="02070309020205020404" pitchFamily="49" charset="0"/>
                  <a:cs typeface="Courier New" panose="02070309020205020404" pitchFamily="49" charset="0"/>
                </a:rPr>
                <a:t>1. </a:t>
              </a:r>
              <a:r>
                <a:rPr lang="ru-RU" sz="2800" b="1" dirty="0">
                  <a:solidFill>
                    <a:srgbClr val="7030A0"/>
                  </a:solidFill>
                  <a:latin typeface="Courier New" panose="02070309020205020404" pitchFamily="49" charset="0"/>
                  <a:cs typeface="Courier New" panose="02070309020205020404" pitchFamily="49" charset="0"/>
                </a:rPr>
                <a:t>Искусственные: </a:t>
              </a:r>
              <a:r>
                <a:rPr lang="ru-RU" sz="2800" dirty="0">
                  <a:latin typeface="Courier New" panose="02070309020205020404" pitchFamily="49" charset="0"/>
                  <a:cs typeface="Courier New" panose="02070309020205020404" pitchFamily="49" charset="0"/>
                </a:rPr>
                <a:t>микрофон преобразует механические звуковые колебания в электрические. Характеризуются чувствительностью и</a:t>
              </a:r>
              <a:r>
                <a:rPr lang="en-US" sz="2800" dirty="0">
                  <a:latin typeface="Courier New" panose="02070309020205020404" pitchFamily="49" charset="0"/>
                  <a:cs typeface="Courier New" panose="02070309020205020404" pitchFamily="49" charset="0"/>
                </a:rPr>
                <a:t> (</a:t>
              </a:r>
              <a:r>
                <a:rPr lang="ru-RU" sz="2800" i="1" dirty="0">
                  <a:latin typeface="+mj-lt"/>
                  <a:cs typeface="Courier New" panose="02070309020205020404" pitchFamily="49" charset="0"/>
                </a:rPr>
                <a:t>сигма</a:t>
              </a:r>
              <a:r>
                <a:rPr lang="ru-RU" sz="2800" i="1" dirty="0">
                  <a:latin typeface="Courier New" panose="02070309020205020404" pitchFamily="49" charset="0"/>
                  <a:cs typeface="Courier New" panose="02070309020205020404" pitchFamily="49" charset="0"/>
                </a:rPr>
                <a:t>), </a:t>
              </a:r>
              <a:r>
                <a:rPr lang="ru-RU" sz="2800" dirty="0">
                  <a:latin typeface="Courier New" panose="02070309020205020404" pitchFamily="49" charset="0"/>
                  <a:cs typeface="Courier New" panose="02070309020205020404" pitchFamily="49" charset="0"/>
                </a:rPr>
                <a:t>зависит от частоты звука</a:t>
              </a:r>
              <a:r>
                <a:rPr lang="ru-RU" sz="2800" i="1" dirty="0">
                  <a:latin typeface="Courier New" panose="02070309020205020404" pitchFamily="49" charset="0"/>
                  <a:cs typeface="Courier New" panose="02070309020205020404" pitchFamily="49" charset="0"/>
                </a:rPr>
                <a:t>.</a:t>
              </a:r>
              <a:endParaRPr lang="ru-RU" sz="2800" dirty="0">
                <a:latin typeface="Courier New" panose="02070309020205020404" pitchFamily="49" charset="0"/>
                <a:cs typeface="Courier New" panose="02070309020205020404" pitchFamily="49" charset="0"/>
              </a:endParaRPr>
            </a:p>
          </p:txBody>
        </p:sp>
        <p:pic>
          <p:nvPicPr>
            <p:cNvPr id="6" name="Рисунок 5">
              <a:extLst>
                <a:ext uri="{FF2B5EF4-FFF2-40B4-BE49-F238E27FC236}">
                  <a16:creationId xmlns:a16="http://schemas.microsoft.com/office/drawing/2014/main" id="{0B9DACFD-5074-43B8-9A4C-E3A85BA3F01C}"/>
                </a:ext>
              </a:extLst>
            </p:cNvPr>
            <p:cNvPicPr>
              <a:picLocks noChangeAspect="1"/>
            </p:cNvPicPr>
            <p:nvPr/>
          </p:nvPicPr>
          <p:blipFill>
            <a:blip r:embed="rId2"/>
            <a:stretch>
              <a:fillRect/>
            </a:stretch>
          </p:blipFill>
          <p:spPr>
            <a:xfrm>
              <a:off x="4170422" y="1587889"/>
              <a:ext cx="314325" cy="352425"/>
            </a:xfrm>
            <a:prstGeom prst="rect">
              <a:avLst/>
            </a:prstGeom>
          </p:spPr>
        </p:pic>
      </p:grpSp>
      <p:pic>
        <p:nvPicPr>
          <p:cNvPr id="9" name="Рисунок 8">
            <a:extLst>
              <a:ext uri="{FF2B5EF4-FFF2-40B4-BE49-F238E27FC236}">
                <a16:creationId xmlns:a16="http://schemas.microsoft.com/office/drawing/2014/main" id="{B4C16011-7BBE-46F5-81F5-C1CE2BA146B3}"/>
              </a:ext>
            </a:extLst>
          </p:cNvPr>
          <p:cNvPicPr>
            <a:picLocks noChangeAspect="1"/>
          </p:cNvPicPr>
          <p:nvPr/>
        </p:nvPicPr>
        <p:blipFill>
          <a:blip r:embed="rId3"/>
          <a:stretch>
            <a:fillRect/>
          </a:stretch>
        </p:blipFill>
        <p:spPr>
          <a:xfrm>
            <a:off x="726055" y="2808074"/>
            <a:ext cx="3390181" cy="3390181"/>
          </a:xfrm>
          <a:prstGeom prst="rect">
            <a:avLst/>
          </a:prstGeom>
        </p:spPr>
      </p:pic>
      <p:pic>
        <p:nvPicPr>
          <p:cNvPr id="10" name="Рисунок 9">
            <a:extLst>
              <a:ext uri="{FF2B5EF4-FFF2-40B4-BE49-F238E27FC236}">
                <a16:creationId xmlns:a16="http://schemas.microsoft.com/office/drawing/2014/main" id="{435A3363-6703-44DF-ACB7-1EEE6816D441}"/>
              </a:ext>
            </a:extLst>
          </p:cNvPr>
          <p:cNvPicPr>
            <a:picLocks noChangeAspect="1"/>
          </p:cNvPicPr>
          <p:nvPr/>
        </p:nvPicPr>
        <p:blipFill>
          <a:blip r:embed="rId4"/>
          <a:stretch>
            <a:fillRect/>
          </a:stretch>
        </p:blipFill>
        <p:spPr>
          <a:xfrm>
            <a:off x="5502467" y="2900952"/>
            <a:ext cx="5963478" cy="3429000"/>
          </a:xfrm>
          <a:prstGeom prst="rect">
            <a:avLst/>
          </a:prstGeom>
        </p:spPr>
      </p:pic>
      <p:pic>
        <p:nvPicPr>
          <p:cNvPr id="11" name="Рисунок 10">
            <a:extLst>
              <a:ext uri="{FF2B5EF4-FFF2-40B4-BE49-F238E27FC236}">
                <a16:creationId xmlns:a16="http://schemas.microsoft.com/office/drawing/2014/main" id="{4F8F021C-51C6-4EA8-9AC2-118469A5CAB2}"/>
              </a:ext>
            </a:extLst>
          </p:cNvPr>
          <p:cNvPicPr>
            <a:picLocks noChangeAspect="1"/>
          </p:cNvPicPr>
          <p:nvPr/>
        </p:nvPicPr>
        <p:blipFill>
          <a:blip r:embed="rId5"/>
          <a:stretch>
            <a:fillRect/>
          </a:stretch>
        </p:blipFill>
        <p:spPr>
          <a:xfrm>
            <a:off x="4668509" y="2044740"/>
            <a:ext cx="2377118" cy="1071009"/>
          </a:xfrm>
          <a:prstGeom prst="rect">
            <a:avLst/>
          </a:prstGeom>
        </p:spPr>
      </p:pic>
    </p:spTree>
    <p:extLst>
      <p:ext uri="{BB962C8B-B14F-4D97-AF65-F5344CB8AC3E}">
        <p14:creationId xmlns:p14="http://schemas.microsoft.com/office/powerpoint/2010/main" val="708444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FFE9DBBA-2316-4591-8DA4-7CF626D904BD}"/>
              </a:ext>
            </a:extLst>
          </p:cNvPr>
          <p:cNvSpPr>
            <a:spLocks noGrp="1"/>
          </p:cNvSpPr>
          <p:nvPr>
            <p:ph type="ftr" sz="quarter" idx="11"/>
          </p:nvPr>
        </p:nvSpPr>
        <p:spPr/>
        <p:txBody>
          <a:bodyPr/>
          <a:lstStyle/>
          <a:p>
            <a:r>
              <a:rPr lang="en-US"/>
              <a:t>DVS</a:t>
            </a:r>
            <a:endParaRPr lang="ru-RU"/>
          </a:p>
        </p:txBody>
      </p:sp>
      <p:sp>
        <p:nvSpPr>
          <p:cNvPr id="3" name="Номер слайда 2">
            <a:extLst>
              <a:ext uri="{FF2B5EF4-FFF2-40B4-BE49-F238E27FC236}">
                <a16:creationId xmlns:a16="http://schemas.microsoft.com/office/drawing/2014/main" id="{9B4ABC8F-8D56-4F89-B932-EDD2B59CAFDA}"/>
              </a:ext>
            </a:extLst>
          </p:cNvPr>
          <p:cNvSpPr>
            <a:spLocks noGrp="1"/>
          </p:cNvSpPr>
          <p:nvPr>
            <p:ph type="sldNum" sz="quarter" idx="12"/>
          </p:nvPr>
        </p:nvSpPr>
        <p:spPr/>
        <p:txBody>
          <a:bodyPr/>
          <a:lstStyle/>
          <a:p>
            <a:fld id="{43A8D25B-D939-4B5A-99A4-D892B8B5A571}" type="slidenum">
              <a:rPr lang="ru-RU" smtClean="0"/>
              <a:pPr/>
              <a:t>8</a:t>
            </a:fld>
            <a:endParaRPr lang="ru-RU"/>
          </a:p>
        </p:txBody>
      </p:sp>
      <p:sp>
        <p:nvSpPr>
          <p:cNvPr id="4" name="Прямоугольник 3">
            <a:extLst>
              <a:ext uri="{FF2B5EF4-FFF2-40B4-BE49-F238E27FC236}">
                <a16:creationId xmlns:a16="http://schemas.microsoft.com/office/drawing/2014/main" id="{1E5D8119-8B2A-4AE2-99E5-388D76D86757}"/>
              </a:ext>
            </a:extLst>
          </p:cNvPr>
          <p:cNvSpPr/>
          <p:nvPr/>
        </p:nvSpPr>
        <p:spPr>
          <a:xfrm>
            <a:off x="218535" y="136525"/>
            <a:ext cx="11754929" cy="3539430"/>
          </a:xfrm>
          <a:prstGeom prst="rect">
            <a:avLst/>
          </a:prstGeom>
        </p:spPr>
        <p:txBody>
          <a:bodyPr wrap="square">
            <a:spAutoFit/>
          </a:bodyPr>
          <a:lstStyle/>
          <a:p>
            <a:r>
              <a:rPr lang="ru-RU" sz="2800" dirty="0">
                <a:latin typeface="Courier New" panose="02070309020205020404" pitchFamily="49" charset="0"/>
                <a:cs typeface="Courier New" panose="02070309020205020404" pitchFamily="49" charset="0"/>
              </a:rPr>
              <a:t>2. </a:t>
            </a:r>
            <a:r>
              <a:rPr lang="ru-RU" sz="2800" b="1" dirty="0">
                <a:solidFill>
                  <a:srgbClr val="7030A0"/>
                </a:solidFill>
                <a:latin typeface="Courier New" panose="02070309020205020404" pitchFamily="49" charset="0"/>
                <a:cs typeface="Courier New" panose="02070309020205020404" pitchFamily="49" charset="0"/>
              </a:rPr>
              <a:t>Естественные: </a:t>
            </a:r>
            <a:r>
              <a:rPr lang="ru-RU" sz="2800" dirty="0">
                <a:latin typeface="Courier New" panose="02070309020205020404" pitchFamily="49" charset="0"/>
                <a:cs typeface="Courier New" panose="02070309020205020404" pitchFamily="49" charset="0"/>
              </a:rPr>
              <a:t>ухо.</a:t>
            </a:r>
          </a:p>
          <a:p>
            <a:r>
              <a:rPr lang="ru-RU" sz="2800" dirty="0">
                <a:latin typeface="Courier New" panose="02070309020205020404" pitchFamily="49" charset="0"/>
                <a:cs typeface="Courier New" panose="02070309020205020404" pitchFamily="49" charset="0"/>
              </a:rPr>
              <a:t>Его чувствительность воспринимает звук при </a:t>
            </a:r>
            <a:r>
              <a:rPr lang="el-GR" sz="2800" dirty="0">
                <a:latin typeface="Courier New" panose="02070309020205020404" pitchFamily="49" charset="0"/>
                <a:cs typeface="Courier New" panose="02070309020205020404" pitchFamily="49" charset="0"/>
              </a:rPr>
              <a:t>Δ</a:t>
            </a:r>
            <a:r>
              <a:rPr lang="ru-RU" sz="2800" dirty="0">
                <a:latin typeface="Courier New" panose="02070309020205020404" pitchFamily="49" charset="0"/>
                <a:cs typeface="Courier New" panose="02070309020205020404" pitchFamily="49" charset="0"/>
              </a:rPr>
              <a:t>р=10</a:t>
            </a:r>
            <a:r>
              <a:rPr lang="ru-RU" sz="2800" baseline="30000" dirty="0">
                <a:latin typeface="Courier New" panose="02070309020205020404" pitchFamily="49" charset="0"/>
                <a:cs typeface="Courier New" panose="02070309020205020404" pitchFamily="49" charset="0"/>
              </a:rPr>
              <a:t>-6</a:t>
            </a:r>
            <a:r>
              <a:rPr lang="ru-RU" sz="2800" dirty="0">
                <a:latin typeface="Courier New" panose="02070309020205020404" pitchFamily="49" charset="0"/>
                <a:cs typeface="Courier New" panose="02070309020205020404" pitchFamily="49" charset="0"/>
              </a:rPr>
              <a:t> Па.</a:t>
            </a:r>
          </a:p>
          <a:p>
            <a:r>
              <a:rPr lang="ru-RU" sz="2800" dirty="0">
                <a:latin typeface="Courier New" panose="02070309020205020404" pitchFamily="49" charset="0"/>
                <a:cs typeface="Courier New" panose="02070309020205020404" pitchFamily="49" charset="0"/>
              </a:rPr>
              <a:t>Чем меньше частота  звуковой волны, тем меньше чувствительность о уха. Если частота уменьшается от 1000 до 100 Гц, то чувствительность уха уменьшается в 1000 раз.</a:t>
            </a:r>
          </a:p>
          <a:p>
            <a:r>
              <a:rPr lang="ru-RU" sz="2800" dirty="0">
                <a:latin typeface="Courier New" panose="02070309020205020404" pitchFamily="49" charset="0"/>
                <a:cs typeface="Courier New" panose="02070309020205020404" pitchFamily="49" charset="0"/>
              </a:rPr>
              <a:t>Исключительная избирательность: дирижер улавливает звуки отдельных инструментов.</a:t>
            </a:r>
          </a:p>
        </p:txBody>
      </p:sp>
      <p:pic>
        <p:nvPicPr>
          <p:cNvPr id="5" name="Рисунок 4">
            <a:extLst>
              <a:ext uri="{FF2B5EF4-FFF2-40B4-BE49-F238E27FC236}">
                <a16:creationId xmlns:a16="http://schemas.microsoft.com/office/drawing/2014/main" id="{A362A311-2740-422B-B7F1-D5F41C4ACFF2}"/>
              </a:ext>
            </a:extLst>
          </p:cNvPr>
          <p:cNvPicPr>
            <a:picLocks noChangeAspect="1"/>
          </p:cNvPicPr>
          <p:nvPr/>
        </p:nvPicPr>
        <p:blipFill>
          <a:blip r:embed="rId2"/>
          <a:stretch>
            <a:fillRect/>
          </a:stretch>
        </p:blipFill>
        <p:spPr>
          <a:xfrm>
            <a:off x="2786331" y="3554576"/>
            <a:ext cx="6374922" cy="2801774"/>
          </a:xfrm>
          <a:prstGeom prst="rect">
            <a:avLst/>
          </a:prstGeom>
        </p:spPr>
      </p:pic>
    </p:spTree>
    <p:extLst>
      <p:ext uri="{BB962C8B-B14F-4D97-AF65-F5344CB8AC3E}">
        <p14:creationId xmlns:p14="http://schemas.microsoft.com/office/powerpoint/2010/main" val="3077688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DB432B59-65FE-4069-BFDC-5A45BE6EC713}"/>
              </a:ext>
            </a:extLst>
          </p:cNvPr>
          <p:cNvSpPr>
            <a:spLocks noGrp="1"/>
          </p:cNvSpPr>
          <p:nvPr>
            <p:ph type="ftr" sz="quarter" idx="11"/>
          </p:nvPr>
        </p:nvSpPr>
        <p:spPr/>
        <p:txBody>
          <a:bodyPr/>
          <a:lstStyle/>
          <a:p>
            <a:r>
              <a:rPr lang="en-US"/>
              <a:t>DVS</a:t>
            </a:r>
            <a:endParaRPr lang="ru-RU"/>
          </a:p>
        </p:txBody>
      </p:sp>
      <p:sp>
        <p:nvSpPr>
          <p:cNvPr id="3" name="Номер слайда 2">
            <a:extLst>
              <a:ext uri="{FF2B5EF4-FFF2-40B4-BE49-F238E27FC236}">
                <a16:creationId xmlns:a16="http://schemas.microsoft.com/office/drawing/2014/main" id="{A3298EAD-D181-4D96-9740-EF6A9AF70253}"/>
              </a:ext>
            </a:extLst>
          </p:cNvPr>
          <p:cNvSpPr>
            <a:spLocks noGrp="1"/>
          </p:cNvSpPr>
          <p:nvPr>
            <p:ph type="sldNum" sz="quarter" idx="12"/>
          </p:nvPr>
        </p:nvSpPr>
        <p:spPr/>
        <p:txBody>
          <a:bodyPr/>
          <a:lstStyle/>
          <a:p>
            <a:fld id="{43A8D25B-D939-4B5A-99A4-D892B8B5A571}" type="slidenum">
              <a:rPr lang="ru-RU" smtClean="0"/>
              <a:pPr/>
              <a:t>9</a:t>
            </a:fld>
            <a:endParaRPr lang="ru-RU"/>
          </a:p>
        </p:txBody>
      </p:sp>
      <p:sp>
        <p:nvSpPr>
          <p:cNvPr id="4" name="Прямоугольник 3">
            <a:extLst>
              <a:ext uri="{FF2B5EF4-FFF2-40B4-BE49-F238E27FC236}">
                <a16:creationId xmlns:a16="http://schemas.microsoft.com/office/drawing/2014/main" id="{CB34D36C-1431-4787-A459-1B4A52191CEB}"/>
              </a:ext>
            </a:extLst>
          </p:cNvPr>
          <p:cNvSpPr/>
          <p:nvPr/>
        </p:nvSpPr>
        <p:spPr>
          <a:xfrm>
            <a:off x="2523235" y="0"/>
            <a:ext cx="6843540" cy="523220"/>
          </a:xfrm>
          <a:prstGeom prst="rect">
            <a:avLst/>
          </a:prstGeom>
        </p:spPr>
        <p:txBody>
          <a:bodyPr wrap="none">
            <a:spAutoFit/>
          </a:bodyPr>
          <a:lstStyle/>
          <a:p>
            <a:r>
              <a:rPr lang="ru-RU" sz="2800" b="1" dirty="0">
                <a:latin typeface="Courier New" panose="02070309020205020404" pitchFamily="49" charset="0"/>
                <a:cs typeface="Courier New" panose="02070309020205020404" pitchFamily="49" charset="0"/>
              </a:rPr>
              <a:t>Физические характеристики звука</a:t>
            </a:r>
          </a:p>
        </p:txBody>
      </p:sp>
      <p:sp>
        <p:nvSpPr>
          <p:cNvPr id="5" name="Прямоугольник 4">
            <a:extLst>
              <a:ext uri="{FF2B5EF4-FFF2-40B4-BE49-F238E27FC236}">
                <a16:creationId xmlns:a16="http://schemas.microsoft.com/office/drawing/2014/main" id="{6965F0A9-055D-4FE0-9553-0D500E0391EA}"/>
              </a:ext>
            </a:extLst>
          </p:cNvPr>
          <p:cNvSpPr/>
          <p:nvPr/>
        </p:nvSpPr>
        <p:spPr>
          <a:xfrm>
            <a:off x="270295" y="740766"/>
            <a:ext cx="11634158" cy="2246769"/>
          </a:xfrm>
          <a:prstGeom prst="rect">
            <a:avLst/>
          </a:prstGeom>
        </p:spPr>
        <p:txBody>
          <a:bodyPr wrap="square">
            <a:spAutoFit/>
          </a:bodyPr>
          <a:lstStyle/>
          <a:p>
            <a:r>
              <a:rPr lang="ru-RU" sz="2800" b="1" dirty="0">
                <a:solidFill>
                  <a:srgbClr val="7030A0"/>
                </a:solidFill>
                <a:latin typeface="Courier New" panose="02070309020205020404" pitchFamily="49" charset="0"/>
                <a:cs typeface="Courier New" panose="02070309020205020404" pitchFamily="49" charset="0"/>
              </a:rPr>
              <a:t>Объективные</a:t>
            </a:r>
          </a:p>
          <a:p>
            <a:pPr>
              <a:tabLst>
                <a:tab pos="361950" algn="l"/>
              </a:tabLst>
            </a:pPr>
            <a:r>
              <a:rPr lang="ru-RU" sz="2800" dirty="0">
                <a:latin typeface="Courier New" panose="02070309020205020404" pitchFamily="49" charset="0"/>
                <a:cs typeface="Courier New" panose="02070309020205020404" pitchFamily="49" charset="0"/>
              </a:rPr>
              <a:t>1.</a:t>
            </a:r>
            <a:r>
              <a:rPr lang="ru-RU" sz="2800" dirty="0">
                <a:solidFill>
                  <a:srgbClr val="7030A0"/>
                </a:solidFill>
                <a:latin typeface="Courier New" panose="02070309020205020404" pitchFamily="49" charset="0"/>
                <a:cs typeface="Courier New" panose="02070309020205020404" pitchFamily="49" charset="0"/>
              </a:rPr>
              <a:t>Звуковое давление </a:t>
            </a:r>
            <a:r>
              <a:rPr lang="ru-RU" sz="2800" dirty="0">
                <a:latin typeface="Courier New" panose="02070309020205020404" pitchFamily="49" charset="0"/>
                <a:cs typeface="Courier New" panose="02070309020205020404" pitchFamily="49" charset="0"/>
              </a:rPr>
              <a:t>— давление, оказываемое звуковой волной на стоящее перед ней препятствие.</a:t>
            </a:r>
          </a:p>
          <a:p>
            <a:r>
              <a:rPr lang="ru-RU" sz="2800" dirty="0">
                <a:latin typeface="Courier New" panose="02070309020205020404" pitchFamily="49" charset="0"/>
                <a:cs typeface="Courier New" panose="02070309020205020404" pitchFamily="49" charset="0"/>
              </a:rPr>
              <a:t>2.</a:t>
            </a:r>
            <a:r>
              <a:rPr lang="ru-RU" sz="2800" dirty="0">
                <a:solidFill>
                  <a:srgbClr val="7030A0"/>
                </a:solidFill>
                <a:latin typeface="Courier New" panose="02070309020205020404" pitchFamily="49" charset="0"/>
                <a:cs typeface="Courier New" panose="02070309020205020404" pitchFamily="49" charset="0"/>
              </a:rPr>
              <a:t>Спектр звука </a:t>
            </a:r>
            <a:r>
              <a:rPr lang="ru-RU" sz="2800" dirty="0">
                <a:latin typeface="Courier New" panose="02070309020205020404" pitchFamily="49" charset="0"/>
                <a:cs typeface="Courier New" panose="02070309020205020404" pitchFamily="49" charset="0"/>
              </a:rPr>
              <a:t>— разложение сложной звуковой волны на составляющие ее частоты.</a:t>
            </a:r>
          </a:p>
        </p:txBody>
      </p:sp>
      <p:pic>
        <p:nvPicPr>
          <p:cNvPr id="6" name="Рисунок 5">
            <a:extLst>
              <a:ext uri="{FF2B5EF4-FFF2-40B4-BE49-F238E27FC236}">
                <a16:creationId xmlns:a16="http://schemas.microsoft.com/office/drawing/2014/main" id="{9C0B57B1-B36B-4579-BFF2-DED18AF8A94B}"/>
              </a:ext>
            </a:extLst>
          </p:cNvPr>
          <p:cNvPicPr>
            <a:picLocks noChangeAspect="1"/>
          </p:cNvPicPr>
          <p:nvPr/>
        </p:nvPicPr>
        <p:blipFill>
          <a:blip r:embed="rId2"/>
          <a:stretch>
            <a:fillRect/>
          </a:stretch>
        </p:blipFill>
        <p:spPr>
          <a:xfrm>
            <a:off x="3943077" y="2809546"/>
            <a:ext cx="3856550" cy="3499359"/>
          </a:xfrm>
          <a:prstGeom prst="rect">
            <a:avLst/>
          </a:prstGeom>
        </p:spPr>
      </p:pic>
    </p:spTree>
    <p:extLst>
      <p:ext uri="{BB962C8B-B14F-4D97-AF65-F5344CB8AC3E}">
        <p14:creationId xmlns:p14="http://schemas.microsoft.com/office/powerpoint/2010/main" val="191147370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2260</TotalTime>
  <Words>1123</Words>
  <Application>Microsoft Office PowerPoint</Application>
  <PresentationFormat>Широкоэкранный</PresentationFormat>
  <Paragraphs>134</Paragraphs>
  <Slides>23</Slides>
  <Notes>0</Notes>
  <HiddenSlides>0</HiddenSlides>
  <MMClips>1</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23</vt:i4>
      </vt:variant>
    </vt:vector>
  </HeadingPairs>
  <TitlesOfParts>
    <vt:vector size="30" baseType="lpstr">
      <vt:lpstr>Arial</vt:lpstr>
      <vt:lpstr>Calibri</vt:lpstr>
      <vt:lpstr>Calibri Light</vt:lpstr>
      <vt:lpstr>Cambria Math</vt:lpstr>
      <vt:lpstr>Courier New</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DVS</dc:creator>
  <cp:lastModifiedBy>DVS</cp:lastModifiedBy>
  <cp:revision>338</cp:revision>
  <dcterms:created xsi:type="dcterms:W3CDTF">2018-07-25T02:31:23Z</dcterms:created>
  <dcterms:modified xsi:type="dcterms:W3CDTF">2022-11-10T05:44:44Z</dcterms:modified>
</cp:coreProperties>
</file>