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558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892E7-FDAB-4A4B-8DCF-450F48CFB16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23E2-65EF-482F-9377-1362B3A1B3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90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59A21-6F34-4112-A892-4A7AEECD5CFF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2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8A09-9FD3-4AD4-AB03-15BAB603CD7F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EB0BC-A618-4412-8160-AE0C42EF69A6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29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3026-103A-4CF2-9484-A6C0144B2FCC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5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9A78-D92F-4720-93DC-E17AA4209984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9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C9EE0-29A3-4C14-A2C9-9A287540CEBE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6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D54F7-DB71-4D51-9CF4-FB436669B0A2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9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0BB8-6755-4D5D-ADBE-A2D12DA41990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657-7D78-4781-8E5A-E3F7DE9920CD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4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09D12-6FF7-40EB-BF5F-E97CF70B7963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82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89F1-9661-4CD8-9960-035903DB1754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670D-C455-4C0B-8ACD-0DF51CCF96F4}" type="datetime1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8D25B-D939-4B5A-99A4-D892B8B5A5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1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" y="1564445"/>
                <a:ext cx="12192000" cy="4312183"/>
              </a:xfrm>
              <a:prstGeom prst="rect">
                <a:avLst/>
              </a:prstGeom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105878" y="96253"/>
              <a:ext cx="12012328" cy="6670307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3064042" y="611889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lvl="0" algn="ctr"/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уч</a:t>
            </a:r>
            <a:r>
              <a:rPr lang="ru-RU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48000" y="962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№72»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53903" y="1956857"/>
            <a:ext cx="7084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dirty="0">
              <a:latin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1825" y="5934358"/>
            <a:ext cx="2646365" cy="7386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физики – информатики</a:t>
            </a:r>
          </a:p>
          <a:p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В.С.Дубовик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9611" y="1926080"/>
            <a:ext cx="46955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ЕГЭ- 2019. МЕХАНИКА. </a:t>
            </a:r>
          </a:p>
          <a:p>
            <a:pPr algn="ctr"/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Задач</a:t>
            </a:r>
            <a:r>
              <a:rPr lang="ru-RU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и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25,29.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76150" y="497117"/>
            <a:ext cx="2691763" cy="2677656"/>
            <a:chOff x="167904" y="2329227"/>
            <a:chExt cx="2691763" cy="2677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64920" y="2329227"/>
                  <a:ext cx="1965603" cy="267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Дано:</a:t>
                  </a: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 = 1 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кг</a:t>
                  </a:r>
                  <a:endParaRPr lang="en-US" sz="2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 = 3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ru-RU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м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endPara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h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,5 </a:t>
                  </a:r>
                  <a:r>
                    <a:rPr lang="ru-RU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м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𝑭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 Н</m:t>
                        </m:r>
                      </m:oMath>
                    </m:oMathPara>
                  </a14:m>
                  <a:endPara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𝑅</m:t>
                      </m:r>
                    </m:oMath>
                  </a14:m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?</a:t>
                  </a:r>
                  <a:endParaRPr lang="en-US" sz="2800" b="1" baseline="-25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20" y="2329227"/>
                  <a:ext cx="1965603" cy="2677656"/>
                </a:xfrm>
                <a:prstGeom prst="rect">
                  <a:avLst/>
                </a:prstGeom>
                <a:blipFill>
                  <a:blip r:embed="rId2"/>
                  <a:stretch>
                    <a:fillRect l="-6192" t="-2733" r="-5263" b="-54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Группа 5"/>
            <p:cNvGrpSpPr/>
            <p:nvPr/>
          </p:nvGrpSpPr>
          <p:grpSpPr>
            <a:xfrm>
              <a:off x="167904" y="2453737"/>
              <a:ext cx="2691763" cy="2439326"/>
              <a:chOff x="-191169" y="2453737"/>
              <a:chExt cx="2691763" cy="243932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2500594" y="2453737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-191169" y="4530683"/>
                <a:ext cx="2691763" cy="189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Прямоугольник 8"/>
          <p:cNvSpPr/>
          <p:nvPr/>
        </p:nvSpPr>
        <p:spPr>
          <a:xfrm>
            <a:off x="5873169" y="22005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62909" y="600585"/>
            <a:ext cx="88306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Пусть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скорость кубика на высоте h равна v, а в нижней точке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петли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потенциальная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энергия кубика равна нолю. Тогда по закону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сохранения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механической энергии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98249" y="2241715"/>
                <a:ext cx="3359318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249" y="2241715"/>
                <a:ext cx="3359318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80905" y="2576678"/>
                <a:ext cx="2749599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2g(H-h);</a:t>
                </a:r>
                <a:endParaRPr lang="ru-RU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05" y="2576678"/>
                <a:ext cx="2749599" cy="440633"/>
              </a:xfrm>
              <a:prstGeom prst="rect">
                <a:avLst/>
              </a:prstGeom>
              <a:blipFill>
                <a:blip r:embed="rId4"/>
                <a:stretch>
                  <a:fillRect t="-22222" r="-6874" b="-48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306544" y="3285834"/>
            <a:ext cx="62897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Запишем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второй закон Ньютона в проекциях на радиальное (ось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Ох)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направление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 момент, когда кубик находится на высоте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798891" y="1707378"/>
            <a:ext cx="6366617" cy="3955825"/>
            <a:chOff x="6810998" y="2221907"/>
            <a:chExt cx="6366617" cy="395582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6810998" y="2221907"/>
              <a:ext cx="6366617" cy="3955825"/>
              <a:chOff x="6263253" y="1412656"/>
              <a:chExt cx="7480686" cy="4774500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900956" y="1412656"/>
                <a:ext cx="6842983" cy="4762386"/>
                <a:chOff x="6900956" y="1412656"/>
                <a:chExt cx="6842983" cy="4762386"/>
              </a:xfrm>
            </p:grpSpPr>
            <p:sp>
              <p:nvSpPr>
                <p:cNvPr id="30" name="Овал 29"/>
                <p:cNvSpPr/>
                <p:nvPr/>
              </p:nvSpPr>
              <p:spPr>
                <a:xfrm>
                  <a:off x="8973084" y="3462789"/>
                  <a:ext cx="2698729" cy="269872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Дуга 30"/>
                <p:cNvSpPr/>
                <p:nvPr/>
              </p:nvSpPr>
              <p:spPr>
                <a:xfrm rot="10614248">
                  <a:off x="6900956" y="1412656"/>
                  <a:ext cx="6842983" cy="4762386"/>
                </a:xfrm>
                <a:prstGeom prst="arc">
                  <a:avLst>
                    <a:gd name="adj1" fmla="val 16200000"/>
                    <a:gd name="adj2" fmla="val 44433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6263253" y="3516129"/>
                <a:ext cx="5954385" cy="2671027"/>
                <a:chOff x="6264779" y="3507991"/>
                <a:chExt cx="5954385" cy="2671027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6896375" y="3507991"/>
                  <a:ext cx="304800" cy="5717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" name="Прямая соединительная линия 17"/>
                <p:cNvCxnSpPr/>
                <p:nvPr/>
              </p:nvCxnSpPr>
              <p:spPr>
                <a:xfrm>
                  <a:off x="6591309" y="3526825"/>
                  <a:ext cx="30506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6777348" y="3526825"/>
                  <a:ext cx="0" cy="263469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/>
                <p:nvPr/>
              </p:nvCxnSpPr>
              <p:spPr>
                <a:xfrm>
                  <a:off x="6264779" y="6161518"/>
                  <a:ext cx="592722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6442736" y="4442821"/>
                  <a:ext cx="441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H</a:t>
                  </a:r>
                  <a:endParaRPr lang="ru-RU" sz="3200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9904483" y="5240000"/>
                  <a:ext cx="380233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R</a:t>
                  </a:r>
                  <a:endParaRPr lang="ru-RU" sz="2800" dirty="0"/>
                </a:p>
              </p:txBody>
            </p:sp>
            <p:sp>
              <p:nvSpPr>
                <p:cNvPr id="24" name="Овал 23"/>
                <p:cNvSpPr/>
                <p:nvPr/>
              </p:nvSpPr>
              <p:spPr>
                <a:xfrm>
                  <a:off x="10322447" y="4735208"/>
                  <a:ext cx="77785" cy="1089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0153971" y="4339988"/>
                  <a:ext cx="4219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O</a:t>
                  </a:r>
                  <a:endParaRPr lang="ru-RU" sz="2800" dirty="0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 rot="20002189">
                  <a:off x="11209149" y="3962804"/>
                  <a:ext cx="304800" cy="5717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7" name="Прямая соединительная линия 26"/>
                <p:cNvCxnSpPr/>
                <p:nvPr/>
              </p:nvCxnSpPr>
              <p:spPr>
                <a:xfrm>
                  <a:off x="11355333" y="4213977"/>
                  <a:ext cx="63601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 flipH="1">
                  <a:off x="11852125" y="4181951"/>
                  <a:ext cx="55593" cy="1997067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11818092" y="4735208"/>
                  <a:ext cx="40107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h</a:t>
                  </a:r>
                  <a:endParaRPr lang="ru-RU" sz="3200" dirty="0"/>
                </a:p>
              </p:txBody>
            </p:sp>
          </p:grpSp>
        </p:grpSp>
        <p:grpSp>
          <p:nvGrpSpPr>
            <p:cNvPr id="57" name="Группа 56"/>
            <p:cNvGrpSpPr/>
            <p:nvPr/>
          </p:nvGrpSpPr>
          <p:grpSpPr>
            <a:xfrm>
              <a:off x="8680120" y="4209975"/>
              <a:ext cx="2545401" cy="1918989"/>
              <a:chOff x="8680120" y="4209975"/>
              <a:chExt cx="2545401" cy="1918989"/>
            </a:xfrm>
          </p:grpSpPr>
          <p:grpSp>
            <p:nvGrpSpPr>
              <p:cNvPr id="54" name="Группа 53"/>
              <p:cNvGrpSpPr/>
              <p:nvPr/>
            </p:nvGrpSpPr>
            <p:grpSpPr>
              <a:xfrm>
                <a:off x="8680120" y="4209975"/>
                <a:ext cx="2545401" cy="1918989"/>
                <a:chOff x="8680120" y="4209975"/>
                <a:chExt cx="2545401" cy="1918989"/>
              </a:xfrm>
            </p:grpSpPr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11148726" y="4580709"/>
                  <a:ext cx="0" cy="88528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36"/>
                <p:cNvCxnSpPr/>
                <p:nvPr/>
              </p:nvCxnSpPr>
              <p:spPr>
                <a:xfrm flipH="1">
                  <a:off x="8830491" y="4580709"/>
                  <a:ext cx="2318235" cy="125507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 стрелкой 38"/>
                <p:cNvCxnSpPr/>
                <p:nvPr/>
              </p:nvCxnSpPr>
              <p:spPr>
                <a:xfrm flipH="1">
                  <a:off x="10650686" y="4580709"/>
                  <a:ext cx="498040" cy="27426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 стрелкой 40"/>
                <p:cNvCxnSpPr>
                  <a:stCxn id="25" idx="2"/>
                </p:cNvCxnSpPr>
                <p:nvPr/>
              </p:nvCxnSpPr>
              <p:spPr>
                <a:xfrm>
                  <a:off x="10300527" y="5087541"/>
                  <a:ext cx="3513" cy="10414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8680120" y="5310010"/>
                  <a:ext cx="3401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x</a:t>
                  </a:r>
                  <a:endParaRPr lang="ru-RU" sz="2800" dirty="0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10585602" y="5267793"/>
                  <a:ext cx="6399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mg</a:t>
                  </a:r>
                  <a:endParaRPr lang="ru-RU" sz="2800" dirty="0"/>
                </a:p>
              </p:txBody>
            </p:sp>
            <p:cxnSp>
              <p:nvCxnSpPr>
                <p:cNvPr id="46" name="Прямая со стрелкой 45"/>
                <p:cNvCxnSpPr/>
                <p:nvPr/>
              </p:nvCxnSpPr>
              <p:spPr>
                <a:xfrm>
                  <a:off x="10650686" y="5399726"/>
                  <a:ext cx="36565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10365420" y="4209975"/>
                  <a:ext cx="4171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N</a:t>
                  </a:r>
                  <a:endParaRPr lang="ru-RU" sz="2800" dirty="0"/>
                </a:p>
              </p:txBody>
            </p:sp>
            <p:cxnSp>
              <p:nvCxnSpPr>
                <p:cNvPr id="48" name="Прямая со стрелкой 47"/>
                <p:cNvCxnSpPr/>
                <p:nvPr/>
              </p:nvCxnSpPr>
              <p:spPr>
                <a:xfrm>
                  <a:off x="10430504" y="4341908"/>
                  <a:ext cx="36565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Прямая соединительная линия 51"/>
                <p:cNvCxnSpPr>
                  <a:stCxn id="25" idx="2"/>
                </p:cNvCxnSpPr>
                <p:nvPr/>
              </p:nvCxnSpPr>
              <p:spPr>
                <a:xfrm>
                  <a:off x="10300527" y="5087541"/>
                  <a:ext cx="848199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Дуга 54"/>
              <p:cNvSpPr/>
              <p:nvPr/>
            </p:nvSpPr>
            <p:spPr>
              <a:xfrm rot="8461506">
                <a:off x="11010061" y="4521973"/>
                <a:ext cx="89721" cy="26365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0839434" y="4610827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ru-RU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193462" y="5390026"/>
                <a:ext cx="374519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𝑚𝑔𝑐𝑜𝑠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62" y="5390026"/>
                <a:ext cx="3745192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6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5299" y="685711"/>
            <a:ext cx="8934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третьему закону Ньютона N = F.</a:t>
            </a:r>
          </a:p>
          <a:p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Из рисунка видно, что </a:t>
            </a:r>
            <a:r>
              <a:rPr lang="ru-RU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cos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(h - R)/R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12366" y="231003"/>
            <a:ext cx="6366617" cy="3955825"/>
            <a:chOff x="6810998" y="2221907"/>
            <a:chExt cx="6366617" cy="3955825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810998" y="2221907"/>
              <a:ext cx="6366617" cy="3955825"/>
              <a:chOff x="6263253" y="1412656"/>
              <a:chExt cx="7480686" cy="4774500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6900956" y="1412656"/>
                <a:ext cx="6842983" cy="4762386"/>
                <a:chOff x="6900956" y="1412656"/>
                <a:chExt cx="6842983" cy="4762386"/>
              </a:xfrm>
            </p:grpSpPr>
            <p:sp>
              <p:nvSpPr>
                <p:cNvPr id="35" name="Овал 34"/>
                <p:cNvSpPr/>
                <p:nvPr/>
              </p:nvSpPr>
              <p:spPr>
                <a:xfrm>
                  <a:off x="8973084" y="3462789"/>
                  <a:ext cx="2698729" cy="2698729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Дуга 35"/>
                <p:cNvSpPr/>
                <p:nvPr/>
              </p:nvSpPr>
              <p:spPr>
                <a:xfrm rot="10614248">
                  <a:off x="6900956" y="1412656"/>
                  <a:ext cx="6842983" cy="4762386"/>
                </a:xfrm>
                <a:prstGeom prst="arc">
                  <a:avLst>
                    <a:gd name="adj1" fmla="val 16200000"/>
                    <a:gd name="adj2" fmla="val 444336"/>
                  </a:avLst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6263253" y="3516129"/>
                <a:ext cx="5954385" cy="2671027"/>
                <a:chOff x="6264779" y="3507991"/>
                <a:chExt cx="5954385" cy="2671027"/>
              </a:xfrm>
            </p:grpSpPr>
            <p:sp>
              <p:nvSpPr>
                <p:cNvPr id="23" name="Прямоугольник 22"/>
                <p:cNvSpPr/>
                <p:nvPr/>
              </p:nvSpPr>
              <p:spPr>
                <a:xfrm>
                  <a:off x="6896375" y="3507991"/>
                  <a:ext cx="304800" cy="5717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6687481" y="3784114"/>
                  <a:ext cx="30506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 стрелкой 24"/>
                <p:cNvCxnSpPr/>
                <p:nvPr/>
              </p:nvCxnSpPr>
              <p:spPr>
                <a:xfrm flipH="1">
                  <a:off x="6777348" y="3804025"/>
                  <a:ext cx="4933" cy="2357493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6264779" y="6161518"/>
                  <a:ext cx="5927221" cy="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/>
                <p:cNvSpPr txBox="1"/>
                <p:nvPr/>
              </p:nvSpPr>
              <p:spPr>
                <a:xfrm>
                  <a:off x="6442736" y="4442821"/>
                  <a:ext cx="44114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H</a:t>
                  </a:r>
                  <a:endParaRPr lang="ru-RU" sz="3200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9904483" y="5240000"/>
                  <a:ext cx="380233" cy="523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R</a:t>
                  </a:r>
                  <a:endParaRPr lang="ru-RU" sz="2800" dirty="0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10322447" y="4735208"/>
                  <a:ext cx="77785" cy="10896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10153971" y="4339988"/>
                  <a:ext cx="42191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O</a:t>
                  </a:r>
                  <a:endParaRPr lang="ru-RU" sz="2800" dirty="0"/>
                </a:p>
              </p:txBody>
            </p:sp>
            <p:sp>
              <p:nvSpPr>
                <p:cNvPr id="31" name="Прямоугольник 30"/>
                <p:cNvSpPr/>
                <p:nvPr/>
              </p:nvSpPr>
              <p:spPr>
                <a:xfrm rot="20002189">
                  <a:off x="11209149" y="3962804"/>
                  <a:ext cx="304800" cy="57171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2" name="Прямая соединительная линия 31"/>
                <p:cNvCxnSpPr/>
                <p:nvPr/>
              </p:nvCxnSpPr>
              <p:spPr>
                <a:xfrm>
                  <a:off x="11306236" y="4248661"/>
                  <a:ext cx="63601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 стрелкой 32"/>
                <p:cNvCxnSpPr/>
                <p:nvPr/>
              </p:nvCxnSpPr>
              <p:spPr>
                <a:xfrm>
                  <a:off x="11849799" y="4248661"/>
                  <a:ext cx="2326" cy="1930357"/>
                </a:xfrm>
                <a:prstGeom prst="straightConnector1">
                  <a:avLst/>
                </a:prstGeom>
                <a:ln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11818092" y="4735208"/>
                  <a:ext cx="40107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 smtClean="0"/>
                    <a:t>h</a:t>
                  </a:r>
                  <a:endParaRPr lang="ru-RU" sz="3200" dirty="0"/>
                </a:p>
              </p:txBody>
            </p:sp>
          </p:grpSp>
        </p:grpSp>
        <p:grpSp>
          <p:nvGrpSpPr>
            <p:cNvPr id="7" name="Группа 6"/>
            <p:cNvGrpSpPr/>
            <p:nvPr/>
          </p:nvGrpSpPr>
          <p:grpSpPr>
            <a:xfrm>
              <a:off x="8680120" y="4209975"/>
              <a:ext cx="2545401" cy="1918989"/>
              <a:chOff x="8680120" y="4209975"/>
              <a:chExt cx="2545401" cy="1918989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8680120" y="4209975"/>
                <a:ext cx="2545401" cy="1918989"/>
                <a:chOff x="8680120" y="4209975"/>
                <a:chExt cx="2545401" cy="1918989"/>
              </a:xfrm>
            </p:grpSpPr>
            <p:cxnSp>
              <p:nvCxnSpPr>
                <p:cNvPr id="11" name="Прямая со стрелкой 10"/>
                <p:cNvCxnSpPr/>
                <p:nvPr/>
              </p:nvCxnSpPr>
              <p:spPr>
                <a:xfrm>
                  <a:off x="11148726" y="4580709"/>
                  <a:ext cx="0" cy="885285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Прямая со стрелкой 11"/>
                <p:cNvCxnSpPr/>
                <p:nvPr/>
              </p:nvCxnSpPr>
              <p:spPr>
                <a:xfrm flipH="1">
                  <a:off x="8830491" y="4580709"/>
                  <a:ext cx="2318235" cy="125507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 стрелкой 12"/>
                <p:cNvCxnSpPr/>
                <p:nvPr/>
              </p:nvCxnSpPr>
              <p:spPr>
                <a:xfrm flipH="1">
                  <a:off x="10650686" y="4580709"/>
                  <a:ext cx="498040" cy="274260"/>
                </a:xfrm>
                <a:prstGeom prst="straightConnector1">
                  <a:avLst/>
                </a:prstGeom>
                <a:ln w="5715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Прямая со стрелкой 13"/>
                <p:cNvCxnSpPr>
                  <a:stCxn id="30" idx="2"/>
                </p:cNvCxnSpPr>
                <p:nvPr/>
              </p:nvCxnSpPr>
              <p:spPr>
                <a:xfrm>
                  <a:off x="10300527" y="5087541"/>
                  <a:ext cx="3513" cy="104142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8680120" y="5310010"/>
                  <a:ext cx="34015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x</a:t>
                  </a:r>
                  <a:endParaRPr lang="ru-RU" sz="28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585602" y="5267793"/>
                  <a:ext cx="63991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mg</a:t>
                  </a:r>
                  <a:endParaRPr lang="ru-RU" sz="2800" dirty="0"/>
                </a:p>
              </p:txBody>
            </p:sp>
            <p:cxnSp>
              <p:nvCxnSpPr>
                <p:cNvPr id="17" name="Прямая со стрелкой 16"/>
                <p:cNvCxnSpPr/>
                <p:nvPr/>
              </p:nvCxnSpPr>
              <p:spPr>
                <a:xfrm>
                  <a:off x="10650686" y="5399726"/>
                  <a:ext cx="36565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10365420" y="4209975"/>
                  <a:ext cx="4171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N</a:t>
                  </a:r>
                  <a:endParaRPr lang="ru-RU" sz="2800" dirty="0"/>
                </a:p>
              </p:txBody>
            </p:sp>
            <p:cxnSp>
              <p:nvCxnSpPr>
                <p:cNvPr id="19" name="Прямая со стрелкой 18"/>
                <p:cNvCxnSpPr/>
                <p:nvPr/>
              </p:nvCxnSpPr>
              <p:spPr>
                <a:xfrm>
                  <a:off x="10430504" y="4341908"/>
                  <a:ext cx="36565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Прямая соединительная линия 19"/>
                <p:cNvCxnSpPr>
                  <a:stCxn id="30" idx="2"/>
                </p:cNvCxnSpPr>
                <p:nvPr/>
              </p:nvCxnSpPr>
              <p:spPr>
                <a:xfrm>
                  <a:off x="10300527" y="5087541"/>
                  <a:ext cx="848199" cy="0"/>
                </a:xfrm>
                <a:prstGeom prst="line">
                  <a:avLst/>
                </a:prstGeom>
                <a:ln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Дуга 8"/>
              <p:cNvSpPr/>
              <p:nvPr/>
            </p:nvSpPr>
            <p:spPr>
              <a:xfrm rot="8461506">
                <a:off x="11010061" y="4521973"/>
                <a:ext cx="89721" cy="26365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839434" y="4610827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/>
                  <a:t>α</a:t>
                </a:r>
                <a:endParaRPr lang="ru-RU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424774" y="1677240"/>
                <a:ext cx="4628831" cy="8728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m:rPr>
                          <m:nor/>
                        </m:rPr>
                        <a:rPr lang="ru-RU" sz="28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ru-RU" sz="28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ru-RU" sz="28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ru-RU" sz="28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ru-RU" sz="28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)/</m:t>
                      </m:r>
                      <m:r>
                        <m:rPr>
                          <m:nor/>
                        </m:rPr>
                        <a:rPr lang="ru-RU" sz="2800" b="1" i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R</m:t>
                      </m:r>
                    </m:oMath>
                  </m:oMathPara>
                </a14:m>
                <a:endParaRPr lang="ru-RU" sz="2800" b="1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774" y="1677240"/>
                <a:ext cx="4628831" cy="8728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90575" y="2747276"/>
                <a:ext cx="2944139" cy="940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75" y="2747276"/>
                <a:ext cx="2944139" cy="940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364389" y="3746195"/>
                <a:ext cx="2749599" cy="440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= 2g(H-h);</a:t>
                </a:r>
                <a:endParaRPr lang="ru-RU" sz="28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389" y="3746195"/>
                <a:ext cx="2749599" cy="440633"/>
              </a:xfrm>
              <a:prstGeom prst="rect">
                <a:avLst/>
              </a:prstGeom>
              <a:blipFill>
                <a:blip r:embed="rId4"/>
                <a:stretch>
                  <a:fillRect t="-22222" r="-7095" b="-486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75784" y="4494453"/>
                <a:ext cx="4726807" cy="7771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2,5 </a:t>
                </a:r>
                <a:r>
                  <a:rPr lang="ru-RU" sz="3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м</a:t>
                </a:r>
                <a:endParaRPr lang="ru-RU" sz="3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784" y="4494453"/>
                <a:ext cx="4726807" cy="777136"/>
              </a:xfrm>
              <a:prstGeom prst="rect">
                <a:avLst/>
              </a:prstGeom>
              <a:blipFill>
                <a:blip r:embed="rId5"/>
                <a:stretch>
                  <a:fillRect r="-4258" b="-132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80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0"/>
      <p:bldP spid="40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26196"/>
            <a:ext cx="11565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№8.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Небольшое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тело массой М = 0,99 кг лежит на вершине гладкой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полусферы. В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тело попадает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уля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массой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0,01 кг, летящая горизонтально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скоростью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8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100 м/с, и застревает в нём. Пренебрегая смешением тела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время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удара, определите радиус сферы, если высота, на которой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тело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оторвётся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от поверхности полусферы,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0,7 м. Высота отсчитывается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от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основания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полусферы.</a:t>
            </a:r>
          </a:p>
        </p:txBody>
      </p:sp>
    </p:spTree>
    <p:extLst>
      <p:ext uri="{BB962C8B-B14F-4D97-AF65-F5344CB8AC3E}">
        <p14:creationId xmlns:p14="http://schemas.microsoft.com/office/powerpoint/2010/main" val="7562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76150" y="497117"/>
            <a:ext cx="2718246" cy="2677656"/>
            <a:chOff x="167904" y="2329227"/>
            <a:chExt cx="2718246" cy="267765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64920" y="2329227"/>
                  <a:ext cx="2621230" cy="267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Дано:</a:t>
                  </a: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 = 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0,01 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кг</a:t>
                  </a:r>
                  <a:endParaRPr lang="en-US" sz="2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 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0,99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ru-RU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м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endPara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1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h</m:t>
                      </m:r>
                      <m:r>
                        <a:rPr lang="en-US" sz="2800" b="1" i="0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 </m:t>
                      </m:r>
                    </m:oMath>
                  </a14:m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м</a:t>
                  </a:r>
                  <a:endParaRPr lang="en-US" sz="2800" b="1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</a:t>
                  </a:r>
                  <a:r>
                    <a:rPr lang="en-US" sz="2800" b="1" baseline="-25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 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100 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м/с</a:t>
                  </a:r>
                  <a:endParaRPr lang="en-US" sz="2800" b="0" i="1" dirty="0" smtClean="0">
                    <a:latin typeface="Cambria Math" panose="02040503050406030204" pitchFamily="18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𝑅</m:t>
                      </m:r>
                    </m:oMath>
                  </a14:m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?</a:t>
                  </a:r>
                  <a:endParaRPr lang="en-US" sz="2800" b="1" baseline="-25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20" y="2329227"/>
                  <a:ext cx="2621230" cy="2677656"/>
                </a:xfrm>
                <a:prstGeom prst="rect">
                  <a:avLst/>
                </a:prstGeom>
                <a:blipFill>
                  <a:blip r:embed="rId2"/>
                  <a:stretch>
                    <a:fillRect l="-4651" t="-2733" r="-3953" b="-54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Группа 6"/>
            <p:cNvGrpSpPr/>
            <p:nvPr/>
          </p:nvGrpSpPr>
          <p:grpSpPr>
            <a:xfrm>
              <a:off x="167904" y="2453737"/>
              <a:ext cx="2691763" cy="2439326"/>
              <a:chOff x="-191169" y="2453737"/>
              <a:chExt cx="2691763" cy="243932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500594" y="2453737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-191169" y="4530683"/>
                <a:ext cx="2691763" cy="189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рямоугольник 9"/>
          <p:cNvSpPr/>
          <p:nvPr/>
        </p:nvSpPr>
        <p:spPr>
          <a:xfrm>
            <a:off x="5873169" y="22005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138732" y="533716"/>
            <a:ext cx="3487655" cy="2527237"/>
            <a:chOff x="3138732" y="533716"/>
            <a:chExt cx="3487655" cy="2527237"/>
          </a:xfrm>
        </p:grpSpPr>
        <p:sp>
          <p:nvSpPr>
            <p:cNvPr id="41" name="Овал 40"/>
            <p:cNvSpPr/>
            <p:nvPr/>
          </p:nvSpPr>
          <p:spPr>
            <a:xfrm>
              <a:off x="3690443" y="824970"/>
              <a:ext cx="2296818" cy="223598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138732" y="1942962"/>
              <a:ext cx="3470012" cy="2148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958172" y="1059708"/>
              <a:ext cx="323606" cy="433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</a:t>
              </a:r>
              <a:endParaRPr lang="ru-RU" sz="2800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4781513" y="1907693"/>
              <a:ext cx="45719" cy="5105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9231" y="1547944"/>
              <a:ext cx="359077" cy="433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O</a:t>
              </a:r>
              <a:endParaRPr lang="ru-RU" sz="2800" dirty="0"/>
            </a:p>
          </p:txBody>
        </p:sp>
        <p:sp>
          <p:nvSpPr>
            <p:cNvPr id="37" name="Прямоугольник 36"/>
            <p:cNvSpPr/>
            <p:nvPr/>
          </p:nvSpPr>
          <p:spPr>
            <a:xfrm rot="18771099">
              <a:off x="5525670" y="745679"/>
              <a:ext cx="259407" cy="4736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\</a:t>
              </a:r>
              <a:endParaRPr lang="ru-RU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543133" y="1076405"/>
              <a:ext cx="96624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flipH="1">
              <a:off x="6319486" y="1068836"/>
              <a:ext cx="4136" cy="88862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285045" y="1261071"/>
              <a:ext cx="341342" cy="4845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h</a:t>
              </a:r>
              <a:endParaRPr lang="ru-RU" sz="3200" dirty="0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655373" y="979406"/>
              <a:ext cx="0" cy="88528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H="1">
              <a:off x="4046738" y="1000048"/>
              <a:ext cx="1628570" cy="175409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51782" y="2406001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x</a:t>
              </a:r>
              <a:endParaRPr lang="ru-RU" sz="28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77300" y="1889500"/>
              <a:ext cx="6399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mg</a:t>
              </a:r>
              <a:endParaRPr lang="ru-RU" sz="28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5355228" y="2021513"/>
              <a:ext cx="3656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Дуга 14"/>
            <p:cNvSpPr/>
            <p:nvPr/>
          </p:nvSpPr>
          <p:spPr>
            <a:xfrm rot="8461506">
              <a:off x="5498273" y="1013935"/>
              <a:ext cx="89721" cy="26365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42396" y="1076405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</a:t>
              </a:r>
              <a:endParaRPr lang="ru-RU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 rot="16200000">
              <a:off x="4697528" y="426577"/>
              <a:ext cx="259407" cy="4736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\</a:t>
              </a:r>
              <a:endParaRPr lang="ru-RU" dirty="0"/>
            </a:p>
          </p:txBody>
        </p:sp>
        <p:sp>
          <p:nvSpPr>
            <p:cNvPr id="52" name="Равнобедренный треугольник 51"/>
            <p:cNvSpPr/>
            <p:nvPr/>
          </p:nvSpPr>
          <p:spPr>
            <a:xfrm rot="16200000" flipV="1">
              <a:off x="3759702" y="563749"/>
              <a:ext cx="87577" cy="15745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4038600" y="633211"/>
              <a:ext cx="395181" cy="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046738" y="573955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en-US" sz="16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ru-RU" sz="1600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807736" y="1121285"/>
            <a:ext cx="5073359" cy="1477328"/>
            <a:chOff x="6807736" y="1121285"/>
            <a:chExt cx="5073359" cy="1477328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07736" y="1121285"/>
              <a:ext cx="507335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Courier New" panose="02070309020205020404" pitchFamily="49" charset="0"/>
                  <a:cs typeface="Courier New" panose="02070309020205020404" pitchFamily="49" charset="0"/>
                </a:rPr>
                <a:t>Запишем закон сохранения импульса в проекции на горизонтальную ось для столкновения пули и </a:t>
              </a:r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тела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7566594" y="2044615"/>
                  <a:ext cx="3066545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mV</m:t>
                      </m:r>
                      <m:r>
                        <m:rPr>
                          <m:nor/>
                        </m:rPr>
                        <a:rPr lang="en-US" sz="3600" baseline="-25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m:t>0</m:t>
                      </m:r>
                    </m:oMath>
                  </a14:m>
                  <a:r>
                    <a:rPr lang="en-US" sz="36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(</a:t>
                  </a:r>
                  <a:r>
                    <a:rPr lang="en-US" sz="3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m+M</a:t>
                  </a:r>
                  <a:r>
                    <a:rPr lang="en-US" sz="36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)V</a:t>
                  </a:r>
                  <a:endParaRPr lang="ru-RU" sz="3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594" y="2044615"/>
                  <a:ext cx="3066545" cy="553998"/>
                </a:xfrm>
                <a:prstGeom prst="rect">
                  <a:avLst/>
                </a:prstGeom>
                <a:blipFill>
                  <a:blip r:embed="rId3"/>
                  <a:stretch>
                    <a:fillRect t="-24176" r="-4573" b="-5054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8040706" y="2802794"/>
                <a:ext cx="1941494" cy="989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m:t>mV</m:t>
                          </m:r>
                          <m:r>
                            <m:rPr>
                              <m:nor/>
                            </m:rPr>
                            <a:rPr lang="en-US" sz="3600" baseline="-25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m:t>m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706" y="2802794"/>
                <a:ext cx="1941494" cy="9895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Группа 66"/>
          <p:cNvGrpSpPr/>
          <p:nvPr/>
        </p:nvGrpSpPr>
        <p:grpSpPr>
          <a:xfrm>
            <a:off x="168348" y="4057202"/>
            <a:ext cx="11855303" cy="1194923"/>
            <a:chOff x="168348" y="4057202"/>
            <a:chExt cx="11855303" cy="1194923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168348" y="4057202"/>
              <a:ext cx="118553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Запишем закон сохранения энергии, чтобы найти скорость тела на высоте h от </a:t>
              </a:r>
              <a:r>
                <a:rPr lang="ru-RU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Земли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ru-RU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902670" y="4459792"/>
                  <a:ext cx="8386655" cy="79233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3200" dirty="0" smtClean="0"/>
                    <a:t> +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2670" y="4459792"/>
                  <a:ext cx="8386655" cy="792333"/>
                </a:xfrm>
                <a:prstGeom prst="rect">
                  <a:avLst/>
                </a:prstGeom>
                <a:blipFill>
                  <a:blip r:embed="rId5"/>
                  <a:stretch>
                    <a:fillRect b="-1769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1902670" y="5271387"/>
                <a:ext cx="8449814" cy="930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670" y="5271387"/>
                <a:ext cx="8449814" cy="930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7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2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47329" y="542836"/>
            <a:ext cx="11635563" cy="1438664"/>
            <a:chOff x="347329" y="542836"/>
            <a:chExt cx="11635563" cy="1438664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47329" y="542836"/>
              <a:ext cx="116355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При </a:t>
              </a:r>
              <a:r>
                <a:rPr lang="ru-RU" dirty="0">
                  <a:latin typeface="Courier New" panose="02070309020205020404" pitchFamily="49" charset="0"/>
                  <a:cs typeface="Courier New" panose="02070309020205020404" pitchFamily="49" charset="0"/>
                </a:rPr>
                <a:t>движении тела по полусфере на него действуют сила тяжести и сила реакции опоры </a:t>
              </a:r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N.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В проекции </a:t>
              </a:r>
              <a:r>
                <a:rPr lang="ru-RU" dirty="0">
                  <a:latin typeface="Courier New" panose="02070309020205020404" pitchFamily="49" charset="0"/>
                  <a:cs typeface="Courier New" panose="02070309020205020404" pitchFamily="49" charset="0"/>
                </a:rPr>
                <a:t>на нормаль к поверхности полусферы второй закон Ньютона имеет </a:t>
              </a:r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вид: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197912" y="1189167"/>
                  <a:ext cx="6296962" cy="79233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a14:m>
                  <a:r>
                    <a:rPr lang="en-US" sz="3200" dirty="0" smtClean="0"/>
                    <a:t>)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32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𝑔𝑐𝑜𝑠</m:t>
                      </m:r>
                      <m:d>
                        <m:dPr>
                          <m:ctrlP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7912" y="1189167"/>
                  <a:ext cx="6296962" cy="792333"/>
                </a:xfrm>
                <a:prstGeom prst="rect">
                  <a:avLst/>
                </a:prstGeom>
                <a:blipFill>
                  <a:blip r:embed="rId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9" y="1679263"/>
            <a:ext cx="3700593" cy="26276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666" y="4359985"/>
            <a:ext cx="1835308" cy="873956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3886200" y="2112773"/>
            <a:ext cx="7969102" cy="1287410"/>
            <a:chOff x="3886200" y="2112773"/>
            <a:chExt cx="7969102" cy="12874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886200" y="2112773"/>
              <a:ext cx="79691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ourier New" panose="02070309020205020404" pitchFamily="49" charset="0"/>
                  <a:cs typeface="Courier New" panose="02070309020205020404" pitchFamily="49" charset="0"/>
                </a:rPr>
                <a:t>Тело оторвется от поверхности в момент, когда сила реакции опоры будет равна </a:t>
              </a:r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нулю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544339" y="2888183"/>
                  <a:ext cx="1526059" cy="5120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gh</m:t>
                        </m:r>
                      </m:oMath>
                    </m:oMathPara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339" y="2888183"/>
                  <a:ext cx="1526059" cy="5120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Группа 14"/>
          <p:cNvGrpSpPr/>
          <p:nvPr/>
        </p:nvGrpSpPr>
        <p:grpSpPr>
          <a:xfrm>
            <a:off x="3895292" y="3456957"/>
            <a:ext cx="7960010" cy="1471980"/>
            <a:chOff x="3895292" y="3456957"/>
            <a:chExt cx="7960010" cy="147198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895292" y="3456957"/>
              <a:ext cx="79600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Courier New" panose="02070309020205020404" pitchFamily="49" charset="0"/>
                  <a:cs typeface="Courier New" panose="02070309020205020404" pitchFamily="49" charset="0"/>
                </a:rPr>
                <a:t>Подставим это значение в полученное ранее уравнение и найдем радиус </a:t>
              </a:r>
              <a:r>
                <a:rPr lang="ru-RU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полусферы</a:t>
              </a:r>
              <a:r>
                <a:rPr lang="en-US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</a:t>
              </a:r>
              <a:endParaRPr lang="ru-RU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197549" y="4213933"/>
                  <a:ext cx="3986669" cy="7150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/>
                        <m:t>𝑔h</m:t>
                      </m:r>
                      <m:r>
                        <a:rPr lang="en-US" sz="3200" b="0" i="1" smtClean="0"/>
                        <m:t>=</m:t>
                      </m:r>
                      <m:sSup>
                        <m:sSupPr>
                          <m:ctrlPr>
                            <a:rPr lang="en-US" sz="3200" i="1"/>
                          </m:ctrlPr>
                        </m:sSupPr>
                        <m:e>
                          <m:r>
                            <a:rPr lang="en-US" sz="3200" i="1"/>
                            <m:t>(</m:t>
                          </m:r>
                          <m:f>
                            <m:fPr>
                              <m:ctrlPr>
                                <a:rPr lang="en-US" sz="3200" i="1"/>
                              </m:ctrlPr>
                            </m:fPr>
                            <m:num>
                              <m:r>
                                <a:rPr lang="en-US" sz="3200" i="1"/>
                                <m:t>𝑚</m:t>
                              </m:r>
                              <m:sSub>
                                <m:sSubPr>
                                  <m:ctrlPr>
                                    <a:rPr lang="en-US" sz="3200" i="1"/>
                                  </m:ctrlPr>
                                </m:sSubPr>
                                <m:e>
                                  <m:r>
                                    <a:rPr lang="en-US" sz="3200" i="1"/>
                                    <m:t>𝑉</m:t>
                                  </m:r>
                                </m:e>
                                <m:sub>
                                  <m:r>
                                    <a:rPr lang="en-US" sz="3200" i="1"/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i="1"/>
                                <m:t>𝑚</m:t>
                              </m:r>
                              <m:r>
                                <a:rPr lang="en-US" sz="3200" i="1"/>
                                <m:t>+</m:t>
                              </m:r>
                              <m:r>
                                <a:rPr lang="en-US" sz="3200" i="1"/>
                                <m:t>𝑀</m:t>
                              </m:r>
                            </m:den>
                          </m:f>
                          <m:r>
                            <a:rPr lang="en-US" sz="3200" i="1"/>
                            <m:t>)</m:t>
                          </m:r>
                        </m:e>
                        <m:sup>
                          <m:r>
                            <a:rPr lang="en-US" sz="3200" i="1"/>
                            <m:t>2</m:t>
                          </m:r>
                        </m:sup>
                      </m:sSup>
                    </m:oMath>
                  </a14:m>
                  <a:r>
                    <a:rPr lang="en-US" sz="3200" dirty="0" smtClean="0"/>
                    <a:t>  + 2g(R-h)</a:t>
                  </a:r>
                  <a:endParaRPr lang="ru-RU" sz="3200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7549" y="4213933"/>
                  <a:ext cx="3986669" cy="715004"/>
                </a:xfrm>
                <a:prstGeom prst="rect">
                  <a:avLst/>
                </a:prstGeom>
                <a:blipFill>
                  <a:blip r:embed="rId6"/>
                  <a:stretch>
                    <a:fillRect t="-847" r="-5199" b="-186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471677" y="5115982"/>
                <a:ext cx="5438412" cy="10745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м.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677" y="5115982"/>
                <a:ext cx="5438412" cy="1074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2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1759" y="595446"/>
            <a:ext cx="8358249" cy="3934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№9.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Брусок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массой 1,0 кг движется по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горизонтальной плоскости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прямолинейно с постоянным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ускорением 1 м/с</a:t>
            </a:r>
            <a:r>
              <a:rPr lang="ru-RU" sz="28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под действием силы F, направленной вверх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под углом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а = 30° к горизонту (см. рисунок).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Какова величина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силы F, если коэффициент трения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бруска о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плоскость равен 0,2? Ответ округлите до целых.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008" y="1123173"/>
            <a:ext cx="3411992" cy="2300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77" y="4738504"/>
            <a:ext cx="6191693" cy="12002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270" y="4738504"/>
            <a:ext cx="5838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8008" y="548874"/>
            <a:ext cx="119128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Задача№1.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Тело, двигаясь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равноускорено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увеличило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свою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скорость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раз за время t и при этом прошло путь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Найдите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ускорение а и начальную скорость тела v</a:t>
            </a:r>
            <a:r>
              <a:rPr lang="ru-RU" sz="28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64920" y="2329227"/>
            <a:ext cx="1617751" cy="2677656"/>
            <a:chOff x="264920" y="2329227"/>
            <a:chExt cx="1617751" cy="2677656"/>
          </a:xfrm>
        </p:grpSpPr>
        <p:sp>
          <p:nvSpPr>
            <p:cNvPr id="7" name="TextBox 6"/>
            <p:cNvSpPr txBox="1"/>
            <p:nvPr/>
          </p:nvSpPr>
          <p:spPr>
            <a:xfrm>
              <a:off x="264920" y="2329227"/>
              <a:ext cx="1617751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Дано: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 = nV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  <a:endPara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а-?</a:t>
              </a:r>
              <a:endParaRPr lang="ru-RU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264920" y="2329227"/>
              <a:ext cx="1617751" cy="2439326"/>
              <a:chOff x="-94153" y="2329227"/>
              <a:chExt cx="1617751" cy="2439326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523598" y="2329227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-94153" y="4145109"/>
                <a:ext cx="1617751" cy="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Прямоугольник 4"/>
          <p:cNvSpPr/>
          <p:nvPr/>
        </p:nvSpPr>
        <p:spPr>
          <a:xfrm>
            <a:off x="1931080" y="2716323"/>
            <a:ext cx="9956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Воспользуемся формулой для перемещения при равноускоренном движении: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9172" y="232922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3668055"/>
                <a:ext cx="5516318" cy="718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/>
                  <a:t> 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i="1" dirty="0" smtClean="0"/>
                  <a:t> t;</a:t>
                </a:r>
                <a:endParaRPr lang="ru-RU" sz="32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668055"/>
                <a:ext cx="5516318" cy="718338"/>
              </a:xfrm>
              <a:prstGeom prst="rect">
                <a:avLst/>
              </a:prstGeom>
              <a:blipFill>
                <a:blip r:embed="rId2"/>
                <a:stretch>
                  <a:fillRect l="-111" r="-3540" b="-19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63525" y="4486038"/>
                <a:ext cx="2328714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525" y="4486038"/>
                <a:ext cx="2328714" cy="885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12921" y="5458284"/>
                <a:ext cx="7716664" cy="8980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21" y="5458284"/>
                <a:ext cx="7716664" cy="898066"/>
              </a:xfrm>
              <a:prstGeom prst="rect">
                <a:avLst/>
              </a:prstGeom>
              <a:blipFill>
                <a:blip r:embed="rId4"/>
                <a:stretch>
                  <a:fillRect b="-74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5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38983" y="553887"/>
            <a:ext cx="115738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Материальная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точка, двигаясь равноускорено по прямой, за время t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увеличила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скорость в три раза, пройдя путь 20 м. Найдите t, если ускорение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точки равно 5м/с</a:t>
            </a:r>
            <a:r>
              <a:rPr lang="ru-RU" sz="2800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  <a:endParaRPr lang="ru-RU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64920" y="2329227"/>
            <a:ext cx="2233048" cy="2524784"/>
            <a:chOff x="264920" y="2329227"/>
            <a:chExt cx="2233048" cy="2524784"/>
          </a:xfrm>
        </p:grpSpPr>
        <p:sp>
          <p:nvSpPr>
            <p:cNvPr id="6" name="TextBox 5"/>
            <p:cNvSpPr txBox="1"/>
            <p:nvPr/>
          </p:nvSpPr>
          <p:spPr>
            <a:xfrm>
              <a:off x="264920" y="2329227"/>
              <a:ext cx="2047355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Дано: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3V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  <a:p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а = </a:t>
              </a:r>
              <a:r>
                <a: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5м/с</a:t>
              </a:r>
              <a:r>
                <a:rPr lang="ru-RU" sz="2800" b="1" baseline="30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endPara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 = 20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м</a:t>
              </a:r>
              <a:endPara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  <a:endPara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64920" y="2414685"/>
              <a:ext cx="2233048" cy="2439326"/>
              <a:chOff x="-94153" y="2414685"/>
              <a:chExt cx="2233048" cy="243932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138895" y="2414685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-94153" y="4127619"/>
                <a:ext cx="2233048" cy="1749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5509172" y="232922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97968" y="2739298"/>
            <a:ext cx="947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Воспользуемся формулой для перемещения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равноускоренном движении: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162879" y="3085050"/>
                <a:ext cx="1865191" cy="779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i="1" dirty="0" smtClean="0"/>
                  <a:t> ;</a:t>
                </a:r>
                <a:endParaRPr lang="ru-RU" sz="3200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879" y="3085050"/>
                <a:ext cx="1865191" cy="779059"/>
              </a:xfrm>
              <a:prstGeom prst="rect">
                <a:avLst/>
              </a:prstGeom>
              <a:blipFill>
                <a:blip r:embed="rId2"/>
                <a:stretch>
                  <a:fillRect r="-12092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876735" y="3910834"/>
                <a:ext cx="2928238" cy="7784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i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i="1" dirty="0" smtClean="0"/>
                  <a:t>;</a:t>
                </a:r>
                <a:endParaRPr lang="ru-RU" sz="3200" i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735" y="3910834"/>
                <a:ext cx="2928238" cy="778483"/>
              </a:xfrm>
              <a:prstGeom prst="rect">
                <a:avLst/>
              </a:prstGeom>
              <a:blipFill>
                <a:blip r:embed="rId3"/>
                <a:stretch>
                  <a:fillRect r="-7708" b="-18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080895" y="3751823"/>
                <a:ext cx="1966244" cy="876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;</a:t>
                </a:r>
                <a:endParaRPr lang="ru-RU" sz="32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0895" y="3751823"/>
                <a:ext cx="1966244" cy="876971"/>
              </a:xfrm>
              <a:prstGeom prst="rect">
                <a:avLst/>
              </a:prstGeom>
              <a:blipFill>
                <a:blip r:embed="rId4"/>
                <a:stretch>
                  <a:fillRect r="-6832" b="-1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8983" y="4958616"/>
                <a:ext cx="6660157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(3−1)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3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983" y="4958616"/>
                <a:ext cx="6660157" cy="984885"/>
              </a:xfrm>
              <a:prstGeom prst="rect">
                <a:avLst/>
              </a:prstGeom>
              <a:blipFill>
                <a:blip r:embed="rId5"/>
                <a:stretch>
                  <a:fillRect b="-14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20299" y="4974609"/>
                <a:ext cx="2806216" cy="1035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𝑺𝒂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299" y="4974609"/>
                <a:ext cx="2806216" cy="10359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2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3524" y="525005"/>
            <a:ext cx="1156530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</a:t>
            </a:r>
            <a:r>
              <a:rPr lang="en-US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Тело </a:t>
            </a:r>
            <a:r>
              <a:rPr lang="ru-RU" sz="2800" dirty="0">
                <a:solidFill>
                  <a:srgbClr val="000000"/>
                </a:solidFill>
                <a:latin typeface="Courier New" panose="02070309020205020404" pitchFamily="49" charset="0"/>
              </a:rPr>
              <a:t>замедлялось с постоянным ускорением </a:t>
            </a:r>
            <a:r>
              <a:rPr 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и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последние </a:t>
            </a:r>
            <a:r>
              <a:rPr lang="ru-RU" sz="2800" dirty="0">
                <a:solidFill>
                  <a:srgbClr val="000000"/>
                </a:solidFill>
                <a:latin typeface="Courier New" panose="02070309020205020404" pitchFamily="49" charset="0"/>
              </a:rPr>
              <a:t>10 м/с перед остановкой скорость тела упала </a:t>
            </a:r>
            <a:r>
              <a:rPr 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за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200 </a:t>
            </a:r>
            <a:r>
              <a:rPr 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секунд</a:t>
            </a:r>
            <a:r>
              <a:rPr lang="ru-RU" sz="2800" dirty="0">
                <a:solidFill>
                  <a:srgbClr val="000000"/>
                </a:solidFill>
                <a:latin typeface="Courier New" panose="02070309020205020404" pitchFamily="49" charset="0"/>
              </a:rPr>
              <a:t>. Какой путь прошло тело за это время</a:t>
            </a:r>
            <a:r>
              <a:rPr lang="ru-RU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(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Досрочный </a:t>
            </a: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ЕГЭ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2019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ru-RU" i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4920" y="2329227"/>
            <a:ext cx="2360923" cy="2677656"/>
            <a:chOff x="264920" y="2329227"/>
            <a:chExt cx="2360923" cy="2677656"/>
          </a:xfrm>
        </p:grpSpPr>
        <p:sp>
          <p:nvSpPr>
            <p:cNvPr id="8" name="TextBox 7"/>
            <p:cNvSpPr txBox="1"/>
            <p:nvPr/>
          </p:nvSpPr>
          <p:spPr>
            <a:xfrm>
              <a:off x="264920" y="2329227"/>
              <a:ext cx="2332690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Дано:</a:t>
              </a:r>
            </a:p>
            <a:p>
              <a:r>
                <a:rPr lang="el-GR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 = 10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м/с</a:t>
              </a:r>
              <a:endParaRPr lang="en-US" sz="2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l-GR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Δ</a:t>
              </a:r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200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с</a:t>
              </a:r>
              <a:endPara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ru-RU" sz="2800" b="1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к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 0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м/с</a:t>
              </a:r>
              <a:endPara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 </a:t>
              </a:r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м/с</a:t>
              </a:r>
              <a:endPara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  <a:endPara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264920" y="2448868"/>
              <a:ext cx="2360923" cy="2439326"/>
              <a:chOff x="-94153" y="2448868"/>
              <a:chExt cx="2360923" cy="2439326"/>
            </a:xfrm>
          </p:grpSpPr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2266770" y="2448868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 flipV="1">
                <a:off x="-94153" y="4495087"/>
                <a:ext cx="2360923" cy="399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Прямоугольник 12"/>
          <p:cNvSpPr/>
          <p:nvPr/>
        </p:nvSpPr>
        <p:spPr>
          <a:xfrm>
            <a:off x="5509172" y="232922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33" y="2924088"/>
            <a:ext cx="2036240" cy="786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87045" y="3819267"/>
                <a:ext cx="3011016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=0,05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sSup>
                            <m:sSup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с</m:t>
                              </m:r>
                            </m:e>
                            <m:sup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045" y="3819267"/>
                <a:ext cx="3011016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376950" y="5006883"/>
                <a:ext cx="6134756" cy="805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к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i="1" dirty="0" smtClean="0"/>
                  <a:t> </a:t>
                </a:r>
                <a:r>
                  <a:rPr lang="ru-RU" sz="3200" i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∙0,05</m:t>
                        </m:r>
                      </m:den>
                    </m:f>
                    <m:r>
                      <a:rPr lang="ru-RU" sz="3200" b="0" i="1" dirty="0" smtClean="0">
                        <a:latin typeface="Cambria Math" panose="02040503050406030204" pitchFamily="18" charset="0"/>
                      </a:rPr>
                      <m:t>=1000 м=1 км.</m:t>
                    </m:r>
                  </m:oMath>
                </a14:m>
                <a:r>
                  <a:rPr lang="ru-RU" sz="3200" i="1" dirty="0" smtClean="0"/>
                  <a:t> </a:t>
                </a:r>
                <a:endParaRPr lang="ru-RU" sz="3200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950" y="5006883"/>
                <a:ext cx="6134756" cy="805862"/>
              </a:xfrm>
              <a:prstGeom prst="rect">
                <a:avLst/>
              </a:prstGeom>
              <a:blipFill>
                <a:blip r:embed="rId4"/>
                <a:stretch>
                  <a:fillRect b="-12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1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071" y="570979"/>
            <a:ext cx="115653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№4.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Небольшой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груз массой 200 г совершает гармонические колебания по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закону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х =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0,05sin(2</a:t>
            </a:r>
            <a:r>
              <a:rPr lang="el-GR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π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). Чему равна максимальная кинетическая энергия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груза? Ответ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выразите в мДж, округлив до целых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(Пробный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тест ЕГЭ №12 по физике в формате ЕГЭ 2019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года)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62070" y="2386861"/>
            <a:ext cx="3676976" cy="2439326"/>
            <a:chOff x="262070" y="2386861"/>
            <a:chExt cx="3676976" cy="2439326"/>
          </a:xfrm>
        </p:grpSpPr>
        <p:sp>
          <p:nvSpPr>
            <p:cNvPr id="6" name="TextBox 5"/>
            <p:cNvSpPr txBox="1"/>
            <p:nvPr/>
          </p:nvSpPr>
          <p:spPr>
            <a:xfrm>
              <a:off x="262070" y="2797059"/>
              <a:ext cx="3621504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Дано: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 = 0,2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кг</a:t>
              </a:r>
              <a:endParaRPr lang="en-US" sz="2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х </a:t>
              </a:r>
              <a:r>
                <a: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0,05sin(2</a:t>
              </a:r>
              <a:r>
                <a:rPr lang="el-GR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π</a:t>
              </a:r>
              <a:r>
                <a: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  <a:r>
                <a:rPr lang="ru-RU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к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  <a:endPara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262071" y="2386861"/>
              <a:ext cx="3676975" cy="2439326"/>
              <a:chOff x="-94153" y="2386861"/>
              <a:chExt cx="3676975" cy="2439326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3582822" y="2386861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flipV="1">
                <a:off x="-94153" y="4145109"/>
                <a:ext cx="3676975" cy="1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Прямоугольник 11"/>
          <p:cNvSpPr/>
          <p:nvPr/>
        </p:nvSpPr>
        <p:spPr>
          <a:xfrm>
            <a:off x="5509172" y="232922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63454" y="2931214"/>
                <a:ext cx="5301195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п.макс.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sSubSup>
                          <m:sSub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к.макс.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;</a:t>
                </a:r>
                <a:endParaRPr lang="ru-RU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54" y="2931214"/>
                <a:ext cx="5301195" cy="669542"/>
              </a:xfrm>
              <a:prstGeom prst="rect">
                <a:avLst/>
              </a:prstGeom>
              <a:blipFill>
                <a:blip r:embed="rId2"/>
                <a:stretch>
                  <a:fillRect r="-3222" b="-181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3454" y="3953244"/>
                <a:ext cx="4947445" cy="46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макс</m:t>
                        </m:r>
                      </m:sub>
                      <m:sup/>
                    </m:sSubSup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х</m:t>
                        </m:r>
                      </m:e>
                      <m:sub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макс</m:t>
                        </m:r>
                      </m:sub>
                    </m:sSub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ru-RU" sz="2800" dirty="0" smtClean="0"/>
                  <a:t> = 0,05·2</a:t>
                </a:r>
                <a:r>
                  <a:rPr lang="el-GR" sz="2800" dirty="0" smtClean="0"/>
                  <a:t>π</a:t>
                </a:r>
                <a:r>
                  <a:rPr lang="ru-RU" sz="2800" dirty="0" smtClean="0"/>
                  <a:t> =0,1</a:t>
                </a:r>
                <a:r>
                  <a:rPr lang="el-GR" sz="2800" dirty="0"/>
                  <a:t> π</a:t>
                </a:r>
                <a:endParaRPr lang="ru-RU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454" y="3953244"/>
                <a:ext cx="4947445" cy="467757"/>
              </a:xfrm>
              <a:prstGeom prst="rect">
                <a:avLst/>
              </a:prstGeom>
              <a:blipFill>
                <a:blip r:embed="rId3"/>
                <a:stretch>
                  <a:fillRect t="-14286" r="-3453" b="-467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43901" y="5053904"/>
                <a:ext cx="9289402" cy="669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к.макс.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latin typeface="Cambria Math" panose="02040503050406030204" pitchFamily="18" charset="0"/>
                          </a:rPr>
                          <m:t>0,2</m:t>
                        </m:r>
                        <m:r>
                          <a:rPr lang="ru-RU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(0,1∙</m:t>
                            </m:r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 i="1" dirty="0">
                        <a:latin typeface="Cambria Math" panose="02040503050406030204" pitchFamily="18" charset="0"/>
                      </a:rPr>
                      <m:t>0,</m:t>
                    </m:r>
                    <m:r>
                      <a:rPr lang="ru-RU" sz="2800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ru-RU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0,1∙</m:t>
                            </m:r>
                            <m:r>
                              <a:rPr 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  <m:sup>
                        <m:r>
                          <a:rPr 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=0,1·</m:t>
                    </m:r>
                    <m:sSup>
                      <m:sSupPr>
                        <m:ctrlPr>
                          <a:rPr 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ru-RU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314</m:t>
                            </m:r>
                          </m:e>
                        </m:d>
                      </m:e>
                      <m:sup>
                        <m:r>
                          <a:rPr lang="ru-RU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 smtClean="0"/>
                  <a:t> ≈ 10мДж</a:t>
                </a:r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901" y="5053904"/>
                <a:ext cx="9289402" cy="669542"/>
              </a:xfrm>
              <a:prstGeom prst="rect">
                <a:avLst/>
              </a:prstGeom>
              <a:blipFill>
                <a:blip r:embed="rId4"/>
                <a:stretch>
                  <a:fillRect r="-1181" b="-1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44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9162" y="456351"/>
            <a:ext cx="1159094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№5.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Ледокол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массой 6000т, идущий с выключенными двигателями со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скоростью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8 м/с наталкивается на неподвижную льдину и двигает ее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впереди себя. Скорость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ледокола уменьшилась при этом до 3 м/с.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Определить массу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льдины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(Тренировочный 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ким по физике в формате ЕГЭ 2019, вариант №11. Работа проводилась 21 января 2019 года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.)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79162" y="3129222"/>
            <a:ext cx="2760130" cy="2558491"/>
            <a:chOff x="196553" y="2329227"/>
            <a:chExt cx="2760130" cy="2558491"/>
          </a:xfrm>
        </p:grpSpPr>
        <p:sp>
          <p:nvSpPr>
            <p:cNvPr id="7" name="TextBox 6"/>
            <p:cNvSpPr txBox="1"/>
            <p:nvPr/>
          </p:nvSpPr>
          <p:spPr>
            <a:xfrm>
              <a:off x="264920" y="2329227"/>
              <a:ext cx="2691763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Дано:</a:t>
              </a: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ru-RU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6·10</a:t>
              </a:r>
              <a:r>
                <a:rPr lang="en-US" sz="2800" b="1" baseline="30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кг</a:t>
              </a:r>
              <a:endParaRPr lang="en-US" sz="2800" b="1" baseline="-25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 </a:t>
              </a:r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3м/с</a:t>
              </a:r>
              <a:endParaRPr lang="en-US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</a:t>
              </a:r>
              <a:r>
                <a:rPr lang="en-US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 </a:t>
              </a:r>
              <a:r>
                <a:rPr lang="en-US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 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8м/с</a:t>
              </a:r>
              <a:endParaRPr lang="en-US" sz="28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ru-RU" sz="2800" b="1" baseline="-25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  <a:r>
                <a:rPr lang="en-US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</a:t>
              </a:r>
              <a:r>
                <a:rPr lang="ru-RU" sz="28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</a:t>
              </a:r>
              <a:endParaRPr lang="en-US" sz="2800" b="1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96553" y="2448392"/>
              <a:ext cx="2691763" cy="2439326"/>
              <a:chOff x="-162520" y="2448392"/>
              <a:chExt cx="2691763" cy="2439326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529243" y="2448392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-162520" y="4086301"/>
                <a:ext cx="2691763" cy="189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5244252" y="2867612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0925" y="3351464"/>
            <a:ext cx="60107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urier New" panose="02070309020205020404" pitchFamily="49" charset="0"/>
                <a:cs typeface="Courier New" panose="02070309020205020404" pitchFamily="49" charset="0"/>
              </a:rPr>
              <a:t>Воспользуемся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законом сохранения импульса:</a:t>
            </a:r>
            <a:endParaRPr lang="ru-RU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41139" y="3744473"/>
                <a:ext cx="33735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;</a:t>
                </a:r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3744473"/>
                <a:ext cx="3373552" cy="430887"/>
              </a:xfrm>
              <a:prstGeom prst="rect">
                <a:avLst/>
              </a:prstGeom>
              <a:blipFill>
                <a:blip r:embed="rId2"/>
                <a:stretch>
                  <a:fillRect t="-23944" r="-5967" b="-507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33128" y="4497487"/>
                <a:ext cx="2453172" cy="627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28" y="4497487"/>
                <a:ext cx="2453172" cy="627608"/>
              </a:xfrm>
              <a:prstGeom prst="rect">
                <a:avLst/>
              </a:prstGeom>
              <a:blipFill>
                <a:blip r:embed="rId3"/>
                <a:stretch>
                  <a:fillRect l="-249" t="-7767" b="-116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41391" y="5523631"/>
                <a:ext cx="9250609" cy="716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6·10</m:t>
                        </m:r>
                        <m:r>
                          <m:rPr>
                            <m:nor/>
                          </m:rPr>
                          <a:rPr lang="en-US" sz="2800" baseline="300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ru-RU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кг</m:t>
                        </m:r>
                        <m:r>
                          <a:rPr lang="ru-RU" sz="28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·</m:t>
                        </m:r>
                        <m:r>
                          <m:rPr>
                            <m:nor/>
                          </m:rPr>
                          <a:rPr lang="ru-RU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8м/с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3м/с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rPr>
                          <m:t> </m:t>
                        </m:r>
                      </m:den>
                    </m:f>
                    <m:r>
                      <a:rPr lang="en-US" sz="2800" b="0" i="1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6·10</m:t>
                    </m:r>
                    <m:r>
                      <m:rPr>
                        <m:nor/>
                      </m:rPr>
                      <a:rPr lang="en-US" sz="2800" baseline="300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6</m:t>
                    </m:r>
                    <m:r>
                      <m:rPr>
                        <m:nor/>
                      </m:rPr>
                      <a:rPr lang="ru-RU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кг</m:t>
                    </m:r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=1</a:t>
                </a:r>
                <a:r>
                  <a:rPr lang="ru-RU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·10</m:t>
                    </m:r>
                    <m:r>
                      <m:rPr>
                        <m:nor/>
                      </m:rPr>
                      <a:rPr lang="en-US" sz="2800" baseline="300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6</m:t>
                    </m:r>
                    <m:r>
                      <m:rPr>
                        <m:nor/>
                      </m:rPr>
                      <a:rPr lang="ru-RU" sz="28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кг</m:t>
                    </m:r>
                  </m:oMath>
                </a14:m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1</a:t>
                </a:r>
                <a:r>
                  <a:rPr lang="ru-RU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0000т</a:t>
                </a:r>
                <a:r>
                  <a: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391" y="5523631"/>
                <a:ext cx="9250609" cy="716671"/>
              </a:xfrm>
              <a:prstGeom prst="rect">
                <a:avLst/>
              </a:prstGeom>
              <a:blipFill>
                <a:blip r:embed="rId4"/>
                <a:stretch>
                  <a:fillRect b="-152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92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613" y="591028"/>
            <a:ext cx="117020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№6.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Брусок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равномерно двигают по горизонтальной поверхности. В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процессе движения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по этой поверхности он проходит два участка одинаковой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длины с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различными коэффициентами трения. Известно, что на первом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участке модуль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работы силы трения 2,5 Дж, а на втором участке модуль работы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силы трения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7,5 Дж. При этом на втором участке коэффициент трения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0,4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больше, чем на первом. Определите, чему равен коэффициент трения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 втором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участке.</a:t>
            </a:r>
          </a:p>
        </p:txBody>
      </p:sp>
    </p:spTree>
    <p:extLst>
      <p:ext uri="{BB962C8B-B14F-4D97-AF65-F5344CB8AC3E}">
        <p14:creationId xmlns:p14="http://schemas.microsoft.com/office/powerpoint/2010/main" val="784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76150" y="497117"/>
            <a:ext cx="2851360" cy="2677656"/>
            <a:chOff x="167904" y="2329227"/>
            <a:chExt cx="2851360" cy="2677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64920" y="2329227"/>
                  <a:ext cx="2754344" cy="2677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b="1" dirty="0" smtClean="0">
                      <a:solidFill>
                        <a:srgbClr val="FF0000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Дано:</a:t>
                  </a:r>
                </a:p>
                <a:p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</a:t>
                  </a:r>
                  <a:r>
                    <a:rPr lang="ru-RU" sz="2800" b="1" baseline="-25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=S</a:t>
                  </a:r>
                  <a:r>
                    <a:rPr lang="en-US" sz="2800" b="1" baseline="-25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</a:t>
                  </a:r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=S</a:t>
                  </a:r>
                  <a:endParaRPr lang="en-US" sz="2800" b="1" baseline="-25000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</a:t>
                  </a:r>
                  <a:r>
                    <a:rPr lang="ru-RU" sz="2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2,5 Дж </a:t>
                  </a:r>
                  <a:endPara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1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= </a:t>
                  </a:r>
                  <a:r>
                    <a:rPr lang="en-US" sz="2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7</a:t>
                  </a:r>
                  <a:r>
                    <a:rPr lang="ru-RU" sz="2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,5 Дж</a:t>
                  </a:r>
                  <a:endPara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ru-RU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+0,4</m:t>
                      </m:r>
                    </m:oMath>
                  </a14:m>
                  <a:r>
                    <a:rPr lang="ru-RU" sz="28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endParaRPr lang="en-US" sz="2800" dirty="0" smtClean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ourier New" panose="02070309020205020404" pitchFamily="49" charset="0"/>
                            </a:rPr>
                            <m:t>𝜇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-</a:t>
                  </a:r>
                  <a:r>
                    <a:rPr lang="ru-RU" sz="2800" b="1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?</a:t>
                  </a:r>
                  <a:endParaRPr lang="en-US" sz="2800" b="1" baseline="-25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920" y="2329227"/>
                  <a:ext cx="2754344" cy="2677656"/>
                </a:xfrm>
                <a:prstGeom prst="rect">
                  <a:avLst/>
                </a:prstGeom>
                <a:blipFill>
                  <a:blip r:embed="rId2"/>
                  <a:stretch>
                    <a:fillRect l="-4425" t="-2733" r="-3540" b="-54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Группа 7"/>
            <p:cNvGrpSpPr/>
            <p:nvPr/>
          </p:nvGrpSpPr>
          <p:grpSpPr>
            <a:xfrm>
              <a:off x="167904" y="2453737"/>
              <a:ext cx="2691763" cy="2439326"/>
              <a:chOff x="-191169" y="2453737"/>
              <a:chExt cx="2691763" cy="2439326"/>
            </a:xfrm>
          </p:grpSpPr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2500594" y="2453737"/>
                <a:ext cx="0" cy="243932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-191169" y="4530683"/>
                <a:ext cx="2691763" cy="1898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Прямоугольник 10"/>
          <p:cNvSpPr/>
          <p:nvPr/>
        </p:nvSpPr>
        <p:spPr>
          <a:xfrm>
            <a:off x="5859550" y="497117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Решение: </a:t>
            </a:r>
            <a:endParaRPr lang="ru-RU" sz="28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12388" y="1036028"/>
                <a:ext cx="7069949" cy="50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388" y="1036028"/>
                <a:ext cx="7069949" cy="5003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150282" y="1835945"/>
                <a:ext cx="7577524" cy="1023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282" y="1835945"/>
                <a:ext cx="7577524" cy="1023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457667" y="2472369"/>
                <a:ext cx="7109318" cy="592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180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ru-RU" sz="28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667" y="2472369"/>
                <a:ext cx="7109318" cy="592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37129" y="3301024"/>
                <a:ext cx="6216189" cy="8009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800" i="1">
                                    <a:latin typeface="Cambria Math" panose="02040503050406030204" pitchFamily="18" charset="0"/>
                                  </a:rPr>
                                  <m:t>тр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ru-RU" sz="2800" i="1">
                                    <a:latin typeface="Cambria Math" panose="02040503050406030204" pitchFamily="18" charset="0"/>
                                  </a:rPr>
                                  <m:t>тр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8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8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ru-RU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7,5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= 3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129" y="3301024"/>
                <a:ext cx="6216189" cy="800989"/>
              </a:xfrm>
              <a:prstGeom prst="rect">
                <a:avLst/>
              </a:prstGeom>
              <a:blipFill>
                <a:blip r:embed="rId6"/>
                <a:stretch>
                  <a:fillRect l="-98" b="-38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09536" y="4223897"/>
                <a:ext cx="2167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+0,4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536" y="4223897"/>
                <a:ext cx="216790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706984" y="4766661"/>
                <a:ext cx="28010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/>
                      <m:t>3</m:t>
                    </m:r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ourier New" panose="02070309020205020404" pitchFamily="49" charset="0"/>
                          </a:rPr>
                          <m:t>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+0,4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984" y="4766661"/>
                <a:ext cx="280106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324256" y="5419328"/>
                <a:ext cx="15925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/>
                      <m:t>2</m:t>
                    </m:r>
                    <m:r>
                      <m:rPr>
                        <m:nor/>
                      </m:rPr>
                      <a:rPr lang="en-US" sz="2800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=0,4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256" y="5419328"/>
                <a:ext cx="159254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192791" y="5386674"/>
                <a:ext cx="15925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791" y="5386674"/>
                <a:ext cx="159254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77437" y="5360044"/>
                <a:ext cx="159254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6</m:t>
                    </m:r>
                  </m:oMath>
                </a14:m>
                <a:r>
                  <a:rPr lang="en-US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437" y="5360044"/>
                <a:ext cx="159254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96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DVS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8D25B-D939-4B5A-99A4-D892B8B5A57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4979" y="495547"/>
            <a:ext cx="1158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Задача</a:t>
            </a:r>
            <a:r>
              <a:rPr lang="ru-RU" sz="28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№7.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Небольшой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кубик массой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1 кг начинает соскальзывать с высоты Н =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по гладкой горке, переходящей в мёртвую петлю (см. рисунок).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радиус петли R, если на высоте 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 2,5 м от нижней точки петли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кубик</a:t>
            </a:r>
            <a:r>
              <a:rPr lang="en-US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давит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на её стенку с силой F = 4 Н. Сделайте рисунок с указанием сил, 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поясняющий </a:t>
            </a:r>
            <a:r>
              <a:rPr lang="ru-RU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решение.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3005101" y="1280708"/>
            <a:ext cx="7480686" cy="4774500"/>
            <a:chOff x="6263253" y="1412656"/>
            <a:chExt cx="7480686" cy="47745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6900956" y="1412656"/>
              <a:ext cx="6842983" cy="4762386"/>
              <a:chOff x="6900956" y="1412656"/>
              <a:chExt cx="6842983" cy="4762386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8973084" y="3462789"/>
                <a:ext cx="2698729" cy="269872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Дуга 6"/>
              <p:cNvSpPr/>
              <p:nvPr/>
            </p:nvSpPr>
            <p:spPr>
              <a:xfrm rot="10614248">
                <a:off x="6900956" y="1412656"/>
                <a:ext cx="6842983" cy="4762386"/>
              </a:xfrm>
              <a:prstGeom prst="arc">
                <a:avLst>
                  <a:gd name="adj1" fmla="val 16200000"/>
                  <a:gd name="adj2" fmla="val 444336"/>
                </a:avLst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6263253" y="3516129"/>
              <a:ext cx="5954385" cy="2671027"/>
              <a:chOff x="6264779" y="3507991"/>
              <a:chExt cx="5954385" cy="2671027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6896375" y="3507991"/>
                <a:ext cx="304800" cy="5717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6710313" y="3785711"/>
                <a:ext cx="30506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/>
              <p:nvPr/>
            </p:nvCxnSpPr>
            <p:spPr>
              <a:xfrm flipH="1">
                <a:off x="6777348" y="3793849"/>
                <a:ext cx="1526" cy="236766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264779" y="6161518"/>
                <a:ext cx="5927221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/>
              <p:cNvSpPr txBox="1"/>
              <p:nvPr/>
            </p:nvSpPr>
            <p:spPr>
              <a:xfrm>
                <a:off x="6442736" y="4442821"/>
                <a:ext cx="4411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ru-RU" sz="3200" dirty="0"/>
              </a:p>
            </p:txBody>
          </p:sp>
          <p:cxnSp>
            <p:nvCxnSpPr>
              <p:cNvPr id="21" name="Прямая со стрелкой 20"/>
              <p:cNvCxnSpPr>
                <a:endCxn id="6" idx="3"/>
              </p:cNvCxnSpPr>
              <p:nvPr/>
            </p:nvCxnSpPr>
            <p:spPr>
              <a:xfrm flipH="1">
                <a:off x="9368304" y="4812153"/>
                <a:ext cx="954143" cy="95414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9516097" y="4861672"/>
                <a:ext cx="3802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</a:t>
                </a:r>
                <a:endParaRPr lang="ru-RU" sz="2800" dirty="0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10322447" y="4735208"/>
                <a:ext cx="77785" cy="10896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153971" y="4339988"/>
                <a:ext cx="42191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O</a:t>
                </a:r>
                <a:endParaRPr lang="ru-RU" sz="2800" dirty="0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 rot="20002189">
                <a:off x="11209149" y="3962804"/>
                <a:ext cx="304800" cy="57171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1355333" y="4239670"/>
                <a:ext cx="63601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 flipH="1">
                <a:off x="11852125" y="4248662"/>
                <a:ext cx="26276" cy="193035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1818092" y="4735208"/>
                <a:ext cx="4010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h</a:t>
                </a:r>
                <a:endParaRPr lang="ru-RU" sz="3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681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984</Words>
  <Application>Microsoft Office PowerPoint</Application>
  <PresentationFormat>Широкоэкранный</PresentationFormat>
  <Paragraphs>179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</dc:creator>
  <cp:lastModifiedBy>DVS</cp:lastModifiedBy>
  <cp:revision>267</cp:revision>
  <dcterms:created xsi:type="dcterms:W3CDTF">2018-07-25T02:31:23Z</dcterms:created>
  <dcterms:modified xsi:type="dcterms:W3CDTF">2019-04-09T03:55:21Z</dcterms:modified>
</cp:coreProperties>
</file>