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75" r:id="rId4"/>
    <p:sldId id="277" r:id="rId5"/>
    <p:sldId id="276" r:id="rId6"/>
    <p:sldId id="278" r:id="rId7"/>
    <p:sldId id="294" r:id="rId8"/>
    <p:sldId id="295" r:id="rId9"/>
    <p:sldId id="297" r:id="rId10"/>
    <p:sldId id="296" r:id="rId11"/>
    <p:sldId id="298" r:id="rId12"/>
    <p:sldId id="279" r:id="rId13"/>
    <p:sldId id="280" r:id="rId14"/>
    <p:sldId id="281" r:id="rId15"/>
    <p:sldId id="299" r:id="rId16"/>
    <p:sldId id="300" r:id="rId17"/>
    <p:sldId id="301" r:id="rId18"/>
    <p:sldId id="282" r:id="rId19"/>
    <p:sldId id="283" r:id="rId20"/>
    <p:sldId id="302" r:id="rId21"/>
    <p:sldId id="303" r:id="rId22"/>
    <p:sldId id="284" r:id="rId23"/>
    <p:sldId id="27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258" r:id="rId50"/>
    <p:sldId id="259" r:id="rId51"/>
    <p:sldId id="260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273" r:id="rId65"/>
    <p:sldId id="293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892E7-FDAB-4A4B-8DCF-450F48CFB162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23E2-65EF-482F-9377-1362B3A1B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9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9A21-6F34-4112-A892-4A7AEECD5CFF}" type="datetime1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2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8A09-9FD3-4AD4-AB03-15BAB603CD7F}" type="datetime1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B0BC-A618-4412-8160-AE0C42EF69A6}" type="datetime1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9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53026-103A-4CF2-9484-A6C0144B2FCC}" type="datetime1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5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9A78-D92F-4720-93DC-E17AA4209984}" type="datetime1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9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9EE0-29A3-4C14-A2C9-9A287540CEBE}" type="datetime1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8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D54F7-DB71-4D51-9CF4-FB436669B0A2}" type="datetime1">
              <a:rPr lang="ru-RU" smtClean="0"/>
              <a:t>25.06.2021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4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B0BB8-6755-4D5D-ADBE-A2D12DA41990}" type="datetime1">
              <a:rPr lang="ru-RU" smtClean="0"/>
              <a:t>25.06.2021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8657-7D78-4781-8E5A-E3F7DE9920CD}" type="datetime1">
              <a:rPr lang="ru-RU" smtClean="0"/>
              <a:t>25.06.2021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9D12-6FF7-40EB-BF5F-E97CF70B7963}" type="datetime1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2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89F1-9661-4CD8-9960-035903DB1754}" type="datetime1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4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670D-C455-4C0B-8ACD-0DF51CCF96F4}" type="datetime1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D25B-D939-4B5A-99A4-D892B8B5A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3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2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32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3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1.png"/><Relationship Id="rId7" Type="http://schemas.openxmlformats.org/officeDocument/2006/relationships/image" Target="../media/image6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32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8.png"/><Relationship Id="rId7" Type="http://schemas.openxmlformats.org/officeDocument/2006/relationships/image" Target="../media/image6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1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Relationship Id="rId9" Type="http://schemas.openxmlformats.org/officeDocument/2006/relationships/image" Target="../media/image7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46.png"/><Relationship Id="rId7" Type="http://schemas.openxmlformats.org/officeDocument/2006/relationships/image" Target="../media/image50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11" Type="http://schemas.openxmlformats.org/officeDocument/2006/relationships/image" Target="../media/image75.png"/><Relationship Id="rId5" Type="http://schemas.openxmlformats.org/officeDocument/2006/relationships/image" Target="../media/image4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hyperlink" Target="file:///J:\&#1044;&#1048;&#1057;&#1050;_&#1041;&#1048;&#1041;&#1051;&#1048;&#1054;&#1058;&#1045;&#1050;&#1040;_2\fizika_2\ersted.ht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0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microsoft.com/office/2007/relationships/hdphoto" Target="../media/hdphoto8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hyperlink" Target="file:///J:\&#1044;&#1048;&#1057;&#1050;_&#1041;&#1048;&#1041;&#1051;&#1048;&#1054;&#1058;&#1045;&#1050;&#1040;_2\fizika_2\amper.htm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21.png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gif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1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0"/>
              <a:ext cx="12192001" cy="6858000"/>
              <a:chOff x="0" y="0"/>
              <a:chExt cx="12192001" cy="6858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" y="1564445"/>
                <a:ext cx="12192000" cy="4312183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105878" y="96253"/>
              <a:ext cx="12012328" cy="667030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064042" y="6118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Саратов</a:t>
            </a:r>
          </a:p>
          <a:p>
            <a:pPr lvl="0" algn="ct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– 2019 уч.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962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№72»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53903" y="1956857"/>
            <a:ext cx="7084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</a:rPr>
              <a:t>МАГНИТНОЕ</a:t>
            </a:r>
            <a:r>
              <a:rPr lang="ru-RU" sz="6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pPr lvl="0" algn="ctr"/>
            <a:r>
              <a:rPr lang="ru-RU" sz="6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urier New" panose="02070309020205020404" pitchFamily="49" charset="0"/>
              </a:rPr>
              <a:t>ПОЛЕ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1825" y="5934358"/>
            <a:ext cx="2646365" cy="73866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– информатики</a:t>
            </a:r>
          </a:p>
          <a:p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В.С.Дубовик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2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92" y="1930051"/>
            <a:ext cx="11741914" cy="140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75" y="2195470"/>
            <a:ext cx="1683778" cy="27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575" y="20485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575" y="2448659"/>
            <a:ext cx="17011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= 0,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40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м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 = 0,040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 = 2,0·10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 = 150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Ом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 = 6,0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 - ?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8401" y="2048549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1537" y="938419"/>
            <a:ext cx="11527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Задача 2.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Соленоид длиной 40 см и диаметром 4 см. содержит 2000 витков проволоки сопротивлением 150 Ом. Определите индукцию магнитного поля внутри катушки, если к ней подведено напряжение 6 В.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2187723" y="2543126"/>
            <a:ext cx="3367278" cy="2233973"/>
            <a:chOff x="2187723" y="2543126"/>
            <a:chExt cx="3367278" cy="2233973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78401" y="2543126"/>
              <a:ext cx="3276600" cy="2133600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2187723" y="4479984"/>
              <a:ext cx="264920" cy="297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5257799" y="2248604"/>
            <a:ext cx="6817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Внутри соленоида, магнитное поле однородно: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5555001" y="2658291"/>
                <a:ext cx="2393604" cy="616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𝐼𝑛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r>
                  <a:rPr lang="en-US" sz="2400" dirty="0"/>
                  <a:t>,</a:t>
                </a:r>
                <a:endParaRPr lang="ru-RU" sz="2400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001" y="2658291"/>
                <a:ext cx="2393604" cy="616836"/>
              </a:xfrm>
              <a:prstGeom prst="rect">
                <a:avLst/>
              </a:prstGeom>
              <a:blipFill>
                <a:blip r:embed="rId7"/>
                <a:stretch>
                  <a:fillRect r="-2799" b="-99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5555001" y="3215903"/>
                <a:ext cx="4634667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ru-RU" sz="2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число витков на единицу длины</m:t>
                      </m:r>
                      <m:r>
                        <a:rPr lang="en-US" sz="2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001" y="3215903"/>
                <a:ext cx="4634667" cy="6685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Прямоугольник 38"/>
          <p:cNvSpPr/>
          <p:nvPr/>
        </p:nvSpPr>
        <p:spPr>
          <a:xfrm>
            <a:off x="5322153" y="4079874"/>
            <a:ext cx="5252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 закону Ома для участка цепи: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0472981" y="3908975"/>
                <a:ext cx="880819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981" y="3908975"/>
                <a:ext cx="880819" cy="68903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5322153" y="4967246"/>
                <a:ext cx="5432385" cy="696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⋅6,0⋅2,0⋅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0,4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⋅150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= </a:t>
                </a:r>
                <a:r>
                  <a:rPr lang="en-US" sz="2400" dirty="0">
                    <a:solidFill>
                      <a:prstClr val="black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2,5 </a:t>
                </a:r>
                <a:r>
                  <a:rPr lang="ru-RU" sz="2400" dirty="0" err="1">
                    <a:solidFill>
                      <a:prstClr val="black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мТл</a:t>
                </a:r>
                <a:r>
                  <a:rPr lang="ru-RU" sz="2400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153" y="4967246"/>
                <a:ext cx="5432385" cy="696666"/>
              </a:xfrm>
              <a:prstGeom prst="rect">
                <a:avLst/>
              </a:prstGeom>
              <a:blipFill>
                <a:blip r:embed="rId10"/>
                <a:stretch>
                  <a:fillRect r="-1010" b="-70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91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9072" y="1037433"/>
            <a:ext cx="115738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Выделим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общие рекомендации для решения задач на расчет полей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 При решении задач данного типа, главное следует помнить, что силовой характеристикой магнитного поля является магнитная индукция, которая в каждой точке поля направлена по касательной к линии магнитной индукции.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Поэтому необходимо: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1.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Сделать схематический рисунок,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указав на нем проводник с током, создающий магнитное поле;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2. Через данную точку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провести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линию магнитной индукции,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определив ее направление, пользуясь правилом правого винта;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3.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Изобразить магнитную индукцию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 точке наблюдения вектора индукции магнитного поля, направленную по касательной к линии магнитной индукции: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4.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Рассчитать модуль магнитной индукции,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используя формулы для магнитного поля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5.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При нахождении магнитной индукции поля, созданного несколькими токами, следует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использовать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принцип суперпозиции полей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 при этом </a:t>
            </a:r>
            <a:r>
              <a:rPr lang="ru-RU" sz="2000" b="1" u="sng" dirty="0">
                <a:solidFill>
                  <a:srgbClr val="000000"/>
                </a:solidFill>
                <a:latin typeface="Courier New" panose="02070309020205020404" pitchFamily="49" charset="0"/>
              </a:rPr>
              <a:t>обязательно нужно помнить,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что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это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векторная сумма.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31043" y="442886"/>
            <a:ext cx="3147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Рекомендации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63245" y="423289"/>
            <a:ext cx="3887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Магнитный поток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28720" y="1089161"/>
                <a:ext cx="2756652" cy="49244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Ф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В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720" y="1089161"/>
                <a:ext cx="275665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Группа 9"/>
          <p:cNvGrpSpPr/>
          <p:nvPr/>
        </p:nvGrpSpPr>
        <p:grpSpPr>
          <a:xfrm>
            <a:off x="4038600" y="1780928"/>
            <a:ext cx="4145639" cy="3005588"/>
            <a:chOff x="4023180" y="1926206"/>
            <a:chExt cx="4145639" cy="300558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180" y="1926206"/>
              <a:ext cx="4145639" cy="3005588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5332576" y="4512179"/>
              <a:ext cx="1367327" cy="419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87709" y="4494128"/>
            <a:ext cx="11573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 В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cos </a:t>
            </a:r>
            <a:r>
              <a:rPr lang="el-GR" sz="2000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представляет собой проекцию вектора В на нормаль к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плоскости контура.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 Выражается магнитный поток в веберах.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 Так как Ф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 B</a:t>
            </a:r>
            <a:r>
              <a:rPr lang="en-US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S,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то 1 </a:t>
            </a: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Вб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= 1 Тл*1 м</a:t>
            </a:r>
            <a:r>
              <a:rPr lang="ru-RU" sz="2000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398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7123" y="369723"/>
            <a:ext cx="76177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Действие магнитного поля на проводник с током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2987" y="1693162"/>
            <a:ext cx="66856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Сила действия однородного магнитного поля на проводник с током прямо пропорциональна силе тока, длине проводника, модулю вектора индукции магнитного поля, синусу  угла между вектором индукции магнитного поля и проводником: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118647" y="1554727"/>
            <a:ext cx="4867275" cy="2847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2987" y="4110314"/>
                <a:ext cx="2669192" cy="49244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𝐼𝐵𝑙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87" y="4110314"/>
                <a:ext cx="266919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1088" y="469267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закон Ампера.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88" y="4078366"/>
            <a:ext cx="50006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3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071" y="417962"/>
            <a:ext cx="9310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Направление силы Ампера (правило левой руки)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264" y="1724374"/>
            <a:ext cx="11528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Если левую руку расположить так, чтобы перпендикулярная составляющая вектора В входила в ладонь, а четыре вытянутых пальца были направлены по направлению тока, то отогнутый на 90° большой палец покажет направление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F,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действующей на проводник с током.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52425" y="3113874"/>
            <a:ext cx="114871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3" y="2649685"/>
            <a:ext cx="11741914" cy="140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19" y="2966189"/>
            <a:ext cx="2148649" cy="27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120" y="283756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4720" y="2837565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721" y="888547"/>
            <a:ext cx="116224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</a:rPr>
              <a:t>Задача 1.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Прямой проводник длиной 0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 м и массой 5 г подвешен горизонтально на двух невесомых нитях в однородном магнитном поле. Вектор магнитной индукции перпендикулярен проводнику и равен по модулю 49 </a:t>
            </a: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мТл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 Какой ток надо пропустить через проводник, чтобы одна из нитей разорвалась, если нить разрывается при нагрузке, равной или превышающей 39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 мН?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461192" y="3285335"/>
            <a:ext cx="3337576" cy="2765088"/>
            <a:chOff x="2162086" y="3285335"/>
            <a:chExt cx="3337576" cy="276508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3062" y="3285335"/>
              <a:ext cx="3276600" cy="268605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162086" y="5571859"/>
              <a:ext cx="282011" cy="478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2791" y="3237675"/>
            <a:ext cx="21659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= 0,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м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 = 5·10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-3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кг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 = 49·10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-3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Тл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 = 6,0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В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 39,2·10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-3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Н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 - ?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56257" y="2841408"/>
            <a:ext cx="6289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Условие равновесия в проекции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на ось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Oy:</a:t>
            </a: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57568" y="3241042"/>
                <a:ext cx="24386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400" dirty="0"/>
                  <a:t>  = 0</a:t>
                </a:r>
                <a:endParaRPr lang="ru-R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568" y="3241042"/>
                <a:ext cx="2438616" cy="369332"/>
              </a:xfrm>
              <a:prstGeom prst="rect">
                <a:avLst/>
              </a:prstGeom>
              <a:blipFill>
                <a:blip r:embed="rId7"/>
                <a:stretch>
                  <a:fillRect l="-4250" t="-26667" r="-6750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434109" y="3665024"/>
                <a:ext cx="2885534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109" y="3665024"/>
                <a:ext cx="2885534" cy="6890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277769" y="4415026"/>
                <a:ext cx="11982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𝐼𝐵𝑙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769" y="4415026"/>
                <a:ext cx="1198213" cy="369332"/>
              </a:xfrm>
              <a:prstGeom prst="rect">
                <a:avLst/>
              </a:prstGeom>
              <a:blipFill>
                <a:blip r:embed="rId9"/>
                <a:stretch>
                  <a:fillRect l="-6122" r="-5612"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22991" y="4775866"/>
                <a:ext cx="489255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𝐼𝐵𝑙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≥2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𝐵𝑙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991" y="4775866"/>
                <a:ext cx="4892558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456710" y="5421034"/>
                <a:ext cx="5501442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≥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2∙39,2∙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−5∙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∙10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 ∙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∙0,2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10" y="5421034"/>
                <a:ext cx="5501442" cy="78021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09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3" y="1906200"/>
            <a:ext cx="11741914" cy="140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19" y="2248338"/>
            <a:ext cx="2148649" cy="2701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120" y="211971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4720" y="2119714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721" y="888547"/>
            <a:ext cx="116224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Определите силу взаимодействия, приходящуюся на единицу длины проводов воздушной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линии электропередач, если сила тока в линии составляет 500 А. а расстояние между проводами 50 см.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791" y="2519824"/>
            <a:ext cx="15183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500 А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 = 0,5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</a:p>
          <a:p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r>
              <a:rPr lang="en-US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 ?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6096" y="2611375"/>
            <a:ext cx="3971925" cy="28956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442884" y="2319769"/>
            <a:ext cx="2800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 закону Ампера: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563028" y="2840667"/>
                <a:ext cx="30117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𝐼𝐵𝑙𝑠𝑖𝑛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𝐼𝐵</m:t>
                    </m:r>
                  </m:oMath>
                </a14:m>
                <a:r>
                  <a:rPr lang="en-US" sz="2400" baseline="-25000" dirty="0"/>
                  <a:t>1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400" baseline="-25000" dirty="0"/>
                  <a:t> </a:t>
                </a:r>
                <a:endParaRPr lang="ru-RU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28" y="2840667"/>
                <a:ext cx="3011722" cy="369332"/>
              </a:xfrm>
              <a:prstGeom prst="rect">
                <a:avLst/>
              </a:prstGeom>
              <a:blipFill>
                <a:blip r:embed="rId7"/>
                <a:stretch>
                  <a:fillRect l="-3644" r="-810" b="-442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/>
          <p:cNvSpPr/>
          <p:nvPr/>
        </p:nvSpPr>
        <p:spPr>
          <a:xfrm>
            <a:off x="6349526" y="3231317"/>
            <a:ext cx="5262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Для магнитного поля прямого тока: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215529" y="3601779"/>
                <a:ext cx="370672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en-US" sz="2400" baseline="-25000" dirty="0"/>
                        <m:t>1</m:t>
                      </m:r>
                      <m:r>
                        <m:rPr>
                          <m:nor/>
                        </m:rPr>
                        <a:rPr lang="en-US" sz="2400" b="0" i="0" baseline="-25000" dirty="0" smtClean="0"/>
                        <m:t> </m:t>
                      </m:r>
                      <m:r>
                        <m:rPr>
                          <m:nor/>
                        </m:rPr>
                        <a:rPr lang="en-US" sz="2400" b="0" i="0" dirty="0" smtClean="0"/>
                        <m:t> = 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529" y="3601779"/>
                <a:ext cx="3706720" cy="7411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6896776" y="4513334"/>
                <a:ext cx="4237378" cy="872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·</m:t>
                      </m:r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2400" b="0" i="1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−7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500</m:t>
                              </m:r>
                            </m:e>
                            <m:sup>
                              <m:r>
                                <a:rPr lang="en-US" sz="2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·</m:t>
                          </m:r>
                          <m:r>
                            <a:rPr lang="en-US" sz="24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·</m:t>
                          </m:r>
                          <m:r>
                            <a:rPr lang="en-US" sz="24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 </m:t>
                      </m:r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776" y="4513334"/>
                <a:ext cx="4237378" cy="8725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43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DVS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31043" y="442886"/>
            <a:ext cx="3147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Рекомендации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265" y="948690"/>
            <a:ext cx="114515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1.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Сделать схематический чертеж,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указав на нем линии индукции магнитного поля. Часто линии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индукции изображают в плоскости чертежа, в некоторых случаях удобно их изображать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перпендикулярно плоскости;</a:t>
            </a:r>
          </a:p>
          <a:p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2.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Изобразить контур с током, находящийся в этом поле. Отметить углы между направлением поля и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отдельными элементами контура, если последний состоит из нескольких прямых проводников:</a:t>
            </a:r>
          </a:p>
          <a:p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3.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Используя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правило левой руки,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определить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направление сил Ампера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, действующих на каждый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элемент контура, и изобразить их на чертеже;</a:t>
            </a:r>
          </a:p>
          <a:p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4.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Записать формулы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для сил Ампера или вращающего момента, создаваемого этими силами и найти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из них искомую величину;</a:t>
            </a:r>
          </a:p>
          <a:p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5.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Если в задаче рассматривается равновесие проводника или его движение в магнитном поле,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то,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кроме силы Ампера, нужно указать и все остальные силы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, действующие на проводник,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и записать условия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 его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равновесия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 или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основное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</a:rPr>
              <a:t>уравнение динамики,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спроецировав векторные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величины на оси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Х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и У, найти искомую величину.</a:t>
            </a:r>
          </a:p>
        </p:txBody>
      </p:sp>
    </p:spTree>
    <p:extLst>
      <p:ext uri="{BB962C8B-B14F-4D97-AF65-F5344CB8AC3E}">
        <p14:creationId xmlns:p14="http://schemas.microsoft.com/office/powerpoint/2010/main" val="220712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9" y="188008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1192" y="386603"/>
            <a:ext cx="10129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Действие магнитного поля на движущийся заряд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070" y="1617196"/>
            <a:ext cx="11616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Сила, действующая на заряженную движущуюся частицу магнитном поле, называется силой Лоренца: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01084" y="2325082"/>
                <a:ext cx="3192349" cy="7210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л</m:t>
                        </m:r>
                      </m:sub>
                    </m:sSub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3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m:rPr>
                            <m:sty m:val="p"/>
                          </m:rPr>
                          <a:rPr lang="el-GR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𝑙𝐵𝑠𝑖𝑛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𝑛𝑉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:endParaRPr lang="ru-RU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084" y="2325082"/>
                <a:ext cx="3192349" cy="721095"/>
              </a:xfrm>
              <a:prstGeom prst="rect">
                <a:avLst/>
              </a:prstGeom>
              <a:blipFill>
                <a:blip r:embed="rId3"/>
                <a:stretch>
                  <a:fillRect b="-19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188966" y="3017790"/>
            <a:ext cx="116165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Так как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I=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qn</a:t>
            </a:r>
            <a:r>
              <a:rPr lang="en-US" sz="2000" i="1" dirty="0" err="1">
                <a:solidFill>
                  <a:srgbClr val="000000"/>
                </a:solidFill>
                <a:latin typeface="Adobe Garamond Pro Bold" panose="02020702060506020403" pitchFamily="18" charset="0"/>
              </a:rPr>
              <a:t>v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 V=</a:t>
            </a:r>
            <a:r>
              <a:rPr lang="el-GR" sz="2000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lS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то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80018" y="3417900"/>
                <a:ext cx="3195940" cy="7210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л</m:t>
                        </m:r>
                      </m:sub>
                    </m:sSub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𝑞𝑛𝑣𝑆</m:t>
                        </m:r>
                        <m:r>
                          <m:rPr>
                            <m:sty m:val="p"/>
                          </m:rPr>
                          <a:rPr lang="el-GR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𝑙𝐵𝑠𝑖𝑛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m:rPr>
                            <m:sty m:val="p"/>
                          </m:rPr>
                          <a:rPr lang="el-GR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:endParaRPr lang="ru-RU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018" y="3417900"/>
                <a:ext cx="3195940" cy="7210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01084" y="4539105"/>
                <a:ext cx="28549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л</m:t>
                          </m:r>
                        </m:sub>
                      </m:sSub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𝑞𝑣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𝐵𝑠𝑖𝑛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084" y="4539105"/>
                <a:ext cx="285494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420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41609" y="3221638"/>
            <a:ext cx="6397416" cy="2542906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16" y="208806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4321" y="361059"/>
            <a:ext cx="76433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Направление силы Лоренца (правило левой руки)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04799" y="1501609"/>
                <a:ext cx="11556763" cy="1411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Направление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_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ru-RU" sz="2000" baseline="-25000" dirty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Л</m:t>
                        </m:r>
                      </m:e>
                    </m:acc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определяется по правилу левой руки;</a:t>
                </a:r>
                <a:b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ru-RU" sz="2000" baseline="-25000" dirty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Л</m:t>
                        </m:r>
                      </m:e>
                    </m:acc>
                    <m:r>
                      <a:rPr lang="ru-RU" sz="2000" b="0" i="0" baseline="-25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векторам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.</a:t>
                </a:r>
                <a:endParaRPr lang="ru-RU" sz="2000" dirty="0">
                  <a:solidFill>
                    <a:srgbClr val="000000"/>
                  </a:solidFill>
                  <a:latin typeface="Courier New" panose="02070309020205020404" pitchFamily="49" charset="0"/>
                </a:endParaRPr>
              </a:p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Если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частицы перпендикулярен вектору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 то частица описывает траекторию в виде окружности:</a:t>
                </a: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1501609"/>
                <a:ext cx="11556763" cy="1411156"/>
              </a:xfrm>
              <a:prstGeom prst="rect">
                <a:avLst/>
              </a:prstGeom>
              <a:blipFill>
                <a:blip r:embed="rId4"/>
                <a:stretch>
                  <a:fillRect l="-527" t="-431" b="-68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6541" y="2651905"/>
                <a:ext cx="7005508" cy="803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ru-RU" sz="2400" b="0" i="1" baseline="-25000" smtClean="0">
                          <a:latin typeface="Cambria Math" panose="02040503050406030204" pitchFamily="18" charset="0"/>
                        </a:rPr>
                        <m:t>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,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41" y="2651905"/>
                <a:ext cx="7005508" cy="8033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7396980" y="2706326"/>
            <a:ext cx="4339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Период обращения частицы в </a:t>
            </a:r>
            <a:endParaRPr lang="en-US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магнитном поле: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83233" y="3455266"/>
                <a:ext cx="2608535" cy="88197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233" y="3455266"/>
                <a:ext cx="2608535" cy="8819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8183233" y="4538279"/>
            <a:ext cx="2675699" cy="1264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266540" y="5691139"/>
                <a:ext cx="11595021" cy="745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Если вектор скорости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v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частицы не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перпендикулярен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частица описывает траекторию в виде винтовой линии.</a:t>
                </a: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40" y="5691139"/>
                <a:ext cx="11595021" cy="745269"/>
              </a:xfrm>
              <a:prstGeom prst="rect">
                <a:avLst/>
              </a:prstGeom>
              <a:blipFill>
                <a:blip r:embed="rId8"/>
                <a:stretch>
                  <a:fillRect l="-578" b="-1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76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1714" y="359310"/>
            <a:ext cx="885815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МАГНИТНОЕ ПОЛЕ</a:t>
            </a:r>
          </a:p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Содержание теоретического материала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Взаимодействие проводников с током.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Магнитное поле.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Индукция магнитного поля.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Сила Ампера.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Сила Лоренца.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Магнитные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свойства вещества.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Поток магнитной индукции.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Явление электромагнитной индукции.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Правило Ленца.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Основной закон электромагнитной индукции.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Самоиндукция. </a:t>
            </a:r>
          </a:p>
          <a:p>
            <a:pPr marL="457200" indent="-457200">
              <a:buAutoNum type="arabicPeriod"/>
            </a:pP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Энергия магнитного поля.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3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3" y="2136933"/>
            <a:ext cx="11741914" cy="140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19" y="2248337"/>
            <a:ext cx="2272709" cy="3374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120" y="235044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9023" y="237609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721" y="888547"/>
            <a:ext cx="11622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Задача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Протон влетает в однородное магнитное поле со скоростью 1000 м/с под углом 60</a:t>
            </a:r>
            <a:r>
              <a:rPr lang="ru-RU" sz="20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к линиям магнитной индукции. Определите радиус и шаг винтовой линии, по которой будет двигаться протон, если магнитная индукция поля равна 10 </a:t>
            </a:r>
            <a:r>
              <a:rPr lang="ru-R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мТл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2791" y="2776203"/>
            <a:ext cx="2359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1,6·10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-19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Кл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 = 1,67·10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-27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кг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 = 1·10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м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/c</a:t>
            </a:r>
          </a:p>
          <a:p>
            <a:r>
              <a:rPr lang="el-GR" dirty="0">
                <a:latin typeface="Courier New" panose="02070309020205020404" pitchFamily="49" charset="0"/>
                <a:cs typeface="Courier New" panose="02070309020205020404" pitchFamily="49" charset="0"/>
              </a:rPr>
              <a:t>α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60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 = 1·10</a:t>
            </a:r>
            <a:r>
              <a:rPr lang="en-US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-2</a:t>
            </a:r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Тл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 - ?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 - ?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905" y="2732715"/>
            <a:ext cx="2234294" cy="3427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464813" y="2350448"/>
                <a:ext cx="23249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л</m:t>
                          </m:r>
                        </m:sub>
                      </m:sSub>
                      <m:r>
                        <a:rPr lang="ru-RU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𝑞𝑣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𝐵𝑠𝑖𝑛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813" y="2350448"/>
                <a:ext cx="2324995" cy="461665"/>
              </a:xfrm>
              <a:prstGeom prst="rect">
                <a:avLst/>
              </a:prstGeom>
              <a:blipFill>
                <a:blip r:embed="rId6"/>
                <a:stretch>
                  <a:fillRect r="-262"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5257800" y="2812113"/>
                <a:ext cx="6096000" cy="13234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Движение по окружности: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ru-RU" sz="2000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⊥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=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sin(</a:t>
                </a:r>
                <a:r>
                  <a:rPr lang="el-GR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α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/>
                </a:r>
                <a:b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</a:b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Равномерное движение: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ru-RU" sz="2000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║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=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cos(</a:t>
                </a:r>
                <a:r>
                  <a:rPr lang="el-GR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α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/>
                </a:r>
                <a:b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</a:b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По II закону Ньютона: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F</a:t>
                </a:r>
                <a:r>
                  <a:rPr lang="ru-RU" sz="2000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л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=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m</a:t>
                </a:r>
                <a:r>
                  <a:rPr lang="ru-RU" sz="2000" dirty="0" err="1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а</a:t>
                </a:r>
                <a:r>
                  <a:rPr lang="ru-RU" sz="2000" baseline="-25000" dirty="0" err="1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ц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/>
                </a:r>
                <a:b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</a:b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Центростремительное ускорение:</a:t>
                </a: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812113"/>
                <a:ext cx="6096000" cy="1323439"/>
              </a:xfrm>
              <a:prstGeom prst="rect">
                <a:avLst/>
              </a:prstGeom>
              <a:blipFill>
                <a:blip r:embed="rId7"/>
                <a:stretch>
                  <a:fillRect l="-1100" t="-1843" b="-78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92216" y="4188448"/>
                <a:ext cx="2628540" cy="574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а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ц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m:rPr>
                            <m:nor/>
                          </m:rPr>
                          <a:rPr lang="ru-RU" sz="2400" baseline="-25000" dirty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⊥</m:t>
                        </m:r>
                        <m:r>
                          <m:rPr>
                            <m:nor/>
                          </m:rPr>
                          <a:rPr lang="ru-RU" sz="2400" b="0" i="0" baseline="30000" dirty="0" smtClean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400" dirty="0"/>
                  <a:t> ,</a:t>
                </a:r>
                <a:endParaRPr lang="ru-R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216" y="4188448"/>
                <a:ext cx="2628540" cy="574068"/>
              </a:xfrm>
              <a:prstGeom prst="rect">
                <a:avLst/>
              </a:prstGeom>
              <a:blipFill>
                <a:blip r:embed="rId8"/>
                <a:stretch>
                  <a:fillRect r="-6032" b="-191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8194934" y="4096115"/>
                <a:ext cx="3269421" cy="666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𝑞𝑣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𝐵𝑠𝑖𝑛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ru-RU" sz="2400" dirty="0">
                            <a:solidFill>
                              <a:prstClr val="black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 ,</a:t>
                </a:r>
                <a:endParaRPr lang="ru-RU" sz="24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934" y="4096115"/>
                <a:ext cx="3269421" cy="666401"/>
              </a:xfrm>
              <a:prstGeom prst="rect">
                <a:avLst/>
              </a:prstGeom>
              <a:blipFill>
                <a:blip r:embed="rId9"/>
                <a:stretch>
                  <a:fillRect r="-1676" b="-9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92216" y="4988989"/>
                <a:ext cx="4819396" cy="513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𝑚𝑣𝑠𝑖𝑛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1,67⋅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−27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⋅1⋅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1,6⋅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⋅1⋅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0,9 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мм.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216" y="4988989"/>
                <a:ext cx="4819396" cy="513923"/>
              </a:xfrm>
              <a:prstGeom prst="rect">
                <a:avLst/>
              </a:prstGeom>
              <a:blipFill>
                <a:blip r:embed="rId10"/>
                <a:stretch>
                  <a:fillRect r="-2402" b="-8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57321" y="5729385"/>
                <a:ext cx="5099088" cy="4708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ru-RU" sz="2000" baseline="-25000" dirty="0">
                        <a:solidFill>
                          <a:srgbClr val="000000"/>
                        </a:solidFill>
                        <a:latin typeface="Courier New" panose="02070309020205020404" pitchFamily="49" charset="0"/>
                      </a:rPr>
                      <m:t>║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rgbClr val="000000"/>
                        </a:solidFill>
                        <a:latin typeface="Courier New" panose="02070309020205020404" pitchFamily="49" charset="0"/>
                      </a:rPr>
                      <m:t>T</m:t>
                    </m:r>
                  </m:oMath>
                </a14:m>
                <a:r>
                  <a:rPr lang="en-US" sz="2000" dirty="0"/>
                  <a:t> =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ru-RU" sz="2000" baseline="-25000" dirty="0">
                        <a:solidFill>
                          <a:srgbClr val="000000"/>
                        </a:solidFill>
                        <a:latin typeface="Courier New" panose="02070309020205020404" pitchFamily="49" charset="0"/>
                      </a:rPr>
                      <m:t>║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m:rPr>
                            <m:nor/>
                          </m:rPr>
                          <a:rPr lang="ru-RU" sz="2000" baseline="-25000" dirty="0">
                            <a:solidFill>
                              <a:srgbClr val="000000"/>
                            </a:solidFill>
                            <a:latin typeface="Courier New" panose="02070309020205020404" pitchFamily="49" charset="0"/>
                          </a:rPr>
                          <m:t>⊥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ru-RU" sz="2000" baseline="-25000" dirty="0">
                        <a:solidFill>
                          <a:srgbClr val="000000"/>
                        </a:solidFill>
                        <a:latin typeface="Courier New" panose="02070309020205020404" pitchFamily="49" charset="0"/>
                      </a:rPr>
                      <m:t>║</m:t>
                    </m:r>
                    <m:f>
                      <m:fPr>
                        <m:ctrlPr>
                          <a:rPr lang="ru-RU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𝑞𝐵</m:t>
                        </m:r>
                      </m:den>
                    </m:f>
                    <m:r>
                      <a:rPr lang="en-US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𝑚𝑣𝑐𝑜𝑠</m:t>
                        </m:r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𝑞𝐵</m:t>
                        </m:r>
                      </m:den>
                    </m:f>
                    <m:r>
                      <a:rPr lang="en-US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=3,2 </m:t>
                    </m:r>
                    <m:r>
                      <a:rPr lang="ru-RU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см.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321" y="5729385"/>
                <a:ext cx="5099088" cy="470898"/>
              </a:xfrm>
              <a:prstGeom prst="rect">
                <a:avLst/>
              </a:prstGeom>
              <a:blipFill>
                <a:blip r:embed="rId11"/>
                <a:stretch>
                  <a:fillRect l="-1792" t="-2597" b="-168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152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DVS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31039" y="-11426"/>
            <a:ext cx="3147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Рекомендации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31" y="0"/>
            <a:ext cx="747808" cy="5619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5944" y="414364"/>
            <a:ext cx="11477207" cy="6014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1) 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Сделать чертеж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, указав на нем линии индукции магнитного поля, начальную скорость частицы и отметить знак ее заряда;</a:t>
            </a:r>
            <a:endParaRPr lang="ru-RU" sz="2000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2) 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Если скорость частицы направлена под углом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 к линии индукции магнитного поля, ее 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следует разложить на две составляющие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, одна из которых должна быть перпендикулярна магнитной индукции, вторая параллельна ей. Такое разложение позволяет представить сложное движение в виде двух более простых и в значительной мере упрощает задачу, поскольку при движении частицы вдоль линии магнитного поля сила Лоренца на частицу не действует;</a:t>
            </a:r>
            <a:endParaRPr lang="ru-RU" sz="2000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3) 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Изобразить силы, действующие на заряженную частицу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. При нахождении направления силы Лоренца по правилу левой руки следует обратить особое внимание на знак заряда частицы;</a:t>
            </a:r>
            <a:endParaRPr lang="ru-RU" sz="2000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4) Указав силы, нужно попытаться 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определить вид траектории частицы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;</a:t>
            </a:r>
            <a:endParaRPr lang="ru-RU" sz="2000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5)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Записать основное уравнение динамики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, выбрать оси координат и спроецировать векторные величины на оси х и у;</a:t>
            </a:r>
            <a:endParaRPr lang="ru-RU" sz="2000" dirty="0"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6) 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Используя формулу силы Лоренца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, подставить в полученные уравнения значения сил, добавить при необходимости к уравнениям динамики еще формулы кинематики и решить полученную систему уравнении относительно искомой величины.</a:t>
            </a:r>
            <a:endParaRPr lang="ru-RU" sz="20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40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16" y="208806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5850" y="390107"/>
            <a:ext cx="78790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Действие магнитного поля </a:t>
            </a:r>
          </a:p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на рамку с током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92775" y="3154833"/>
            <a:ext cx="4102064" cy="2728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91726" y="1618399"/>
                <a:ext cx="6520503" cy="437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1. Направление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— по правилу левой руки.</a:t>
                </a: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26" y="1618399"/>
                <a:ext cx="6520503" cy="437492"/>
              </a:xfrm>
              <a:prstGeom prst="rect">
                <a:avLst/>
              </a:prstGeom>
              <a:blipFill>
                <a:blip r:embed="rId4"/>
                <a:stretch>
                  <a:fillRect l="-1029" t="-20833" b="-263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291726" y="2400003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48416" y="2377308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3.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92775" y="2350460"/>
                <a:ext cx="23576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𝐵𝐼𝑙𝑠𝑖𝑛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75" y="2350460"/>
                <a:ext cx="235769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22201" y="2271538"/>
                <a:ext cx="46883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ru-RU" sz="3200" b="0" i="1" baseline="-25000" smtClean="0">
                          <a:latin typeface="Cambria Math" panose="02040503050406030204" pitchFamily="18" charset="0"/>
                        </a:rPr>
                        <m:t>макс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𝐹𝑎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𝐵𝐼𝑙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𝐵𝐼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201" y="2271538"/>
                <a:ext cx="468839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930" y="1005018"/>
            <a:ext cx="3048000" cy="228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154" y="3756586"/>
            <a:ext cx="1525445" cy="1525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148" y="3504454"/>
            <a:ext cx="2776775" cy="20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24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5932" y="430033"/>
            <a:ext cx="5368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Примеры решения задач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64" y="1014808"/>
            <a:ext cx="11617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Задача 1.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Определите индукцию магнитного поля, если на прямоугольную рамку с током 500 мА, состоящую из 100 витков и помещенную в это поле, действует максимальный вращательный момент 0,003 Н • м. Размеры рамки 20 х 30 мм.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69964" y="2133600"/>
            <a:ext cx="11617235" cy="0"/>
          </a:xfrm>
          <a:prstGeom prst="line">
            <a:avLst/>
          </a:prstGeom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69963" y="2457344"/>
            <a:ext cx="51728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I = 500 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мА</a:t>
            </a:r>
            <a: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= 0,5 A</a:t>
            </a:r>
            <a:b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 = 100</a:t>
            </a:r>
          </a:p>
          <a:p>
            <a: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M = 0,003 </a:t>
            </a:r>
            <a:r>
              <a:rPr lang="ru-RU" sz="2400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Н·м</a:t>
            </a:r>
            <a: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pt-BR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S = 20 x 30 </a:t>
            </a:r>
            <a:r>
              <a:rPr lang="ru-RU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мм</a:t>
            </a:r>
            <a:r>
              <a:rPr lang="en-US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= 6 • 10</a:t>
            </a:r>
            <a:r>
              <a:rPr lang="ru-RU" sz="2400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-</a:t>
            </a:r>
            <a:r>
              <a:rPr lang="en-US" sz="2400" i="0" u="none" strike="noStrike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4</a:t>
            </a:r>
            <a:r>
              <a:rPr lang="en-US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</a:t>
            </a:r>
            <a:r>
              <a:rPr lang="en-US" sz="2400" b="1" i="0" u="none" strike="noStrike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3991" y="2386148"/>
            <a:ext cx="5020490" cy="2638697"/>
            <a:chOff x="343991" y="2386148"/>
            <a:chExt cx="5020490" cy="2638697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5355772" y="2386148"/>
              <a:ext cx="8709" cy="26386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43991" y="4098200"/>
              <a:ext cx="502049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269963" y="4201118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 — 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76001" y="2212484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Решение: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19143" y="2718954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 = </a:t>
            </a:r>
            <a:r>
              <a:rPr lang="en-US" sz="2800" b="1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nBIS</a:t>
            </a:r>
            <a:r>
              <a:rPr lang="en-US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62600" y="321057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Отсюда найдем величину индукции магнитного поля:</a:t>
            </a:r>
          </a:p>
          <a:p>
            <a:pPr algn="ctr"/>
            <a:r>
              <a:rPr lang="en-US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B = M/(</a:t>
            </a:r>
            <a:r>
              <a:rPr lang="en-US" sz="2800" b="1" i="0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nIS</a:t>
            </a:r>
            <a:r>
              <a:rPr lang="ru-RU" sz="28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66161" y="5193543"/>
            <a:ext cx="8321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[В] = (Н • м)/(А • м</a:t>
            </a:r>
            <a:r>
              <a:rPr lang="ru-RU" sz="2800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ru-RU" sz="2800" dirty="0">
                <a:solidFill>
                  <a:srgbClr val="000000"/>
                </a:solidFill>
                <a:latin typeface="Courier New" panose="02070309020205020404" pitchFamily="49" charset="0"/>
              </a:rPr>
              <a:t>) = Н/А • м = Тл; В = 0,1 Тл</a:t>
            </a:r>
            <a:r>
              <a:rPr lang="ru-RU" sz="12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DVS</a:t>
            </a:r>
            <a:endParaRPr lang="ru-RU" dirty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23</a:t>
            </a:fld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3991" y="212928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</p:spTree>
    <p:extLst>
      <p:ext uri="{BB962C8B-B14F-4D97-AF65-F5344CB8AC3E}">
        <p14:creationId xmlns:p14="http://schemas.microsoft.com/office/powerpoint/2010/main" val="2051351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1469" y="373015"/>
            <a:ext cx="91101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Устройство </a:t>
            </a:r>
            <a:endParaRPr lang="en-US" sz="40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электроизмерительных приборов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7033" y="194701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1. Магнитоэлектрическая система: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1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— рамка с током; 2 — постоянный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магнит; 3 — спиральные пружины; 4 —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клеммы; 5 — подшипники и ось; 6 —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стрелка; 7 — шкала (равномерная)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6985074" y="2030415"/>
            <a:ext cx="4067175" cy="30956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033" y="382878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Принцип действия: взаимодействие рамки с током и поля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магнита.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Угол поворота рамки и стрелки ~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5698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1469" y="373015"/>
            <a:ext cx="91101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Устройство </a:t>
            </a:r>
            <a:endParaRPr lang="en-US" sz="40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электроизмерительных приборов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7033" y="192471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2. Электромагнитная система: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1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— </a:t>
            </a: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не-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подвижная катушка; 2 — щель (магнит-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ное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поле); 3 — ось с подшипниками; 4 —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сердечник; 5 — стрелка; 6 — шкала; 7 —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спиральная пружина</a:t>
            </a:r>
          </a:p>
          <a:p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Принцип действия: взаимодействие</a:t>
            </a:r>
            <a:b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магнитного поля катушки со стальным</a:t>
            </a:r>
            <a:b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сердечником,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где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ru-RU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маг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~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411073" y="1978105"/>
            <a:ext cx="36766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26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0930" y="373015"/>
            <a:ext cx="81868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Использование силы Лоренца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7033" y="122569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 циклических ускорителях: 1 — вакуум-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ная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камера; 2—3 — </a:t>
            </a: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дуанты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; 4 — источник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ионов; 5 — мишень.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 циклотроне магнитное поле управляет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движением иона.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Период обращения частицы в цикло-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троне: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641764" y="1332031"/>
            <a:ext cx="3095625" cy="3305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7033" y="3547561"/>
                <a:ext cx="3137526" cy="84728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3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𝐵𝑞</m:t>
                        </m:r>
                      </m:den>
                    </m:f>
                  </m:oMath>
                </a14:m>
                <a:r>
                  <a:rPr lang="en-US" sz="3600" dirty="0"/>
                  <a:t> , </a:t>
                </a:r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33" y="3547561"/>
                <a:ext cx="3137526" cy="847283"/>
              </a:xfrm>
              <a:prstGeom prst="rect">
                <a:avLst/>
              </a:prstGeom>
              <a:blipFill>
                <a:blip r:embed="rId4"/>
                <a:stretch>
                  <a:fillRect t="-1418" r="-7737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34559" y="3871245"/>
            <a:ext cx="433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где Т не зависит от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R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и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v.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1160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1242" y="373015"/>
            <a:ext cx="10033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Схема действия масс-спектрографа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0436" y="1208732"/>
            <a:ext cx="11488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 Для выделения частиц с одинаковой скоростью используют взаимно перпендикулярные магнитные и электрические поля: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47686" y="2044449"/>
                <a:ext cx="13669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686" y="2044449"/>
                <a:ext cx="136691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32366" y="2497020"/>
                <a:ext cx="1288878" cy="449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Л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366" y="2497020"/>
                <a:ext cx="1288878" cy="449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6906" y="3055738"/>
                <a:ext cx="1556067" cy="684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:r>
                  <a:rPr lang="en-US" sz="28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Bq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906" y="3055738"/>
                <a:ext cx="1556067" cy="684611"/>
              </a:xfrm>
              <a:prstGeom prst="rect">
                <a:avLst/>
              </a:prstGeom>
              <a:blipFill>
                <a:blip r:embed="rId5"/>
                <a:stretch>
                  <a:fillRect b="-185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7441" y="3917339"/>
                <a:ext cx="1854995" cy="8068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𝐵𝑞𝑣𝑅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41" y="3917339"/>
                <a:ext cx="1854995" cy="8068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4519158" y="1897067"/>
                <a:ext cx="1473544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Л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158" y="1897067"/>
                <a:ext cx="1473544" cy="5421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340519" y="2536934"/>
                <a:ext cx="18308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519" y="2536934"/>
                <a:ext cx="1830822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18586" y="3124067"/>
                <a:ext cx="1424493" cy="877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586" y="3124067"/>
                <a:ext cx="1424493" cy="877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3187415" y="4724163"/>
                <a:ext cx="2306209" cy="89614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𝐵𝑞𝑅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415" y="4724163"/>
                <a:ext cx="2306209" cy="8961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biLevel thresh="50000"/>
          </a:blip>
          <a:stretch>
            <a:fillRect/>
          </a:stretch>
        </p:blipFill>
        <p:spPr>
          <a:xfrm>
            <a:off x="7041158" y="2259892"/>
            <a:ext cx="44767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7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28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7151" y="361059"/>
            <a:ext cx="9314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Магнитная проницаемость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Физическая величина, показывающая, во сколько раз индукция магнитного поля в одной среде &gt; или &lt; индукции магнитного поля в вакууме, называется магнитной проницаемостью: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85320" y="2124396"/>
                <a:ext cx="1221360" cy="87979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ru-R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320" y="2124396"/>
                <a:ext cx="1221360" cy="8797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990600" y="3152041"/>
            <a:ext cx="73073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Электрон создает магнитное поле за счет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орбитального движения вокруг атомного ядра,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а также вследствие собственного вращения.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8610600" y="2326372"/>
            <a:ext cx="27146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8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7151" y="361059"/>
            <a:ext cx="9314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Магнитные свойства вещества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7032" y="919506"/>
            <a:ext cx="7319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Диамагнетики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—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чуть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&lt;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1: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висмута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=0,9998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(свинец, цинк, азот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 др.).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2.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Парамагнетики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—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чуть &gt; 1: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алюминия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=1,000023 (кислород, никель и др.).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3. 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Ферромагнетики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—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&gt;&gt;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1: 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стали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=8·10</a:t>
            </a:r>
            <a:r>
              <a:rPr lang="ru-RU" sz="2000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3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(железо, никель, кобальт и их сплавы). Сплав железа с никелем: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=2,5·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10</a:t>
            </a:r>
            <a:r>
              <a:rPr lang="ru-RU" sz="2000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5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8024244" y="997679"/>
            <a:ext cx="3369055" cy="27841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3797" y="3368813"/>
            <a:ext cx="114816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Свойства ферромагнетиков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1. Обладают остаточным магнетизмом.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2.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зависит от индукции внешнего магнитного поля.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3.Температура, при которой исчезают </a:t>
            </a: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ферромагнитные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свойства, называется точкой Кюри.</a:t>
            </a:r>
          </a:p>
          <a:p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Применение ферромагнетиков в технике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Роторы генераторов и электродвигателей; сердечники трансформаторов, электромагнитных реле; в электронно-вычислительных машинах (ЭВМ), телефонах, магнитофонах, на магнитных лентах.</a:t>
            </a:r>
          </a:p>
        </p:txBody>
      </p:sp>
    </p:spTree>
    <p:extLst>
      <p:ext uri="{BB962C8B-B14F-4D97-AF65-F5344CB8AC3E}">
        <p14:creationId xmlns:p14="http://schemas.microsoft.com/office/powerpoint/2010/main" val="429469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44155" y="352290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Магнитное действие электрического тока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65" y="1058349"/>
            <a:ext cx="2438506" cy="30778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9994" y="4136164"/>
            <a:ext cx="2332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Ханс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Кристиан</a:t>
            </a:r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Эрстед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1215160"/>
            <a:ext cx="8813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dirty="0">
                <a:solidFill>
                  <a:prstClr val="black"/>
                </a:solidFill>
                <a:latin typeface="Arial" panose="020B0604020202020204" pitchFamily="34" charset="0"/>
              </a:rPr>
              <a:t>1820 г</a:t>
            </a:r>
            <a:r>
              <a:rPr lang="ru-RU" altLang="ru-RU" b="1" i="1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ru-RU" altLang="ru-RU" i="1" dirty="0">
                <a:solidFill>
                  <a:prstClr val="black"/>
                </a:solidFill>
                <a:latin typeface="Arial" panose="020B0604020202020204" pitchFamily="34" charset="0"/>
                <a:hlinkClick r:id="rId4" action="ppaction://hlinkfile"/>
              </a:rPr>
              <a:t>X. Эрстед</a:t>
            </a:r>
            <a:r>
              <a:rPr lang="ru-RU" altLang="ru-RU" i="1" dirty="0">
                <a:solidFill>
                  <a:prstClr val="black"/>
                </a:solidFill>
                <a:latin typeface="Arial" panose="020B0604020202020204" pitchFamily="34" charset="0"/>
              </a:rPr>
              <a:t> — датский физик, открыл магнитное действие тока.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 порождается током, т. е. движущимися электрическими зарядами.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 обнаруживается по действию на магнитную стрелку.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527" y="2415489"/>
            <a:ext cx="6011965" cy="3692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4" y="4877926"/>
            <a:ext cx="991855" cy="7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7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7151" y="361059"/>
            <a:ext cx="9314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Магнитная запись и воспроизведение звука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8643" y="1684498"/>
            <a:ext cx="10266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Запись сигналов                          Воспроизведение сигналов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35437" y="2101106"/>
            <a:ext cx="10234388" cy="40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42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3082" y="44651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Эффект Холла в полупроводниках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16" y="1265889"/>
            <a:ext cx="4962525" cy="30956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57799" y="1120607"/>
            <a:ext cx="66037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При помещении проводящей пластины, вдоль которой течет постоянный электрический ток, в перпендикулярное к ней магнитное поле, между гранями, параллельными направлению тока, возникает разность потенциалов. Возникновение в твердом проводнике с током плотностью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j,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помещенном в магнитное поле с индукцией В, электрического поля в направлении, перпендикулярном векторам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j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 В называется эффектом Холла.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070" y="4467508"/>
            <a:ext cx="115994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При достижении некоторого значения вектора напряженности Е электрического поля, при котором, сила, действующая на заряд со стороны этого поля, становится равна силе Лоренца, действующей на движущийся заряд со стороны магнитного поля. При этом в проводнике устанавливается стационарное распределение зарядов в поперечном сечении: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18065" y="6066218"/>
                <a:ext cx="16903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𝑞𝑣𝐵𝑠𝑖𝑛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065" y="6066218"/>
                <a:ext cx="1690335" cy="276999"/>
              </a:xfrm>
              <a:prstGeom prst="rect">
                <a:avLst/>
              </a:prstGeom>
              <a:blipFill>
                <a:blip r:embed="rId5"/>
                <a:stretch>
                  <a:fillRect l="-4332" t="-2174" r="-4693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39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Электромагнитная индукция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8858" y="1154403"/>
            <a:ext cx="8759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1831 г.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</a:t>
            </a:r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Фарадей обнаружил, что в замкнутом проводящем контуре при изменении магнитного поля возникает индукционный ток.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4" y="1154402"/>
            <a:ext cx="2679857" cy="3332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5013152" y="2434986"/>
            <a:ext cx="39528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81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Электромагнитная индукция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13426" y="1201794"/>
                <a:ext cx="9221421" cy="1478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66700"/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Индукционный ток в катушке возникает при замыкании и размыкании цепи. При замыкании: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</m:t>
                        </m:r>
                      </m:num>
                      <m:den>
                        <m:r>
                          <a:rPr lang="ru-RU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 </m:t>
                    </m:r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при размыкании: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∆Ф</m:t>
                        </m:r>
                      </m:num>
                      <m:den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.</a:t>
                </a:r>
              </a:p>
              <a:p>
                <a:pPr indent="266700"/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Индукционный ток в катушке возникает при введении магнита в полость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катушки и его выведении из нее.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26" y="1201794"/>
                <a:ext cx="9221421" cy="1478162"/>
              </a:xfrm>
              <a:prstGeom prst="rect">
                <a:avLst/>
              </a:prstGeom>
              <a:blipFill>
                <a:blip r:embed="rId3"/>
                <a:stretch>
                  <a:fillRect l="-661" t="-1646" r="-1454" b="-57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5591" y="1068943"/>
            <a:ext cx="2514600" cy="2971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3425" y="2679956"/>
            <a:ext cx="87184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Явление возникновения ЭДС в замкнутом проводящем контуре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при изменениях магнитного поля, пронизывающего контур, называется электромагнитной индукцией.</a:t>
            </a:r>
          </a:p>
          <a:p>
            <a:pPr indent="26670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Появление тока в замкнутом контуре при изменении магнитного поля, пронизывающего контур, свидетельствует о действии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 контуре сторонних сил неэлектрической природы или о возникновении ЭДС индукции.</a:t>
            </a:r>
          </a:p>
        </p:txBody>
      </p:sp>
    </p:spTree>
    <p:extLst>
      <p:ext uri="{BB962C8B-B14F-4D97-AF65-F5344CB8AC3E}">
        <p14:creationId xmlns:p14="http://schemas.microsoft.com/office/powerpoint/2010/main" val="705243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0" y="905405"/>
            <a:ext cx="7153275" cy="35814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Правило Ленца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924700" y="3988294"/>
                <a:ext cx="1181542" cy="675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∆Ф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&lt;0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700" y="3988294"/>
                <a:ext cx="1181542" cy="675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0528034" y="3965338"/>
                <a:ext cx="1181542" cy="675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∆Ф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034" y="3965338"/>
                <a:ext cx="1181542" cy="6755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7388972" y="2098438"/>
            <a:ext cx="4600575" cy="1866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015628" y="4717834"/>
                <a:ext cx="33472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&gt;0,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628" y="4717834"/>
                <a:ext cx="3347262" cy="276999"/>
              </a:xfrm>
              <a:prstGeom prst="rect">
                <a:avLst/>
              </a:prstGeom>
              <a:blipFill>
                <a:blip r:embed="rId7"/>
                <a:stretch>
                  <a:fillRect l="-1275" r="-1093" b="-1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/>
          <p:cNvSpPr/>
          <p:nvPr/>
        </p:nvSpPr>
        <p:spPr>
          <a:xfrm>
            <a:off x="284434" y="5044851"/>
            <a:ext cx="117051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/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Возникающий в замкнутом контуре индукционный ток имеет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такое направление, что созданный им поток магнитной индукции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через площадь, ограниченную контуром, стремится компенсировать то изменение потока магнитной индукции, которое вызывает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данный ток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(правило Ленца).</a:t>
            </a:r>
          </a:p>
        </p:txBody>
      </p:sp>
    </p:spTree>
    <p:extLst>
      <p:ext uri="{BB962C8B-B14F-4D97-AF65-F5344CB8AC3E}">
        <p14:creationId xmlns:p14="http://schemas.microsoft.com/office/powerpoint/2010/main" val="3070624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Правило правой руки.</a:t>
            </a:r>
            <a:r>
              <a:rPr lang="en-US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endParaRPr lang="ru-RU" sz="40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040" y="1068943"/>
            <a:ext cx="66232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Правило правой руки. Если правую руку расположить так, чтобы линии магнитной индукции (В) входили в ладонь, а отогнутый большой палец показывал направление движения проводника, то четыре вытянутых пальца укажут направление индукционного тока в проводнике.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6990164" y="1068943"/>
            <a:ext cx="4970514" cy="44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28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Закон электромагнитной индукции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6255" y="1684496"/>
            <a:ext cx="9394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При всяком изменении магнитного потока через проводящий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контур в этом контуре возникает электрический ток</a:t>
            </a:r>
            <a:r>
              <a:rPr lang="ru-RU" sz="12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853304" y="1346443"/>
            <a:ext cx="1752600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7590" y="2423128"/>
                <a:ext cx="4198649" cy="5186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зависит от свойств контура;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90" y="2423128"/>
                <a:ext cx="4198649" cy="5186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3615" y="3009635"/>
                <a:ext cx="4614468" cy="524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Ф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 не зависит от свойств контура.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15" y="3009635"/>
                <a:ext cx="4614468" cy="524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33615" y="396722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В СИ: </a:t>
            </a:r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1229236" y="3634869"/>
            <a:ext cx="316194" cy="10331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07803" y="3722544"/>
                <a:ext cx="31090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а) Ф=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1Вб=1В ∙1с;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803" y="3722544"/>
                <a:ext cx="3109056" cy="276999"/>
              </a:xfrm>
              <a:prstGeom prst="rect">
                <a:avLst/>
              </a:prstGeom>
              <a:blipFill>
                <a:blip r:embed="rId6"/>
                <a:stretch>
                  <a:fillRect l="-588" t="-4444" b="-3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07803" y="4199096"/>
                <a:ext cx="4128823" cy="524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б) Ф=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, 1 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Тл=1Вб/1м</m:t>
                      </m:r>
                      <m:r>
                        <a:rPr lang="ru-RU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baseline="30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803" y="4199096"/>
                <a:ext cx="4128823" cy="524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296254" y="4867532"/>
            <a:ext cx="11582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ЭДС индукции в замкнутом контуре равна скорости изменения магнитного потока через площадь, ограниченную этим контуром: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859" y="3783408"/>
            <a:ext cx="1933575" cy="75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807" y="3775186"/>
            <a:ext cx="1933575" cy="75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97033" y="5595393"/>
            <a:ext cx="11481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Ток в контуре имеет положительное направление, если В</a:t>
            </a:r>
            <a:r>
              <a:rPr lang="en-US" sz="2000" baseline="-25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 совпадает с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B</a:t>
            </a:r>
            <a:r>
              <a:rPr lang="ru-RU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м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т. е.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20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— против часовой стрелки.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8742348" y="5665862"/>
            <a:ext cx="222190" cy="85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143" y="5907067"/>
            <a:ext cx="304826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9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ЭДС при движении проводника в магнитном поле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891" y="1573599"/>
            <a:ext cx="7215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При движении перемычки К на электроны действует сила Лоренца, совершающая работу. Электроны перемещаются от С к А . Перемычка —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источник ЭДС. Следовательно,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481752" y="1684496"/>
            <a:ext cx="4410075" cy="2790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42172" y="3099730"/>
                <a:ext cx="22791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𝑞𝑣𝐵𝑙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172" y="3099730"/>
                <a:ext cx="2279150" cy="369332"/>
              </a:xfrm>
              <a:prstGeom prst="rect">
                <a:avLst/>
              </a:prstGeom>
              <a:blipFill>
                <a:blip r:embed="rId4"/>
                <a:stretch>
                  <a:fillRect l="-2674" b="-344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46157" y="2906344"/>
                <a:ext cx="1860702" cy="7561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𝐵𝑣𝑙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157" y="2906344"/>
                <a:ext cx="1860702" cy="7561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369026" y="3748391"/>
                <a:ext cx="755733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Эта формула используется в любом проводнике, движущемся в магнитном поле, если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ru-RU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В.</a:t>
                </a:r>
              </a:p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Если между векторами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ru-RU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и В есть угол α, то используется формула:</a:t>
                </a: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26" y="3748391"/>
                <a:ext cx="7557331" cy="1323439"/>
              </a:xfrm>
              <a:prstGeom prst="rect">
                <a:avLst/>
              </a:prstGeom>
              <a:blipFill>
                <a:blip r:embed="rId6"/>
                <a:stretch>
                  <a:fillRect l="-888" t="-2304" b="-78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Прямая со стрелкой 24"/>
          <p:cNvCxnSpPr/>
          <p:nvPr/>
        </p:nvCxnSpPr>
        <p:spPr>
          <a:xfrm>
            <a:off x="5565493" y="4118125"/>
            <a:ext cx="222190" cy="85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995764" y="4109580"/>
            <a:ext cx="222190" cy="85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633444" y="4404426"/>
            <a:ext cx="222190" cy="85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135062" y="4391108"/>
            <a:ext cx="222190" cy="85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397033" y="5156291"/>
                <a:ext cx="2268954" cy="4616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𝐵𝑣𝑙</m:t>
                      </m:r>
                      <m:r>
                        <a:rPr lang="ru-RU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33" y="5156291"/>
                <a:ext cx="2268954" cy="461665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Прямоугольник 30"/>
          <p:cNvSpPr/>
          <p:nvPr/>
        </p:nvSpPr>
        <p:spPr>
          <a:xfrm>
            <a:off x="2790380" y="5180240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Так как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4052264" y="4977548"/>
                <a:ext cx="7521418" cy="642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а </m:t>
                    </m:r>
                    <m:r>
                      <m:rPr>
                        <m:sty m:val="p"/>
                      </m:rPr>
                      <a:rPr lang="el-G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𝑑𝑙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l-G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то  ℇ=−</m:t>
                    </m:r>
                    <m:f>
                      <m:fPr>
                        <m:ctrlPr>
                          <a:rPr lang="ru-RU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ru-RU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−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ru-RU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ru-RU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</m:t>
                        </m:r>
                      </m:num>
                      <m:den>
                        <m:r>
                          <a:rPr lang="ru-RU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264" y="4977548"/>
                <a:ext cx="7521418" cy="642676"/>
              </a:xfrm>
              <a:prstGeom prst="rect">
                <a:avLst/>
              </a:prstGeom>
              <a:blipFill>
                <a:blip r:embed="rId8"/>
                <a:stretch>
                  <a:fillRect r="-324" b="-95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Прямоугольник 32"/>
          <p:cNvSpPr/>
          <p:nvPr/>
        </p:nvSpPr>
        <p:spPr>
          <a:xfrm>
            <a:off x="369025" y="5680099"/>
            <a:ext cx="11522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Причина возникновения ЭДС — сила Лоренца.</a:t>
            </a:r>
          </a:p>
          <a:p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Знак ЭДС можно определить по правилу правой руки.</a:t>
            </a:r>
          </a:p>
        </p:txBody>
      </p:sp>
    </p:spTree>
    <p:extLst>
      <p:ext uri="{BB962C8B-B14F-4D97-AF65-F5344CB8AC3E}">
        <p14:creationId xmlns:p14="http://schemas.microsoft.com/office/powerpoint/2010/main" val="3945790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Вихревое электрическое поле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7708" y="1068943"/>
            <a:ext cx="72924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Электроны в проводниках вторичной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обмотки приводятся в движение электрическим полем (ЭП), которое порождается переменным магнитным полем(МП).</a:t>
            </a:r>
          </a:p>
          <a:p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indent="265113"/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Фундаментальное свойство поля</a:t>
            </a:r>
          </a:p>
          <a:p>
            <a:pPr indent="265113"/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Изменяясь во времени, магнитное поле порождает электрическое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ru-RU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Дж.Максвелл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- английский физик).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742493" y="1068943"/>
            <a:ext cx="4105275" cy="38957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5970" y="4998702"/>
            <a:ext cx="11560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ЭП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, порождаемое переменным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МП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, не связано с зарядом; силовые линии нигде не начинаются и не кончаются, т. е. линии замкнутые.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Такое поле — </a:t>
            </a:r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вихревое электрическое.</a:t>
            </a:r>
          </a:p>
        </p:txBody>
      </p:sp>
    </p:spTree>
    <p:extLst>
      <p:ext uri="{BB962C8B-B14F-4D97-AF65-F5344CB8AC3E}">
        <p14:creationId xmlns:p14="http://schemas.microsoft.com/office/powerpoint/2010/main" val="1902919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Токи Фуко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7032" y="1123892"/>
            <a:ext cx="11413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Индукционный ток в массивных проводниках называют токами Фуко.</a:t>
            </a:r>
          </a:p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Используют: плавка металлов в вакууме.</a:t>
            </a:r>
          </a:p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Вредное действие: бесполезная потеря энергии в сердечниках трансформаторов и в генераторах.</a:t>
            </a:r>
          </a:p>
        </p:txBody>
      </p:sp>
    </p:spTree>
    <p:extLst>
      <p:ext uri="{BB962C8B-B14F-4D97-AF65-F5344CB8AC3E}">
        <p14:creationId xmlns:p14="http://schemas.microsoft.com/office/powerpoint/2010/main" val="339597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44155" y="352290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Магнитное действие электрического тока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7308" y="4171378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Андре-Мари Ампер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1215160"/>
            <a:ext cx="518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i="1" dirty="0"/>
              <a:t>1820 г. </a:t>
            </a:r>
            <a:r>
              <a:rPr lang="ru-RU" altLang="ru-RU" i="1" dirty="0">
                <a:hlinkClick r:id="rId3" action="ppaction://hlinkfile"/>
              </a:rPr>
              <a:t>А. Ампер</a:t>
            </a:r>
            <a:r>
              <a:rPr lang="ru-RU" altLang="ru-RU" i="1" dirty="0"/>
              <a:t> — французский ученый, открыл механическое взаимодействие токов и установил закон этого взаимодействия.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двух параллельных бесконечно длинных проводников Ампер установил:</a:t>
            </a:r>
          </a:p>
        </p:txBody>
      </p:sp>
      <p:pic>
        <p:nvPicPr>
          <p:cNvPr id="1026" name="Picture 2" descr="Ampere portrait at the Musee Poleymieu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64" y="1094189"/>
            <a:ext cx="25431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8367161" y="1215160"/>
            <a:ext cx="3575747" cy="27944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8706833" y="3976568"/>
            <a:ext cx="2556524" cy="2324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164792" y="2762131"/>
                <a:ext cx="4948016" cy="785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ru-RU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, 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92" y="2762131"/>
                <a:ext cx="4948016" cy="785280"/>
              </a:xfrm>
              <a:prstGeom prst="rect">
                <a:avLst/>
              </a:prstGeom>
              <a:blipFill>
                <a:blip r:embed="rId7"/>
                <a:stretch>
                  <a:fillRect t="-3101" b="-201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56549" y="3724164"/>
                <a:ext cx="2424831" cy="87415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4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4000" dirty="0"/>
                  <a:t>,</a:t>
                </a:r>
                <a:endParaRPr lang="ru-RU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49" y="3724164"/>
                <a:ext cx="2424831" cy="874150"/>
              </a:xfrm>
              <a:prstGeom prst="rect">
                <a:avLst/>
              </a:prstGeom>
              <a:blipFill>
                <a:blip r:embed="rId8"/>
                <a:stretch>
                  <a:fillRect t="-2069" r="-11500" b="-19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2590393" y="4951504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где k — коэффициент пропорциональности:   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k=2*10</a:t>
            </a:r>
            <a:r>
              <a:rPr lang="ru-RU" sz="20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 -7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Н/А</a:t>
            </a:r>
            <a:r>
              <a:rPr lang="ru-RU" sz="20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7556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Явление самоиндукции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7032" y="1200060"/>
            <a:ext cx="71489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Изменяющееся магнитное поле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(МП) индуцирует ЭДС  в том самом проводнике, по которому течет ток, создающий это поле.</a:t>
            </a:r>
          </a:p>
          <a:p>
            <a:pPr marL="457200" indent="-457200">
              <a:buAutoNum type="arabicPeriod"/>
            </a:pP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2. Вихревое поле направлено против тока, препятствует его нарастанию.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674408" y="1200060"/>
            <a:ext cx="3759864" cy="4800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638175" y="4146638"/>
            <a:ext cx="68008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8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Явление самоиндукции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131" y="231870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3. В момент уменьшения тока вихревое поле поддерживает его.</a:t>
            </a:r>
          </a:p>
          <a:p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indent="265113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Цепь разомкнули. В момент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размыкания через гальванометр течет ток против начального тока ЭДС индукции может быть &gt;</a:t>
            </a:r>
            <a:r>
              <a:rPr lang="en-US" sz="2000">
                <a:solidFill>
                  <a:srgbClr val="000000"/>
                </a:solidFill>
                <a:latin typeface="Courier New" panose="02070309020205020404" pitchFamily="49" charset="0"/>
              </a:rPr>
              <a:t>&gt;</a:t>
            </a:r>
            <a:r>
              <a:rPr lang="ru-RU" sz="200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ЭДС батареи . Следовательно, ток после размыкания увеличивается.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01981" y="2345826"/>
            <a:ext cx="4935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 момент замыкания ключа ЭДС</a:t>
            </a:r>
          </a:p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 катушке препятствует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нарастанию тока; Л2 загорается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позже Л1.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324859" y="970938"/>
            <a:ext cx="2084062" cy="12544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309279" y="995245"/>
            <a:ext cx="1980852" cy="13505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7158037" y="3502306"/>
            <a:ext cx="2387615" cy="133863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2131" y="5462740"/>
            <a:ext cx="1162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Учет ЭДС самоиндукции в технике.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Масляные выключат; при размыкании цепи с большой индуктивностью параллельно включают конденсатор большой емкости.</a:t>
            </a:r>
          </a:p>
        </p:txBody>
      </p:sp>
    </p:spTree>
    <p:extLst>
      <p:ext uri="{BB962C8B-B14F-4D97-AF65-F5344CB8AC3E}">
        <p14:creationId xmlns:p14="http://schemas.microsoft.com/office/powerpoint/2010/main" val="4207815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Индуктивность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808" y="123090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Если через катушку пропускать ток,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то Ф ~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 Следовательно, Ф=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LI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где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L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индуктивность катушки, характеризующая ее магнитные свойства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791405" y="1068943"/>
            <a:ext cx="3343275" cy="16287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55790" y="2716298"/>
            <a:ext cx="6805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Согласно закону электромагнитной индукции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61787" y="3213438"/>
                <a:ext cx="2516779" cy="5483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ru-RU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Ф</m:t>
                            </m:r>
                          </m:e>
                        </m:d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Ф</m:t>
                    </m:r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787" y="3213438"/>
                <a:ext cx="2516779" cy="548355"/>
              </a:xfrm>
              <a:prstGeom prst="rect">
                <a:avLst/>
              </a:prstGeom>
              <a:blipFill>
                <a:blip r:embed="rId4"/>
                <a:stretch>
                  <a:fillRect r="-4854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5790" y="3827224"/>
                <a:ext cx="72655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Но </a:t>
                </a:r>
                <a:r>
                  <a:rPr lang="el-GR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Δ</a:t>
                </a:r>
                <a:r>
                  <a:rPr lang="ru-RU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Ф = 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</a:t>
                </a:r>
                <a:r>
                  <a:rPr lang="el-GR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Δ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I. </a:t>
                </a:r>
                <a:r>
                  <a:rPr lang="ru-RU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Следовательно,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l-GR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Δ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t = L</a:t>
                </a:r>
                <a:r>
                  <a:rPr lang="el-GR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Δ</a:t>
                </a:r>
                <a:r>
                  <a:rPr lang="en-US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I. </a:t>
                </a:r>
                <a:r>
                  <a:rPr lang="ru-RU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Отсюда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790" y="3827224"/>
                <a:ext cx="7265515" cy="400110"/>
              </a:xfrm>
              <a:prstGeom prst="rect">
                <a:avLst/>
              </a:prstGeom>
              <a:blipFill>
                <a:blip r:embed="rId5"/>
                <a:stretch>
                  <a:fillRect l="-839" t="-7692" b="-2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49345" y="4261987"/>
                <a:ext cx="1205073" cy="691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345" y="4261987"/>
                <a:ext cx="1205073" cy="691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046515" y="4907372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Выражается индуктивность в Генри: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9688750" y="4953587"/>
            <a:ext cx="1762125" cy="1019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14465" y="4838308"/>
                <a:ext cx="161422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 Гн= 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 В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 с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 А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465" y="4838308"/>
                <a:ext cx="1614224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23843" y="5653304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L </a:t>
            </a:r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зависит от</a:t>
            </a:r>
          </a:p>
        </p:txBody>
      </p:sp>
      <p:cxnSp>
        <p:nvCxnSpPr>
          <p:cNvPr id="17" name="Прямая со стрелкой 16"/>
          <p:cNvCxnSpPr>
            <a:stCxn id="15" idx="3"/>
          </p:cNvCxnSpPr>
          <p:nvPr/>
        </p:nvCxnSpPr>
        <p:spPr>
          <a:xfrm flipV="1">
            <a:off x="2655168" y="5469440"/>
            <a:ext cx="1292989" cy="3839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655168" y="5834197"/>
            <a:ext cx="1337142" cy="18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5" idx="3"/>
          </p:cNvCxnSpPr>
          <p:nvPr/>
        </p:nvCxnSpPr>
        <p:spPr>
          <a:xfrm>
            <a:off x="2655168" y="5853359"/>
            <a:ext cx="1233168" cy="344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21262" y="5307482"/>
            <a:ext cx="4934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количества витков</a:t>
            </a:r>
          </a:p>
          <a:p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магнитной проницаемости среды</a:t>
            </a:r>
          </a:p>
          <a:p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размеров и формы катушки</a:t>
            </a:r>
          </a:p>
        </p:txBody>
      </p:sp>
    </p:spTree>
    <p:extLst>
      <p:ext uri="{BB962C8B-B14F-4D97-AF65-F5344CB8AC3E}">
        <p14:creationId xmlns:p14="http://schemas.microsoft.com/office/powerpoint/2010/main" val="349549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9279" y="361057"/>
            <a:ext cx="959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latin typeface="Courier New" panose="02070309020205020404" pitchFamily="49" charset="0"/>
              </a:rPr>
              <a:t>Энергия магнитного роля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11282" y="1247685"/>
                <a:ext cx="1311449" cy="574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dirty="0"/>
                  <a:t> 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282" y="1247685"/>
                <a:ext cx="1311449" cy="5740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3098784" y="2278691"/>
                <a:ext cx="44961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При замыкании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эп</m:t>
                        </m:r>
                      </m:sub>
                    </m:sSub>
                    <m:r>
                      <a:rPr lang="ru-RU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ru-RU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мп</m:t>
                        </m:r>
                      </m:sub>
                    </m:sSub>
                    <m:r>
                      <a:rPr lang="ru-RU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ru-RU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эп</m:t>
                        </m:r>
                      </m:sub>
                    </m:sSub>
                  </m:oMath>
                </a14:m>
                <a:endParaRPr lang="ru-RU" sz="2000" dirty="0">
                  <a:solidFill>
                    <a:srgbClr val="000000"/>
                  </a:solidFill>
                  <a:latin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784" y="2278691"/>
                <a:ext cx="4496103" cy="400110"/>
              </a:xfrm>
              <a:prstGeom prst="rect">
                <a:avLst/>
              </a:prstGeom>
              <a:blipFill>
                <a:blip r:embed="rId4"/>
                <a:stretch>
                  <a:fillRect l="-1355" t="-7692" b="-2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7793408" y="1021451"/>
            <a:ext cx="38862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09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21" y="719906"/>
            <a:ext cx="1732592" cy="1820797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8195" y="2611650"/>
            <a:ext cx="2158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Эрстед (1820)</a:t>
            </a:r>
          </a:p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</a:p>
        </p:txBody>
      </p:sp>
      <p:pic>
        <p:nvPicPr>
          <p:cNvPr id="1026" name="Picture 2" descr="ÐÐ°ÑÑÐ¸Ð½ÐºÐ¸ Ð¿Ð¾ Ð·Ð°Ð¿ÑÐ¾ÑÑ Ð¾Ð¿ÑÑ ÑÑÑÑÐµÐ´Ð° ÑÑÐµÐ¼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0" y="1394728"/>
            <a:ext cx="2375894" cy="12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72" y="3018012"/>
            <a:ext cx="1623905" cy="20496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49964" y="256891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Фарадей (1834)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250" y="2922883"/>
            <a:ext cx="1732700" cy="2154442"/>
          </a:xfrm>
          <a:prstGeom prst="rect">
            <a:avLst/>
          </a:prstGeom>
        </p:spPr>
      </p:pic>
      <p:sp>
        <p:nvSpPr>
          <p:cNvPr id="12" name="Правая фигурная скобка 11"/>
          <p:cNvSpPr/>
          <p:nvPr/>
        </p:nvSpPr>
        <p:spPr>
          <a:xfrm>
            <a:off x="4945177" y="873963"/>
            <a:ext cx="497081" cy="4868811"/>
          </a:xfrm>
          <a:prstGeom prst="rightBrace">
            <a:avLst>
              <a:gd name="adj1" fmla="val 40998"/>
              <a:gd name="adj2" fmla="val 4877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5521722" y="3033321"/>
            <a:ext cx="538385" cy="449320"/>
          </a:xfrm>
          <a:prstGeom prst="notch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4338471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Дж. Максвелл (1864) - Два постулата: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528" y="1328248"/>
            <a:ext cx="2218568" cy="2740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382437" y="4708344"/>
            <a:ext cx="671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1. Переменное магнитное поле создает вихревое электрическое поле.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82437" y="53936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2. Переменное электрическое поле создает вихревое магнитное поле.</a:t>
            </a:r>
          </a:p>
        </p:txBody>
      </p:sp>
    </p:spTree>
    <p:extLst>
      <p:ext uri="{BB962C8B-B14F-4D97-AF65-F5344CB8AC3E}">
        <p14:creationId xmlns:p14="http://schemas.microsoft.com/office/powerpoint/2010/main" val="510539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952294"/>
            <a:ext cx="11870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 Переменное магнитное поле создает вихревое электрическое поле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53" y="1639295"/>
            <a:ext cx="10109111" cy="39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75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98647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 Переменное электрическое поле создает вихревое магнитное поле.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08" y="1707663"/>
            <a:ext cx="10403068" cy="40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8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247" y="873963"/>
            <a:ext cx="7591514" cy="22467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8775" algn="just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Это особая форма материи — совокупность электрических и магнитных полей.</a:t>
            </a:r>
          </a:p>
          <a:p>
            <a:pPr algn="just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Переменные электрические и магнитные поля существуют одновременно и образуют единое электромагнитное поле.</a:t>
            </a:r>
          </a:p>
          <a:p>
            <a:pPr indent="358775" algn="just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При скорости заряда, равной нулю, существует только электрическое поле.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246" y="873963"/>
            <a:ext cx="2326199" cy="22467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8247" y="3362411"/>
            <a:ext cx="454921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 постоянной скорости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заряда возникает электромагнитное поле.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34" y="4601553"/>
            <a:ext cx="2171161" cy="174334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697196" y="3353546"/>
            <a:ext cx="6096000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 ускоренном движении заряда происходит излучение электромагнитной волны, которая распространяется в пространстве с конечной скоростью.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892" y="4698466"/>
            <a:ext cx="2499325" cy="16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5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" y="166077"/>
            <a:ext cx="749873" cy="5608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1469" y="166077"/>
            <a:ext cx="6647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Электромагнитное поле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3466" y="873963"/>
            <a:ext cx="1097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Материальность электромагнитного поля</a:t>
            </a:r>
          </a:p>
          <a:p>
            <a:pPr algn="ctr"/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5381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	Можно зарегистрировать.</a:t>
            </a:r>
          </a:p>
          <a:p>
            <a:pPr defTabSz="5381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	Существует независимо от нашей воли и желаний.</a:t>
            </a:r>
          </a:p>
          <a:p>
            <a:pPr defTabSz="5381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3.	Имеет большую, (</a:t>
            </a:r>
            <a:r>
              <a:rPr lang="ru-RU" dirty="0"/>
              <a:t>3·10</a:t>
            </a:r>
            <a:r>
              <a:rPr lang="ru-RU" baseline="30000" dirty="0"/>
              <a:t>8</a:t>
            </a:r>
            <a:r>
              <a:rPr lang="ru-RU" dirty="0"/>
              <a:t> м/с) 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но конечную скорость.</a:t>
            </a:r>
          </a:p>
        </p:txBody>
      </p:sp>
    </p:spTree>
    <p:extLst>
      <p:ext uri="{BB962C8B-B14F-4D97-AF65-F5344CB8AC3E}">
        <p14:creationId xmlns:p14="http://schemas.microsoft.com/office/powerpoint/2010/main" val="30215873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285" y="334815"/>
            <a:ext cx="115197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Контрольные вопросы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взаимодействуют проводники, по которым идет ток?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Как осуществляется взаимодействие этих проводников?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Что является причиной появления магнитного поля?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Мри изучении электрических полей используют такое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понятие, как точечный заряд. Каким образом исследуются магнитные поля?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ведет себя в магнитном поле рамка с током?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устанавливается железная стрелка компаса вблизи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проводника с током?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2.6.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Магнитную стрелку поднесли к шнуру настольной лампы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питаемой постоянным током. Окажет ли магнитное поле тока действие на стрелку? Изменится ли действие, если лампа питается переменным током?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2.7.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определяется направление основной характеристики магнитного поля — магнитной индукции?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2.8.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чем содержание закона Ампера?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2.9.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Определите единицу измерения индукции магнитного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поля и ее размерность.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49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10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961247" y="377927"/>
                <a:ext cx="9669721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ru-RU" sz="3200" b="1" dirty="0">
                    <a:solidFill>
                      <a:srgbClr val="0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Вектор магнитной индукции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32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endParaRPr lang="ru-RU" sz="3200" b="1" dirty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47" y="377927"/>
                <a:ext cx="9669721" cy="644664"/>
              </a:xfrm>
              <a:prstGeom prst="rect">
                <a:avLst/>
              </a:prstGeom>
              <a:blipFill>
                <a:blip r:embed="rId2"/>
                <a:stretch>
                  <a:fillRect t="-1887" b="-311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4920" y="1022591"/>
            <a:ext cx="11793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Основной характеристикой магнитного поля является вектор магнитной индукции.</a:t>
            </a:r>
            <a:endParaRPr lang="ru-RU" sz="2000" i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048000" y="1450389"/>
                <a:ext cx="6096000" cy="6446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ru-RU" sz="3200" b="1" dirty="0">
                    <a:solidFill>
                      <a:srgbClr val="0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Направление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450389"/>
                <a:ext cx="6096000" cy="644664"/>
              </a:xfrm>
              <a:prstGeom prst="rect">
                <a:avLst/>
              </a:prstGeom>
              <a:blipFill>
                <a:blip r:embed="rId4"/>
                <a:stretch>
                  <a:fillRect l="-2500" t="-1887" b="-311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264919" y="2029855"/>
            <a:ext cx="80928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  Оно совпадает с направлением магнитной стрелки от южного полюса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S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к северному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N.</a:t>
            </a:r>
            <a:endParaRPr lang="ru-RU" sz="20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   Направление этого вектора для поля прямого проводника с током и соленоида можно определить по правилу буравчика.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8432234" y="2029855"/>
            <a:ext cx="3625881" cy="4214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915398" y="3449485"/>
                <a:ext cx="4361204" cy="644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b="1" dirty="0">
                    <a:solidFill>
                      <a:srgbClr val="0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Модуль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32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398" y="3449485"/>
                <a:ext cx="4361204" cy="644664"/>
              </a:xfrm>
              <a:prstGeom prst="rect">
                <a:avLst/>
              </a:prstGeom>
              <a:blipFill>
                <a:blip r:embed="rId6"/>
                <a:stretch>
                  <a:fillRect l="-3492" t="-1887" b="-311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67263" y="4136879"/>
                <a:ext cx="7786137" cy="1053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Магнитная индукция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зависит от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I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и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r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 где 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r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расстояние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от проводника с током до исследуемой точки, т. е.</a:t>
                </a: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63" y="4136879"/>
                <a:ext cx="7786137" cy="1053045"/>
              </a:xfrm>
              <a:prstGeom prst="rect">
                <a:avLst/>
              </a:prstGeom>
              <a:blipFill>
                <a:blip r:embed="rId7"/>
                <a:stretch>
                  <a:fillRect l="-782" b="-104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32056" y="4827497"/>
                <a:ext cx="1772858" cy="918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056" y="4827497"/>
                <a:ext cx="1772858" cy="9187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2090293" y="5796132"/>
            <a:ext cx="6186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где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k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 коэффициент пропорциональности.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8392926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831" y="360453"/>
            <a:ext cx="1151973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Контрольные вопросы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2.10.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Каким правилом определяется направление силы Ампера?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2.11.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Определите направление силы Ампера, действующей на отрезок проводника для случаев, показанных на 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VI.47</a:t>
            </a:r>
            <a:r>
              <a:rPr lang="en-US" sz="12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  <a:endParaRPr lang="ru-RU" sz="12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481" y="1868558"/>
            <a:ext cx="7458075" cy="2476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2071" y="4287962"/>
            <a:ext cx="8728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2.12.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Мягкий провод, свитый в спираль, подвешен за один конец (рис.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VI.48).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Что произойдет, если по спирали пропустить ток?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232" y="4074726"/>
            <a:ext cx="1330743" cy="2265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071" y="5143353"/>
            <a:ext cx="87281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2.13.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Какой формулой определяется величина вращательного момента, действующего на рамку с током в магнитном поле?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2.14.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Какой формулой определяется сила взаимодействия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двух параллельных проводников с током?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50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1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8473" y="381494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Контрольные вопросы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433" y="966269"/>
            <a:ext cx="1161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2.15.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вводится единица силы тока — ампер?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2.16.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графически изображаются магнитные поля?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2.17.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определяют направление линий индукции магнитного поля?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6432" y="1981932"/>
            <a:ext cx="873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2.18.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 рис. VI.49 изображено сечение проводника, расположенного перпендикулярно к плоскости рисунка. Ток в проводнике направлен от наблюдателя. Как направлен вектор индукции в точке О?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275" y="1787051"/>
            <a:ext cx="1714500" cy="1352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6431" y="3172403"/>
            <a:ext cx="116023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2.19.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Изобразите с помощью линий индукции магнитное поле: </a:t>
            </a:r>
          </a:p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а) прямолинейного магнитного бруска;</a:t>
            </a:r>
          </a:p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б) подковообразного магнита;</a:t>
            </a:r>
          </a:p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в) С-образного магнита.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2.20.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Какое магнитное поле называется однородным?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2.21.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Какое свойство магнитного поля может служить подтверждением отсутствия в природе магнитных зарядов, подобных электрическим?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2070" y="5333711"/>
            <a:ext cx="11525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2.22.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a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какие группы можно разделить вещества по магнитным свойствам? Охарактеризуйте природу различных магнитных свойств вещества.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51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59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8473" y="381494"/>
            <a:ext cx="4875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Контрольные вопросы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525" y="966269"/>
            <a:ext cx="115738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2.23.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действует магнитное поле на заряженную частицу, движущуюся в магнитном поле?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2.24.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 определяется направление силы Лоренца?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2.25.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Какова траектория заряженной частицы, движущейся в магнитном поле?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2.26.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Какой формулой определяется радиус окружности, по которой движется заряженная частица в магнитном поле? Считайте, что скорость направлена перпендикулярно вектору индукции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2.27.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магнитное поле влетают в одном направлении с одинаковой скоростью электрон и ион атома водорода. Как отличаются траектории их движения (</a:t>
            </a:r>
            <a:r>
              <a:rPr lang="el-GR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= 90°)?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3525" y="3932257"/>
            <a:ext cx="83435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2.28.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На 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VI.50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изображены траектории двух частиц, имеющих одинаковые заряды и вылетающих из точки А в магнитном поле с одинаковыми скоростями. Определите знак заряда частиц и объясните причину несовпадения траекторий их движения.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2.29.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Может ли заряженная частица, двигаясь в постоянном магнитном поле, увеличить свою энергию за счет энергии поля?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347" y="3715319"/>
            <a:ext cx="2488509" cy="2641031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15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16" y="349998"/>
            <a:ext cx="5139373" cy="8596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0617" y="1209609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2.30.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Что произойдет, если к экрану работающего телевизора поднести магнит?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0617" y="1810280"/>
            <a:ext cx="1158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2.31.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Заряженная частица влетает под углом а к направленным параллельно друг другу однородным электрическому и магнитному полям. Как будет двигаться частица?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0616" y="2777106"/>
            <a:ext cx="79675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2.32.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 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VI.51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показаны траектории движения трех одинаковых заряженных частиц в однородном магнитном поле. Как была направлена начальная скорость каждой частицы по отношению к направлению вектора индукции?</a:t>
            </a:r>
          </a:p>
          <a:p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886" y="2517877"/>
            <a:ext cx="2452385" cy="18233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0615" y="4341264"/>
            <a:ext cx="115824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2.33.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Какая физическая величина называется потоком магнитной индукции? В каких единицах она измеряется?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2.34.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чем заключается явление электромагнитной индукции?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2.35.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чем содержание правила Ленца?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53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49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16" y="349998"/>
            <a:ext cx="5139373" cy="8596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526" y="1209609"/>
            <a:ext cx="116165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2.36.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Определите направление индукционного тока в проводящем кольце (рис.VI. 52), если индукция магнитного поля а)увеличивается, б)уменьшается.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2.37.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Прямой магнит падает через кольцо (рис.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VI.53).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Сравните ускорение магнита с ускорением свободного падения перед прохождением кольца и при выходе из него. Нарисуйте направление индукционного тока в обоих случаях.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579" y="2989737"/>
            <a:ext cx="6086475" cy="280987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2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16" y="349998"/>
            <a:ext cx="5139373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7" y="2364871"/>
            <a:ext cx="7181850" cy="2247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346" y="1209609"/>
            <a:ext cx="11565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2.38.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Определите направление индукционного тока во внутреннем витке, если сила тока во внешнем витке направлена так, как показано на 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VI.54,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и в случаях а, в — увеличивается, а в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случаях б, г — уменьшается.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345" y="4752370"/>
            <a:ext cx="71898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2.39.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Какого направления ток будет индуцироваться в катушке В(рис. VI. 55), если в катушке А: а) замыкать цепь с помощью ключа? б)размыкать? в) увеличивать силу тока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 помощью реостата? г) уменьшать?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730" y="3851568"/>
            <a:ext cx="3371850" cy="2295525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55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8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16" y="349998"/>
            <a:ext cx="5139373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996" y="3302425"/>
            <a:ext cx="7448550" cy="22955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3525" y="1209609"/>
            <a:ext cx="11599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2.40.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Определите направление индукционного тока в проводнике АВ при замыкании и размыкании цепи источника тока(рис.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VI.56).</a:t>
            </a:r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2.41.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 рис.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VI.57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показано взаимное расположение постоянного магнита и соленоида, подвешенного на проводах. В каком направлении идет ток в соленоиде, если он отталкивается от магнита?</a:t>
            </a:r>
          </a:p>
          <a:p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65689" y="6492875"/>
            <a:ext cx="2743200" cy="365125"/>
          </a:xfrm>
        </p:spPr>
        <p:txBody>
          <a:bodyPr/>
          <a:lstStyle/>
          <a:p>
            <a:fld id="{43A8D25B-D939-4B5A-99A4-D892B8B5A571}" type="slidenum">
              <a:rPr lang="ru-RU" smtClean="0"/>
              <a:t>56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85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16" y="349998"/>
            <a:ext cx="5139373" cy="8596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162" y="1209609"/>
            <a:ext cx="115396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2.42.	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При каком движении контура в магнитном однородном поле будет идти ток (рис. VI.58)?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2.43.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Сформулируйте основной закон электромагнитной индукции.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2.44.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короткозамкнутую катушку один раз быстро, другой раз медленно вдвигают магнит. Одинаковый ли заряд пройдет через катушку в первом и втором случаях?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9162" y="3057966"/>
            <a:ext cx="53097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2.45.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Замкнутый контур вынимают из межполюсного пространства магнита (рис.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VI.59).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1. Каково направление индуцированного тока в контуре? 2. Требуется ли действие силы для удаления контура из поля? 3. Зависит ли количество теплоты, выделяемого в контуре, от времени перемещения?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90" y="2927832"/>
            <a:ext cx="6129243" cy="2992456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4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65" y="332908"/>
            <a:ext cx="5145470" cy="8596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7709" y="1042893"/>
            <a:ext cx="79683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2.46.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Определите величину электродвижущей силы индукции и величину тока в установке, изображенной на рис. VI.60: по двум параллельным проводам, замкнутым на сопротивление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R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 движется со скоростью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проводящая перемычка М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Вектор индукции однородного магнитного поля В, в котором находится эта система, направлен перпендикулярно плоскости образовавшейся рамки К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LMN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Длина перемычки </a:t>
            </a:r>
            <a:r>
              <a:rPr lang="en-US" sz="2000" b="0" i="1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127" y="955502"/>
            <a:ext cx="3400425" cy="25050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7709" y="3515599"/>
            <a:ext cx="11573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2.47.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Проводник длиной I движется в однородном магнитном поле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со скоростью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Вектор индукции В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направлен под углом </a:t>
            </a:r>
            <a:r>
              <a:rPr lang="el-GR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к направлению вектора скорости. Какова природа возникающей в этом случае ЭДС индукции? Какой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формулой определяется величина ЭДС?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7709" y="4839038"/>
            <a:ext cx="11573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2.48.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Концы сложенной вдвое проволоки присоединены к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гальванометру. Проволока движется, пересекая линии индукции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магнитного поля, но стрелка гальванометра остается на нуле. Чем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это можно объяснить?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58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1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65" y="332908"/>
            <a:ext cx="5145470" cy="8596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163" y="1192519"/>
            <a:ext cx="11582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2.49.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Какова природа появления ЭДС индукции в замкнутом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проводнике при изменении магнитного потока через площадь,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ограниченную контуром проводника?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2.50.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Какие токи называются вихревыми?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2.51.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На вертикально расположенной катушке лежит кусок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металла. Почему это кусок нагревается, когда по катушке идет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переменный ток, и остается холодным при постоянном токе?</a:t>
            </a:r>
          </a:p>
          <a:p>
            <a:r>
              <a:rPr lang="ru-RU" sz="2000" b="1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2.52.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чем заключаются явления взаимной индукции и самоиндукции?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2.53.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каком случае ЭДС самоиндукции больше: при быстром размыкании цепи постоянного тока или при плавном уменьшении тока до нуля с помощью реостата?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2.54.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В какой момент искрит рубильник: при замыкании или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размыкании цепи? Почему?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2.55.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Какой формулой определяется ЭДС самоиндукции?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9163" y="5534561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2.56.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Каков физический смысл,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единица измерения и размерность параметра, называемого индуктивностью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проводника?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59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05" y="511968"/>
            <a:ext cx="1774090" cy="920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767" y="511968"/>
            <a:ext cx="2719052" cy="107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57211" y="1584957"/>
                <a:ext cx="1824923" cy="61555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𝐼𝐵𝑙</m:t>
                      </m:r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11" y="1584957"/>
                <a:ext cx="1824923" cy="615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60540" y="2361468"/>
                <a:ext cx="1618264" cy="11524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𝐼𝑙</m:t>
                          </m:r>
                        </m:den>
                      </m:f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540" y="2361468"/>
                <a:ext cx="1618264" cy="11524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67263" y="3635381"/>
                <a:ext cx="11494299" cy="1360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Таким образом, модуль вектора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есть отношение максимальной силы, действующей со стороны магнитного поля на участок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проводника с током, к произведению силы тока на длину этого</a:t>
                </a:r>
                <a:r>
                  <a:rPr lang="en-US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участка.</a:t>
                </a:r>
              </a:p>
              <a:p>
                <a:r>
                  <a:rPr 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Выражается магнитная индукция в теслах:</a:t>
                </a: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63" y="3635381"/>
                <a:ext cx="11494299" cy="1360822"/>
              </a:xfrm>
              <a:prstGeom prst="rect">
                <a:avLst/>
              </a:prstGeom>
              <a:blipFill>
                <a:blip r:embed="rId7"/>
                <a:stretch>
                  <a:fillRect l="-530" b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57211" y="5140424"/>
                <a:ext cx="1842940" cy="576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Тл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1 Н</m:t>
                          </m:r>
                        </m:num>
                        <m:den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1А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 м</m:t>
                          </m:r>
                        </m:den>
                      </m:f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11" y="5140424"/>
                <a:ext cx="1842940" cy="576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3908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65" y="332908"/>
            <a:ext cx="5145470" cy="8596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525" y="1192519"/>
            <a:ext cx="87200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2.57.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Лампа накаливания и катушка включены параллельно, как показано на рис. VI.61. ЭДС источника тока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величина ЭДС самоиндукции в катушке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c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Чему равна общая ЭДС в цепи: а) при замыкании цепи, б) при</a:t>
            </a:r>
            <a:b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продолжительном протекании тока, в) при размыкании цепи?</a:t>
            </a:r>
          </a:p>
          <a:p>
            <a:r>
              <a:rPr lang="ru-RU" sz="2000" b="1" i="0" u="none" strike="noStrike" dirty="0">
                <a:solidFill>
                  <a:srgbClr val="FF0000"/>
                </a:solidFill>
                <a:latin typeface="Courier New" panose="02070309020205020404" pitchFamily="49" charset="0"/>
              </a:rPr>
              <a:t>2.58.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Получите формулу, определяющую энергию магнитного поля, возникающего внутри замкнутого проводника или в катушке.</a:t>
            </a:r>
          </a:p>
          <a:p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529" y="1192519"/>
            <a:ext cx="2905125" cy="24003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60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7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262071" y="410119"/>
                <a:ext cx="11573854" cy="4931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200" b="1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Основные формулы</a:t>
                </a:r>
              </a:p>
              <a:p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Сила, действующая на отрезок прямолинейного проводника с током в магнитном поле (сила Ампера)</a:t>
                </a:r>
                <a:endParaRPr lang="ru-RU" sz="2000" b="1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endParaRPr>
              </a:p>
              <a:p>
                <a:pPr algn="ctr"/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F</a:t>
                </a:r>
                <a:r>
                  <a:rPr lang="en-US" sz="2000" b="1" i="1" u="none" strike="noStrike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A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= </a:t>
                </a:r>
                <a:r>
                  <a:rPr lang="en-US" sz="2000" b="1" i="1" u="none" strike="noStrike" dirty="0" err="1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BIlsin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(</a:t>
                </a:r>
                <a:r>
                  <a:rPr lang="el-GR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α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)</a:t>
                </a:r>
                <a:r>
                  <a:rPr lang="ru-RU" sz="2000" b="1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	(2.1)</a:t>
                </a:r>
              </a:p>
              <a:p>
                <a:r>
                  <a:rPr lang="ru-RU" sz="200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В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индукция магнитного поля,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I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сила тока в проводнике, длина которого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l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 </a:t>
                </a:r>
                <a:r>
                  <a:rPr lang="el-GR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α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угол между направлениями вектора магнитной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индукции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b="0" i="1" u="none" strike="noStrike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b="0" i="1" u="none" strike="noStrike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и тока.</a:t>
                </a:r>
              </a:p>
              <a:p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Максимальный момент сил, действующий на замкнутый контур с током в магнитном поле</a:t>
                </a:r>
              </a:p>
              <a:p>
                <a:pPr algn="ctr"/>
                <a:r>
                  <a:rPr lang="en-US" sz="2000" b="1" i="1" u="none" strike="noStrike" dirty="0" err="1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M</a:t>
                </a:r>
                <a:r>
                  <a:rPr lang="en-US" sz="2000" b="1" i="1" u="none" strike="noStrike" baseline="-25000" dirty="0" err="1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max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= 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BIS</a:t>
                </a:r>
                <a:r>
                  <a:rPr lang="ru-RU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	(2.2)</a:t>
                </a:r>
              </a:p>
              <a:p>
                <a:r>
                  <a:rPr lang="ru-RU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В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индукция магнитного поля, </a:t>
                </a:r>
                <a:r>
                  <a:rPr lang="ru-RU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I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сила тока в контуре,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S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-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площадь рамки.</a:t>
                </a:r>
              </a:p>
              <a:p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Сила взаимодействия двух параллельных проводников с током</a:t>
                </a:r>
              </a:p>
              <a:p>
                <a:pPr algn="ctr"/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F = kI</a:t>
                </a:r>
                <a:r>
                  <a:rPr lang="en-US" sz="2000" b="1" i="1" u="none" strike="noStrike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1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I</a:t>
                </a:r>
                <a:r>
                  <a:rPr lang="en-US" sz="2000" b="1" i="1" u="none" strike="noStrike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2</a:t>
                </a:r>
                <a:r>
                  <a:rPr lang="en-US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l/r</a:t>
                </a:r>
                <a:r>
                  <a:rPr lang="ru-RU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	(2.3)</a:t>
                </a:r>
              </a:p>
              <a:p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I</a:t>
                </a:r>
                <a:r>
                  <a:rPr lang="en-US" sz="2000" b="0" i="1" u="none" strike="noStrike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1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, I</a:t>
                </a:r>
                <a:r>
                  <a:rPr lang="en-US" sz="2000" b="0" i="1" u="none" strike="noStrike" baseline="-25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2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— сила тока в проводниках,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l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длина каждого проводника,</a:t>
                </a:r>
                <a:b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</a:b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r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расстояние между ними,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k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коэффициент пропорциональности, зависящей от выбора системы единиц; в СИ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k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= 2 • 10</a:t>
                </a:r>
                <a:r>
                  <a:rPr lang="ru-RU" sz="2000" b="0" i="0" u="none" strike="noStrike" baseline="30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-7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Н/А</a:t>
                </a:r>
                <a:r>
                  <a:rPr lang="ru-RU" sz="2000" b="0" i="0" u="none" strike="noStrike" baseline="30000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2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71" y="410119"/>
                <a:ext cx="11573854" cy="4931030"/>
              </a:xfrm>
              <a:prstGeom prst="rect">
                <a:avLst/>
              </a:prstGeom>
              <a:blipFill>
                <a:blip r:embed="rId2"/>
                <a:stretch>
                  <a:fillRect l="-579" t="-1607" r="-843" b="-13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262071" y="5206375"/>
            <a:ext cx="11573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Магнитная проницаемость вещества</a:t>
            </a:r>
          </a:p>
          <a:p>
            <a:pPr algn="ctr"/>
            <a:r>
              <a:rPr lang="ru-RU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µ= В/В</a:t>
            </a:r>
            <a:r>
              <a:rPr lang="ru-RU" b="1" i="1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о</a:t>
            </a:r>
            <a:r>
              <a:rPr lang="ru-RU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,	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(2.4)</a:t>
            </a:r>
          </a:p>
          <a:p>
            <a:r>
              <a:rPr lang="ru-RU" i="1" dirty="0">
                <a:solidFill>
                  <a:srgbClr val="000000"/>
                </a:solidFill>
                <a:latin typeface="Courier New" panose="02070309020205020404" pitchFamily="49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 — индукция магнитного поля в данной среде, </a:t>
            </a:r>
            <a:r>
              <a:rPr lang="en-US" i="1" dirty="0">
                <a:solidFill>
                  <a:srgbClr val="000000"/>
                </a:solidFill>
                <a:latin typeface="Courier New" panose="02070309020205020404" pitchFamily="49" charset="0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— индукция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магнитного поля, созданного той же системой магнитов в вакууме.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6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8764" y="359230"/>
            <a:ext cx="4134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Основные формулы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2070" y="944005"/>
            <a:ext cx="116165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Сила, действующая на заряженную частицу, движущуюся в магнитном поле (сила Лоренца):</a:t>
            </a:r>
          </a:p>
          <a:p>
            <a:pPr algn="ctr"/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ru-RU" sz="2000" b="1" i="1" u="none" strike="noStrike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л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i="1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qvBsin</a:t>
            </a:r>
            <a:r>
              <a:rPr lang="ru-RU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l-GR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(2.5)</a:t>
            </a:r>
          </a:p>
          <a:p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q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величина заряда частицы, движущейся со скоростью </a:t>
            </a:r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 магнитном поле, </a:t>
            </a:r>
            <a:r>
              <a:rPr lang="ru-RU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— индукция магнитного поля, </a:t>
            </a:r>
            <a:r>
              <a:rPr lang="el-GR" sz="200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— угол между направлением векторов индукции и скорости заряда.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262069" y="2882997"/>
                <a:ext cx="6610369" cy="2899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Поток магнитной индукции (магнитный поток)</a:t>
                </a:r>
              </a:p>
              <a:p>
                <a:pPr algn="ctr"/>
                <a:r>
                  <a:rPr lang="ru-RU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Ф = В</a:t>
                </a:r>
                <a:r>
                  <a:rPr lang="en-US" sz="2000" b="1" i="1" u="none" strike="noStrike" dirty="0" err="1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Scos</a:t>
                </a:r>
                <a:r>
                  <a:rPr lang="ru-RU" sz="2000" b="1" i="1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(</a:t>
                </a:r>
                <a:r>
                  <a:rPr lang="el-GR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α</a:t>
                </a:r>
                <a:r>
                  <a:rPr lang="ru-RU" sz="2000" b="1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),   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(2.6)</a:t>
                </a:r>
                <a:endParaRPr lang="ru-RU" sz="2000" b="1" i="1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endParaRPr>
              </a:p>
              <a:p>
                <a:r>
                  <a:rPr lang="ru-RU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В -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индукция однородного магнитного поля, </a:t>
                </a:r>
                <a:r>
                  <a:rPr lang="en-US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S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— площадь плоской поверхности (или замкнутого контура), </a:t>
                </a:r>
                <a:r>
                  <a:rPr lang="el-GR" sz="2000" b="0" i="1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α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— угол между направлением вектора магнитной индукции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2000" b="0" i="1" u="none" strike="noStrike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b="0" i="1" u="none" strike="noStrike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В</m:t>
                        </m:r>
                      </m:e>
                    </m:acc>
                  </m:oMath>
                </a14:m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и нормалью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0" i="1" u="none" strike="noStrike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u="none" strike="noStrike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к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плоской поверхности площадью 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S </a:t>
                </a:r>
                <a:r>
                  <a:rPr lang="ru-RU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(рис. 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latin typeface="Courier New" panose="02070309020205020404" pitchFamily="49" charset="0"/>
                  </a:rPr>
                  <a:t>VI.93).</a:t>
                </a:r>
              </a:p>
              <a:p>
                <a:endParaRPr lang="ru-RU" sz="2000" b="0" i="0" u="none" strike="noStrike" dirty="0">
                  <a:solidFill>
                    <a:srgbClr val="000000"/>
                  </a:solidFill>
                  <a:latin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9" y="2882997"/>
                <a:ext cx="6610369" cy="2899705"/>
              </a:xfrm>
              <a:prstGeom prst="rect">
                <a:avLst/>
              </a:prstGeom>
              <a:blipFill>
                <a:blip r:embed="rId2"/>
                <a:stretch>
                  <a:fillRect l="-1015" t="-1050" r="-5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707" y="2913969"/>
            <a:ext cx="4144477" cy="3006777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62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20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8768" y="419050"/>
            <a:ext cx="4134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Основные формулы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071" y="1003825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Основной закон электромагнитной индукции:</a:t>
            </a:r>
          </a:p>
          <a:p>
            <a:pPr algn="ctr"/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 -</a:t>
            </a:r>
            <a:r>
              <a:rPr lang="el-GR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Ф/</a:t>
            </a:r>
            <a:r>
              <a:rPr lang="el-GR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(2.7)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043" y="1357768"/>
            <a:ext cx="314325" cy="314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071" y="1711711"/>
            <a:ext cx="1158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величина электродвижущей силы индукции, возникающей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 замкнутом контуре, </a:t>
            </a:r>
            <a:r>
              <a:rPr lang="el-GR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ru-RU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изменение магнитного потока, </a:t>
            </a:r>
            <a:r>
              <a:rPr lang="el-GR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- время изменения магнитного потока (отношение </a:t>
            </a:r>
            <a:r>
              <a:rPr lang="el-GR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ru-RU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/</a:t>
            </a:r>
            <a:r>
              <a:rPr lang="el-GR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есть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скорость изменения магнитного потока через контур).</a:t>
            </a:r>
          </a:p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Если в магнитном поле находится катушка (соленоид), содержащая </a:t>
            </a:r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витков, то ЭДС индукции, возникшая в ней, равна</a:t>
            </a:r>
          </a:p>
          <a:p>
            <a:pPr algn="ctr"/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 -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n</a:t>
            </a:r>
            <a:r>
              <a:rPr lang="el-GR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Ф/</a:t>
            </a:r>
            <a:r>
              <a:rPr lang="el-GR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.	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(2.7')</a:t>
            </a:r>
          </a:p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Электродвижущая сила индукции, возникающая при движении прямолинейного проводника длиной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l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со скоростью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в магнитном поле, индукция которого В</a:t>
            </a:r>
          </a:p>
          <a:p>
            <a:pPr algn="ctr"/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2000" b="1" i="1" u="none" strike="noStrike" dirty="0" err="1">
                <a:solidFill>
                  <a:srgbClr val="000000"/>
                </a:solidFill>
                <a:latin typeface="Courier New" panose="02070309020205020404" pitchFamily="49" charset="0"/>
              </a:rPr>
              <a:t>Blv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sin(</a:t>
            </a:r>
            <a:r>
              <a:rPr lang="el-GR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),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(2.8)</a:t>
            </a:r>
          </a:p>
          <a:p>
            <a:r>
              <a:rPr lang="el-GR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α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—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угол между направлением векторов индукции магнитного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поля В и скорости движения проводника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v.</a:t>
            </a:r>
            <a:endParaRPr lang="ru-RU" sz="2000" b="0" i="0" u="none" strike="noStrike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Магнитный поток Ф, созданный проходящим по проводнику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током I</a:t>
            </a:r>
          </a:p>
          <a:p>
            <a:pPr algn="ctr"/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Ф = </a:t>
            </a:r>
            <a:r>
              <a:rPr lang="en-US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LI</a:t>
            </a:r>
            <a:r>
              <a:rPr lang="ru-RU" sz="2000" b="1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	(2.9)</a:t>
            </a:r>
          </a:p>
          <a:p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L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коэффициент самоиндукции, или индуктивность, проводника(или катушки).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73" y="1751329"/>
            <a:ext cx="314325" cy="31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315" y="3595342"/>
            <a:ext cx="314325" cy="314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8768" y="4468936"/>
            <a:ext cx="314325" cy="314325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63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73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038008"/>
            <a:ext cx="115653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Электродвижущая сила самоиндукции</a:t>
            </a:r>
          </a:p>
          <a:p>
            <a:pPr lvl="0" algn="ctr"/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= -L(</a:t>
            </a:r>
            <a:r>
              <a:rPr lang="el-GR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I/</a:t>
            </a:r>
            <a:r>
              <a:rPr lang="el-GR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t),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(2.10)</a:t>
            </a:r>
          </a:p>
          <a:p>
            <a:pPr lvl="0"/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 коэффициент самоиндукции или индуктивность проводника,</a:t>
            </a:r>
            <a:b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l-GR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I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 изменение тока в нем. </a:t>
            </a:r>
            <a:r>
              <a:rPr lang="el-GR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t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 время изменения тока (отношение </a:t>
            </a:r>
            <a:r>
              <a:rPr lang="el-GR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/</a:t>
            </a:r>
            <a:r>
              <a:rPr lang="el-GR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Δ</a:t>
            </a:r>
            <a:r>
              <a:rPr lang="en-US" sz="2000" i="1" dirty="0">
                <a:solidFill>
                  <a:srgbClr val="000000"/>
                </a:solidFill>
                <a:latin typeface="Courier New" panose="020703090202050204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есть скорость изменения тока в проводнике).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Энергия магнитного поля</a:t>
            </a:r>
          </a:p>
          <a:p>
            <a:pPr lvl="0" algn="ctr"/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W</a:t>
            </a:r>
            <a:r>
              <a:rPr lang="ru-RU" sz="2000" b="1" i="1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М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 = LI</a:t>
            </a:r>
            <a:r>
              <a:rPr lang="en-US" sz="2000" b="1" i="1" baseline="30000" dirty="0">
                <a:solidFill>
                  <a:srgbClr val="000000"/>
                </a:solidFill>
                <a:latin typeface="Courier New" panose="02070309020205020404" pitchFamily="49" charset="0"/>
              </a:rPr>
              <a:t>2</a:t>
            </a:r>
            <a:r>
              <a:rPr lang="en-US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/</a:t>
            </a:r>
            <a:r>
              <a:rPr lang="ru-RU" sz="20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2,	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(2.11)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28767" y="453233"/>
            <a:ext cx="4134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Основные формулы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0395" y="1366314"/>
            <a:ext cx="314325" cy="314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" y="3212973"/>
            <a:ext cx="895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L </a:t>
            </a:r>
            <a:r>
              <a:rPr lang="en-US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индуктивность проводника,</a:t>
            </a:r>
            <a:r>
              <a:rPr lang="ru-RU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2000" b="0" i="1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I </a:t>
            </a:r>
            <a:r>
              <a:rPr lang="ru-RU" sz="20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</a:rPr>
              <a:t>— сила тока в проводнике.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0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65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93098" y="427596"/>
            <a:ext cx="5615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</a:rPr>
              <a:t>Источники и литература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Закон </a:t>
            </a:r>
            <a:r>
              <a:rPr lang="ru-RU" sz="3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Био</a:t>
            </a:r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ru-RU" sz="3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Савара</a:t>
            </a:r>
            <a:endParaRPr lang="ru-RU" sz="3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76073" y="871561"/>
            <a:ext cx="887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Магнитное поле постоянных токов различной конфигурации изучалось экспериментально французскими учеными </a:t>
            </a:r>
            <a:r>
              <a:rPr lang="ru-RU" b="1" dirty="0">
                <a:solidFill>
                  <a:srgbClr val="7297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Ж. </a:t>
            </a:r>
            <a:r>
              <a:rPr lang="ru-RU" b="1" dirty="0" err="1">
                <a:solidFill>
                  <a:srgbClr val="7297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Био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и </a:t>
            </a:r>
            <a:r>
              <a:rPr lang="ru-RU" b="1" dirty="0">
                <a:solidFill>
                  <a:srgbClr val="7297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Ф. </a:t>
            </a:r>
            <a:r>
              <a:rPr lang="ru-RU" b="1" dirty="0" err="1">
                <a:solidFill>
                  <a:srgbClr val="7297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Саваром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(1820 г.). Они пришли к выводу, что индукция магнитного поля токов, текущих по проводнику, определяется совместным действием всех отдельных участков проводника. Магнитное поле подчиняется </a:t>
            </a:r>
            <a:r>
              <a:rPr lang="ru-RU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принципу суперпозиции</a:t>
            </a:r>
            <a:r>
              <a:rPr lang="ru-RU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ru-RU" b="0" i="0" dirty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46" y="717673"/>
            <a:ext cx="1727274" cy="2031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2846" y="2748998"/>
            <a:ext cx="1688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Жан-Батист </a:t>
            </a:r>
            <a:r>
              <a:rPr lang="ru-RU" sz="1400" b="1" dirty="0" err="1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Био</a:t>
            </a:r>
            <a:endParaRPr lang="ru-RU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43" y="3235665"/>
            <a:ext cx="1751087" cy="26332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40246" y="5868879"/>
            <a:ext cx="1473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Феликс </a:t>
            </a:r>
            <a:r>
              <a:rPr lang="ru-RU" sz="1400" b="1" dirty="0" err="1">
                <a:solidFill>
                  <a:srgbClr val="2222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Савар</a:t>
            </a:r>
            <a:endParaRPr lang="ru-RU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22847" y="3554089"/>
                <a:ext cx="2972352" cy="820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𝑙𝑠𝑖𝑛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847" y="3554089"/>
                <a:ext cx="2972352" cy="8206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2968483" y="2657856"/>
            <a:ext cx="884756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Если магнитное поле создается несколькими проводниками с током, то индукция результирующего поля есть векторная сумма индукций полей, создаваемых каждым проводником в отдельности.</a:t>
            </a:r>
            <a:endParaRPr lang="ru-RU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483" y="3737866"/>
            <a:ext cx="3511600" cy="2030144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 rot="10800000" flipV="1">
            <a:off x="6580262" y="4408812"/>
            <a:ext cx="5272755" cy="1938992"/>
          </a:xfrm>
          <a:prstGeom prst="rect">
            <a:avLst/>
          </a:prstGeom>
          <a:solidFill>
            <a:srgbClr val="FDF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Здесь </a:t>
            </a:r>
            <a:r>
              <a:rPr lang="en-US" altLang="ru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– расстояние от данного участка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Δ</a:t>
            </a: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до точки наблюдения, α – угол между направлением на точку наблюдения и направлением тока на данном участке, μ</a:t>
            </a:r>
            <a:r>
              <a:rPr kumimoji="0" lang="ru-RU" altLang="ru-RU" sz="20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– магнитная постоянная.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 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48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Закон </a:t>
            </a:r>
            <a:r>
              <a:rPr lang="ru-RU" sz="3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Био</a:t>
            </a:r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ru-RU" sz="3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Савара</a:t>
            </a:r>
            <a:endParaRPr lang="ru-RU" sz="3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38600" y="2717328"/>
                <a:ext cx="2906630" cy="8206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𝑙𝑠𝑖𝑛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717328"/>
                <a:ext cx="2906630" cy="820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369071" y="1005795"/>
            <a:ext cx="1148394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Если магнитное поле создается несколькими проводниками с током, то индукция результирующего поля есть векторная сумма индукций полей, создаваемых каждым проводником в отдельности.</a:t>
            </a:r>
            <a:endParaRPr lang="ru-RU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64" y="2112593"/>
            <a:ext cx="3511600" cy="2030144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 rot="10800000" flipV="1">
            <a:off x="6919245" y="2272364"/>
            <a:ext cx="5002138" cy="1938992"/>
          </a:xfrm>
          <a:prstGeom prst="rect">
            <a:avLst/>
          </a:prstGeom>
          <a:solidFill>
            <a:srgbClr val="FDF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Здесь </a:t>
            </a:r>
            <a:r>
              <a:rPr kumimoji="0" lang="ru-RU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– расстояние от данного участка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Δ</a:t>
            </a:r>
            <a:r>
              <a:rPr kumimoji="0" lang="ru-RU" altLang="ru-RU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до точки наблюдения, α – угол между направлением на точку наблюдения и направлением тока на данном участке, μ</a:t>
            </a:r>
            <a:r>
              <a:rPr kumimoji="0" lang="ru-RU" altLang="ru-RU" sz="20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– магнитная постоянная.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 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7264" y="4142737"/>
            <a:ext cx="11485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35877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просуммировать (проинтегрировать) вклады в магнитное поле всех отдельных участков прямолинейного проводника с током, то получится формула для магнитной индукции поля прямого тока: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1046882" y="4706857"/>
                <a:ext cx="1709186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82" y="4706857"/>
                <a:ext cx="1709186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3418113" y="5822136"/>
            <a:ext cx="5508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центре кругового витка с током:</a:t>
            </a:r>
            <a:r>
              <a:rPr lang="ru-RU" dirty="0">
                <a:solidFill>
                  <a:srgbClr val="000000"/>
                </a:solidFill>
                <a:latin typeface="Times" panose="02020603050405020304" pitchFamily="18" charset="0"/>
              </a:rPr>
              <a:t> 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8926287" y="5630564"/>
                <a:ext cx="1055802" cy="609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287" y="5630564"/>
                <a:ext cx="1055802" cy="6090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2871963" y="5081019"/>
                <a:ext cx="90608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(μ</a:t>
                </a:r>
                <a:r>
                  <a:rPr lang="ru-RU" altLang="ru-RU" sz="2000" baseline="-30000" dirty="0">
                    <a:solidFill>
                      <a:srgbClr val="0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0 </a:t>
                </a:r>
                <a:r>
                  <a:rPr lang="ru-RU" altLang="ru-RU" sz="2000" dirty="0">
                    <a:solidFill>
                      <a:srgbClr val="0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ru-RU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Гн/м = 1, 25663706 Гн/м = 1, 25663706 Н/м</a:t>
                </a:r>
                <a:r>
                  <a:rPr lang="ru-RU" sz="2000" baseline="30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2</a:t>
                </a:r>
                <a:r>
                  <a:rPr lang="ru-RU" sz="2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) </a:t>
                </a: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963" y="5081019"/>
                <a:ext cx="9060814" cy="400110"/>
              </a:xfrm>
              <a:prstGeom prst="rect">
                <a:avLst/>
              </a:prstGeom>
              <a:blipFill>
                <a:blip r:embed="rId7"/>
                <a:stretch>
                  <a:fillRect l="-673" t="-6154" b="-292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89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DVS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8D25B-D939-4B5A-99A4-D892B8B5A57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64" y="231006"/>
            <a:ext cx="747808" cy="56192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1247" y="377927"/>
            <a:ext cx="966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264" y="939851"/>
            <a:ext cx="114515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Задача 1.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По четырем длинным прямым параллельным проводникам, проходящим через вершины квадрата, со стороной 30 см, перпендикулярно его плоскости, проходят одинаковые токи по 10 А, причем по трем проводникам проходят токи в одном направлении, а по четвертому — в противоположном. Определите индукцию магнитного поля в центре квадрата.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92" y="2545351"/>
            <a:ext cx="11741914" cy="140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5" y="2862044"/>
            <a:ext cx="1546994" cy="1575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575" y="271512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Дано: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575" y="3115233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urier New" panose="02070309020205020404" pitchFamily="49" charset="0"/>
                <a:cs typeface="Courier New" panose="02070309020205020404" pitchFamily="49" charset="0"/>
              </a:rPr>
              <a:t>а = 0,3 м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 = 10 A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 - ?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5111" y="2715123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Решение: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2038915" y="3111056"/>
            <a:ext cx="3190867" cy="2590800"/>
            <a:chOff x="1945111" y="3142592"/>
            <a:chExt cx="3190867" cy="259080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6553" y="3142592"/>
              <a:ext cx="3019425" cy="2590800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1945111" y="3225560"/>
              <a:ext cx="396437" cy="1474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5016972" y="2862044"/>
            <a:ext cx="6801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Воспользуемся принципом суперпозиции полей: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816347" y="3251585"/>
                <a:ext cx="2862322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+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347" y="3251585"/>
                <a:ext cx="2862322" cy="414088"/>
              </a:xfrm>
              <a:prstGeom prst="rect">
                <a:avLst/>
              </a:prstGeom>
              <a:blipFill>
                <a:blip r:embed="rId7"/>
                <a:stretch>
                  <a:fillRect t="-11765" b="-441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401224" y="3669003"/>
                <a:ext cx="1240083" cy="775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224" y="3669003"/>
                <a:ext cx="1240083" cy="7757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рямоугольник 26"/>
          <p:cNvSpPr/>
          <p:nvPr/>
        </p:nvSpPr>
        <p:spPr>
          <a:xfrm>
            <a:off x="6812749" y="3953661"/>
            <a:ext cx="5416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 радиус линий магнитной индукции.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5243004" y="4434939"/>
                <a:ext cx="1711366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+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= 0</a:t>
                </a:r>
                <a:endParaRPr lang="ru-RU" sz="2400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004" y="4434939"/>
                <a:ext cx="1711366" cy="506421"/>
              </a:xfrm>
              <a:prstGeom prst="rect">
                <a:avLst/>
              </a:prstGeom>
              <a:blipFill>
                <a:blip r:embed="rId9"/>
                <a:stretch>
                  <a:fillRect t="-1205" r="-4270" b="-26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/>
          <p:cNvSpPr/>
          <p:nvPr/>
        </p:nvSpPr>
        <p:spPr>
          <a:xfrm>
            <a:off x="6812749" y="4484515"/>
            <a:ext cx="5151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— т.к. направлены вдоль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ourier New" panose="02070309020205020404" pitchFamily="49" charset="0"/>
              </a:rPr>
              <a:t>одной прямой в противоположные стороны</a:t>
            </a:r>
            <a:r>
              <a:rPr lang="ru-RU" sz="1200" baseline="-250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5243004" y="5072104"/>
                <a:ext cx="3431709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и 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ru-RU" sz="2400" dirty="0"/>
                  <a:t> - </a:t>
                </a:r>
                <a:r>
                  <a:rPr lang="ru-RU" sz="2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сонаправлены</a:t>
                </a:r>
                <a:r>
                  <a:rPr lang="ru-RU" sz="2400" dirty="0"/>
                  <a:t>.</a:t>
                </a: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004" y="5072104"/>
                <a:ext cx="3431709" cy="506421"/>
              </a:xfrm>
              <a:prstGeom prst="rect">
                <a:avLst/>
              </a:prstGeom>
              <a:blipFill>
                <a:blip r:embed="rId10"/>
                <a:stretch>
                  <a:fillRect t="-1205" r="-1954" b="-26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71325" y="5738069"/>
                <a:ext cx="10027938" cy="602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0,3⋅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=1,9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Тл=19 мкТл.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325" y="5738069"/>
                <a:ext cx="10027938" cy="602281"/>
              </a:xfrm>
              <a:prstGeom prst="rect">
                <a:avLst/>
              </a:prstGeom>
              <a:blipFill>
                <a:blip r:embed="rId11"/>
                <a:stretch>
                  <a:fillRect b="-131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7079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3151</Words>
  <Application>Microsoft Office PowerPoint</Application>
  <PresentationFormat>Широкоэкранный</PresentationFormat>
  <Paragraphs>589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Adobe Garamond Pro Bold</vt:lpstr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</dc:creator>
  <cp:lastModifiedBy>DVS</cp:lastModifiedBy>
  <cp:revision>144</cp:revision>
  <dcterms:created xsi:type="dcterms:W3CDTF">2018-07-25T02:31:23Z</dcterms:created>
  <dcterms:modified xsi:type="dcterms:W3CDTF">2021-06-25T14:49:01Z</dcterms:modified>
</cp:coreProperties>
</file>