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75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293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08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8" r:id="rId47"/>
    <p:sldId id="329" r:id="rId48"/>
    <p:sldId id="330" r:id="rId49"/>
    <p:sldId id="327" r:id="rId50"/>
    <p:sldId id="316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92E7-FDAB-4A4B-8DCF-450F48CFB16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23E2-65EF-482F-9377-1362B3A1B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9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9A21-6F34-4112-A892-4A7AEECD5CFF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2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A09-9FD3-4AD4-AB03-15BAB603CD7F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B0BC-A618-4412-8160-AE0C42EF69A6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026-103A-4CF2-9484-A6C0144B2FCC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5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A78-D92F-4720-93DC-E17AA4209984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9EE0-29A3-4C14-A2C9-9A287540CEBE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4F7-DB71-4D51-9CF4-FB436669B0A2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0BB8-6755-4D5D-ADBE-A2D12DA41990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657-7D78-4781-8E5A-E3F7DE9920CD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9D12-6FF7-40EB-BF5F-E97CF70B7963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89F1-9661-4CD8-9960-035903DB1754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70D-C455-4C0B-8ACD-0DF51CCF96F4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07.png"/><Relationship Id="rId9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" y="1564445"/>
                <a:ext cx="12192000" cy="4312183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105878" y="96253"/>
              <a:ext cx="12012328" cy="66703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64042" y="61188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уч</a:t>
            </a: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962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№72»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53903" y="1956857"/>
            <a:ext cx="7084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atin typeface="Courier New" panose="02070309020205020404" pitchFamily="49" charset="0"/>
              </a:rPr>
              <a:t>МЕХАНИЧЕСКИЕ </a:t>
            </a:r>
          </a:p>
          <a:p>
            <a:pPr lvl="0" algn="ctr"/>
            <a:r>
              <a:rPr lang="ru-RU" sz="5400" b="1" dirty="0" smtClean="0">
                <a:latin typeface="Courier New" panose="02070309020205020404" pitchFamily="49" charset="0"/>
              </a:rPr>
              <a:t>КОЛЕБАНИЯ</a:t>
            </a:r>
            <a:endParaRPr lang="ru-RU" sz="5400" b="1" dirty="0">
              <a:latin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1825" y="5934358"/>
            <a:ext cx="2646365" cy="7386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– информатики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В.С.Дубовик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69777" y="439952"/>
            <a:ext cx="833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Параметры колебательного движения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20130" y="1075033"/>
            <a:ext cx="66232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Следовательно,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 ~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 сторону равновесия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3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3417" y="1096620"/>
            <a:ext cx="4249952" cy="4753300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43696" y="1853507"/>
            <a:ext cx="65861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Зависит ли ускорение колеблющегося 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тела пружинного маятника от силы тяжести?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Из второго закона Ньютона: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4728" y="3546385"/>
            <a:ext cx="2978775" cy="65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8065" y="5493265"/>
            <a:ext cx="6514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где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ru-RU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и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ru-RU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— силы упругости пружины.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142" y="4534488"/>
            <a:ext cx="17459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3200" b="1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3200" b="1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mg</a:t>
            </a:r>
            <a:endParaRPr lang="ru-RU" sz="32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303" y="4554891"/>
            <a:ext cx="17459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3200" b="1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3200" b="1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mg</a:t>
            </a:r>
            <a:endParaRPr lang="ru-RU" sz="32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69777" y="439952"/>
            <a:ext cx="833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Параметры колебательного движения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3" y="2372495"/>
            <a:ext cx="3781168" cy="39294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72590" y="1242539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Проекция на ось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OY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36" y="1618736"/>
            <a:ext cx="11837775" cy="499406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850" y="2372498"/>
            <a:ext cx="1624644" cy="889686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140" y="3323968"/>
            <a:ext cx="6389658" cy="939114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10063" y="4757351"/>
            <a:ext cx="8068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Ускорение    </a:t>
            </a:r>
            <a:r>
              <a:rPr lang="ru-RU" sz="24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тела, колеблющегося на пружине, не зависит от силы тяжести, действующей на это тело, но пропорционально смещению х.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3070" y="4732639"/>
            <a:ext cx="321275" cy="533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4017" y="439952"/>
            <a:ext cx="11046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Свободные колебания математического маятника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7156" y="1029900"/>
            <a:ext cx="1154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4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Математический маятник — модель — материальная точка, подвешенная на нерастяжимой невесомой нити.</a:t>
            </a:r>
            <a:endParaRPr lang="ru-RU" sz="24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82" y="1841157"/>
            <a:ext cx="4532544" cy="4176584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4204" y="1964725"/>
            <a:ext cx="797010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Запись движения колеблющейся точки как функции времени.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Выведем маятник из положения равновесия. Равнодействующая (тангенциальная)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4299" y="3614867"/>
            <a:ext cx="4528029" cy="611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354226" y="4403294"/>
            <a:ext cx="7158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т. е.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ru-RU" sz="2400" baseline="-25000" dirty="0" smtClean="0">
                <a:latin typeface="Courier New" pitchFamily="49" charset="0"/>
                <a:cs typeface="Courier New" pitchFamily="49" charset="0"/>
              </a:rPr>
              <a:t>т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— проекция силы тяжести на касательную к траектории тела. Согласно второму закону динамики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07" y="5602374"/>
            <a:ext cx="2269085" cy="642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4017" y="439952"/>
            <a:ext cx="11046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Свободные колебания математического маятника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9490" y="988541"/>
            <a:ext cx="5820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Так как угол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α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очень мал, 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47" y="1285103"/>
            <a:ext cx="3875903" cy="3361038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508" y="1484741"/>
            <a:ext cx="5610740" cy="665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890" y="2436982"/>
            <a:ext cx="7343678" cy="751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927" y="3472634"/>
            <a:ext cx="1695450" cy="100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3705" y="3481256"/>
            <a:ext cx="2095443" cy="1016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34778" y="4523584"/>
            <a:ext cx="117636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Следовательно,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~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 сторону равновесия.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Ускорение а материальной точки математического маятника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пропорционально смещению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Таким образом, уравнение движения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пружинного и математического маятников имеют одинаковый вид: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а~х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7478" y="439952"/>
            <a:ext cx="4134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Период колебания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164227" y="1075037"/>
            <a:ext cx="3744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Пружинный маятник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512" y="1450030"/>
            <a:ext cx="11520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Предположим, что собственная частота колебаний тела, прикрепленного к пружине,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0183" y="1161534"/>
            <a:ext cx="1470454" cy="141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318899" y="3058983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Период свободных колебаний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9393" y="2557849"/>
            <a:ext cx="1383957" cy="1193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334619" y="4455296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Циклическая частота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1295" y="4213652"/>
            <a:ext cx="1960607" cy="630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397508" y="5703329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Следовательно,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1611" y="5165124"/>
            <a:ext cx="1587597" cy="1087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1254" y="4769711"/>
            <a:ext cx="3168478" cy="1470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5968310" y="56841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Получаем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7478" y="439952"/>
            <a:ext cx="4134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Период колебания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05874" y="1075037"/>
            <a:ext cx="4497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Математический маятник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6865" y="1173893"/>
            <a:ext cx="1705232" cy="1151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264895" y="1600885"/>
            <a:ext cx="829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Собственная частота математического маятника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3383" y="3009557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Циклическая частота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8273" y="4164227"/>
            <a:ext cx="1787927" cy="1408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239836" y="4620053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Следовательно,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24" y="3398108"/>
            <a:ext cx="3520339" cy="2639291"/>
          </a:xfrm>
          <a:prstGeom prst="rect">
            <a:avLst/>
          </a:prstGeom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5914" y="2656702"/>
            <a:ext cx="4952093" cy="1062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8919" y="654908"/>
            <a:ext cx="115412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Законы колебаний математического маятника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1.	При небольшой амплитуде колебаний период колебания не зависит от массы маятника и амплитуды колебаний.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2.	Период колебания прямо пропорционален корню квадратному из длины маятника и обратно пропорционален корню квадратному из ускорения свободного падения.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5988" y="457200"/>
            <a:ext cx="11442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Гармонические колебания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34" y="1116357"/>
            <a:ext cx="4747733" cy="331971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66583" y="1170455"/>
            <a:ext cx="6874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400" i="1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Простейший вид периодических колебаний, при которых периодические изменения во времени физических величин происходят по закону синуса или косинуса, называют гармоническими колебаниями: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572" y="3521675"/>
            <a:ext cx="3044703" cy="543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2303" y="4374291"/>
            <a:ext cx="4152491" cy="580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333630" y="5214545"/>
            <a:ext cx="755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где </a:t>
            </a:r>
            <a:r>
              <a:rPr lang="en-US" sz="2400" b="1" i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ru-RU" sz="2400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1" dirty="0" smtClean="0"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смещение в любой момент времени.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5988" y="457200"/>
            <a:ext cx="11442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Гармонические колебания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34" y="1116357"/>
            <a:ext cx="4747733" cy="331971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66583" y="1170455"/>
            <a:ext cx="6874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400" i="1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Простейший вид периодических колебаний, при которых периодические изменения во времени физических величин происходят по закону синуса или косинуса, называют гармоническими колебаниями: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572" y="3521675"/>
            <a:ext cx="3044703" cy="543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2303" y="4374291"/>
            <a:ext cx="4152491" cy="580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544" y="5274920"/>
            <a:ext cx="10267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81" y="497616"/>
            <a:ext cx="10826449" cy="575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9310"/>
            <a:ext cx="1219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atin typeface="Courier New" panose="02070309020205020404" pitchFamily="49" charset="0"/>
              </a:rPr>
              <a:t>МЕХАНИЧЕСКИЕ КОЛЕБАНИЯ</a:t>
            </a:r>
          </a:p>
          <a:p>
            <a:pPr algn="ctr"/>
            <a:r>
              <a:rPr lang="ru-RU" sz="3200" b="1" i="0" u="none" strike="noStrike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Содержание теоретического материала</a:t>
            </a:r>
          </a:p>
          <a:p>
            <a:pPr marL="1519238" indent="-457200">
              <a:buAutoNum type="arabicPeriod"/>
            </a:pPr>
            <a:r>
              <a:rPr lang="ru-RU" sz="2000" b="0" i="0" u="none" strike="noStrike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Колебательные системы.</a:t>
            </a:r>
          </a:p>
          <a:p>
            <a:pPr marL="1519238" indent="-457200">
              <a:buFontTx/>
              <a:buAutoNum type="arabicPeriod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Условия возникновения механических колебаний.</a:t>
            </a:r>
          </a:p>
          <a:p>
            <a:pPr marL="1519238" indent="-444500">
              <a:buFontTx/>
              <a:buAutoNum type="arabicPeriod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Превращение энергии при колебательном движении.</a:t>
            </a:r>
          </a:p>
          <a:p>
            <a:pPr marL="1519238" indent="-444500">
              <a:buFontTx/>
              <a:buAutoNum type="arabicPeriod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Свободные колебания математического маятника.</a:t>
            </a:r>
          </a:p>
          <a:p>
            <a:pPr marL="1519238" indent="-444500">
              <a:buFontTx/>
              <a:buAutoNum type="arabicPeriod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Свободные колебания пружинного маятника.</a:t>
            </a:r>
          </a:p>
          <a:p>
            <a:pPr marL="1519238" indent="-444500">
              <a:buFontTx/>
              <a:buAutoNum type="arabicPeriod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Гармонические колебания.</a:t>
            </a:r>
          </a:p>
          <a:p>
            <a:pPr marL="1519238" indent="-444500">
              <a:buFontTx/>
              <a:buAutoNum type="arabicPeriod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Преобразование энергии при гармонических колебаниях.</a:t>
            </a:r>
          </a:p>
          <a:p>
            <a:pPr marL="1519238" indent="-444500">
              <a:buFontTx/>
              <a:buAutoNum type="arabicPeriod"/>
            </a:pP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marL="1519238" indent="-444500">
              <a:buFontTx/>
              <a:buAutoNum type="arabicPeriod"/>
            </a:pP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marL="1519238" indent="-457200">
              <a:buAutoNum type="arabicPeriod"/>
            </a:pPr>
            <a:endParaRPr lang="ru-RU" sz="2000" b="0" i="0" u="none" strike="noStrike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I:\2018-2019\Физика_11 класс\DIsk\Copy of My Project\CD_Root\AutoPlay\animacii\img_kolebaniya\mayatni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585" y="4185593"/>
            <a:ext cx="211455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71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470" y="654908"/>
            <a:ext cx="11682114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606" y="509459"/>
            <a:ext cx="8515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08" y="1276737"/>
            <a:ext cx="6794891" cy="334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0" y="1767531"/>
            <a:ext cx="52006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606" y="509459"/>
            <a:ext cx="8515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26" y="1150080"/>
            <a:ext cx="60483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790" y="1210962"/>
            <a:ext cx="5553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2514" y="3479457"/>
            <a:ext cx="5495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08" y="1037968"/>
            <a:ext cx="12101665" cy="42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5989" y="598099"/>
            <a:ext cx="11479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Резонанс</a:t>
            </a: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Резкое возрастание амплитуды вынужденных колебаний тела при совпадении частоты изменения действующей на это тело внешней силы с собственной частотой свободных колебаний данного тела — механический резонанс.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700" y="2582562"/>
            <a:ext cx="6385915" cy="34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831" y="185351"/>
            <a:ext cx="4844107" cy="26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373" y="2746676"/>
            <a:ext cx="8610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6011" y="641690"/>
            <a:ext cx="1145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Использование резонанса</a:t>
            </a: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Раскачивание качелей.</a:t>
            </a: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Машины для утрамбовки бетона.</a:t>
            </a: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Частотомеры.</a:t>
            </a:r>
          </a:p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Борьба с резонансом</a:t>
            </a: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Уменьшить резонанс можно, увеличив силу трения или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360" y="3226142"/>
            <a:ext cx="2326261" cy="80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53080" y="4112568"/>
            <a:ext cx="1133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На мостах поезда движутся с определенной скоростью</a:t>
            </a:r>
            <a:r>
              <a:rPr lang="ru-RU" baseline="-25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Контрольные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18" y="840431"/>
            <a:ext cx="114513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1.1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процессы называются колебаниями?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колебания называются периодическими?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1.3.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колебания называются механическими?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1.4.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 происходят колебания пружинного маятника?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1.5.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преобразования энергии происходят при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колебаниях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пружинного маятника?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1.6.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Что называется математическим маятником? Как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происходят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его колебания?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1.7.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Каково направление равнодействующей сил,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действующих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на груз математического маятника в моменты, когда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этот груз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а) находится в крайних положениях, б) проходит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через положение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равновесия?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1.8.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преобразования энергии происходят при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движениях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математического маятника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Контрольные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18" y="840431"/>
            <a:ext cx="11451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1.9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Исходя из описания процессов, происходящих в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пружинном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и математическом маятниках, сформулируйте общие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закономерности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и условия, при которых происходят колебания.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1.10.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Дайте определения основных параметров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колебаний: период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частота (и связь между ними), амплитуда, смещение.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1.11.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Проведя аналогию между вращательным и колебательным движениями материальной точки, получите формулу зависимости величины смещения от времени.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318" y="3746385"/>
            <a:ext cx="11451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1.12.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Что называется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фазой колебательного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движения?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1.13.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Нарисуйте график зависимости смещения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колеблющейся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точки от фазы колебания </a:t>
            </a:r>
            <a:r>
              <a:rPr lang="el-GR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ω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1.14.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Запишите уравнение для собственных колебаний,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используя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второй закон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Ньютона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без учета потерь.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1.15.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колебания называются гармоническими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Контрольные 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097" y="938160"/>
            <a:ext cx="11616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1.16.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Напишите формулы, определяющие период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колебаний пружинного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и математического маятников.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1.17.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Является ли движение материального тела при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гармонических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колебаниях равнопеременным?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1.18.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Получите формулы зависимости скорости 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ускорения от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времени при гармонических колебаниях.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1.19.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Что такое начальная фаза колебаний?</a:t>
            </a:r>
          </a:p>
        </p:txBody>
      </p:sp>
    </p:spTree>
    <p:extLst>
      <p:ext uri="{BB962C8B-B14F-4D97-AF65-F5344CB8AC3E}">
        <p14:creationId xmlns:p14="http://schemas.microsoft.com/office/powerpoint/2010/main" val="12793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93098" y="427596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Колебательные системы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73" y="1213280"/>
            <a:ext cx="5101650" cy="3185726"/>
          </a:xfrm>
          <a:prstGeom prst="rect">
            <a:avLst/>
          </a:prstGeom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60637" y="1124464"/>
            <a:ext cx="59188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Механические колебания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это движения, которые точно или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приблизительно повторяются через определенные интервалы 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Вынужденные колебания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это колебания, которые происходят под действием внешней, периодически изменяющейся силы.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motor4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03" y="4128186"/>
            <a:ext cx="15716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Контрольные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891" y="936874"/>
            <a:ext cx="11539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1.20.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Какова наименьшая разность фаз колебаний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маятников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изображенных на рис.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VII.1 </a:t>
            </a:r>
            <a:r>
              <a:rPr lang="ru-RU" sz="2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а,б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. Смещение каждого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маятника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рисунках равно амплитуде. Сохранится ли со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временем разность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фаз неизменной для обоих случаев?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66" y="2707417"/>
            <a:ext cx="83724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Контрольные 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891" y="900828"/>
            <a:ext cx="115909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1.21.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Два пружинных маятника колеблются по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вертикали с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одинаковыми периодами. Второй маятник начинает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колебаться с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опозданием а) на два периода: б) на половину периода. Что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можно сказать о направлениях скоростей этих маятников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относительно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друг друга в любой момент времени?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1.22.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колебания называются свободными?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1.23.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колебания являются затухающими?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1.24.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Какие колебания называются вынужденными?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890" y="3797852"/>
            <a:ext cx="11590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1.25.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В чем заключается явление, называемое резонансом?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1.26.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Чем объясняется резкое возрастание амплитуды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вынужденных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колебаний при резонансе?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1.27.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Чему равна разность фаз между гармоническими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колебаниями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вынуждающей силы и смещением при резонансе?</a:t>
            </a:r>
          </a:p>
          <a:p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Контрольные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345" y="890497"/>
            <a:ext cx="11522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1.28.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Если вы несете воду в ведре, то она может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начать сильно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расплескиваться. Если сменить темп ходьбы, то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расплескивание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уменьшится или прекратится. Почему это происходит?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344" y="1970527"/>
            <a:ext cx="11522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1.29.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На горизонтальную каменную плиту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вертикально падает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стальной шарик и упруго отскакивает от нее, затем снова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падает, отскакивает и т.д. Можно ли считать движения шарика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гар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мон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ически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ми ко л ебан и я м и 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1.30.	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Для какой цели «чечевица» маятника часов </a:t>
            </a:r>
            <a:r>
              <a:rPr lang="ru-RU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пе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закреп-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ляется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неподвижно на его стержне, а надевается на него так,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что ее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можно перемещать по этому стержню вверх-вниз 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закреплять на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любой высоте?</a:t>
            </a:r>
          </a:p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1.31.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Как будет изменяться ход маятниковых часов при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наступлении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летних жарких дней по сравнению с холодными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зимними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днями, если часы установлены в неутепленном помещении?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Стержень маятника металлический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073" y="931670"/>
            <a:ext cx="11488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Материальная точка совершает колебания по закону х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6sinl0</a:t>
            </a:r>
            <a:r>
              <a:rPr lang="el-GR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см. Найдите амплитуду, частоту, период колебаний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и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начальную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фазу. Постройте график зависимости смещения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материальной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точки от времени. В какие моменты времени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смещения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точки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от положения равновесия станут равными 4,5 см и 3 см?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8" y="3341406"/>
            <a:ext cx="3155002" cy="30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073" y="3004561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Дано: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073" y="3426864"/>
            <a:ext cx="2840054" cy="133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2911" y="5007833"/>
            <a:ext cx="2840054" cy="1232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3004561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43" y="3488624"/>
            <a:ext cx="4076700" cy="666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67" y="4122283"/>
            <a:ext cx="2066925" cy="5238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419" y="4104393"/>
            <a:ext cx="1685925" cy="523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344" y="4122283"/>
            <a:ext cx="1685925" cy="5238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156" y="4664048"/>
            <a:ext cx="2076450" cy="4762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7256" y="5204880"/>
            <a:ext cx="2076450" cy="4762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068" y="5729754"/>
            <a:ext cx="1952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1" y="1351386"/>
            <a:ext cx="3155002" cy="30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6426" y="859567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Дано: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4521" y="859567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995" y="1248806"/>
            <a:ext cx="6400800" cy="3743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7565" y="4858149"/>
            <a:ext cx="10256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Найдем, в какой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момент времени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ru-RU" sz="2400" baseline="-25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смещение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точки равно х</a:t>
            </a:r>
            <a:r>
              <a:rPr lang="ru-RU" sz="2400" baseline="-25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4,5см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41" y="5689146"/>
            <a:ext cx="3705225" cy="5810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381" y="5689145"/>
            <a:ext cx="3705225" cy="5810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231" y="5659335"/>
            <a:ext cx="40767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1" y="1351386"/>
            <a:ext cx="3155002" cy="30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6426" y="859567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Дано: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4521" y="859567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680" y="1524245"/>
            <a:ext cx="3705225" cy="5810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680" y="2105270"/>
            <a:ext cx="3705225" cy="5810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680" y="2686295"/>
            <a:ext cx="4076700" cy="58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680" y="3267320"/>
            <a:ext cx="5734050" cy="581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680" y="3890792"/>
            <a:ext cx="5734050" cy="581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641" y="4650731"/>
            <a:ext cx="4581525" cy="581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3970" y="5148517"/>
            <a:ext cx="6991350" cy="5810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641" y="5684852"/>
            <a:ext cx="3305175" cy="581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8705" y="5742123"/>
            <a:ext cx="54864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9073" y="606929"/>
            <a:ext cx="11573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Период гармонических колебаний материальной точки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равен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0,4 с, амплитуда 10 см, начальная фаза равна нулю. Запишите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уравнение для мгновенных значений смещения точки от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положения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равновесия. Найдите смещение через 0,1 с после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начала колебаний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. В начальный момент времени точка находилась в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положении равновесия.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8" y="3222625"/>
            <a:ext cx="4286250" cy="31337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073" y="2807329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Дано: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77168" y="2807329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164" y="3302658"/>
            <a:ext cx="3780091" cy="2029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2910" y="5639947"/>
            <a:ext cx="3715689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43" y="3232252"/>
            <a:ext cx="4076700" cy="666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14" y="3871949"/>
            <a:ext cx="4543425" cy="561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24" y="4513409"/>
            <a:ext cx="3429000" cy="5619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24" y="4971987"/>
            <a:ext cx="1981200" cy="5619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5640689"/>
            <a:ext cx="7620000" cy="5619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11816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2910" y="5639947"/>
            <a:ext cx="3715689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910" y="660487"/>
            <a:ext cx="1143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3.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По графику, изображенному на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рисунке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амплитуду колебаний материальной точки, период и частоту.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Напишите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уравнение для мгновенных значений смещения в данном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колебательном процессе.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0" y="2346439"/>
            <a:ext cx="7124700" cy="3829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84919" y="2411008"/>
            <a:ext cx="26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Т = </a:t>
            </a:r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0,8 с.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22092" y="2995783"/>
            <a:ext cx="5204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</a:t>
            </a:r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1/0,8 = 1,25 Гц. 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3658740"/>
            <a:ext cx="4057650" cy="55245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884918" y="4293248"/>
            <a:ext cx="3660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sz="3200" b="1" baseline="-25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0,</a:t>
            </a:r>
            <a:r>
              <a:rPr lang="en-US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3 </a:t>
            </a:r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м. 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08" y="4974502"/>
            <a:ext cx="40576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9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2910" y="5639947"/>
            <a:ext cx="3715689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909" y="807961"/>
            <a:ext cx="11538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Это же уравнение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можно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записать и по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закону синуса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введя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начальную фазу.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Чтобы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синусоида совпала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с </a:t>
            </a:r>
            <a:r>
              <a:rPr lang="ru-RU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косинусоидой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ее</a:t>
            </a:r>
            <a:b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надо «подвинуть» на </a:t>
            </a:r>
            <a:r>
              <a:rPr lang="el-GR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π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/2 вперед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0" y="2039497"/>
            <a:ext cx="7277100" cy="3600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62" y="2170373"/>
            <a:ext cx="5295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910" y="734426"/>
            <a:ext cx="11589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4.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Два маятника, длины которых отличаются на 22 см,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совершают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в одном и том же месте за некоторое время один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30 колебаний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другой — 36 колебаний. Найдите длины маятников.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0" y="2607265"/>
            <a:ext cx="4229100" cy="30765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3338" y="2051047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Дано: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1433" y="2051047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338" y="2697109"/>
            <a:ext cx="3780091" cy="2029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7414" y="5018866"/>
            <a:ext cx="3780091" cy="78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725" y="2672113"/>
            <a:ext cx="2476500" cy="628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623" y="3340060"/>
            <a:ext cx="2476500" cy="15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010" y="3324205"/>
            <a:ext cx="2562225" cy="152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514" y="4965070"/>
            <a:ext cx="2190750" cy="571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646" y="4741232"/>
            <a:ext cx="21907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93098" y="427596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Колебательные системы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21276" y="1000897"/>
            <a:ext cx="11565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Свободные колебания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это колебания, которые возникают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системе под действием внутренних сил, после того как система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была выведена из положения устойчивого равновесия.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42990" y="2359137"/>
            <a:ext cx="1866578" cy="359681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619346" y="2491688"/>
            <a:ext cx="2471637" cy="342719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461395" y="2144610"/>
            <a:ext cx="2372790" cy="420676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52" y="2443352"/>
            <a:ext cx="3149043" cy="34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" y="1366899"/>
            <a:ext cx="4229100" cy="30765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6785" y="810681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Дано: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4880" y="810681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04" y="1578252"/>
            <a:ext cx="2476500" cy="628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02" y="2246199"/>
            <a:ext cx="2476500" cy="15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389" y="2230344"/>
            <a:ext cx="2562225" cy="152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893" y="3871209"/>
            <a:ext cx="2190750" cy="571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7517" y="3668912"/>
            <a:ext cx="2190750" cy="1019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262" y="4764752"/>
            <a:ext cx="3571875" cy="1438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7855" y="4764751"/>
            <a:ext cx="2790825" cy="1438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517" y="4764750"/>
            <a:ext cx="32004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" y="1366899"/>
            <a:ext cx="4229100" cy="30765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6785" y="810681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Дано: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4880" y="810681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17" y="1366597"/>
            <a:ext cx="3200400" cy="1438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717" y="2637511"/>
            <a:ext cx="2847975" cy="1295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837" y="4132224"/>
            <a:ext cx="3857625" cy="723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33" y="4856124"/>
            <a:ext cx="2600325" cy="121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330" y="5150462"/>
            <a:ext cx="7048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345" y="771163"/>
            <a:ext cx="11548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5.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Как надо изменить длину математического маятника,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чтобы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его период увеличился в 2 раза?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238" y="1681654"/>
            <a:ext cx="1154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Для того, чтобы период математического маятника стал </a:t>
            </a:r>
            <a:r>
              <a:rPr lang="ru-RU" b="1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больше в </a:t>
            </a:r>
            <a:r>
              <a:rPr lang="ru-RU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два раза, его длину надо увеличить в 4 раза.</a:t>
            </a:r>
          </a:p>
        </p:txBody>
      </p:sp>
    </p:spTree>
    <p:extLst>
      <p:ext uri="{BB962C8B-B14F-4D97-AF65-F5344CB8AC3E}">
        <p14:creationId xmlns:p14="http://schemas.microsoft.com/office/powerpoint/2010/main" val="31405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891" y="691669"/>
            <a:ext cx="11539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6.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Как изменится период колебаний математического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маятника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при переносе его от основания холма на вершину?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Высота холма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1 км. Радиус Земли 6400 км.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6" y="2476773"/>
            <a:ext cx="3171825" cy="2257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7" y="1891998"/>
            <a:ext cx="7504826" cy="755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91" y="2476773"/>
            <a:ext cx="2617862" cy="1197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36" y="3970863"/>
            <a:ext cx="2617862" cy="7633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7840" y="2630662"/>
            <a:ext cx="5848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Т — период маятника на высоте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h,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Т</a:t>
            </a:r>
            <a:r>
              <a:rPr lang="ru-RU" sz="2400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—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у основания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холма. Отношение периодов равно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299" y="3848297"/>
            <a:ext cx="2238375" cy="12096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28" y="4868024"/>
            <a:ext cx="5238750" cy="1209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567" y="5004296"/>
            <a:ext cx="28384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23" y="106894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 решения задач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7" y="1891998"/>
            <a:ext cx="7504826" cy="755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187" y="691669"/>
            <a:ext cx="1162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7.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Пружина под действием груза удлинилась на 1 см.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с каким периодом начнет совершать колебания этот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груз на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пружине, если его вывести из положения равновесия.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7" y="2563604"/>
            <a:ext cx="3886200" cy="1457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91" y="2476774"/>
            <a:ext cx="3617720" cy="6155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91" y="3492205"/>
            <a:ext cx="3617720" cy="6155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842" y="2562806"/>
            <a:ext cx="2428875" cy="5429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687" y="1447307"/>
            <a:ext cx="1581150" cy="47053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238" y="3229172"/>
            <a:ext cx="2390775" cy="619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4897" y="4037318"/>
            <a:ext cx="2390775" cy="6191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169" y="4991411"/>
            <a:ext cx="1800225" cy="9429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0537" y="4743529"/>
            <a:ext cx="4381500" cy="13335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284897" y="4896740"/>
            <a:ext cx="1967140" cy="1180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5264" y="5177148"/>
            <a:ext cx="21526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46309" y="423089"/>
            <a:ext cx="882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Задачи для самостоятельного решения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07864"/>
            <a:ext cx="11590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</a:rPr>
              <a:t>1.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рисунке изображены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графики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зависимости смещения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колеблющейся точки от времени. По графику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амплитуду, период и частоту колебания. Напишите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уравнение каждого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колебания по закону синуса и косинуса.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97" y="2561774"/>
            <a:ext cx="10971079" cy="37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46309" y="423089"/>
            <a:ext cx="882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Задачи для самостоятельного решения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07864"/>
            <a:ext cx="11590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</a:rPr>
              <a:t>1.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рисунке изображены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графики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зависимости смещения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колеблющейся точки от времени. По графику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амплитуду, период и частоту колебания. Напишите </a:t>
            </a: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уравнение каждого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колебания по закону синуса и косинуса.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98725"/>
            <a:ext cx="114681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46309" y="423089"/>
            <a:ext cx="882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Задачи для самостоятельного решения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1007864"/>
            <a:ext cx="11782697" cy="44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46309" y="423089"/>
            <a:ext cx="882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Задачи для самостоятельного решения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1" y="1007864"/>
            <a:ext cx="11899583" cy="37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6989" y="542730"/>
            <a:ext cx="11293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Ответы к задачам для самостоятельного решения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7" y="1160652"/>
            <a:ext cx="11904247" cy="2528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7" y="3722052"/>
            <a:ext cx="11049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93098" y="427596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Колебательные системы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21276" y="1000897"/>
            <a:ext cx="11565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Свободные колебания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это колебания, которые возникают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системе под действием внутренних сил, после того как система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была выведена из положения устойчивого равновесия.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70703" y="2097533"/>
            <a:ext cx="11491784" cy="1683634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86771" y="4108991"/>
            <a:ext cx="11313932" cy="17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5615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Источники и литература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64" y="1247686"/>
            <a:ext cx="103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en-US" dirty="0"/>
              <a:t>https://physics.ru/courses/op25part2/content/chapter1/section/paragraph17/theory.html#.W1lsutUzaUm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2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5185" y="402882"/>
            <a:ext cx="11046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Условия возникновения механических колебаний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5651895" y="1780060"/>
            <a:ext cx="6300470" cy="4064000"/>
          </a:xfrm>
          <a:prstGeom prst="rect">
            <a:avLst/>
          </a:prstGeom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34778" y="1099751"/>
            <a:ext cx="60671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Наличие положения устойчивого равновесия, при котором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равнодействующая равна нулю.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Хотя бы одна сила должна зависеть от координат.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Наличие в колеблющейся материальной точке избыточной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энергии.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Если вывести тело из положения равновесия, то равнодействующая не равна нулю.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Силы трения в системе малы.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6901" y="402882"/>
            <a:ext cx="11540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Превращение энергии при колебательном движении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11234" y="867847"/>
            <a:ext cx="9546917" cy="4260208"/>
          </a:xfrm>
          <a:prstGeom prst="rect">
            <a:avLst/>
          </a:prstGeom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0232" y="4732635"/>
            <a:ext cx="5506541" cy="580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488" y="5375189"/>
            <a:ext cx="6244770" cy="801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69777" y="439952"/>
            <a:ext cx="833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Параметры колебательного движения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1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210" y="1316509"/>
            <a:ext cx="4806774" cy="3560233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48279" y="1161536"/>
            <a:ext cx="677150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1.	Смещение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отклонение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колеблющейся точки от положения равновесия в данный момент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555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Амплитуда х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наибольшее смещение от положения равновесия.</a:t>
            </a:r>
          </a:p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3. Период Т — время одного полного</a:t>
            </a:r>
            <a:br>
              <a:rPr lang="ru-R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колебания. Выражается в секундах (с).</a:t>
            </a:r>
          </a:p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4. Частота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ѵ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— число полных колебаний за единицу времени. Выражается в герцах (Гц).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0205" y="5066269"/>
            <a:ext cx="1322173" cy="1159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0925" y="4930344"/>
            <a:ext cx="3754971" cy="1322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69777" y="439952"/>
            <a:ext cx="833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Параметры колебательного движения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7469" y="1267253"/>
            <a:ext cx="11512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5. Величину                     называют циклической (круговой) частотой колебаний. Циклическая частота равна числу колебаний, совершаемых материальной точкой за   с.  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4918" y="1198605"/>
            <a:ext cx="3641127" cy="630195"/>
          </a:xfrm>
          <a:prstGeom prst="rect">
            <a:avLst/>
          </a:prstGeom>
          <a:noFill/>
        </p:spPr>
      </p:pic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1878227"/>
            <a:ext cx="407773" cy="667265"/>
          </a:xfrm>
          <a:prstGeom prst="rect">
            <a:avLst/>
          </a:prstGeom>
          <a:noFill/>
        </p:spPr>
      </p:pic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111210" y="2372494"/>
            <a:ext cx="118377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6.Колебательное движение, которое вновь повторяется, называют полным колебанием.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0Пример колебательного движения — свободные колебания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пружинного маятника: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6033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0407" y="4287780"/>
            <a:ext cx="5479618" cy="1087395"/>
          </a:xfrm>
          <a:prstGeom prst="rect">
            <a:avLst/>
          </a:prstGeom>
          <a:noFill/>
        </p:spPr>
      </p:pic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1579" y="4378141"/>
            <a:ext cx="2038577" cy="1009392"/>
          </a:xfrm>
          <a:prstGeom prst="rect">
            <a:avLst/>
          </a:prstGeom>
          <a:noFill/>
        </p:spPr>
      </p:pic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0" y="9429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0" y="18859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6037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919" y="5239264"/>
            <a:ext cx="2146199" cy="1062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2495519" y="5555046"/>
            <a:ext cx="977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- уравнение свободных колебаний пружинного маятника.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3941807" y="3546388"/>
            <a:ext cx="59650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3325" algn="r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kumimoji="0" lang="ru-RU" sz="2400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х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закон Гука;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3325" algn="r"/>
              </a:tabLst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второй закон динамики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33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1133</Words>
  <Application>Microsoft Office PowerPoint</Application>
  <PresentationFormat>Широкоэкранный</PresentationFormat>
  <Paragraphs>277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235</cp:revision>
  <dcterms:created xsi:type="dcterms:W3CDTF">2018-07-25T02:31:23Z</dcterms:created>
  <dcterms:modified xsi:type="dcterms:W3CDTF">2021-06-23T04:05:32Z</dcterms:modified>
</cp:coreProperties>
</file>