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6" r:id="rId9"/>
    <p:sldId id="280" r:id="rId10"/>
    <p:sldId id="262" r:id="rId11"/>
    <p:sldId id="263" r:id="rId12"/>
    <p:sldId id="264" r:id="rId13"/>
    <p:sldId id="281" r:id="rId14"/>
    <p:sldId id="267" r:id="rId15"/>
    <p:sldId id="27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4" r:id="rId37"/>
    <p:sldId id="305" r:id="rId38"/>
    <p:sldId id="302" r:id="rId39"/>
    <p:sldId id="303" r:id="rId40"/>
    <p:sldId id="306" r:id="rId41"/>
    <p:sldId id="307" r:id="rId42"/>
    <p:sldId id="308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3D7"/>
    <a:srgbClr val="F0E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70F90-DDD4-4727-ABDD-B9CC66D33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E78280-B50A-4681-90B3-3805B860E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A5106-47EF-4C5D-88DF-E8B32954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327CB0-3AAD-4665-BD68-F2E9D93D4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127BD9-EB08-4705-A200-63DCF435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3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D649E-BDFC-47A3-91E5-F4A38C46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8C0FAD-BCFF-4040-8CE8-71E6A3BFC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15058-00B9-45B5-A41D-965DCD50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E217DE-191A-4948-8A96-EF210ADD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F17756-F787-40CF-89F9-5C03EA32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33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1CCB7F-85E1-4CB5-8F42-76491CBBA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36032C-CFE2-4D7E-957D-7F92FFA8E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76203-89FE-41AF-962F-0EEE57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DAD55-7BCF-4B5F-8FA4-E510524C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24F6C-FE08-48E4-A1C4-AFB330F5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4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191DA-0405-4D99-B72C-A8F47307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45448-0F36-40DA-BAD4-716B867C4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0522CA-E5FB-448A-98D3-9393E3E9D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673AA1-189C-4611-8EBE-52610CD0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4933EA-214E-4C9A-ABCF-B7118954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4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98641-37CE-49D7-85FB-45CD5068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216408-F90C-4BAA-A72B-1556740EB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FAE46A-03F0-4DD5-AB8A-EEC00115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85317-1378-4152-98E0-BA91E1CB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20766-52E6-421A-ACE2-4166B559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1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AC24B-3946-49E4-8F3F-4AD1BE38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8B072-F184-4CCE-9BA8-EF5BDBBC0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1265D6-4235-444A-A6B7-DC2344FDB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6BC4CB-0042-4640-8088-0C203F7FD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38A5E9-164C-4D19-A5CA-B8155939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1EF03-A7BA-4E1C-BDAE-AFB0D546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0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AE767-234A-4480-99D7-D1610759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7DA190-3166-41BA-B4E1-D1719C58F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96324F-351A-4E20-9455-3F1855156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40C4E2-58C9-4691-96A2-A07B58FC4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D46243-2D21-4A9A-BC92-55D8D7B35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888564-F896-49CB-95C6-88DD7323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28D9DA-B0A7-4A0A-A4AD-E41E831E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5605BC-D4C2-4D35-9C77-A454E0FA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0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D6F22-2828-43A2-BBB1-B7AE0D9E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AFFDE5-DDB1-4145-B175-D7C6E439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718B57-327B-49D2-B7E2-5FA6FF3E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5321E2-0922-462A-AF8B-4DB601B3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3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E32D08-93A0-4503-A35E-CF9A533A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BDC5D1-CFF1-4183-81E7-D749BD65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5B4883-798A-44E1-B5E4-E1C73639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4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47F52-EA69-4B65-A330-855F7B28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8EE6A2-59CC-4EF4-8D9A-8F5DEE077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DB437C-345C-4F39-9A19-9B81A1F89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86BDF2-61E6-4530-9B5F-4008EB8E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7609F-A4C5-4F5A-822B-2C37CA39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C71651-EC45-4EEA-8C1E-894F4FF4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4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82F6D-2DB6-4285-8EB0-86B5CDF5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314C85-0FAF-44B2-8828-89DD6E4F9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785D4F-D11E-450B-927A-17903A016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9F2E6C-2AB2-486B-A44F-B8498510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97B58-C47D-4C01-9CAE-9DD10AE5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07D334-EE5E-47D4-AED7-F1097D32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1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E24E2-B43F-45C2-B99D-A9828FB0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4502EE-7BCD-4F73-9AA8-2BE0BB351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1B5B07-A2E6-4C6C-AAB0-4D8D24F87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7EEAA-0F54-4DE2-AEDB-3ADDD7414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3860B-E4AF-4104-96B6-F5B066F2A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25.png"/><Relationship Id="rId12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67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1C86CBD-3202-4E8B-9468-2C2504F19253}"/>
              </a:ext>
            </a:extLst>
          </p:cNvPr>
          <p:cNvSpPr txBox="1"/>
          <p:nvPr/>
        </p:nvSpPr>
        <p:spPr>
          <a:xfrm>
            <a:off x="265471" y="587806"/>
            <a:ext cx="117495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75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При уменьшении абсолютной температуры на 300 К средняя кинетическая энергия поступательного теплового движения молекул неона уменьшилась в 1,5 раза. Какова начальная температура газа?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B273B8-5A43-4873-AFB6-33E6C46D3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1" y="514964"/>
            <a:ext cx="684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3DED76-75A2-4AAA-AF89-8F03A02DEF4C}"/>
              </a:ext>
            </a:extLst>
          </p:cNvPr>
          <p:cNvSpPr txBox="1"/>
          <p:nvPr/>
        </p:nvSpPr>
        <p:spPr>
          <a:xfrm>
            <a:off x="9458632" y="5929284"/>
            <a:ext cx="2733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Ответ: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sz="240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K</a:t>
            </a:r>
            <a:endParaRPr lang="ru-RU" sz="240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55D788-5B7D-40BF-9A45-057B38D690B4}"/>
                  </a:ext>
                </a:extLst>
              </p:cNvPr>
              <p:cNvSpPr txBox="1"/>
              <p:nvPr/>
            </p:nvSpPr>
            <p:spPr>
              <a:xfrm>
                <a:off x="4134464" y="2088742"/>
                <a:ext cx="2957220" cy="751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55D788-5B7D-40BF-9A45-057B38D69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464" y="2088742"/>
                <a:ext cx="2957220" cy="7516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31C9A1-D11C-43E9-A57E-D27C27D0F840}"/>
                  </a:ext>
                </a:extLst>
              </p:cNvPr>
              <p:cNvSpPr txBox="1"/>
              <p:nvPr/>
            </p:nvSpPr>
            <p:spPr>
              <a:xfrm>
                <a:off x="2305664" y="3023761"/>
                <a:ext cx="1393458" cy="810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к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к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=1,5;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31C9A1-D11C-43E9-A57E-D27C27D0F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64" y="3023761"/>
                <a:ext cx="1393458" cy="8104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D2451C-27F2-4371-9896-2E1DEB240A55}"/>
                  </a:ext>
                </a:extLst>
              </p:cNvPr>
              <p:cNvSpPr txBox="1"/>
              <p:nvPr/>
            </p:nvSpPr>
            <p:spPr>
              <a:xfrm>
                <a:off x="4159190" y="3082367"/>
                <a:ext cx="1981055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=1,5;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D2451C-27F2-4371-9896-2E1DEB240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190" y="3082367"/>
                <a:ext cx="1981055" cy="751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7097C0-C0B5-465D-A1CD-F1E69BB51D8C}"/>
                  </a:ext>
                </a:extLst>
              </p:cNvPr>
              <p:cNvSpPr txBox="1"/>
              <p:nvPr/>
            </p:nvSpPr>
            <p:spPr>
              <a:xfrm>
                <a:off x="6720349" y="3082367"/>
                <a:ext cx="2114169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−300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=1,5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7097C0-C0B5-465D-A1CD-F1E69BB51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349" y="3082367"/>
                <a:ext cx="2114169" cy="751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EF4543-BA68-4DA4-9D1B-197117706D62}"/>
                  </a:ext>
                </a:extLst>
              </p:cNvPr>
              <p:cNvSpPr txBox="1"/>
              <p:nvPr/>
            </p:nvSpPr>
            <p:spPr>
              <a:xfrm>
                <a:off x="2750406" y="4439681"/>
                <a:ext cx="23993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=1,5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−450;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EF4543-BA68-4DA4-9D1B-197117706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406" y="4439681"/>
                <a:ext cx="2399311" cy="369332"/>
              </a:xfrm>
              <a:prstGeom prst="rect">
                <a:avLst/>
              </a:prstGeom>
              <a:blipFill>
                <a:blip r:embed="rId7"/>
                <a:stretch>
                  <a:fillRect l="-2538" r="-2030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FB6E4F-C138-43CB-9295-61FFF2AD1435}"/>
                  </a:ext>
                </a:extLst>
              </p:cNvPr>
              <p:cNvSpPr txBox="1"/>
              <p:nvPr/>
            </p:nvSpPr>
            <p:spPr>
              <a:xfrm>
                <a:off x="5800863" y="4439681"/>
                <a:ext cx="33590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=450;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=900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FB6E4F-C138-43CB-9295-61FFF2AD1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863" y="4439681"/>
                <a:ext cx="3359061" cy="369332"/>
              </a:xfrm>
              <a:prstGeom prst="rect">
                <a:avLst/>
              </a:prstGeom>
              <a:blipFill>
                <a:blip r:embed="rId8"/>
                <a:stretch>
                  <a:fillRect l="-1815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D427F5-696B-4C8A-8556-6889599B1ACD}"/>
                  </a:ext>
                </a:extLst>
              </p:cNvPr>
              <p:cNvSpPr txBox="1"/>
              <p:nvPr/>
            </p:nvSpPr>
            <p:spPr>
              <a:xfrm>
                <a:off x="10746658" y="5929283"/>
                <a:ext cx="7633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900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D427F5-696B-4C8A-8556-6889599B1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6658" y="5929283"/>
                <a:ext cx="76335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8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0717F3E-44B0-431C-AE40-3F165FA42D55}"/>
              </a:ext>
            </a:extLst>
          </p:cNvPr>
          <p:cNvSpPr txBox="1"/>
          <p:nvPr/>
        </p:nvSpPr>
        <p:spPr>
          <a:xfrm>
            <a:off x="334296" y="592516"/>
            <a:ext cx="114840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75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На рисунке показан график зависимости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температуры вещества в процессе теплообмена с окружающей средой от отдаваемого им количества теплоты. Масса вещества равна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150 г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</a:t>
            </a: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Первоначально вещество было в газообразном состоянии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Какова удельная теплота парообразования вещества?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0C9364-3BDB-4503-84F1-571455EA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60" y="560561"/>
            <a:ext cx="723900" cy="4095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6FD9D9C-0B2F-4617-A00C-B25B710CC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0" y="2902505"/>
            <a:ext cx="4514850" cy="28479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23BF7AF-4E7C-412A-AE59-1D306EFBD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204" y="5750480"/>
            <a:ext cx="5306636" cy="570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96624-388C-4667-912A-85A054142B52}"/>
                  </a:ext>
                </a:extLst>
              </p:cNvPr>
              <p:cNvSpPr txBox="1"/>
              <p:nvPr/>
            </p:nvSpPr>
            <p:spPr>
              <a:xfrm>
                <a:off x="4922281" y="2453149"/>
                <a:ext cx="2347437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96624-388C-4667-912A-85A054142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281" y="2453149"/>
                <a:ext cx="2347437" cy="6939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695ED1A-BECC-4A3C-BEB1-FF24B8B78EF8}"/>
              </a:ext>
            </a:extLst>
          </p:cNvPr>
          <p:cNvCxnSpPr>
            <a:cxnSpLocks/>
          </p:cNvCxnSpPr>
          <p:nvPr/>
        </p:nvCxnSpPr>
        <p:spPr>
          <a:xfrm>
            <a:off x="1150374" y="4041058"/>
            <a:ext cx="12662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521FF2-0B22-4DF2-A069-0A7085A09DA3}"/>
                  </a:ext>
                </a:extLst>
              </p:cNvPr>
              <p:cNvSpPr txBox="1"/>
              <p:nvPr/>
            </p:nvSpPr>
            <p:spPr>
              <a:xfrm>
                <a:off x="4922281" y="3663297"/>
                <a:ext cx="6678367" cy="785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0,15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Дж=2000 кДж.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521FF2-0B22-4DF2-A069-0A7085A09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281" y="3663297"/>
                <a:ext cx="6678367" cy="785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8DDA91-6415-4F48-A7AC-89EBA4C4A17C}"/>
                  </a:ext>
                </a:extLst>
              </p:cNvPr>
              <p:cNvSpPr txBox="1"/>
              <p:nvPr/>
            </p:nvSpPr>
            <p:spPr>
              <a:xfrm>
                <a:off x="8681431" y="5811273"/>
                <a:ext cx="13961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2000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8DDA91-6415-4F48-A7AC-89EBA4C4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431" y="5811273"/>
                <a:ext cx="139618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24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FF0406F-6FA1-47AB-ACD8-4D41B6F976B1}"/>
              </a:ext>
            </a:extLst>
          </p:cNvPr>
          <p:cNvSpPr txBox="1"/>
          <p:nvPr/>
        </p:nvSpPr>
        <p:spPr>
          <a:xfrm>
            <a:off x="186812" y="567728"/>
            <a:ext cx="116315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75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Один моль разреженного аргона является рабочим телом в тепловом двигателе, который работает по циклу, показанному на рисунке в переменных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p-V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(р — давление аргона, V — его объём). Из приведённого ниже списка выберите все верные утверждения, характеризующие работу двигателя.</a:t>
            </a:r>
          </a:p>
          <a:p>
            <a:pPr marR="0" algn="l" defTabSz="45243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Аргон отдаёт холодильнику положительное количество теплоты только в процессе 3-4.</a:t>
            </a:r>
          </a:p>
          <a:p>
            <a:pPr marR="0" algn="l" defTabSz="45243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	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 процессе 3-4 внутренняя энергия аргона уменьшается.</a:t>
            </a:r>
          </a:p>
          <a:p>
            <a:pPr marR="0" algn="l" defTabSz="45243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Работа аргона за цикл равна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2p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139D0-E3CA-4D13-B043-D03BAD104693}"/>
              </a:ext>
            </a:extLst>
          </p:cNvPr>
          <p:cNvSpPr txBox="1"/>
          <p:nvPr/>
        </p:nvSpPr>
        <p:spPr>
          <a:xfrm>
            <a:off x="186812" y="398194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45243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Максимальная абсолютная температура аргона в цикле в 3 раза больше минимальной.</a:t>
            </a:r>
          </a:p>
          <a:p>
            <a:pPr marR="0" algn="l" defTabSz="45243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5)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В процессе 4-1 аргон получает от нагревателя положительное количество теплоты.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9537A6-603B-413C-A6C8-0D20389B3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" y="525941"/>
            <a:ext cx="651429" cy="3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A89210-E929-477B-AB26-10FD4C9A7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874" y="3684024"/>
            <a:ext cx="3648383" cy="272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69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FF0406F-6FA1-47AB-ACD8-4D41B6F976B1}"/>
              </a:ext>
            </a:extLst>
          </p:cNvPr>
          <p:cNvSpPr txBox="1"/>
          <p:nvPr/>
        </p:nvSpPr>
        <p:spPr>
          <a:xfrm>
            <a:off x="186813" y="567728"/>
            <a:ext cx="74725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45243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Аргон </a:t>
            </a: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отдаёт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холодильнику положительное количество теплоты </a:t>
            </a: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только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в процессе 3-4.</a:t>
            </a:r>
          </a:p>
          <a:p>
            <a:pPr marR="0" algn="just" defTabSz="45243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	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 процессе 3-4 внутренняя энергия аргона уменьшается.</a:t>
            </a:r>
          </a:p>
          <a:p>
            <a:pPr marR="0" algn="just" defTabSz="45243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Работа аргона за цикл равна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2p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139D0-E3CA-4D13-B043-D03BAD104693}"/>
              </a:ext>
            </a:extLst>
          </p:cNvPr>
          <p:cNvSpPr txBox="1"/>
          <p:nvPr/>
        </p:nvSpPr>
        <p:spPr>
          <a:xfrm>
            <a:off x="186813" y="2876052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45243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Максимальная абсолютная температура аргона в цикле в 3 раза больше минимальной.</a:t>
            </a:r>
          </a:p>
          <a:p>
            <a:pPr marR="0" algn="l" defTabSz="45243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5)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В процессе 4-1 аргон получает от нагревателя положительное количество теплоты.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A89210-E929-477B-AB26-10FD4C9A7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26" y="567728"/>
            <a:ext cx="3648383" cy="2721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A272B0-96C1-47B5-982D-E99FDEC475E8}"/>
                  </a:ext>
                </a:extLst>
              </p:cNvPr>
              <p:cNvSpPr txBox="1"/>
              <p:nvPr/>
            </p:nvSpPr>
            <p:spPr>
              <a:xfrm>
                <a:off x="7905731" y="3487878"/>
                <a:ext cx="40994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1. 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A272B0-96C1-47B5-982D-E99FDEC47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31" y="3487878"/>
                <a:ext cx="4099456" cy="369332"/>
              </a:xfrm>
              <a:prstGeom prst="rect">
                <a:avLst/>
              </a:prstGeom>
              <a:blipFill>
                <a:blip r:embed="rId3"/>
                <a:stretch>
                  <a:fillRect l="-1339" r="-744" b="-278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3F917D-C057-4D99-A9DA-C57DF9B212E0}"/>
                  </a:ext>
                </a:extLst>
              </p:cNvPr>
              <p:cNvSpPr txBox="1"/>
              <p:nvPr/>
            </p:nvSpPr>
            <p:spPr>
              <a:xfrm>
                <a:off x="7905731" y="3857210"/>
                <a:ext cx="374076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3F917D-C057-4D99-A9DA-C57DF9B21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31" y="3857210"/>
                <a:ext cx="3740768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86DE9D-DE2C-42AF-897B-2CAE824FBD5E}"/>
                  </a:ext>
                </a:extLst>
              </p:cNvPr>
              <p:cNvSpPr txBox="1"/>
              <p:nvPr/>
            </p:nvSpPr>
            <p:spPr>
              <a:xfrm>
                <a:off x="6777890" y="4733347"/>
                <a:ext cx="11934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86DE9D-DE2C-42AF-897B-2CAE824FB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890" y="4733347"/>
                <a:ext cx="1193467" cy="369332"/>
              </a:xfrm>
              <a:prstGeom prst="rect">
                <a:avLst/>
              </a:prstGeom>
              <a:blipFill>
                <a:blip r:embed="rId5"/>
                <a:stretch>
                  <a:fillRect l="-8163" r="-3571" b="-278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DEF5A7-788D-4481-B1F4-83F017C56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2" y="1566920"/>
            <a:ext cx="531594" cy="5315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833D1F-F328-4518-A27B-B9DD9C1514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611338"/>
            <a:ext cx="504277" cy="436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BA74DD-B364-4AD7-B6EC-CC95A08F6E7C}"/>
                  </a:ext>
                </a:extLst>
              </p:cNvPr>
              <p:cNvSpPr txBox="1"/>
              <p:nvPr/>
            </p:nvSpPr>
            <p:spPr>
              <a:xfrm>
                <a:off x="8167754" y="4747210"/>
                <a:ext cx="11934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BA74DD-B364-4AD7-B6EC-CC95A08F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754" y="4747210"/>
                <a:ext cx="1193468" cy="369332"/>
              </a:xfrm>
              <a:prstGeom prst="rect">
                <a:avLst/>
              </a:prstGeom>
              <a:blipFill>
                <a:blip r:embed="rId8"/>
                <a:stretch>
                  <a:fillRect l="-8163" r="-3571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276380-4381-4719-9B9A-5EF7FA231496}"/>
                  </a:ext>
                </a:extLst>
              </p:cNvPr>
              <p:cNvSpPr txBox="1"/>
              <p:nvPr/>
            </p:nvSpPr>
            <p:spPr>
              <a:xfrm>
                <a:off x="9596948" y="4733347"/>
                <a:ext cx="11863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276380-4381-4719-9B9A-5EF7FA231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948" y="4733347"/>
                <a:ext cx="1186350" cy="369332"/>
              </a:xfrm>
              <a:prstGeom prst="rect">
                <a:avLst/>
              </a:prstGeom>
              <a:blipFill>
                <a:blip r:embed="rId9"/>
                <a:stretch>
                  <a:fillRect l="-7692" r="-4103" b="-278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AADA6F-8ADC-432A-9F2F-C74519B5620A}"/>
                  </a:ext>
                </a:extLst>
              </p:cNvPr>
              <p:cNvSpPr txBox="1"/>
              <p:nvPr/>
            </p:nvSpPr>
            <p:spPr>
              <a:xfrm>
                <a:off x="10893592" y="4747210"/>
                <a:ext cx="11934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2400" b="0" i="1" dirty="0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AADA6F-8ADC-432A-9F2F-C74519B56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592" y="4747210"/>
                <a:ext cx="1193468" cy="369332"/>
              </a:xfrm>
              <a:prstGeom prst="rect">
                <a:avLst/>
              </a:prstGeom>
              <a:blipFill>
                <a:blip r:embed="rId10"/>
                <a:stretch>
                  <a:fillRect l="-8163" r="-4082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3D0A78-89C7-4596-8AEF-4674B209B1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26" y="609306"/>
            <a:ext cx="3592398" cy="2680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A0029F-5412-48CB-9CA9-098D5DE3DE0E}"/>
                  </a:ext>
                </a:extLst>
              </p:cNvPr>
              <p:cNvSpPr txBox="1"/>
              <p:nvPr/>
            </p:nvSpPr>
            <p:spPr>
              <a:xfrm>
                <a:off x="-196646" y="5449902"/>
                <a:ext cx="26547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3. 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A0029F-5412-48CB-9CA9-098D5DE3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6646" y="5449902"/>
                <a:ext cx="2654711" cy="369332"/>
              </a:xfrm>
              <a:prstGeom prst="rect">
                <a:avLst/>
              </a:prstGeom>
              <a:blipFill>
                <a:blip r:embed="rId12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1C21DDC-7FBC-4CAD-9EF3-C09258AE3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2364040"/>
            <a:ext cx="531594" cy="531594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244BB32-5231-47DC-A281-0C37D83575A6}"/>
              </a:ext>
            </a:extLst>
          </p:cNvPr>
          <p:cNvGrpSpPr/>
          <p:nvPr/>
        </p:nvGrpSpPr>
        <p:grpSpPr>
          <a:xfrm>
            <a:off x="10190123" y="1338055"/>
            <a:ext cx="1456376" cy="369332"/>
            <a:chOff x="10190123" y="1338055"/>
            <a:chExt cx="145637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AEDFD20-5D1F-4C3E-A31D-04D6E2636A24}"/>
                    </a:ext>
                  </a:extLst>
                </p:cNvPr>
                <p:cNvSpPr txBox="1"/>
                <p:nvPr/>
              </p:nvSpPr>
              <p:spPr>
                <a:xfrm>
                  <a:off x="10933996" y="1338055"/>
                  <a:ext cx="71250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oMath>
                    </m:oMathPara>
                  </a14:m>
                  <a:endParaRPr lang="ru-RU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AEDFD20-5D1F-4C3E-A31D-04D6E2636A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3996" y="1338055"/>
                  <a:ext cx="712503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10256" r="-855" b="-98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79C0FD3C-FAA4-42C9-8628-FAB2B59AAF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90123" y="1566920"/>
              <a:ext cx="687888" cy="7506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70AD54C-4815-4C06-AC65-8BE6F5A73290}"/>
              </a:ext>
            </a:extLst>
          </p:cNvPr>
          <p:cNvGrpSpPr/>
          <p:nvPr/>
        </p:nvGrpSpPr>
        <p:grpSpPr>
          <a:xfrm>
            <a:off x="7675014" y="2251588"/>
            <a:ext cx="1282173" cy="449589"/>
            <a:chOff x="10933996" y="1257798"/>
            <a:chExt cx="1282173" cy="449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75FFE3B-609B-4741-8C1F-2E571B79EA32}"/>
                    </a:ext>
                  </a:extLst>
                </p:cNvPr>
                <p:cNvSpPr txBox="1"/>
                <p:nvPr/>
              </p:nvSpPr>
              <p:spPr>
                <a:xfrm>
                  <a:off x="10933996" y="1338055"/>
                  <a:ext cx="66960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oMath>
                    </m:oMathPara>
                  </a14:m>
                  <a:endParaRPr lang="ru-RU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75FFE3B-609B-4741-8C1F-2E571B79EA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3996" y="1338055"/>
                  <a:ext cx="669607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10000" r="-4545" b="-1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4F630F80-25A3-426E-B1BB-1032ECA8EF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26736" y="1257798"/>
              <a:ext cx="789433" cy="19148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DDB26C-E000-4B79-8617-56E249194B90}"/>
                  </a:ext>
                </a:extLst>
              </p:cNvPr>
              <p:cNvSpPr txBox="1"/>
              <p:nvPr/>
            </p:nvSpPr>
            <p:spPr>
              <a:xfrm>
                <a:off x="2925097" y="5519370"/>
                <a:ext cx="63597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   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DDB26C-E000-4B79-8617-56E249194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097" y="5519370"/>
                <a:ext cx="6359754" cy="369332"/>
              </a:xfrm>
              <a:prstGeom prst="rect">
                <a:avLst/>
              </a:prstGeom>
              <a:blipFill>
                <a:blip r:embed="rId15"/>
                <a:stretch>
                  <a:fillRect l="-1726" t="-24590" r="-479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6AF6DF8-071C-4CFB-ABEF-371D72BC84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2" y="2964373"/>
            <a:ext cx="504277" cy="43632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65BE018-58B3-469A-BC7E-BDD62D8C5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3881921"/>
            <a:ext cx="531594" cy="5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3" grpId="0"/>
      <p:bldP spid="15" grpId="0"/>
      <p:bldP spid="17" grpId="0"/>
      <p:bldP spid="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4D1B38-D751-4AE7-AD58-09F2C792226D}"/>
              </a:ext>
            </a:extLst>
          </p:cNvPr>
          <p:cNvSpPr txBox="1"/>
          <p:nvPr/>
        </p:nvSpPr>
        <p:spPr>
          <a:xfrm>
            <a:off x="216309" y="542940"/>
            <a:ext cx="117790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75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Постоянная масса одноатомного идеального газа в </a:t>
            </a: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изохорном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процессе получает количество теплоты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Q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&gt; 0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Как меняются в этом процессе давление и внутренняя энергия газа?</a:t>
            </a:r>
          </a:p>
          <a:p>
            <a:pPr marR="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</a:p>
          <a:p>
            <a:pPr marR="0" algn="just" defTabSz="45243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Увеличивается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уменьшается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не изменяется</a:t>
            </a:r>
          </a:p>
          <a:p>
            <a:pPr marR="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graphicFrame>
        <p:nvGraphicFramePr>
          <p:cNvPr id="12" name="Таблица 16">
            <a:extLst>
              <a:ext uri="{FF2B5EF4-FFF2-40B4-BE49-F238E27FC236}">
                <a16:creationId xmlns:a16="http://schemas.microsoft.com/office/drawing/2014/main" id="{3F9E4254-22C7-47F2-81E9-D7D31D0A3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166953"/>
              </p:ext>
            </p:extLst>
          </p:nvPr>
        </p:nvGraphicFramePr>
        <p:xfrm>
          <a:off x="1592826" y="3905317"/>
          <a:ext cx="9281651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197">
                  <a:extLst>
                    <a:ext uri="{9D8B030D-6E8A-4147-A177-3AD203B41FA5}">
                      <a16:colId xmlns:a16="http://schemas.microsoft.com/office/drawing/2014/main" val="2939677348"/>
                    </a:ext>
                  </a:extLst>
                </a:gridCol>
                <a:gridCol w="4812454">
                  <a:extLst>
                    <a:ext uri="{9D8B030D-6E8A-4147-A177-3AD203B41FA5}">
                      <a16:colId xmlns:a16="http://schemas.microsoft.com/office/drawing/2014/main" val="1899897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>
                          <a:solidFill>
                            <a:schemeClr val="lt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Давление газа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>
                          <a:solidFill>
                            <a:schemeClr val="lt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Внутренняя энергия газа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22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33465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B6D790-FB7B-4002-8331-A344A7ACF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8" y="456278"/>
            <a:ext cx="733425" cy="40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D1FFD2-3CD8-4318-9125-918A5D8724E9}"/>
                  </a:ext>
                </a:extLst>
              </p:cNvPr>
              <p:cNvSpPr txBox="1"/>
              <p:nvPr/>
            </p:nvSpPr>
            <p:spPr>
              <a:xfrm>
                <a:off x="2760759" y="5225726"/>
                <a:ext cx="72242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 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=0;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&gt;0⟹∆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D1FFD2-3CD8-4318-9125-918A5D872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759" y="5225726"/>
                <a:ext cx="7224285" cy="369332"/>
              </a:xfrm>
              <a:prstGeom prst="rect">
                <a:avLst/>
              </a:prstGeom>
              <a:blipFill>
                <a:blip r:embed="rId3"/>
                <a:stretch>
                  <a:fillRect l="-591" r="-422" b="-278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886A255-D61C-4C05-8D96-AA6422A50340}"/>
              </a:ext>
            </a:extLst>
          </p:cNvPr>
          <p:cNvSpPr txBox="1"/>
          <p:nvPr/>
        </p:nvSpPr>
        <p:spPr>
          <a:xfrm>
            <a:off x="3746090" y="4327527"/>
            <a:ext cx="452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1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5F7792-A73B-4ACA-ACB4-87488B471437}"/>
              </a:ext>
            </a:extLst>
          </p:cNvPr>
          <p:cNvSpPr txBox="1"/>
          <p:nvPr/>
        </p:nvSpPr>
        <p:spPr>
          <a:xfrm>
            <a:off x="8588477" y="4327527"/>
            <a:ext cx="452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1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FDBC76-B920-4E0C-BCBE-A1E51E2C319B}"/>
              </a:ext>
            </a:extLst>
          </p:cNvPr>
          <p:cNvSpPr txBox="1"/>
          <p:nvPr/>
        </p:nvSpPr>
        <p:spPr>
          <a:xfrm>
            <a:off x="235973" y="577974"/>
            <a:ext cx="117003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75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Силы электростатического взаимодействия между двумя точечными неподвижными заряженными телами равны по модулю 20 </a:t>
            </a:r>
            <a:r>
              <a:rPr lang="ru-RU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нН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Каким станет модуль этих сил, если заряд каждого из тел увеличить в 4 раза?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D88F5F-C88B-4DC6-B5DF-F2EC6B6F1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3" y="526355"/>
            <a:ext cx="723900" cy="400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3493A1-4518-4EEA-BF09-84F572DC8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923" y="5873677"/>
            <a:ext cx="5252437" cy="406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2BBF0A-024D-4C1B-9FD1-88B5A4BBB7A3}"/>
                  </a:ext>
                </a:extLst>
              </p:cNvPr>
              <p:cNvSpPr txBox="1"/>
              <p:nvPr/>
            </p:nvSpPr>
            <p:spPr>
              <a:xfrm>
                <a:off x="526026" y="2650927"/>
                <a:ext cx="3479799" cy="711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нН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2BBF0A-024D-4C1B-9FD1-88B5A4BBB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6" y="2650927"/>
                <a:ext cx="3479799" cy="711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8FC56B-A9A2-462A-B22D-C3D9E99A7E2F}"/>
                  </a:ext>
                </a:extLst>
              </p:cNvPr>
              <p:cNvSpPr txBox="1"/>
              <p:nvPr/>
            </p:nvSpPr>
            <p:spPr>
              <a:xfrm>
                <a:off x="597923" y="3737392"/>
                <a:ext cx="5746701" cy="711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∙20=320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8FC56B-A9A2-462A-B22D-C3D9E99A7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23" y="3737392"/>
                <a:ext cx="5746701" cy="711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2EB9A4-87AC-4FC7-BA2F-0F5D597E07AE}"/>
                  </a:ext>
                </a:extLst>
              </p:cNvPr>
              <p:cNvSpPr txBox="1"/>
              <p:nvPr/>
            </p:nvSpPr>
            <p:spPr>
              <a:xfrm>
                <a:off x="9310141" y="5818361"/>
                <a:ext cx="9578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320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2EB9A4-87AC-4FC7-BA2F-0F5D597E0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141" y="5818361"/>
                <a:ext cx="95782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15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7A30B9-522C-4636-BC4F-96B59ADA261C}"/>
              </a:ext>
            </a:extLst>
          </p:cNvPr>
          <p:cNvSpPr txBox="1"/>
          <p:nvPr/>
        </p:nvSpPr>
        <p:spPr>
          <a:xfrm>
            <a:off x="294968" y="587807"/>
            <a:ext cx="91538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8064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На рисунке представлен график зависимости силы тока от времени в катушке индуктивностью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0,6 </a:t>
            </a:r>
            <a:r>
              <a:rPr lang="ru-RU" sz="2400" b="1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мГн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На сколько увеличился магнитный поток, пронизывающий катушку,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за 2 с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1E08CA-7941-4DC0-BC03-2927D636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7" y="505439"/>
            <a:ext cx="677143" cy="3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0EC80D-6F92-4109-8624-97A6362CC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561" y="587807"/>
            <a:ext cx="2105025" cy="1857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C874DC-3848-44AE-BA6A-D4A2881B62F0}"/>
                  </a:ext>
                </a:extLst>
              </p:cNvPr>
              <p:cNvSpPr txBox="1"/>
              <p:nvPr/>
            </p:nvSpPr>
            <p:spPr>
              <a:xfrm>
                <a:off x="294968" y="2571136"/>
                <a:ext cx="13112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Ф=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C874DC-3848-44AE-BA6A-D4A2881B6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8" y="2571136"/>
                <a:ext cx="1311256" cy="369332"/>
              </a:xfrm>
              <a:prstGeom prst="rect">
                <a:avLst/>
              </a:prstGeom>
              <a:blipFill>
                <a:blip r:embed="rId4"/>
                <a:stretch>
                  <a:fillRect l="-5116" r="-3721"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6002186-811C-4526-AFDA-08620D6ED9F5}"/>
              </a:ext>
            </a:extLst>
          </p:cNvPr>
          <p:cNvCxnSpPr/>
          <p:nvPr/>
        </p:nvCxnSpPr>
        <p:spPr>
          <a:xfrm flipV="1">
            <a:off x="10680905" y="1582994"/>
            <a:ext cx="0" cy="5548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183E434-7800-4FAD-ACAF-8567F5510E39}"/>
              </a:ext>
            </a:extLst>
          </p:cNvPr>
          <p:cNvCxnSpPr>
            <a:cxnSpLocks/>
          </p:cNvCxnSpPr>
          <p:nvPr/>
        </p:nvCxnSpPr>
        <p:spPr>
          <a:xfrm flipH="1">
            <a:off x="10156723" y="1582994"/>
            <a:ext cx="5241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F46D72-DCCE-4491-8357-3E7C70EC6432}"/>
                  </a:ext>
                </a:extLst>
              </p:cNvPr>
              <p:cNvSpPr txBox="1"/>
              <p:nvPr/>
            </p:nvSpPr>
            <p:spPr>
              <a:xfrm>
                <a:off x="2502310" y="2571136"/>
                <a:ext cx="73405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Ф=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=0,6∙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3=1,8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Вб=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1,8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Вб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F46D72-DCCE-4491-8357-3E7C70EC6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310" y="2571136"/>
                <a:ext cx="7340599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7E15F49-B6FD-4333-85CD-1C81D461C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5883316"/>
            <a:ext cx="5859755" cy="507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FD2D01-8585-4AA0-9C1E-2986528F5BFA}"/>
                  </a:ext>
                </a:extLst>
              </p:cNvPr>
              <p:cNvSpPr txBox="1"/>
              <p:nvPr/>
            </p:nvSpPr>
            <p:spPr>
              <a:xfrm>
                <a:off x="9114504" y="5808528"/>
                <a:ext cx="10422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1,8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FD2D01-8585-4AA0-9C1E-2986528F5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4" y="5808528"/>
                <a:ext cx="104221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37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A6BEBB-2884-412B-A1C1-6CECFD423D65}"/>
              </a:ext>
            </a:extLst>
          </p:cNvPr>
          <p:cNvSpPr txBox="1"/>
          <p:nvPr/>
        </p:nvSpPr>
        <p:spPr>
          <a:xfrm>
            <a:off x="206477" y="577974"/>
            <a:ext cx="11661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8064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Луч света падает на плоское зеркало. Угол между падающим и отражённым лучами равен 34°. Чему равен угол между падающим лучом и зеркалом?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6714A5-93F5-40D3-8CFE-B0A4CD1B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2" y="577974"/>
            <a:ext cx="626087" cy="3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AA344C-3A72-4C7D-87F1-D7FF66654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093" y="5786108"/>
            <a:ext cx="6645442" cy="49391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8FA70D6-0122-4135-825C-B9D039A82294}"/>
              </a:ext>
            </a:extLst>
          </p:cNvPr>
          <p:cNvCxnSpPr/>
          <p:nvPr/>
        </p:nvCxnSpPr>
        <p:spPr>
          <a:xfrm>
            <a:off x="3333135" y="3795252"/>
            <a:ext cx="474898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6BA35E7-7776-4A43-82E3-C66AF1D15B5F}"/>
              </a:ext>
            </a:extLst>
          </p:cNvPr>
          <p:cNvCxnSpPr>
            <a:cxnSpLocks/>
          </p:cNvCxnSpPr>
          <p:nvPr/>
        </p:nvCxnSpPr>
        <p:spPr>
          <a:xfrm>
            <a:off x="4522839" y="1851012"/>
            <a:ext cx="953729" cy="1914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D1ACAB0-E90C-4CB7-BADA-70F90946E71B}"/>
              </a:ext>
            </a:extLst>
          </p:cNvPr>
          <p:cNvCxnSpPr>
            <a:cxnSpLocks/>
          </p:cNvCxnSpPr>
          <p:nvPr/>
        </p:nvCxnSpPr>
        <p:spPr>
          <a:xfrm flipV="1">
            <a:off x="5476568" y="1778303"/>
            <a:ext cx="1052051" cy="1987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0213389-EE00-4D6C-A46C-76A4856A410E}"/>
              </a:ext>
            </a:extLst>
          </p:cNvPr>
          <p:cNvCxnSpPr/>
          <p:nvPr/>
        </p:nvCxnSpPr>
        <p:spPr>
          <a:xfrm flipV="1">
            <a:off x="5476568" y="1748806"/>
            <a:ext cx="0" cy="2016949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>
            <a:extLst>
              <a:ext uri="{FF2B5EF4-FFF2-40B4-BE49-F238E27FC236}">
                <a16:creationId xmlns:a16="http://schemas.microsoft.com/office/drawing/2014/main" id="{4BB8EBC3-7205-48CE-9297-E55B846AB9F7}"/>
              </a:ext>
            </a:extLst>
          </p:cNvPr>
          <p:cNvSpPr/>
          <p:nvPr/>
        </p:nvSpPr>
        <p:spPr>
          <a:xfrm>
            <a:off x="5222093" y="3057832"/>
            <a:ext cx="529778" cy="371168"/>
          </a:xfrm>
          <a:prstGeom prst="arc">
            <a:avLst>
              <a:gd name="adj1" fmla="val 11372542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1C767E-DBBC-4ED2-BF35-8D3FD4D06521}"/>
              </a:ext>
            </a:extLst>
          </p:cNvPr>
          <p:cNvSpPr txBox="1"/>
          <p:nvPr/>
        </p:nvSpPr>
        <p:spPr>
          <a:xfrm>
            <a:off x="5191432" y="2706556"/>
            <a:ext cx="845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34°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3CE2F5-701F-4DB7-BA41-044B649F2566}"/>
                  </a:ext>
                </a:extLst>
              </p:cNvPr>
              <p:cNvSpPr txBox="1"/>
              <p:nvPr/>
            </p:nvSpPr>
            <p:spPr>
              <a:xfrm>
                <a:off x="4751479" y="3458497"/>
                <a:ext cx="5161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3CE2F5-701F-4DB7-BA41-044B649F2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479" y="3458497"/>
                <a:ext cx="516167" cy="276999"/>
              </a:xfrm>
              <a:prstGeom prst="rect">
                <a:avLst/>
              </a:prstGeom>
              <a:blipFill>
                <a:blip r:embed="rId4"/>
                <a:stretch>
                  <a:fillRect l="-15294" t="-2174" r="-10588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B87356-12B6-435E-8155-7333E071CCA4}"/>
                  </a:ext>
                </a:extLst>
              </p:cNvPr>
              <p:cNvSpPr txBox="1"/>
              <p:nvPr/>
            </p:nvSpPr>
            <p:spPr>
              <a:xfrm>
                <a:off x="4441622" y="4075153"/>
                <a:ext cx="274370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180−34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73</m:t>
                          </m:r>
                        </m:e>
                        <m:sup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о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B87356-12B6-435E-8155-7333E071C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622" y="4075153"/>
                <a:ext cx="2743700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BCE192-E3B5-45A2-9B6C-B2C4217A3868}"/>
                  </a:ext>
                </a:extLst>
              </p:cNvPr>
              <p:cNvSpPr txBox="1"/>
              <p:nvPr/>
            </p:nvSpPr>
            <p:spPr>
              <a:xfrm>
                <a:off x="7757652" y="5786108"/>
                <a:ext cx="9267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73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о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BCE192-E3B5-45A2-9B6C-B2C4217A3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652" y="5786108"/>
                <a:ext cx="92673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981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EC265-F32D-4F3D-9F2A-9C30E755F0E9}"/>
              </a:ext>
            </a:extLst>
          </p:cNvPr>
          <p:cNvSpPr txBox="1"/>
          <p:nvPr/>
        </p:nvSpPr>
        <p:spPr>
          <a:xfrm>
            <a:off x="113210" y="387476"/>
            <a:ext cx="119568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437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 идеальном колебательном контуре, состоящем из конденсатора и катушки индуктивности, происходят свободные электромагнитные колебания. В таблице показано, как изменяется заряд на одной из пластин конденсатора в колебательном контуре с течением времени.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325EBD-2872-4762-8B22-DE4FC086B82F}"/>
              </a:ext>
            </a:extLst>
          </p:cNvPr>
          <p:cNvSpPr txBox="1"/>
          <p:nvPr/>
        </p:nvSpPr>
        <p:spPr>
          <a:xfrm>
            <a:off x="113210" y="2684872"/>
            <a:ext cx="119568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182563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Выберите все верные утверждения о процессе, происходящем в контуре.</a:t>
            </a:r>
          </a:p>
          <a:p>
            <a:pPr marR="0" algn="l" defTabSz="182563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	В момент времени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6·10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-6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 сила тока в контуре равна нулю.</a:t>
            </a:r>
          </a:p>
          <a:p>
            <a:pPr marR="0" algn="l" defTabSz="182563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	Период колебаний энергии магнитного поля катушки равен 8·10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-6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с.</a:t>
            </a:r>
          </a:p>
          <a:p>
            <a:pPr marR="0" algn="l" defTabSz="182563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	В момент времени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4·10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-6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с энергия электрического поля конденсатора максимальна.</a:t>
            </a:r>
          </a:p>
          <a:p>
            <a:pPr marR="0" algn="l" defTabSz="182563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4)	В момент времени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2·10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-6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 модуль силы тока в контуре максимален.</a:t>
            </a:r>
          </a:p>
          <a:p>
            <a:pPr marR="0" algn="l" defTabSz="182563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5)	Частота электромагнитных колебаний в контуре равна 250 кГц.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06AABE-1990-484C-A573-89649971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0" y="468358"/>
            <a:ext cx="668571" cy="360000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C965742-7A6D-4E2A-BDB8-D942CB1CE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66798"/>
              </p:ext>
            </p:extLst>
          </p:nvPr>
        </p:nvGraphicFramePr>
        <p:xfrm>
          <a:off x="1262743" y="2056222"/>
          <a:ext cx="9317813" cy="628650"/>
        </p:xfrm>
        <a:graphic>
          <a:graphicData uri="http://schemas.openxmlformats.org/drawingml/2006/table">
            <a:tbl>
              <a:tblPr/>
              <a:tblGrid>
                <a:gridCol w="1401676">
                  <a:extLst>
                    <a:ext uri="{9D8B030D-6E8A-4147-A177-3AD203B41FA5}">
                      <a16:colId xmlns:a16="http://schemas.microsoft.com/office/drawing/2014/main" val="441862731"/>
                    </a:ext>
                  </a:extLst>
                </a:gridCol>
                <a:gridCol w="800958">
                  <a:extLst>
                    <a:ext uri="{9D8B030D-6E8A-4147-A177-3AD203B41FA5}">
                      <a16:colId xmlns:a16="http://schemas.microsoft.com/office/drawing/2014/main" val="3385432931"/>
                    </a:ext>
                  </a:extLst>
                </a:gridCol>
                <a:gridCol w="787609">
                  <a:extLst>
                    <a:ext uri="{9D8B030D-6E8A-4147-A177-3AD203B41FA5}">
                      <a16:colId xmlns:a16="http://schemas.microsoft.com/office/drawing/2014/main" val="1059557125"/>
                    </a:ext>
                  </a:extLst>
                </a:gridCol>
                <a:gridCol w="787609">
                  <a:extLst>
                    <a:ext uri="{9D8B030D-6E8A-4147-A177-3AD203B41FA5}">
                      <a16:colId xmlns:a16="http://schemas.microsoft.com/office/drawing/2014/main" val="801190252"/>
                    </a:ext>
                  </a:extLst>
                </a:gridCol>
                <a:gridCol w="787609">
                  <a:extLst>
                    <a:ext uri="{9D8B030D-6E8A-4147-A177-3AD203B41FA5}">
                      <a16:colId xmlns:a16="http://schemas.microsoft.com/office/drawing/2014/main" val="2435517517"/>
                    </a:ext>
                  </a:extLst>
                </a:gridCol>
                <a:gridCol w="787609">
                  <a:extLst>
                    <a:ext uri="{9D8B030D-6E8A-4147-A177-3AD203B41FA5}">
                      <a16:colId xmlns:a16="http://schemas.microsoft.com/office/drawing/2014/main" val="296904525"/>
                    </a:ext>
                  </a:extLst>
                </a:gridCol>
                <a:gridCol w="787609">
                  <a:extLst>
                    <a:ext uri="{9D8B030D-6E8A-4147-A177-3AD203B41FA5}">
                      <a16:colId xmlns:a16="http://schemas.microsoft.com/office/drawing/2014/main" val="281624728"/>
                    </a:ext>
                  </a:extLst>
                </a:gridCol>
                <a:gridCol w="787609">
                  <a:extLst>
                    <a:ext uri="{9D8B030D-6E8A-4147-A177-3AD203B41FA5}">
                      <a16:colId xmlns:a16="http://schemas.microsoft.com/office/drawing/2014/main" val="1126182697"/>
                    </a:ext>
                  </a:extLst>
                </a:gridCol>
                <a:gridCol w="787609">
                  <a:extLst>
                    <a:ext uri="{9D8B030D-6E8A-4147-A177-3AD203B41FA5}">
                      <a16:colId xmlns:a16="http://schemas.microsoft.com/office/drawing/2014/main" val="1254986110"/>
                    </a:ext>
                  </a:extLst>
                </a:gridCol>
                <a:gridCol w="800958">
                  <a:extLst>
                    <a:ext uri="{9D8B030D-6E8A-4147-A177-3AD203B41FA5}">
                      <a16:colId xmlns:a16="http://schemas.microsoft.com/office/drawing/2014/main" val="2200113795"/>
                    </a:ext>
                  </a:extLst>
                </a:gridCol>
                <a:gridCol w="800958">
                  <a:extLst>
                    <a:ext uri="{9D8B030D-6E8A-4147-A177-3AD203B41FA5}">
                      <a16:colId xmlns:a16="http://schemas.microsoft.com/office/drawing/2014/main" val="2975290995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t,</a:t>
                      </a:r>
                      <a:r>
                        <a:rPr lang="en-US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10</a:t>
                      </a:r>
                      <a:r>
                        <a:rPr lang="en-US" sz="1800" b="1" i="0" u="none" strike="noStrike" baseline="300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-6</a:t>
                      </a:r>
                      <a:r>
                        <a:rPr lang="en-US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</a:t>
                      </a:r>
                      <a:endParaRPr lang="en-US" sz="1800" b="1" i="1" u="none" strike="noStrike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74395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q,</a:t>
                      </a:r>
                      <a:r>
                        <a:rPr lang="en-US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10</a:t>
                      </a:r>
                      <a:r>
                        <a:rPr lang="en-US" sz="1800" b="1" i="0" u="none" strike="noStrike" baseline="300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-9</a:t>
                      </a:r>
                      <a:r>
                        <a:rPr lang="en-US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Кл</a:t>
                      </a:r>
                      <a:endParaRPr lang="ru-RU" sz="1800" b="1" i="1" u="none" strike="noStrike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486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76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325EBD-2872-4762-8B22-DE4FC086B82F}"/>
              </a:ext>
            </a:extLst>
          </p:cNvPr>
          <p:cNvSpPr txBox="1"/>
          <p:nvPr/>
        </p:nvSpPr>
        <p:spPr>
          <a:xfrm>
            <a:off x="191589" y="1674163"/>
            <a:ext cx="1219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182563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	В момент времени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6·10</a:t>
            </a:r>
            <a:r>
              <a:rPr lang="ru-RU" sz="2400" b="1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-6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сила тока в контуре равна нулю.</a:t>
            </a:r>
          </a:p>
          <a:p>
            <a:pPr marR="0" algn="l" defTabSz="182563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	Период колебаний энергии магнитного поля катушки равен 8·10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-6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с.</a:t>
            </a:r>
          </a:p>
          <a:p>
            <a:pPr marR="0" algn="l" defTabSz="182563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	В момент времени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4·10</a:t>
            </a:r>
            <a:r>
              <a:rPr lang="ru-RU" sz="2400" b="1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-6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с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энергия электрического поля конденсатора максимальна.</a:t>
            </a:r>
          </a:p>
          <a:p>
            <a:pPr marR="0" algn="l" defTabSz="182563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4)	В момент времени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2·10</a:t>
            </a:r>
            <a:r>
              <a:rPr lang="ru-RU" sz="2400" b="1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-6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модуль силы тока в контуре максимален.</a:t>
            </a:r>
          </a:p>
          <a:p>
            <a:pPr marR="0" algn="l" defTabSz="182563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5)	Частота электромагнитных колебаний в контуре равна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250 кГц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C965742-7A6D-4E2A-BDB8-D942CB1CE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36377"/>
              </p:ext>
            </p:extLst>
          </p:nvPr>
        </p:nvGraphicFramePr>
        <p:xfrm>
          <a:off x="1382646" y="506097"/>
          <a:ext cx="9317813" cy="628650"/>
        </p:xfrm>
        <a:graphic>
          <a:graphicData uri="http://schemas.openxmlformats.org/drawingml/2006/table">
            <a:tbl>
              <a:tblPr/>
              <a:tblGrid>
                <a:gridCol w="1401676">
                  <a:extLst>
                    <a:ext uri="{9D8B030D-6E8A-4147-A177-3AD203B41FA5}">
                      <a16:colId xmlns:a16="http://schemas.microsoft.com/office/drawing/2014/main" val="441862731"/>
                    </a:ext>
                  </a:extLst>
                </a:gridCol>
                <a:gridCol w="800958">
                  <a:extLst>
                    <a:ext uri="{9D8B030D-6E8A-4147-A177-3AD203B41FA5}">
                      <a16:colId xmlns:a16="http://schemas.microsoft.com/office/drawing/2014/main" val="3385432931"/>
                    </a:ext>
                  </a:extLst>
                </a:gridCol>
                <a:gridCol w="787609">
                  <a:extLst>
                    <a:ext uri="{9D8B030D-6E8A-4147-A177-3AD203B41FA5}">
                      <a16:colId xmlns:a16="http://schemas.microsoft.com/office/drawing/2014/main" val="1059557125"/>
                    </a:ext>
                  </a:extLst>
                </a:gridCol>
                <a:gridCol w="787609">
                  <a:extLst>
                    <a:ext uri="{9D8B030D-6E8A-4147-A177-3AD203B41FA5}">
                      <a16:colId xmlns:a16="http://schemas.microsoft.com/office/drawing/2014/main" val="801190252"/>
                    </a:ext>
                  </a:extLst>
                </a:gridCol>
                <a:gridCol w="787609">
                  <a:extLst>
                    <a:ext uri="{9D8B030D-6E8A-4147-A177-3AD203B41FA5}">
                      <a16:colId xmlns:a16="http://schemas.microsoft.com/office/drawing/2014/main" val="2435517517"/>
                    </a:ext>
                  </a:extLst>
                </a:gridCol>
                <a:gridCol w="787609">
                  <a:extLst>
                    <a:ext uri="{9D8B030D-6E8A-4147-A177-3AD203B41FA5}">
                      <a16:colId xmlns:a16="http://schemas.microsoft.com/office/drawing/2014/main" val="296904525"/>
                    </a:ext>
                  </a:extLst>
                </a:gridCol>
                <a:gridCol w="787609">
                  <a:extLst>
                    <a:ext uri="{9D8B030D-6E8A-4147-A177-3AD203B41FA5}">
                      <a16:colId xmlns:a16="http://schemas.microsoft.com/office/drawing/2014/main" val="281624728"/>
                    </a:ext>
                  </a:extLst>
                </a:gridCol>
                <a:gridCol w="787609">
                  <a:extLst>
                    <a:ext uri="{9D8B030D-6E8A-4147-A177-3AD203B41FA5}">
                      <a16:colId xmlns:a16="http://schemas.microsoft.com/office/drawing/2014/main" val="1126182697"/>
                    </a:ext>
                  </a:extLst>
                </a:gridCol>
                <a:gridCol w="787609">
                  <a:extLst>
                    <a:ext uri="{9D8B030D-6E8A-4147-A177-3AD203B41FA5}">
                      <a16:colId xmlns:a16="http://schemas.microsoft.com/office/drawing/2014/main" val="1254986110"/>
                    </a:ext>
                  </a:extLst>
                </a:gridCol>
                <a:gridCol w="800958">
                  <a:extLst>
                    <a:ext uri="{9D8B030D-6E8A-4147-A177-3AD203B41FA5}">
                      <a16:colId xmlns:a16="http://schemas.microsoft.com/office/drawing/2014/main" val="2200113795"/>
                    </a:ext>
                  </a:extLst>
                </a:gridCol>
                <a:gridCol w="800958">
                  <a:extLst>
                    <a:ext uri="{9D8B030D-6E8A-4147-A177-3AD203B41FA5}">
                      <a16:colId xmlns:a16="http://schemas.microsoft.com/office/drawing/2014/main" val="2975290995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t,</a:t>
                      </a:r>
                      <a:r>
                        <a:rPr lang="en-US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10</a:t>
                      </a:r>
                      <a:r>
                        <a:rPr lang="en-US" sz="1800" b="1" i="0" u="none" strike="noStrike" baseline="300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-6</a:t>
                      </a:r>
                      <a:r>
                        <a:rPr lang="en-US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</a:t>
                      </a:r>
                      <a:endParaRPr lang="en-US" sz="1800" b="1" i="1" u="none" strike="noStrike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74395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q,</a:t>
                      </a:r>
                      <a:r>
                        <a:rPr lang="en-US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10</a:t>
                      </a:r>
                      <a:r>
                        <a:rPr lang="en-US" sz="1800" b="1" i="0" u="none" strike="noStrike" baseline="3000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-9</a:t>
                      </a:r>
                      <a:r>
                        <a:rPr lang="en-US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Кл</a:t>
                      </a:r>
                      <a:endParaRPr lang="ru-RU" sz="1800" b="1" i="1" u="none" strike="noStrike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486265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351E5D-F161-480D-B15D-9127E4899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9" y="1674163"/>
            <a:ext cx="504277" cy="436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86CE7F-2513-4BE6-A7A2-5335CB7FFB36}"/>
                  </a:ext>
                </a:extLst>
              </p:cNvPr>
              <p:cNvSpPr txBox="1"/>
              <p:nvPr/>
            </p:nvSpPr>
            <p:spPr>
              <a:xfrm>
                <a:off x="330926" y="4438460"/>
                <a:ext cx="5502404" cy="524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=0,125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=125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b="0" i="1" dirty="0" smtClean="0">
                        <a:latin typeface="Cambria Math" panose="02040503050406030204" pitchFamily="18" charset="0"/>
                      </a:rPr>
                      <m:t>кГц.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86CE7F-2513-4BE6-A7A2-5335CB7FF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6" y="4438460"/>
                <a:ext cx="5502404" cy="524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932BB5-C6AA-409B-BE75-BD021814321E}"/>
                  </a:ext>
                </a:extLst>
              </p:cNvPr>
              <p:cNvSpPr txBox="1"/>
              <p:nvPr/>
            </p:nvSpPr>
            <p:spPr>
              <a:xfrm>
                <a:off x="3447961" y="1325495"/>
                <a:ext cx="19111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932BB5-C6AA-409B-BE75-BD0218143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961" y="1325495"/>
                <a:ext cx="1911164" cy="369332"/>
              </a:xfrm>
              <a:prstGeom prst="rect">
                <a:avLst/>
              </a:prstGeom>
              <a:blipFill>
                <a:blip r:embed="rId4"/>
                <a:stretch>
                  <a:fillRect l="-3514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5AB8D3-B311-4FC7-89A6-D46BF4E4F3AC}"/>
                  </a:ext>
                </a:extLst>
              </p:cNvPr>
              <p:cNvSpPr txBox="1"/>
              <p:nvPr/>
            </p:nvSpPr>
            <p:spPr>
              <a:xfrm>
                <a:off x="7011099" y="1281454"/>
                <a:ext cx="3169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|=1,42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кл.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5AB8D3-B311-4FC7-89A6-D46BF4E4F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099" y="1281454"/>
                <a:ext cx="3169008" cy="369332"/>
              </a:xfrm>
              <a:prstGeom prst="rect">
                <a:avLst/>
              </a:prstGeom>
              <a:blipFill>
                <a:blip r:embed="rId5"/>
                <a:stretch>
                  <a:fillRect l="-2885" b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38503F-6FFE-4C1B-842B-40EA98284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9" y="3877462"/>
            <a:ext cx="504277" cy="436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F4536E-0679-4E07-933D-43E0D6F4902E}"/>
                  </a:ext>
                </a:extLst>
              </p:cNvPr>
              <p:cNvSpPr txBox="1"/>
              <p:nvPr/>
            </p:nvSpPr>
            <p:spPr>
              <a:xfrm>
                <a:off x="261257" y="5049155"/>
                <a:ext cx="9779793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1. 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3. 4.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э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э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 и 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э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F4536E-0679-4E07-933D-43E0D6F49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" y="5049155"/>
                <a:ext cx="9779793" cy="741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E84D32-3D88-46E8-8F74-EC8132A083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9" y="2336144"/>
            <a:ext cx="531594" cy="5315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6F51DF-5BA7-4847-9FD9-FD9AEF3B55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9" y="3036098"/>
            <a:ext cx="531594" cy="531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C38F25-6614-4E36-A5D8-2F7F04EFBE09}"/>
                  </a:ext>
                </a:extLst>
              </p:cNvPr>
              <p:cNvSpPr txBox="1"/>
              <p:nvPr/>
            </p:nvSpPr>
            <p:spPr>
              <a:xfrm>
                <a:off x="330926" y="5754476"/>
                <a:ext cx="166885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2. 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э</m:t>
                              </m:r>
                            </m:sub>
                          </m:sSub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C38F25-6614-4E36-A5D8-2F7F04EFB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6" y="5754476"/>
                <a:ext cx="1668855" cy="6914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F383ED5-7C14-4AE8-A980-4FBE1FB75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8" y="2060685"/>
            <a:ext cx="504277" cy="4363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938556-3A6C-4074-A58E-725EE9ECD9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8352" y="6028053"/>
            <a:ext cx="2905125" cy="3238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C4246C-07EC-4D04-84B8-6120CF98D060}"/>
              </a:ext>
            </a:extLst>
          </p:cNvPr>
          <p:cNvSpPr txBox="1"/>
          <p:nvPr/>
        </p:nvSpPr>
        <p:spPr>
          <a:xfrm>
            <a:off x="10700459" y="5890238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3 4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7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2" grpId="0"/>
      <p:bldP spid="1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C6AF098-36C5-49F8-8BA3-EC29E87F56E3}"/>
              </a:ext>
            </a:extLst>
          </p:cNvPr>
          <p:cNvSpPr txBox="1"/>
          <p:nvPr/>
        </p:nvSpPr>
        <p:spPr>
          <a:xfrm>
            <a:off x="393291" y="575644"/>
            <a:ext cx="115922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75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На рисунке приведён график зависимости проекции </a:t>
            </a:r>
            <a:r>
              <a:rPr lang="en-US" sz="2400" b="1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sz="2400" b="1" i="0" u="none" strike="noStrike" baseline="-25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скорости тела от времени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5089FC-BF91-43F7-94BE-DC7F47EAF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65" y="575644"/>
            <a:ext cx="677143" cy="36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5F367B-A110-4622-8404-7C89B525A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56" y="1611754"/>
            <a:ext cx="3829050" cy="21145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F89F162-D637-4B4B-87B3-2E808AB86E03}"/>
              </a:ext>
            </a:extLst>
          </p:cNvPr>
          <p:cNvSpPr txBox="1"/>
          <p:nvPr/>
        </p:nvSpPr>
        <p:spPr>
          <a:xfrm>
            <a:off x="542536" y="3842284"/>
            <a:ext cx="114429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Определите проекцию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а</a:t>
            </a:r>
            <a:r>
              <a:rPr lang="ru-RU" sz="2400" b="1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х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ускорения тела в интервале времени </a:t>
            </a:r>
            <a:r>
              <a:rPr lang="ru-RU" sz="2400" b="1" i="0" u="none" strike="noStrike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от 20 до 30 с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Ответ запишите с учётом знака проекции.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B21D23-20C3-400F-8FC1-A0CD4C1D2E0F}"/>
                  </a:ext>
                </a:extLst>
              </p:cNvPr>
              <p:cNvSpPr txBox="1"/>
              <p:nvPr/>
            </p:nvSpPr>
            <p:spPr>
              <a:xfrm>
                <a:off x="629265" y="4895573"/>
                <a:ext cx="4939878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25−10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=1,5 </m:t>
                      </m:r>
                      <m:f>
                        <m:fPr>
                          <m:type m:val="skw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B21D23-20C3-400F-8FC1-A0CD4C1D2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5" y="4895573"/>
                <a:ext cx="4939878" cy="701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A92363D-87C9-48BC-8C9E-C6B15608A87C}"/>
              </a:ext>
            </a:extLst>
          </p:cNvPr>
          <p:cNvGrpSpPr/>
          <p:nvPr/>
        </p:nvGrpSpPr>
        <p:grpSpPr>
          <a:xfrm>
            <a:off x="5588807" y="1932039"/>
            <a:ext cx="743999" cy="1496961"/>
            <a:chOff x="5588807" y="1932039"/>
            <a:chExt cx="743999" cy="1496961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0C89834-FED5-4AEA-88E9-842B4D994AFB}"/>
                </a:ext>
              </a:extLst>
            </p:cNvPr>
            <p:cNvSpPr/>
            <p:nvPr/>
          </p:nvSpPr>
          <p:spPr>
            <a:xfrm>
              <a:off x="5588807" y="2792362"/>
              <a:ext cx="143399" cy="1278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DE6FAA5B-6B0C-46A6-B262-09BDF4D6C460}"/>
                </a:ext>
              </a:extLst>
            </p:cNvPr>
            <p:cNvSpPr/>
            <p:nvPr/>
          </p:nvSpPr>
          <p:spPr>
            <a:xfrm>
              <a:off x="6189407" y="1932039"/>
              <a:ext cx="143399" cy="1278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EDB1E81F-4EC6-4720-BC62-6376BE9AC6F4}"/>
                </a:ext>
              </a:extLst>
            </p:cNvPr>
            <p:cNvCxnSpPr>
              <a:stCxn id="16" idx="4"/>
            </p:cNvCxnSpPr>
            <p:nvPr/>
          </p:nvCxnSpPr>
          <p:spPr>
            <a:xfrm flipH="1">
              <a:off x="5660506" y="2920181"/>
              <a:ext cx="1" cy="5088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452FCD64-EF34-4B39-9F96-B6A65276BE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1442" y="2059858"/>
              <a:ext cx="2" cy="13691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9A9EA3-3509-4F9F-88D2-29CC5C6C25E0}"/>
              </a:ext>
            </a:extLst>
          </p:cNvPr>
          <p:cNvSpPr txBox="1"/>
          <p:nvPr/>
        </p:nvSpPr>
        <p:spPr>
          <a:xfrm>
            <a:off x="8652081" y="5938678"/>
            <a:ext cx="3461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Ответ:      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м/с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F029D3B-4147-4919-AF28-C2D04B077880}"/>
                  </a:ext>
                </a:extLst>
              </p:cNvPr>
              <p:cNvSpPr txBox="1"/>
              <p:nvPr/>
            </p:nvSpPr>
            <p:spPr>
              <a:xfrm>
                <a:off x="9796463" y="5938677"/>
                <a:ext cx="14674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1,5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F029D3B-4147-4919-AF28-C2D04B07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463" y="5938677"/>
                <a:ext cx="146746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2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2313C1-2700-4D84-BE05-72E9985BDB18}"/>
              </a:ext>
            </a:extLst>
          </p:cNvPr>
          <p:cNvSpPr txBox="1"/>
          <p:nvPr/>
        </p:nvSpPr>
        <p:spPr>
          <a:xfrm>
            <a:off x="283028" y="729982"/>
            <a:ext cx="116259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437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Положительно заряженный ион движется </a:t>
            </a: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равномерно по окружности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 однородном магнитном поле. Как изменятся центростремительное ускорение иона и период его обращения, если увеличить скорость иона?</a:t>
            </a:r>
          </a:p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</a:p>
          <a:p>
            <a:pPr marR="0" algn="l" defTabSz="182563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	</a:t>
            </a:r>
            <a:r>
              <a:rPr lang="ru-RU" sz="240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Увеличится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</a:t>
            </a:r>
            <a:r>
              <a:rPr lang="ru-RU" sz="240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уменьшится</a:t>
            </a:r>
            <a:r>
              <a:rPr lang="en-US" sz="240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</a:t>
            </a:r>
            <a:r>
              <a:rPr lang="ru-RU" sz="240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не изменится</a:t>
            </a:r>
          </a:p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graphicFrame>
        <p:nvGraphicFramePr>
          <p:cNvPr id="4" name="Таблица 16">
            <a:extLst>
              <a:ext uri="{FF2B5EF4-FFF2-40B4-BE49-F238E27FC236}">
                <a16:creationId xmlns:a16="http://schemas.microsoft.com/office/drawing/2014/main" id="{CC39EC83-27F4-47B2-93D7-729AC4F1E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683103"/>
              </p:ext>
            </p:extLst>
          </p:nvPr>
        </p:nvGraphicFramePr>
        <p:xfrm>
          <a:off x="1592826" y="4093000"/>
          <a:ext cx="9281651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197">
                  <a:extLst>
                    <a:ext uri="{9D8B030D-6E8A-4147-A177-3AD203B41FA5}">
                      <a16:colId xmlns:a16="http://schemas.microsoft.com/office/drawing/2014/main" val="2939677348"/>
                    </a:ext>
                  </a:extLst>
                </a:gridCol>
                <a:gridCol w="4812454">
                  <a:extLst>
                    <a:ext uri="{9D8B030D-6E8A-4147-A177-3AD203B41FA5}">
                      <a16:colId xmlns:a16="http://schemas.microsoft.com/office/drawing/2014/main" val="1899897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0" i="0" u="none" strike="noStrike" kern="1200" baseline="0" dirty="0">
                          <a:solidFill>
                            <a:schemeClr val="lt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Центростремительное</a:t>
                      </a:r>
                    </a:p>
                    <a:p>
                      <a:pPr algn="ctr" rtl="0"/>
                      <a:r>
                        <a:rPr lang="ru-RU" sz="2400" b="0" i="0" u="none" strike="noStrike" kern="1200" baseline="0" dirty="0">
                          <a:solidFill>
                            <a:schemeClr val="lt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ускорение иона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/>
                      <a:r>
                        <a:rPr lang="ru-RU" sz="2400" b="0" i="0" u="none" strike="noStrike" baseline="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</a:rPr>
                        <a:t>Период обращения иона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22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334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E216D0-BF8D-40E0-A745-60A3BC5BCF49}"/>
                  </a:ext>
                </a:extLst>
              </p:cNvPr>
              <p:cNvSpPr txBox="1"/>
              <p:nvPr/>
            </p:nvSpPr>
            <p:spPr>
              <a:xfrm>
                <a:off x="728679" y="5421084"/>
                <a:ext cx="1728294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↗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E216D0-BF8D-40E0-A745-60A3BC5BC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79" y="5421084"/>
                <a:ext cx="1728294" cy="738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9B9354C-C599-4A2D-803B-239896F9B552}"/>
              </a:ext>
            </a:extLst>
          </p:cNvPr>
          <p:cNvSpPr txBox="1"/>
          <p:nvPr/>
        </p:nvSpPr>
        <p:spPr>
          <a:xfrm>
            <a:off x="3666309" y="4879877"/>
            <a:ext cx="4093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FB0A2-7EDA-4FAB-9CCB-DA56E2E24B04}"/>
                  </a:ext>
                </a:extLst>
              </p:cNvPr>
              <p:cNvSpPr txBox="1"/>
              <p:nvPr/>
            </p:nvSpPr>
            <p:spPr>
              <a:xfrm>
                <a:off x="6233651" y="5437442"/>
                <a:ext cx="1348895" cy="694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FB0A2-7EDA-4FAB-9CCB-DA56E2E24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651" y="5437442"/>
                <a:ext cx="1348895" cy="6940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CD0388C-83DC-475D-AD72-FA27E8961977}"/>
              </a:ext>
            </a:extLst>
          </p:cNvPr>
          <p:cNvSpPr txBox="1"/>
          <p:nvPr/>
        </p:nvSpPr>
        <p:spPr>
          <a:xfrm>
            <a:off x="8434252" y="4879876"/>
            <a:ext cx="4093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CFF66A-A3EB-4D01-A53E-6749816E7CAC}"/>
                  </a:ext>
                </a:extLst>
              </p:cNvPr>
              <p:cNvSpPr txBox="1"/>
              <p:nvPr/>
            </p:nvSpPr>
            <p:spPr>
              <a:xfrm>
                <a:off x="7751510" y="5464429"/>
                <a:ext cx="1240596" cy="695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𝑞𝐵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CFF66A-A3EB-4D01-A53E-6749816E7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510" y="5464429"/>
                <a:ext cx="1240596" cy="6953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07270B-5B77-4F4E-919C-51AE2223749F}"/>
                  </a:ext>
                </a:extLst>
              </p:cNvPr>
              <p:cNvSpPr txBox="1"/>
              <p:nvPr/>
            </p:nvSpPr>
            <p:spPr>
              <a:xfrm>
                <a:off x="9161070" y="5403708"/>
                <a:ext cx="2594300" cy="756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𝑣𝑞𝐵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𝑞𝐵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07270B-5B77-4F4E-919C-51AE22237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070" y="5403708"/>
                <a:ext cx="2594300" cy="756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BE1BDD-5B02-4880-8177-7A29DC463908}"/>
                  </a:ext>
                </a:extLst>
              </p:cNvPr>
              <p:cNvSpPr txBox="1"/>
              <p:nvPr/>
            </p:nvSpPr>
            <p:spPr>
              <a:xfrm>
                <a:off x="1592826" y="373069"/>
                <a:ext cx="1960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𝑞𝑣𝐵𝑠𝑖𝑛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BE1BDD-5B02-4880-8177-7A29DC463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826" y="373069"/>
                <a:ext cx="1960345" cy="369332"/>
              </a:xfrm>
              <a:prstGeom prst="rect">
                <a:avLst/>
              </a:prstGeom>
              <a:blipFill>
                <a:blip r:embed="rId6"/>
                <a:stretch>
                  <a:fillRect l="-3106" r="-2174" b="-32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0C2102-6E92-44AA-94ED-F4939D1D0DBC}"/>
                  </a:ext>
                </a:extLst>
              </p:cNvPr>
              <p:cNvSpPr txBox="1"/>
              <p:nvPr/>
            </p:nvSpPr>
            <p:spPr>
              <a:xfrm>
                <a:off x="5638800" y="356184"/>
                <a:ext cx="1668790" cy="390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𝑞𝑣𝐵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0C2102-6E92-44AA-94ED-F4939D1D0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6184"/>
                <a:ext cx="1668790" cy="390684"/>
              </a:xfrm>
              <a:prstGeom prst="rect">
                <a:avLst/>
              </a:prstGeom>
              <a:blipFill>
                <a:blip r:embed="rId7"/>
                <a:stretch>
                  <a:fillRect l="-1825" r="-2555" b="-2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20328F-ED4A-499C-895B-147E987FD491}"/>
                  </a:ext>
                </a:extLst>
              </p:cNvPr>
              <p:cNvSpPr txBox="1"/>
              <p:nvPr/>
            </p:nvSpPr>
            <p:spPr>
              <a:xfrm>
                <a:off x="3666309" y="320693"/>
                <a:ext cx="16720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𝑠𝑖𝑛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𝛼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20328F-ED4A-499C-895B-147E987FD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09" y="320693"/>
                <a:ext cx="167204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058C5F-8E18-42D8-8C7D-188F89F323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060" y="602358"/>
            <a:ext cx="67909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9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F8C20D-BFDE-49EE-A37F-178F23D48068}"/>
                  </a:ext>
                </a:extLst>
              </p:cNvPr>
              <p:cNvSpPr txBox="1"/>
              <p:nvPr/>
            </p:nvSpPr>
            <p:spPr>
              <a:xfrm>
                <a:off x="304799" y="623203"/>
                <a:ext cx="11686903" cy="123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714375" algn="just" rtl="0"/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Период полураспада изотопа натрия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u="none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u="none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b>
                        <m:r>
                          <a:rPr lang="en-US" sz="2400" b="0" i="1" u="none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b="0" i="1" u="none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bSup>
                  </m:oMath>
                </a14:m>
                <a:r>
                  <a:rPr lang="en-US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равен 2,6 года. Изначально масса этого изотопа составляла 40 мг. Какая масса этого изотопа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urier New" panose="02070309020205020404" pitchFamily="49" charset="0"/>
                  </a:rPr>
                  <a:t>распадётся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за 7,8 лет?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F8C20D-BFDE-49EE-A37F-178F23D48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623203"/>
                <a:ext cx="11686903" cy="1238031"/>
              </a:xfrm>
              <a:prstGeom prst="rect">
                <a:avLst/>
              </a:prstGeom>
              <a:blipFill>
                <a:blip r:embed="rId2"/>
                <a:stretch>
                  <a:fillRect l="-782" t="-2956" r="-782" b="-7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7D7442-0518-470C-B94A-0C091DC88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68" y="515847"/>
            <a:ext cx="661395" cy="360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C0406DC-F26B-4C71-B488-A1E98709F20E}"/>
              </a:ext>
            </a:extLst>
          </p:cNvPr>
          <p:cNvGrpSpPr/>
          <p:nvPr/>
        </p:nvGrpSpPr>
        <p:grpSpPr>
          <a:xfrm>
            <a:off x="2856411" y="2430027"/>
            <a:ext cx="6714310" cy="830997"/>
            <a:chOff x="2856411" y="2430027"/>
            <a:chExt cx="6714310" cy="830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5737F5-4064-44CA-BFBB-22A43723B743}"/>
                </a:ext>
              </a:extLst>
            </p:cNvPr>
            <p:cNvSpPr txBox="1"/>
            <p:nvPr/>
          </p:nvSpPr>
          <p:spPr>
            <a:xfrm>
              <a:off x="2856411" y="2614693"/>
              <a:ext cx="671431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+mn-cs"/>
                </a:rPr>
                <a:t>40 мг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+mn-cs"/>
                </a:rPr>
                <a:t>  </a:t>
              </a: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+mn-cs"/>
                </a:rPr>
                <a:t>→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+mn-cs"/>
                </a:rPr>
                <a:t>20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+mn-cs"/>
                </a:rPr>
                <a:t> мг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+mn-cs"/>
                </a:rPr>
                <a:t> </a:t>
              </a: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+mn-cs"/>
                </a:rPr>
                <a:t>→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+mn-cs"/>
                </a:rPr>
                <a:t>10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+mn-cs"/>
                </a:rPr>
                <a:t> мг</a:t>
              </a: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+mn-cs"/>
                </a:rPr>
                <a:t> →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+mn-cs"/>
                </a:rPr>
                <a:t>5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+mn-cs"/>
                </a:rPr>
                <a:t> мг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+mn-cs"/>
                </a:rPr>
                <a:t> </a:t>
              </a:r>
              <a:endParaRPr lang="ru-RU" sz="24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B7F518-8293-4BD2-B4EF-CDA75ADFD8EA}"/>
                </a:ext>
              </a:extLst>
            </p:cNvPr>
            <p:cNvSpPr txBox="1"/>
            <p:nvPr/>
          </p:nvSpPr>
          <p:spPr>
            <a:xfrm>
              <a:off x="3770813" y="2430027"/>
              <a:ext cx="1149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T=2,6 </a:t>
              </a:r>
              <a:r>
                <a:rPr lang="ru-RU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г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F84647-7880-4610-902C-F6ECE4CD328B}"/>
                </a:ext>
              </a:extLst>
            </p:cNvPr>
            <p:cNvSpPr txBox="1"/>
            <p:nvPr/>
          </p:nvSpPr>
          <p:spPr>
            <a:xfrm>
              <a:off x="5512528" y="2430027"/>
              <a:ext cx="1149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T=2,6 </a:t>
              </a:r>
              <a:r>
                <a:rPr lang="ru-RU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г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B16E95-F6B0-4366-BB88-0D707BD78BFE}"/>
                </a:ext>
              </a:extLst>
            </p:cNvPr>
            <p:cNvSpPr txBox="1"/>
            <p:nvPr/>
          </p:nvSpPr>
          <p:spPr>
            <a:xfrm>
              <a:off x="7254243" y="2430027"/>
              <a:ext cx="1149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T=2,6 </a:t>
              </a:r>
              <a:r>
                <a:rPr lang="ru-RU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г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B8DE80-358A-4639-B3FD-8CBB12838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549" y="5853797"/>
            <a:ext cx="3286125" cy="381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CD9EB5-2483-45DE-890B-505763D57011}"/>
              </a:ext>
            </a:extLst>
          </p:cNvPr>
          <p:cNvSpPr txBox="1"/>
          <p:nvPr/>
        </p:nvSpPr>
        <p:spPr>
          <a:xfrm>
            <a:off x="10284822" y="5690997"/>
            <a:ext cx="661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5</a:t>
            </a:r>
            <a:endParaRPr lang="ru-RU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06206CC-47AF-4AF8-9C3A-2DDE4C777A20}"/>
              </a:ext>
            </a:extLst>
          </p:cNvPr>
          <p:cNvGrpSpPr/>
          <p:nvPr/>
        </p:nvGrpSpPr>
        <p:grpSpPr>
          <a:xfrm>
            <a:off x="7654909" y="3161211"/>
            <a:ext cx="2212465" cy="746144"/>
            <a:chOff x="7654909" y="3161211"/>
            <a:chExt cx="2212465" cy="7461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0090C6-48B2-4048-956C-6B9188C1CAA0}"/>
                </a:ext>
              </a:extLst>
            </p:cNvPr>
            <p:cNvSpPr txBox="1"/>
            <p:nvPr/>
          </p:nvSpPr>
          <p:spPr>
            <a:xfrm>
              <a:off x="7654909" y="3445690"/>
              <a:ext cx="22124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ОСТАЛОСЬ!!!</a:t>
              </a:r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5E00BBBD-A9E4-4F6E-9CDA-3D7FE2F0A91B}"/>
                </a:ext>
              </a:extLst>
            </p:cNvPr>
            <p:cNvCxnSpPr/>
            <p:nvPr/>
          </p:nvCxnSpPr>
          <p:spPr>
            <a:xfrm flipV="1">
              <a:off x="8528549" y="3161211"/>
              <a:ext cx="0" cy="28447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69C2652-A2DD-42EF-BD1C-273ACC04E659}"/>
              </a:ext>
            </a:extLst>
          </p:cNvPr>
          <p:cNvSpPr txBox="1"/>
          <p:nvPr/>
        </p:nvSpPr>
        <p:spPr>
          <a:xfrm>
            <a:off x="8050693" y="4049579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40-5=35</a:t>
            </a:r>
          </a:p>
        </p:txBody>
      </p:sp>
    </p:spTree>
    <p:extLst>
      <p:ext uri="{BB962C8B-B14F-4D97-AF65-F5344CB8AC3E}">
        <p14:creationId xmlns:p14="http://schemas.microsoft.com/office/powerpoint/2010/main" val="371197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0C332-F252-46A9-9F21-5727860A9B34}"/>
              </a:ext>
            </a:extLst>
          </p:cNvPr>
          <p:cNvSpPr txBox="1"/>
          <p:nvPr/>
        </p:nvSpPr>
        <p:spPr>
          <a:xfrm>
            <a:off x="235132" y="559862"/>
            <a:ext cx="879565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437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На рисунке изображена упрощённая диаграмма нижних энергетических уровней атома. Нумерованными стрелками отмечены некоторые возможные переходы атома между этими уровнями. Какой из этих четырёх переходов связан с поглощением кванта света наибольшей энергии, а какой — с излучением кванта света наименьшей длины волны?</a:t>
            </a:r>
          </a:p>
          <a:p>
            <a:pPr marR="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Установите соответствие между процессами поглощения и излучения света и энергетическими переходами атома, указанными стрелками.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9D527C-8825-4A99-A83B-E8A81CE6B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90" y="755331"/>
            <a:ext cx="3028645" cy="35467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98CB7A-8534-44E9-A8F8-0DCC07900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65" y="559862"/>
            <a:ext cx="702000" cy="3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C5A029-B174-468A-B882-8D7DE32359B2}"/>
              </a:ext>
            </a:extLst>
          </p:cNvPr>
          <p:cNvSpPr txBox="1"/>
          <p:nvPr/>
        </p:nvSpPr>
        <p:spPr>
          <a:xfrm>
            <a:off x="235132" y="4532757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ПРОЦЕССЫ</a:t>
            </a:r>
          </a:p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А)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поглощение кванта света наибольшей энергии</a:t>
            </a:r>
          </a:p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Б)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излучение кванта света наименьшей длины волны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276BC-3A84-4C71-AC2B-70B0EF17EEA9}"/>
              </a:ext>
            </a:extLst>
          </p:cNvPr>
          <p:cNvSpPr txBox="1"/>
          <p:nvPr/>
        </p:nvSpPr>
        <p:spPr>
          <a:xfrm>
            <a:off x="5712823" y="4532757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182563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ЭНЕРГЕТИЧЕСКИЕ ПЕРЕХОДЫ</a:t>
            </a:r>
          </a:p>
          <a:p>
            <a:pPr marR="0" algn="l" defTabSz="182563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1</a:t>
            </a:r>
          </a:p>
          <a:p>
            <a:pPr marR="0" algn="l" defTabSz="182563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2</a:t>
            </a:r>
          </a:p>
          <a:p>
            <a:pPr marR="0" algn="l" defTabSz="182563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3</a:t>
            </a:r>
          </a:p>
          <a:p>
            <a:pPr marR="0" algn="l" defTabSz="182563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4</a:t>
            </a:r>
          </a:p>
        </p:txBody>
      </p:sp>
    </p:spTree>
    <p:extLst>
      <p:ext uri="{BB962C8B-B14F-4D97-AF65-F5344CB8AC3E}">
        <p14:creationId xmlns:p14="http://schemas.microsoft.com/office/powerpoint/2010/main" val="4001382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19483B-B009-4DD9-80D6-1046E1DB7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4" y="2784813"/>
            <a:ext cx="3028645" cy="3546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81B493-9A9D-487C-A442-93308BA07596}"/>
              </a:ext>
            </a:extLst>
          </p:cNvPr>
          <p:cNvSpPr txBox="1"/>
          <p:nvPr/>
        </p:nvSpPr>
        <p:spPr>
          <a:xfrm>
            <a:off x="226424" y="535523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ПРОЦЕССЫ</a:t>
            </a:r>
          </a:p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А)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поглощение кванта света наибольшей энергии</a:t>
            </a:r>
          </a:p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Б)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излучение кванта света наименьшей длины волны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2B5888-B90A-48C6-9BD3-2B0D85517BC2}"/>
              </a:ext>
            </a:extLst>
          </p:cNvPr>
          <p:cNvSpPr txBox="1"/>
          <p:nvPr/>
        </p:nvSpPr>
        <p:spPr>
          <a:xfrm>
            <a:off x="5704115" y="535523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182563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ЭНЕРГЕТИЧЕСКИЕ ПЕРЕХОДЫ</a:t>
            </a:r>
          </a:p>
          <a:p>
            <a:pPr marR="0" algn="l" defTabSz="182563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1</a:t>
            </a:r>
          </a:p>
          <a:p>
            <a:pPr marR="0" algn="l" defTabSz="182563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2</a:t>
            </a:r>
          </a:p>
          <a:p>
            <a:pPr marR="0" algn="l" defTabSz="182563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3</a:t>
            </a:r>
          </a:p>
          <a:p>
            <a:pPr marR="0" algn="l" defTabSz="182563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6BF5C5-5C3A-4214-B8B5-4331D5231D6F}"/>
                  </a:ext>
                </a:extLst>
              </p:cNvPr>
              <p:cNvSpPr txBox="1"/>
              <p:nvPr/>
            </p:nvSpPr>
            <p:spPr>
              <a:xfrm>
                <a:off x="3532285" y="3339737"/>
                <a:ext cx="25637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Поглощение:   Е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6BF5C5-5C3A-4214-B8B5-4331D5231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285" y="3339737"/>
                <a:ext cx="2563715" cy="369332"/>
              </a:xfrm>
              <a:prstGeom prst="rect">
                <a:avLst/>
              </a:prstGeom>
              <a:blipFill>
                <a:blip r:embed="rId3"/>
                <a:stretch>
                  <a:fillRect l="-3088" r="-237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45E461-C514-41D7-8E01-D88E93BD379C}"/>
                  </a:ext>
                </a:extLst>
              </p:cNvPr>
              <p:cNvSpPr txBox="1"/>
              <p:nvPr/>
            </p:nvSpPr>
            <p:spPr>
              <a:xfrm>
                <a:off x="3532285" y="3849188"/>
                <a:ext cx="25877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Излучение:       Е</m:t>
                      </m:r>
                      <m:r>
                        <a:rPr lang="ru-RU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45E461-C514-41D7-8E01-D88E93BD3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285" y="3849188"/>
                <a:ext cx="2587760" cy="369332"/>
              </a:xfrm>
              <a:prstGeom prst="rect">
                <a:avLst/>
              </a:prstGeom>
              <a:blipFill>
                <a:blip r:embed="rId4"/>
                <a:stretch>
                  <a:fillRect l="-3529" r="-2353" b="-32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339D27-2158-4FB8-B791-AF35D6C9DCC2}"/>
                  </a:ext>
                </a:extLst>
              </p:cNvPr>
              <p:cNvSpPr txBox="1"/>
              <p:nvPr/>
            </p:nvSpPr>
            <p:spPr>
              <a:xfrm>
                <a:off x="3857951" y="4458034"/>
                <a:ext cx="1936428" cy="632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339D27-2158-4FB8-B791-AF35D6C9D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51" y="4458034"/>
                <a:ext cx="1936428" cy="6323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E7F789-0BCD-4B73-BBEA-A9FAA8485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344" y="5416666"/>
            <a:ext cx="1581150" cy="885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745833-B13A-42C5-9FD5-070C4E72EAE3}"/>
              </a:ext>
            </a:extLst>
          </p:cNvPr>
          <p:cNvSpPr txBox="1"/>
          <p:nvPr/>
        </p:nvSpPr>
        <p:spPr>
          <a:xfrm>
            <a:off x="11180169" y="5869851"/>
            <a:ext cx="323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4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04DF7-3304-47EE-A1AE-FC86BF3CB2C1}"/>
              </a:ext>
            </a:extLst>
          </p:cNvPr>
          <p:cNvSpPr txBox="1"/>
          <p:nvPr/>
        </p:nvSpPr>
        <p:spPr>
          <a:xfrm>
            <a:off x="11476263" y="5869851"/>
            <a:ext cx="323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85716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B10637-B20F-48D7-B588-026D9F9C5FBA}"/>
              </a:ext>
            </a:extLst>
          </p:cNvPr>
          <p:cNvSpPr txBox="1"/>
          <p:nvPr/>
        </p:nvSpPr>
        <p:spPr>
          <a:xfrm>
            <a:off x="217714" y="626553"/>
            <a:ext cx="118175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809625" algn="just" defTabSz="179388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Выберите все верные утверждения о физических явлениях, величинах и закономерностях. Запишите цифры, под которыми они указаны.</a:t>
            </a:r>
          </a:p>
          <a:p>
            <a:pPr marR="0" algn="just" defTabSz="17938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Модуль максимальной силы трения покоя обратно пропорционален силе нормального давления на опору.</a:t>
            </a:r>
          </a:p>
          <a:p>
            <a:pPr marR="0" algn="just" defTabSz="17938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В ходе процесса кристаллизации тела его температура не меняется, а внутренняя энергия системы «жидкость + твёрдое тело» уменьшается.</a:t>
            </a:r>
          </a:p>
          <a:p>
            <a:pPr marR="0" algn="just" defTabSz="17938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При протекании электрического тока в любых средах </a:t>
            </a: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обязательно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наблюдается нагревание проводника.</a:t>
            </a:r>
          </a:p>
          <a:p>
            <a:pPr marR="0" algn="just" defTabSz="17938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Индукционный ток своим магнитным полем всегда противодействует тому изменению магнитного потока, которым он вызван.</a:t>
            </a:r>
          </a:p>
          <a:p>
            <a:pPr marR="0" algn="just" defTabSz="17938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5)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При электронном </a:t>
            </a:r>
            <a:r>
              <a:rPr lang="el-GR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β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-распаде зарядовое число ядра остаётся практически неизменным.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9F454A-9294-44A6-BE03-67CE2BB95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752570"/>
            <a:ext cx="504277" cy="4363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59CDF5-AA16-4A29-AAA8-57E463EC1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450735"/>
            <a:ext cx="531594" cy="5315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7729DB-0649-46A1-81A1-48BEB3662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97" y="599136"/>
            <a:ext cx="677143" cy="3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04BFBE-A6CB-4EE7-BACB-C973E436395E}"/>
                  </a:ext>
                </a:extLst>
              </p:cNvPr>
              <p:cNvSpPr txBox="1"/>
              <p:nvPr/>
            </p:nvSpPr>
            <p:spPr>
              <a:xfrm>
                <a:off x="6901543" y="2120537"/>
                <a:ext cx="1333378" cy="402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04BFBE-A6CB-4EE7-BACB-C973E4363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543" y="2120537"/>
                <a:ext cx="1333378" cy="402482"/>
              </a:xfrm>
              <a:prstGeom prst="rect">
                <a:avLst/>
              </a:prstGeom>
              <a:blipFill>
                <a:blip r:embed="rId5"/>
                <a:stretch>
                  <a:fillRect l="-4566" r="-3653" b="-19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441648-793B-4E4D-8FE7-A2F09698B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71" y="4247402"/>
            <a:ext cx="531594" cy="5315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0D1752-73DE-4B33-92FC-1A9BEC174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7" y="5354267"/>
            <a:ext cx="504277" cy="4363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E45C59-2806-4B49-8097-08032AD45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3547620"/>
            <a:ext cx="504277" cy="4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0C42F3-60FB-435F-B765-67AC6121DD1A}"/>
              </a:ext>
            </a:extLst>
          </p:cNvPr>
          <p:cNvSpPr txBox="1"/>
          <p:nvPr/>
        </p:nvSpPr>
        <p:spPr>
          <a:xfrm>
            <a:off x="243839" y="543635"/>
            <a:ext cx="65836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437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Ученик собрал электрическую цепь, состоящую из батарейки (1), реостата (2), ключа (3), амперметра (4) и вольтметра (5). После этого он провёл измерения напряжения на источнике. Абсолютная погрешность измерения напряжения на источнике равна цене деления вольтметра. Чему равно по результатам этих измерений напряжение на клеммах батарейки?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745B6B-30BF-4D88-B5D0-CF0AA507D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17" y="469174"/>
            <a:ext cx="675000" cy="36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4B81D0-5AAB-457F-A909-3F218D46C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708" y="676547"/>
            <a:ext cx="5019675" cy="4076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D7B87D-516D-471C-9CF1-870000502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558" y="6033815"/>
            <a:ext cx="3171825" cy="295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6A3537-4249-4638-A2F9-E2EA257CAF2D}"/>
              </a:ext>
            </a:extLst>
          </p:cNvPr>
          <p:cNvSpPr txBox="1"/>
          <p:nvPr/>
        </p:nvSpPr>
        <p:spPr>
          <a:xfrm>
            <a:off x="9779726" y="586742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2,6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5C3296-6387-414A-B282-7077DCAC84E4}"/>
              </a:ext>
            </a:extLst>
          </p:cNvPr>
          <p:cNvSpPr txBox="1"/>
          <p:nvPr/>
        </p:nvSpPr>
        <p:spPr>
          <a:xfrm>
            <a:off x="10802983" y="586742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0,2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00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D102E5-585F-47F4-8345-AE318ED458E7}"/>
              </a:ext>
            </a:extLst>
          </p:cNvPr>
          <p:cNvSpPr txBox="1"/>
          <p:nvPr/>
        </p:nvSpPr>
        <p:spPr>
          <a:xfrm>
            <a:off x="322216" y="569762"/>
            <a:ext cx="116520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437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Школьнику в ходе эксперимента необходимо обнаружить </a:t>
            </a: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зависимость давления газа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находящегося в сосуде, </a:t>
            </a:r>
            <a:r>
              <a:rPr lang="ru-RU" sz="2400" b="1" i="0" u="none" strike="noStrike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от молярной массы газа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У него имеются пять различных сосудов с манометрами и термометрами. Сосуды наполнены различными газами одинаковой массы при различной температуре (см. таблицу). Какие два сосуда необходимо взять ученику, чтобы провести этот опыт?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291E2C-7C3F-4BF6-8EB0-326F05E8B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5" y="507954"/>
            <a:ext cx="684878" cy="36000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9DDCEBD-AAB4-4AE2-9223-6BFCD418A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39164"/>
              </p:ext>
            </p:extLst>
          </p:nvPr>
        </p:nvGraphicFramePr>
        <p:xfrm>
          <a:off x="1663700" y="3247418"/>
          <a:ext cx="8864600" cy="188595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137693334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08431423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491544754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42458279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effectLst/>
                          <a:latin typeface="Georgia" panose="02040502050405020303" pitchFamily="18" charset="0"/>
                        </a:rPr>
                        <a:t>№ сосуда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effectLst/>
                          <a:latin typeface="Georgia" panose="02040502050405020303" pitchFamily="18" charset="0"/>
                        </a:rPr>
                        <a:t>Объём сосуда, 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Georgia" panose="02040502050405020303" pitchFamily="18" charset="0"/>
                        </a:rPr>
                        <a:t>Температура газа в сосуде, 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effectLst/>
                          <a:latin typeface="Georgia" panose="02040502050405020303" pitchFamily="18" charset="0"/>
                        </a:rPr>
                        <a:t>Газ в сосуде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5669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Georgia" panose="02040502050405020303" pitchFamily="18" charset="0"/>
                        </a:rPr>
                        <a:t>гелий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7588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Palatino Linotype" panose="02040502050505030304" pitchFamily="18" charset="0"/>
                        </a:rPr>
                        <a:t>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Georgia" panose="02040502050405020303" pitchFamily="18" charset="0"/>
                        </a:rPr>
                        <a:t>неон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7249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Palatino Linotype" panose="02040502050505030304" pitchFamily="18" charset="0"/>
                        </a:rPr>
                        <a:t>320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Georgia" panose="02040502050405020303" pitchFamily="18" charset="0"/>
                        </a:rPr>
                        <a:t>аргон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94774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320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Georgia" panose="02040502050405020303" pitchFamily="18" charset="0"/>
                        </a:rPr>
                        <a:t>гелий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07578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Palatino Linotype" panose="02040502050505030304" pitchFamily="18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Georgia" panose="02040502050405020303" pitchFamily="18" charset="0"/>
                        </a:rPr>
                        <a:t>неон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92664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52BD4F-3EB3-4B79-B249-E8851F95CA95}"/>
                  </a:ext>
                </a:extLst>
              </p:cNvPr>
              <p:cNvSpPr txBox="1"/>
              <p:nvPr/>
            </p:nvSpPr>
            <p:spPr>
              <a:xfrm>
                <a:off x="5669280" y="2973977"/>
                <a:ext cx="2345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52BD4F-3EB3-4B79-B249-E8851F95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2973977"/>
                <a:ext cx="2345194" cy="276999"/>
              </a:xfrm>
              <a:prstGeom prst="rect">
                <a:avLst/>
              </a:prstGeom>
              <a:blipFill>
                <a:blip r:embed="rId3"/>
                <a:stretch>
                  <a:fillRect l="-1818" r="-23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971946-78D6-40F2-9DCA-7AB70CA413C2}"/>
                  </a:ext>
                </a:extLst>
              </p:cNvPr>
              <p:cNvSpPr txBox="1"/>
              <p:nvPr/>
            </p:nvSpPr>
            <p:spPr>
              <a:xfrm>
                <a:off x="1663700" y="5307875"/>
                <a:ext cx="1420582" cy="749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𝑚𝑅𝑇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971946-78D6-40F2-9DCA-7AB70CA41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700" y="5307875"/>
                <a:ext cx="1420582" cy="7492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E6B78A-2DDB-4D9F-8681-54719D8E1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6460" y="5799944"/>
            <a:ext cx="1647825" cy="514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04F961-090A-45B9-97B1-EE6712B46DBB}"/>
              </a:ext>
            </a:extLst>
          </p:cNvPr>
          <p:cNvSpPr txBox="1"/>
          <p:nvPr/>
        </p:nvSpPr>
        <p:spPr>
          <a:xfrm>
            <a:off x="11150372" y="5852629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1 5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12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BE2677-20FC-4B35-AB1A-B1B95F0C82C9}"/>
              </a:ext>
            </a:extLst>
          </p:cNvPr>
          <p:cNvSpPr txBox="1"/>
          <p:nvPr/>
        </p:nvSpPr>
        <p:spPr>
          <a:xfrm>
            <a:off x="304800" y="582684"/>
            <a:ext cx="116708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75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Маленький незаряженный шарик, подвешенный на непроводящей нити, помещён над горизонтальной диэлектрической пластиной, равномерно заряженной отрицательным зарядом. Размеры пластины во много раз превышают длину нити. Опираясь на законы механики и электродинамики, объясните, как изменится циклическая частота малых свободных колебаний шарика, если ему сообщить положительный заряд.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15DC85-168A-43FE-87A5-EDD553C54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0" y="540897"/>
            <a:ext cx="658537" cy="3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8C18F1-6BCE-4384-B54F-99D5556AFC69}"/>
              </a:ext>
            </a:extLst>
          </p:cNvPr>
          <p:cNvSpPr txBox="1"/>
          <p:nvPr/>
        </p:nvSpPr>
        <p:spPr>
          <a:xfrm>
            <a:off x="353960" y="5670772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-   -   -   -   -   -   -   -   -</a:t>
            </a:r>
            <a:endParaRPr lang="ru-RU" sz="3600" b="1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CEF71BE-EB0C-4632-A1AE-67D90935A6C9}"/>
              </a:ext>
            </a:extLst>
          </p:cNvPr>
          <p:cNvGrpSpPr/>
          <p:nvPr/>
        </p:nvGrpSpPr>
        <p:grpSpPr>
          <a:xfrm>
            <a:off x="471948" y="3429000"/>
            <a:ext cx="3706762" cy="2421194"/>
            <a:chOff x="471948" y="3429000"/>
            <a:chExt cx="3706762" cy="2421194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ACBDDFD-BE66-4022-8049-A6211720A660}"/>
                </a:ext>
              </a:extLst>
            </p:cNvPr>
            <p:cNvCxnSpPr/>
            <p:nvPr/>
          </p:nvCxnSpPr>
          <p:spPr>
            <a:xfrm>
              <a:off x="471948" y="5850194"/>
              <a:ext cx="3706762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67016D3-338C-4441-A7EF-3F8C0BACC57E}"/>
                </a:ext>
              </a:extLst>
            </p:cNvPr>
            <p:cNvCxnSpPr/>
            <p:nvPr/>
          </p:nvCxnSpPr>
          <p:spPr>
            <a:xfrm>
              <a:off x="1720645" y="3429000"/>
              <a:ext cx="6046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7B5F4B94-160C-49F4-A9A7-6BEC760A950E}"/>
                </a:ext>
              </a:extLst>
            </p:cNvPr>
            <p:cNvCxnSpPr/>
            <p:nvPr/>
          </p:nvCxnSpPr>
          <p:spPr>
            <a:xfrm>
              <a:off x="2015613" y="3429000"/>
              <a:ext cx="1091381" cy="1703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36553BCD-C450-4EA4-90CC-15E4ED5A5511}"/>
                </a:ext>
              </a:extLst>
            </p:cNvPr>
            <p:cNvSpPr/>
            <p:nvPr/>
          </p:nvSpPr>
          <p:spPr>
            <a:xfrm>
              <a:off x="2998839" y="5024284"/>
              <a:ext cx="359002" cy="35900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B86ACC99-792F-47E0-A265-321BCEC9CAF9}"/>
                </a:ext>
              </a:extLst>
            </p:cNvPr>
            <p:cNvCxnSpPr/>
            <p:nvPr/>
          </p:nvCxnSpPr>
          <p:spPr>
            <a:xfrm>
              <a:off x="3178340" y="5203785"/>
              <a:ext cx="0" cy="5382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AA468EBF-55ED-4F3D-BA97-0C3F40E07A7D}"/>
                </a:ext>
              </a:extLst>
            </p:cNvPr>
            <p:cNvCxnSpPr/>
            <p:nvPr/>
          </p:nvCxnSpPr>
          <p:spPr>
            <a:xfrm flipH="1" flipV="1">
              <a:off x="2723535" y="4542503"/>
              <a:ext cx="454805" cy="6612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EDB4363-F5E2-4CA7-8637-5427CCD79EBE}"/>
                    </a:ext>
                  </a:extLst>
                </p:cNvPr>
                <p:cNvSpPr txBox="1"/>
                <p:nvPr/>
              </p:nvSpPr>
              <p:spPr>
                <a:xfrm>
                  <a:off x="3259393" y="5461070"/>
                  <a:ext cx="3958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EDB4363-F5E2-4CA7-8637-5427CCD79E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9393" y="5461070"/>
                  <a:ext cx="39587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7692" t="-48889" r="-87692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6F80B1F-73A9-42C9-9B8B-93F9C0161E0D}"/>
                    </a:ext>
                  </a:extLst>
                </p:cNvPr>
                <p:cNvSpPr txBox="1"/>
                <p:nvPr/>
              </p:nvSpPr>
              <p:spPr>
                <a:xfrm>
                  <a:off x="2892667" y="4331142"/>
                  <a:ext cx="37542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н1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6F80B1F-73A9-42C9-9B8B-93F9C0161E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667" y="4331142"/>
                  <a:ext cx="37542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14754" r="-6557" b="-156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FF98866-B8FB-439A-AA4C-1FEB75FAAE47}"/>
              </a:ext>
            </a:extLst>
          </p:cNvPr>
          <p:cNvGrpSpPr/>
          <p:nvPr/>
        </p:nvGrpSpPr>
        <p:grpSpPr>
          <a:xfrm>
            <a:off x="4530080" y="3429000"/>
            <a:ext cx="3706762" cy="2421194"/>
            <a:chOff x="471948" y="3429000"/>
            <a:chExt cx="3706762" cy="2421194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9B7E8C8E-FB87-400A-B8EB-06E1CFD544E1}"/>
                </a:ext>
              </a:extLst>
            </p:cNvPr>
            <p:cNvCxnSpPr/>
            <p:nvPr/>
          </p:nvCxnSpPr>
          <p:spPr>
            <a:xfrm>
              <a:off x="471948" y="5850194"/>
              <a:ext cx="3706762" cy="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9A930FB9-9203-40A2-9716-224FB9D68842}"/>
                </a:ext>
              </a:extLst>
            </p:cNvPr>
            <p:cNvCxnSpPr/>
            <p:nvPr/>
          </p:nvCxnSpPr>
          <p:spPr>
            <a:xfrm>
              <a:off x="1720645" y="3429000"/>
              <a:ext cx="6046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B6995B3E-CDB4-418A-A2E5-282CC7E0231D}"/>
                </a:ext>
              </a:extLst>
            </p:cNvPr>
            <p:cNvCxnSpPr/>
            <p:nvPr/>
          </p:nvCxnSpPr>
          <p:spPr>
            <a:xfrm>
              <a:off x="2015613" y="3429000"/>
              <a:ext cx="1091381" cy="1703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2D3771B-955E-4BDE-B392-050125529B35}"/>
                </a:ext>
              </a:extLst>
            </p:cNvPr>
            <p:cNvSpPr/>
            <p:nvPr/>
          </p:nvSpPr>
          <p:spPr>
            <a:xfrm>
              <a:off x="2998839" y="5024284"/>
              <a:ext cx="359002" cy="359002"/>
            </a:xfrm>
            <a:prstGeom prst="ellipse">
              <a:avLst/>
            </a:prstGeom>
            <a:gradFill flip="none" rotWithShape="1">
              <a:gsLst>
                <a:gs pos="78150">
                  <a:schemeClr val="accent2">
                    <a:lumMod val="40000"/>
                    <a:lumOff val="60000"/>
                  </a:schemeClr>
                </a:gs>
                <a:gs pos="0">
                  <a:srgbClr val="FF0000"/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B8C6CB19-E6A8-49EC-A295-20CB16E5A096}"/>
                </a:ext>
              </a:extLst>
            </p:cNvPr>
            <p:cNvCxnSpPr/>
            <p:nvPr/>
          </p:nvCxnSpPr>
          <p:spPr>
            <a:xfrm>
              <a:off x="3178340" y="5203785"/>
              <a:ext cx="0" cy="5382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756ADCC3-07D7-4E17-B0A7-AAC140B71179}"/>
                </a:ext>
              </a:extLst>
            </p:cNvPr>
            <p:cNvCxnSpPr/>
            <p:nvPr/>
          </p:nvCxnSpPr>
          <p:spPr>
            <a:xfrm flipH="1" flipV="1">
              <a:off x="2723535" y="4542503"/>
              <a:ext cx="454805" cy="6612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9BCC676-1A1E-40E3-A77A-056BBA8D904F}"/>
                    </a:ext>
                  </a:extLst>
                </p:cNvPr>
                <p:cNvSpPr txBox="1"/>
                <p:nvPr/>
              </p:nvSpPr>
              <p:spPr>
                <a:xfrm>
                  <a:off x="3259393" y="5461070"/>
                  <a:ext cx="3958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9BCC676-1A1E-40E3-A77A-056BBA8D90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9393" y="5461070"/>
                  <a:ext cx="39587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7692" t="-48889" r="-89231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287BEBC-7C9D-4E2D-8919-D9359AE29BF2}"/>
                    </a:ext>
                  </a:extLst>
                </p:cNvPr>
                <p:cNvSpPr txBox="1"/>
                <p:nvPr/>
              </p:nvSpPr>
              <p:spPr>
                <a:xfrm>
                  <a:off x="2892667" y="4331142"/>
                  <a:ext cx="37542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н2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287BEBC-7C9D-4E2D-8919-D9359AE29B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667" y="4331142"/>
                  <a:ext cx="375424" cy="310598"/>
                </a:xfrm>
                <a:prstGeom prst="rect">
                  <a:avLst/>
                </a:prstGeom>
                <a:blipFill>
                  <a:blip r:embed="rId6"/>
                  <a:stretch>
                    <a:fillRect l="-12903" r="-6452" b="-156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12C71BD-E838-4D17-9651-EE641BEF3FAD}"/>
              </a:ext>
            </a:extLst>
          </p:cNvPr>
          <p:cNvSpPr txBox="1"/>
          <p:nvPr/>
        </p:nvSpPr>
        <p:spPr>
          <a:xfrm>
            <a:off x="4426877" y="5670772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-   -   -   -   -   -   -   -   -</a:t>
            </a:r>
            <a:endParaRPr lang="ru-RU" sz="3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A246F0-77B7-4246-B622-8B6CDA163800}"/>
              </a:ext>
            </a:extLst>
          </p:cNvPr>
          <p:cNvSpPr txBox="1"/>
          <p:nvPr/>
        </p:nvSpPr>
        <p:spPr>
          <a:xfrm>
            <a:off x="2143286" y="5058011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q = 0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A951B2-EBAA-4E09-A00B-A0C14AD6CC69}"/>
              </a:ext>
            </a:extLst>
          </p:cNvPr>
          <p:cNvSpPr txBox="1"/>
          <p:nvPr/>
        </p:nvSpPr>
        <p:spPr>
          <a:xfrm>
            <a:off x="6135112" y="502428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q &gt; 0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7A3C3C10-B892-415C-BF62-150C96F45D91}"/>
              </a:ext>
            </a:extLst>
          </p:cNvPr>
          <p:cNvCxnSpPr/>
          <p:nvPr/>
        </p:nvCxnSpPr>
        <p:spPr>
          <a:xfrm>
            <a:off x="7236472" y="5714978"/>
            <a:ext cx="0" cy="5382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7F62F3-91BE-4720-9D29-CDE74F6A410D}"/>
                  </a:ext>
                </a:extLst>
              </p:cNvPr>
              <p:cNvSpPr txBox="1"/>
              <p:nvPr/>
            </p:nvSpPr>
            <p:spPr>
              <a:xfrm>
                <a:off x="7349725" y="6097933"/>
                <a:ext cx="249812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7F62F3-91BE-4720-9D29-CDE74F6A4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725" y="6097933"/>
                <a:ext cx="249812" cy="310598"/>
              </a:xfrm>
              <a:prstGeom prst="rect">
                <a:avLst/>
              </a:prstGeom>
              <a:blipFill>
                <a:blip r:embed="rId7"/>
                <a:stretch>
                  <a:fillRect l="-24390" r="-2439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FD69284-11EC-46C0-AE1C-B4658627113F}"/>
                  </a:ext>
                </a:extLst>
              </p:cNvPr>
              <p:cNvSpPr txBox="1"/>
              <p:nvPr/>
            </p:nvSpPr>
            <p:spPr>
              <a:xfrm>
                <a:off x="7317525" y="2770805"/>
                <a:ext cx="1674689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FD69284-11EC-46C0-AE1C-B46586271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525" y="2770805"/>
                <a:ext cx="1674689" cy="10911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7383B4-DD70-4F41-B7B3-53EF0A872736}"/>
                  </a:ext>
                </a:extLst>
              </p:cNvPr>
              <p:cNvSpPr txBox="1"/>
              <p:nvPr/>
            </p:nvSpPr>
            <p:spPr>
              <a:xfrm>
                <a:off x="10010109" y="2749999"/>
                <a:ext cx="1668021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7383B4-DD70-4F41-B7B3-53EF0A872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109" y="2749999"/>
                <a:ext cx="1668021" cy="10911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6703DF3-D23B-4BDF-9DD8-F6C0F1A7D4A1}"/>
                  </a:ext>
                </a:extLst>
              </p:cNvPr>
              <p:cNvSpPr txBox="1"/>
              <p:nvPr/>
            </p:nvSpPr>
            <p:spPr>
              <a:xfrm>
                <a:off x="7236472" y="3643426"/>
                <a:ext cx="488031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к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6703DF3-D23B-4BDF-9DD8-F6C0F1A7D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472" y="3643426"/>
                <a:ext cx="4880310" cy="6914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ABB287-A167-4FF9-B7A7-9E19C9C67F5C}"/>
                  </a:ext>
                </a:extLst>
              </p:cNvPr>
              <p:cNvSpPr txBox="1"/>
              <p:nvPr/>
            </p:nvSpPr>
            <p:spPr>
              <a:xfrm>
                <a:off x="9036352" y="4486441"/>
                <a:ext cx="1048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ABB287-A167-4FF9-B7A7-9E19C9C67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352" y="4486441"/>
                <a:ext cx="1048107" cy="369332"/>
              </a:xfrm>
              <a:prstGeom prst="rect">
                <a:avLst/>
              </a:prstGeom>
              <a:blipFill>
                <a:blip r:embed="rId11"/>
                <a:stretch>
                  <a:fillRect l="-6395" r="-2326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B6094BDC-D289-4B7A-852F-CEE0F3C7B412}"/>
              </a:ext>
            </a:extLst>
          </p:cNvPr>
          <p:cNvCxnSpPr>
            <a:cxnSpLocks/>
          </p:cNvCxnSpPr>
          <p:nvPr/>
        </p:nvCxnSpPr>
        <p:spPr>
          <a:xfrm flipH="1">
            <a:off x="6460925" y="4700138"/>
            <a:ext cx="1580668" cy="102016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D5563AA-8C9E-42A4-8FFC-D5DAA7994EA8}"/>
              </a:ext>
            </a:extLst>
          </p:cNvPr>
          <p:cNvSpPr txBox="1"/>
          <p:nvPr/>
        </p:nvSpPr>
        <p:spPr>
          <a:xfrm rot="19557826">
            <a:off x="6246813" y="5396361"/>
            <a:ext cx="309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C761B7-EF0F-487F-8BBB-F2B49C588D85}"/>
                  </a:ext>
                </a:extLst>
              </p:cNvPr>
              <p:cNvSpPr txBox="1"/>
              <p:nvPr/>
            </p:nvSpPr>
            <p:spPr>
              <a:xfrm>
                <a:off x="8992214" y="5019811"/>
                <a:ext cx="1190967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C761B7-EF0F-487F-8BBB-F2B49C588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214" y="5019811"/>
                <a:ext cx="1190967" cy="6914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EF4758-877E-4F37-915D-36879413908B}"/>
                  </a:ext>
                </a:extLst>
              </p:cNvPr>
              <p:cNvSpPr txBox="1"/>
              <p:nvPr/>
            </p:nvSpPr>
            <p:spPr>
              <a:xfrm>
                <a:off x="9032269" y="5809271"/>
                <a:ext cx="12592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EF4758-877E-4F37-915D-36879413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269" y="5809271"/>
                <a:ext cx="1259255" cy="369332"/>
              </a:xfrm>
              <a:prstGeom prst="rect">
                <a:avLst/>
              </a:prstGeom>
              <a:blipFill>
                <a:blip r:embed="rId13"/>
                <a:stretch>
                  <a:fillRect l="-2913" r="-2427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939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85D9EC-9D34-4195-9E1D-DC49E1CD2C05}"/>
              </a:ext>
            </a:extLst>
          </p:cNvPr>
          <p:cNvSpPr txBox="1"/>
          <p:nvPr/>
        </p:nvSpPr>
        <p:spPr>
          <a:xfrm>
            <a:off x="285135" y="673736"/>
            <a:ext cx="115529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75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Два пластилиновых шарика массами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15 г и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25 г, летящие навстречу друг другу с одинаковыми по модулю скоростями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v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4 м/с, при столкновении слипаются. Какой становится их скорость сразу после столкновения? Считать, что время взаимодействия шариков мало.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7BB596-DAF2-4C58-BCA5-ACC0D87F4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9" y="651613"/>
            <a:ext cx="702000" cy="3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85FB3C-5818-4B1F-8EDC-ABD79113D1E2}"/>
              </a:ext>
            </a:extLst>
          </p:cNvPr>
          <p:cNvSpPr txBox="1"/>
          <p:nvPr/>
        </p:nvSpPr>
        <p:spPr>
          <a:xfrm>
            <a:off x="318102" y="2851355"/>
            <a:ext cx="28280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Дано: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15·10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-3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кг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25·10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-3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кг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4 м/с</a:t>
            </a:r>
          </a:p>
          <a:p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BDD1671-EC9B-49AE-BA1D-89CCF9A27B8F}"/>
              </a:ext>
            </a:extLst>
          </p:cNvPr>
          <p:cNvCxnSpPr/>
          <p:nvPr/>
        </p:nvCxnSpPr>
        <p:spPr>
          <a:xfrm>
            <a:off x="3146120" y="2851355"/>
            <a:ext cx="0" cy="2172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56932B7-BA8D-4265-84B7-32E730EB8F07}"/>
              </a:ext>
            </a:extLst>
          </p:cNvPr>
          <p:cNvCxnSpPr>
            <a:cxnSpLocks/>
          </p:cNvCxnSpPr>
          <p:nvPr/>
        </p:nvCxnSpPr>
        <p:spPr>
          <a:xfrm>
            <a:off x="520299" y="4547420"/>
            <a:ext cx="27782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2ED060-F5EB-44E9-AE69-C0A43E9ABAC0}"/>
                  </a:ext>
                </a:extLst>
              </p:cNvPr>
              <p:cNvSpPr txBox="1"/>
              <p:nvPr/>
            </p:nvSpPr>
            <p:spPr>
              <a:xfrm>
                <a:off x="1379258" y="4605681"/>
                <a:ext cx="7057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2ED060-F5EB-44E9-AE69-C0A43E9AB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58" y="4605681"/>
                <a:ext cx="705706" cy="369332"/>
              </a:xfrm>
              <a:prstGeom prst="rect">
                <a:avLst/>
              </a:prstGeom>
              <a:blipFill>
                <a:blip r:embed="rId3"/>
                <a:stretch>
                  <a:fillRect l="-6034" r="-948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C2E1F11-0078-4454-9E41-726A9BB652EB}"/>
              </a:ext>
            </a:extLst>
          </p:cNvPr>
          <p:cNvSpPr txBox="1"/>
          <p:nvPr/>
        </p:nvSpPr>
        <p:spPr>
          <a:xfrm>
            <a:off x="6607277" y="2851355"/>
            <a:ext cx="2035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Решение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0F4E90-6866-4CA9-9FFA-5426A8A1C8AC}"/>
              </a:ext>
            </a:extLst>
          </p:cNvPr>
          <p:cNvSpPr txBox="1"/>
          <p:nvPr/>
        </p:nvSpPr>
        <p:spPr>
          <a:xfrm>
            <a:off x="3324350" y="3198167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До столкновения: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B488818-97C8-4D88-BCF6-02C08DE612FB}"/>
              </a:ext>
            </a:extLst>
          </p:cNvPr>
          <p:cNvCxnSpPr/>
          <p:nvPr/>
        </p:nvCxnSpPr>
        <p:spPr>
          <a:xfrm>
            <a:off x="4207276" y="4245273"/>
            <a:ext cx="62542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A1DCAF5-E0CF-4FA8-80E3-8AE1C5736559}"/>
              </a:ext>
            </a:extLst>
          </p:cNvPr>
          <p:cNvSpPr txBox="1"/>
          <p:nvPr/>
        </p:nvSpPr>
        <p:spPr>
          <a:xfrm>
            <a:off x="10277017" y="3820851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х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72A47B4-E889-41D7-BB5F-902339AB642E}"/>
              </a:ext>
            </a:extLst>
          </p:cNvPr>
          <p:cNvSpPr/>
          <p:nvPr/>
        </p:nvSpPr>
        <p:spPr>
          <a:xfrm>
            <a:off x="4670331" y="3659832"/>
            <a:ext cx="590126" cy="548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u="none" strike="noStrike" dirty="0">
                <a:solidFill>
                  <a:schemeClr val="bg1"/>
                </a:solidFill>
                <a:latin typeface="Courier New" panose="02070309020205020404" pitchFamily="49" charset="0"/>
              </a:rPr>
              <a:t>m</a:t>
            </a:r>
            <a:r>
              <a:rPr lang="en-US" b="1" i="0" u="none" strike="noStrike" baseline="-25000" dirty="0">
                <a:solidFill>
                  <a:schemeClr val="bg1"/>
                </a:solidFill>
                <a:latin typeface="Courier New" panose="02070309020205020404" pitchFamily="49" charset="0"/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F8355E4-25A9-4984-9D0B-5DCC393AE6AC}"/>
              </a:ext>
            </a:extLst>
          </p:cNvPr>
          <p:cNvCxnSpPr>
            <a:cxnSpLocks/>
          </p:cNvCxnSpPr>
          <p:nvPr/>
        </p:nvCxnSpPr>
        <p:spPr>
          <a:xfrm>
            <a:off x="5437239" y="3952568"/>
            <a:ext cx="10213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3BA231-8CB1-4EC9-9F49-6CD936573F44}"/>
                  </a:ext>
                </a:extLst>
              </p:cNvPr>
              <p:cNvSpPr txBox="1"/>
              <p:nvPr/>
            </p:nvSpPr>
            <p:spPr>
              <a:xfrm>
                <a:off x="5740973" y="3570531"/>
                <a:ext cx="368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3BA231-8CB1-4EC9-9F49-6CD936573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973" y="3570531"/>
                <a:ext cx="368114" cy="369332"/>
              </a:xfrm>
              <a:prstGeom prst="rect">
                <a:avLst/>
              </a:prstGeom>
              <a:blipFill>
                <a:blip r:embed="rId4"/>
                <a:stretch>
                  <a:fillRect l="-11667" r="-8333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>
            <a:extLst>
              <a:ext uri="{FF2B5EF4-FFF2-40B4-BE49-F238E27FC236}">
                <a16:creationId xmlns:a16="http://schemas.microsoft.com/office/drawing/2014/main" id="{595C1B8C-3832-43C4-B299-F68E61505C9B}"/>
              </a:ext>
            </a:extLst>
          </p:cNvPr>
          <p:cNvSpPr/>
          <p:nvPr/>
        </p:nvSpPr>
        <p:spPr>
          <a:xfrm>
            <a:off x="9133324" y="3678275"/>
            <a:ext cx="590126" cy="548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u="none" strike="noStrike" dirty="0">
                <a:solidFill>
                  <a:schemeClr val="bg1"/>
                </a:solidFill>
                <a:latin typeface="Courier New" panose="02070309020205020404" pitchFamily="49" charset="0"/>
              </a:rPr>
              <a:t>m</a:t>
            </a:r>
            <a:r>
              <a:rPr lang="en-US" b="1" i="0" u="none" strike="noStrike" baseline="-25000" dirty="0">
                <a:solidFill>
                  <a:schemeClr val="bg1"/>
                </a:solidFill>
                <a:latin typeface="Courier New" panose="02070309020205020404" pitchFamily="49" charset="0"/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81766877-A6BA-4EFD-A1A6-FC9D90F6CD81}"/>
              </a:ext>
            </a:extLst>
          </p:cNvPr>
          <p:cNvCxnSpPr>
            <a:cxnSpLocks/>
          </p:cNvCxnSpPr>
          <p:nvPr/>
        </p:nvCxnSpPr>
        <p:spPr>
          <a:xfrm flipH="1">
            <a:off x="7973962" y="3952371"/>
            <a:ext cx="10213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BD5876-5DD8-46A3-9C42-1BB0D0B4B3CC}"/>
                  </a:ext>
                </a:extLst>
              </p:cNvPr>
              <p:cNvSpPr txBox="1"/>
              <p:nvPr/>
            </p:nvSpPr>
            <p:spPr>
              <a:xfrm>
                <a:off x="8458497" y="3564596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BD5876-5DD8-46A3-9C42-1BB0D0B4B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497" y="3564596"/>
                <a:ext cx="375231" cy="369332"/>
              </a:xfrm>
              <a:prstGeom prst="rect">
                <a:avLst/>
              </a:prstGeom>
              <a:blipFill>
                <a:blip r:embed="rId5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EE919CF-8CD7-4F32-81A3-76860A96737D}"/>
              </a:ext>
            </a:extLst>
          </p:cNvPr>
          <p:cNvSpPr txBox="1"/>
          <p:nvPr/>
        </p:nvSpPr>
        <p:spPr>
          <a:xfrm>
            <a:off x="3298520" y="4328682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После столкновения: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A674AFC1-05C1-4DB4-B9F0-AF3DF8DB260E}"/>
              </a:ext>
            </a:extLst>
          </p:cNvPr>
          <p:cNvCxnSpPr/>
          <p:nvPr/>
        </p:nvCxnSpPr>
        <p:spPr>
          <a:xfrm>
            <a:off x="4271523" y="5639191"/>
            <a:ext cx="62542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B43E070-9BBC-42E9-98D7-223A53F124E1}"/>
              </a:ext>
            </a:extLst>
          </p:cNvPr>
          <p:cNvSpPr txBox="1"/>
          <p:nvPr/>
        </p:nvSpPr>
        <p:spPr>
          <a:xfrm>
            <a:off x="10341264" y="521476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х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A5B9E491-7F71-4545-8163-0F2D8B0AC90E}"/>
              </a:ext>
            </a:extLst>
          </p:cNvPr>
          <p:cNvSpPr/>
          <p:nvPr/>
        </p:nvSpPr>
        <p:spPr>
          <a:xfrm>
            <a:off x="6395622" y="5057610"/>
            <a:ext cx="590126" cy="548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u="none" strike="noStrike" dirty="0">
                <a:solidFill>
                  <a:schemeClr val="bg1"/>
                </a:solidFill>
                <a:latin typeface="Courier New" panose="02070309020205020404" pitchFamily="49" charset="0"/>
              </a:rPr>
              <a:t>m</a:t>
            </a:r>
            <a:r>
              <a:rPr lang="en-US" b="1" i="0" u="none" strike="noStrike" baseline="-25000" dirty="0">
                <a:solidFill>
                  <a:schemeClr val="bg1"/>
                </a:solidFill>
                <a:latin typeface="Courier New" panose="02070309020205020404" pitchFamily="49" charset="0"/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FC54E76B-9F44-43BA-83CC-573573848C56}"/>
              </a:ext>
            </a:extLst>
          </p:cNvPr>
          <p:cNvSpPr/>
          <p:nvPr/>
        </p:nvSpPr>
        <p:spPr>
          <a:xfrm>
            <a:off x="6906318" y="5068467"/>
            <a:ext cx="590126" cy="548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u="none" strike="noStrike" dirty="0">
                <a:solidFill>
                  <a:schemeClr val="bg1"/>
                </a:solidFill>
                <a:latin typeface="Courier New" panose="02070309020205020404" pitchFamily="49" charset="0"/>
              </a:rPr>
              <a:t>m</a:t>
            </a:r>
            <a:r>
              <a:rPr lang="en-US" b="1" i="0" u="none" strike="noStrike" baseline="-25000" dirty="0">
                <a:solidFill>
                  <a:schemeClr val="bg1"/>
                </a:solidFill>
                <a:latin typeface="Courier New" panose="02070309020205020404" pitchFamily="49" charset="0"/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1A62C951-848A-41D1-BFEA-ED365E64BB35}"/>
              </a:ext>
            </a:extLst>
          </p:cNvPr>
          <p:cNvCxnSpPr>
            <a:cxnSpLocks/>
          </p:cNvCxnSpPr>
          <p:nvPr/>
        </p:nvCxnSpPr>
        <p:spPr>
          <a:xfrm flipH="1">
            <a:off x="5577676" y="5331706"/>
            <a:ext cx="6947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9A33A0-60FF-4DF7-AABE-784B9134545A}"/>
                  </a:ext>
                </a:extLst>
              </p:cNvPr>
              <p:cNvSpPr txBox="1"/>
              <p:nvPr/>
            </p:nvSpPr>
            <p:spPr>
              <a:xfrm>
                <a:off x="5814053" y="4891566"/>
                <a:ext cx="346633" cy="417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9A33A0-60FF-4DF7-AABE-784B91345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53" y="4891566"/>
                <a:ext cx="346633" cy="4176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5936EB0-6978-4C53-AABF-B99D286D29E2}"/>
                  </a:ext>
                </a:extLst>
              </p:cNvPr>
              <p:cNvSpPr txBox="1"/>
              <p:nvPr/>
            </p:nvSpPr>
            <p:spPr>
              <a:xfrm>
                <a:off x="453424" y="5825808"/>
                <a:ext cx="4010137" cy="439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5936EB0-6978-4C53-AABF-B99D286D2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4" y="5825808"/>
                <a:ext cx="4010137" cy="4394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A955A2-509C-4E78-BB8D-AC49F418B055}"/>
                  </a:ext>
                </a:extLst>
              </p:cNvPr>
              <p:cNvSpPr txBox="1"/>
              <p:nvPr/>
            </p:nvSpPr>
            <p:spPr>
              <a:xfrm>
                <a:off x="4616182" y="5914471"/>
                <a:ext cx="48497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A955A2-509C-4E78-BB8D-AC49F418B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182" y="5914471"/>
                <a:ext cx="4849789" cy="369332"/>
              </a:xfrm>
              <a:prstGeom prst="rect">
                <a:avLst/>
              </a:prstGeom>
              <a:blipFill>
                <a:blip r:embed="rId8"/>
                <a:stretch>
                  <a:fillRect l="-1005" r="-628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688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82E0BE-FCFD-402C-A1C9-DF5291E37E1C}"/>
                  </a:ext>
                </a:extLst>
              </p:cNvPr>
              <p:cNvSpPr txBox="1"/>
              <p:nvPr/>
            </p:nvSpPr>
            <p:spPr>
              <a:xfrm>
                <a:off x="3288827" y="624716"/>
                <a:ext cx="48497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82E0BE-FCFD-402C-A1C9-DF5291E37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827" y="624716"/>
                <a:ext cx="4849789" cy="369332"/>
              </a:xfrm>
              <a:prstGeom prst="rect">
                <a:avLst/>
              </a:prstGeom>
              <a:blipFill>
                <a:blip r:embed="rId2"/>
                <a:stretch>
                  <a:fillRect l="-1132" r="-62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BF93A9-CD11-4BBA-80ED-3D269BD7CEA0}"/>
                  </a:ext>
                </a:extLst>
              </p:cNvPr>
              <p:cNvSpPr txBox="1"/>
              <p:nvPr/>
            </p:nvSpPr>
            <p:spPr>
              <a:xfrm>
                <a:off x="2138452" y="1587910"/>
                <a:ext cx="7432227" cy="739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sz="2400" dirty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15·10</m:t>
                          </m:r>
                          <m:r>
                            <m:rPr>
                              <m:nor/>
                            </m:rPr>
                            <a:rPr lang="ru-RU" sz="2400" baseline="30000" dirty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−3</m:t>
                          </m:r>
                          <m:r>
                            <m:rPr>
                              <m:nor/>
                            </m:rPr>
                            <a:rPr lang="ru-RU" sz="2400" dirty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·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4−2</m:t>
                          </m:r>
                          <m:r>
                            <m:rPr>
                              <m:nor/>
                            </m:rPr>
                            <a:rPr lang="ru-RU" sz="2400" dirty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5·10</m:t>
                          </m:r>
                          <m:r>
                            <m:rPr>
                              <m:nor/>
                            </m:rPr>
                            <a:rPr lang="ru-RU" sz="2400" baseline="30000" dirty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−3</m:t>
                          </m:r>
                          <m:r>
                            <m:rPr>
                              <m:nor/>
                            </m:rPr>
                            <a:rPr lang="ru-RU" sz="2400" dirty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·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rgbClr val="000000"/>
                                  </a:solidFill>
                                  <a:latin typeface="Courier New" panose="02070309020205020404" pitchFamily="49" charset="0"/>
                                </a:rPr>
                                <m:t>15·10</m:t>
                              </m:r>
                              <m:r>
                                <m:rPr>
                                  <m:nor/>
                                </m:rPr>
                                <a:rPr lang="ru-RU" sz="2400" baseline="30000" dirty="0">
                                  <a:solidFill>
                                    <a:srgbClr val="000000"/>
                                  </a:solidFill>
                                  <a:latin typeface="Courier New" panose="02070309020205020404" pitchFamily="49" charset="0"/>
                                </a:rPr>
                                <m:t>−3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000000"/>
                                  </a:solidFill>
                                  <a:latin typeface="Courier New" panose="02070309020205020404" pitchFamily="49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rgbClr val="000000"/>
                                  </a:solidFill>
                                  <a:latin typeface="Courier New" panose="02070309020205020404" pitchFamily="49" charset="0"/>
                                </a:rPr>
                                <m:t>5·10</m:t>
                              </m:r>
                              <m:r>
                                <m:rPr>
                                  <m:nor/>
                                </m:rPr>
                                <a:rPr lang="ru-RU" sz="2400" baseline="30000" dirty="0">
                                  <a:solidFill>
                                    <a:srgbClr val="000000"/>
                                  </a:solidFill>
                                  <a:latin typeface="Courier New" panose="02070309020205020404" pitchFamily="49" charset="0"/>
                                </a:rPr>
                                <m:t>−3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rgbClr val="000000"/>
                                  </a:solidFill>
                                  <a:latin typeface="Courier New" panose="02070309020205020404" pitchFamily="49" charset="0"/>
                                </a:rPr>
                                <m:t>·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type m:val="skw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с.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BF93A9-CD11-4BBA-80ED-3D269BD7C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452" y="1587910"/>
                <a:ext cx="7432227" cy="739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439A2F-FCD1-4D5B-B156-D9846BC76D9D}"/>
                  </a:ext>
                </a:extLst>
              </p:cNvPr>
              <p:cNvSpPr txBox="1"/>
              <p:nvPr/>
            </p:nvSpPr>
            <p:spPr>
              <a:xfrm>
                <a:off x="8465575" y="2809568"/>
                <a:ext cx="29753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Ответ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с.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439A2F-FCD1-4D5B-B156-D9846BC76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575" y="2809568"/>
                <a:ext cx="2975302" cy="461665"/>
              </a:xfrm>
              <a:prstGeom prst="rect">
                <a:avLst/>
              </a:prstGeom>
              <a:blipFill>
                <a:blip r:embed="rId4"/>
                <a:stretch>
                  <a:fillRect l="-3279" t="-126316" r="-24385" b="-189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67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FBFA36-D040-4BFC-B8C0-C5E4FC028CD3}"/>
              </a:ext>
            </a:extLst>
          </p:cNvPr>
          <p:cNvSpPr txBox="1"/>
          <p:nvPr/>
        </p:nvSpPr>
        <p:spPr>
          <a:xfrm>
            <a:off x="314632" y="565580"/>
            <a:ext cx="116708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75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Модуль сил гравитационного притяжения между двумя однородными шарами, центры которых находятся на расстоянии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120 см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друг от друга, равен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5 </a:t>
            </a:r>
            <a:r>
              <a:rPr lang="ru-RU" sz="2400" b="1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нН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Каков будет модуль сил притяжения между ними, если расстояние между их центрами уменьшить до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30 см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756BDA-2F31-42F8-8437-82E69F077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0" y="470873"/>
            <a:ext cx="667317" cy="3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6275DC-86B7-4929-A9C8-7C8697921A18}"/>
                  </a:ext>
                </a:extLst>
              </p:cNvPr>
              <p:cNvSpPr txBox="1"/>
              <p:nvPr/>
            </p:nvSpPr>
            <p:spPr>
              <a:xfrm>
                <a:off x="443658" y="2798891"/>
                <a:ext cx="1854803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6275DC-86B7-4929-A9C8-7C8697921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58" y="2798891"/>
                <a:ext cx="1854803" cy="6301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9A582F-7F01-4DBB-A902-A791A0D893BB}"/>
                  </a:ext>
                </a:extLst>
              </p:cNvPr>
              <p:cNvSpPr txBox="1"/>
              <p:nvPr/>
            </p:nvSpPr>
            <p:spPr>
              <a:xfrm>
                <a:off x="2895600" y="2736790"/>
                <a:ext cx="1885388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9A582F-7F01-4DBB-A902-A791A0D89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736790"/>
                <a:ext cx="1885388" cy="7543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E5C625-18F0-4EF7-A245-DB622582C05E}"/>
                  </a:ext>
                </a:extLst>
              </p:cNvPr>
              <p:cNvSpPr txBox="1"/>
              <p:nvPr/>
            </p:nvSpPr>
            <p:spPr>
              <a:xfrm>
                <a:off x="5378127" y="2929278"/>
                <a:ext cx="37907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=16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∙5=80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нН.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E5C625-18F0-4EF7-A245-DB622582C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127" y="2929278"/>
                <a:ext cx="3790718" cy="369332"/>
              </a:xfrm>
              <a:prstGeom prst="rect">
                <a:avLst/>
              </a:prstGeom>
              <a:blipFill>
                <a:blip r:embed="rId5"/>
                <a:stretch>
                  <a:fillRect l="-1447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0C77A1-3003-4382-B389-6B64332D36AA}"/>
                  </a:ext>
                </a:extLst>
              </p:cNvPr>
              <p:cNvSpPr txBox="1"/>
              <p:nvPr/>
            </p:nvSpPr>
            <p:spPr>
              <a:xfrm>
                <a:off x="8652081" y="5938678"/>
                <a:ext cx="34612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l" rtl="0"/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Ответ:      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нН</m:t>
                    </m:r>
                  </m:oMath>
                </a14:m>
                <a:endParaRPr lang="ru-RU" sz="2400" u="none" strike="noStrike" baseline="30000" dirty="0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0C77A1-3003-4382-B389-6B64332D3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081" y="5938678"/>
                <a:ext cx="3461261" cy="461665"/>
              </a:xfrm>
              <a:prstGeom prst="rect">
                <a:avLst/>
              </a:prstGeom>
              <a:blipFill>
                <a:blip r:embed="rId6"/>
                <a:stretch>
                  <a:fillRect l="-2641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6DC1D9-812F-41E4-A944-817701E61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8367" y="5986614"/>
            <a:ext cx="548688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301EBD-C64E-4082-B09F-86AE925E1E7A}"/>
                  </a:ext>
                </a:extLst>
              </p:cNvPr>
              <p:cNvSpPr txBox="1"/>
              <p:nvPr/>
            </p:nvSpPr>
            <p:spPr>
              <a:xfrm>
                <a:off x="285136" y="614742"/>
                <a:ext cx="7895303" cy="3245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717550" algn="just" rtl="0"/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Во время опыта объём сосуда с разреженным гелием не менялся, и гелий перешёл из состояния 1 в состояние 2 (см. рисунок). Кран у сосуда был закрыт неплотно, и сквозь него мог просачиваться гелий. Определите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u="none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b="0" i="1" u="none" strike="noStrike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u="none" strike="noStrike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u="none" strike="noStrike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b="0" i="1" u="none" strike="noStrike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u="none" strike="noStrike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u="none" strike="noStrike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отношение числа молекул газа в сосуде в конце и в начале опыта.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301EBD-C64E-4082-B09F-86AE925E1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36" y="614742"/>
                <a:ext cx="7895303" cy="3245953"/>
              </a:xfrm>
              <a:prstGeom prst="rect">
                <a:avLst/>
              </a:prstGeom>
              <a:blipFill>
                <a:blip r:embed="rId2"/>
                <a:stretch>
                  <a:fillRect l="-1236" t="-1504" r="-1158" b="-3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C0EB1B-AEE2-4B60-B727-05EA4A91D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3" y="505133"/>
            <a:ext cx="684000" cy="3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F38A54-A51E-458C-BCCC-D29A0B9DC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439" y="773623"/>
            <a:ext cx="3781425" cy="2143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DE717C-6E02-4CD8-A4ED-CA5DB668EE57}"/>
              </a:ext>
            </a:extLst>
          </p:cNvPr>
          <p:cNvSpPr txBox="1"/>
          <p:nvPr/>
        </p:nvSpPr>
        <p:spPr>
          <a:xfrm>
            <a:off x="285136" y="3727377"/>
            <a:ext cx="24593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Дано: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·10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5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Па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ru-RU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·10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5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Па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200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К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</a:t>
            </a:r>
            <a:r>
              <a:rPr lang="ru-RU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6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00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К</a:t>
            </a:r>
          </a:p>
          <a:p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CC52E-3722-4A5E-8A4C-8FA18BF4CF48}"/>
              </a:ext>
            </a:extLst>
          </p:cNvPr>
          <p:cNvSpPr txBox="1"/>
          <p:nvPr/>
        </p:nvSpPr>
        <p:spPr>
          <a:xfrm>
            <a:off x="6354656" y="3710420"/>
            <a:ext cx="2035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Решение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F1D8176-BC2D-4B8C-B894-DAB0EDE4B11A}"/>
              </a:ext>
            </a:extLst>
          </p:cNvPr>
          <p:cNvCxnSpPr/>
          <p:nvPr/>
        </p:nvCxnSpPr>
        <p:spPr>
          <a:xfrm>
            <a:off x="2701463" y="4019576"/>
            <a:ext cx="0" cy="2172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4220415-5F26-4804-B21D-E668E35F9F75}"/>
              </a:ext>
            </a:extLst>
          </p:cNvPr>
          <p:cNvCxnSpPr>
            <a:cxnSpLocks/>
          </p:cNvCxnSpPr>
          <p:nvPr/>
        </p:nvCxnSpPr>
        <p:spPr>
          <a:xfrm>
            <a:off x="75642" y="5715641"/>
            <a:ext cx="27782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10BFAF-9A13-4734-BA85-88653D9821A7}"/>
                  </a:ext>
                </a:extLst>
              </p:cNvPr>
              <p:cNvSpPr txBox="1"/>
              <p:nvPr/>
            </p:nvSpPr>
            <p:spPr>
              <a:xfrm>
                <a:off x="1053549" y="5715641"/>
                <a:ext cx="822405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10BFAF-9A13-4734-BA85-88653D982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49" y="5715641"/>
                <a:ext cx="822405" cy="751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20B5C6-F8C0-4C26-B4CE-200A2890B9C5}"/>
                  </a:ext>
                </a:extLst>
              </p:cNvPr>
              <p:cNvSpPr txBox="1"/>
              <p:nvPr/>
            </p:nvSpPr>
            <p:spPr>
              <a:xfrm>
                <a:off x="3376963" y="4184124"/>
                <a:ext cx="1984839" cy="690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20B5C6-F8C0-4C26-B4CE-200A2890B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963" y="4184124"/>
                <a:ext cx="1984839" cy="690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0A7A80-CD29-4B67-A005-683721D83174}"/>
                  </a:ext>
                </a:extLst>
              </p:cNvPr>
              <p:cNvSpPr txBox="1"/>
              <p:nvPr/>
            </p:nvSpPr>
            <p:spPr>
              <a:xfrm>
                <a:off x="3376963" y="5197871"/>
                <a:ext cx="2006190" cy="690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0A7A80-CD29-4B67-A005-683721D83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963" y="5197871"/>
                <a:ext cx="2006190" cy="690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7F9DF3-C795-4C12-96A1-4379A1696393}"/>
                  </a:ext>
                </a:extLst>
              </p:cNvPr>
              <p:cNvSpPr txBox="1"/>
              <p:nvPr/>
            </p:nvSpPr>
            <p:spPr>
              <a:xfrm>
                <a:off x="5607111" y="4159786"/>
                <a:ext cx="1495089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7F9DF3-C795-4C12-96A1-4379A1696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111" y="4159786"/>
                <a:ext cx="1495089" cy="7518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C750C7-20F0-4A50-89B5-F820751E6337}"/>
                  </a:ext>
                </a:extLst>
              </p:cNvPr>
              <p:cNvSpPr txBox="1"/>
              <p:nvPr/>
            </p:nvSpPr>
            <p:spPr>
              <a:xfrm>
                <a:off x="5607111" y="5136316"/>
                <a:ext cx="1495089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C750C7-20F0-4A50-89B5-F820751E6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111" y="5136316"/>
                <a:ext cx="1495089" cy="7518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9476EF-78E5-498A-8593-924CEFC4A50F}"/>
                  </a:ext>
                </a:extLst>
              </p:cNvPr>
              <p:cNvSpPr txBox="1"/>
              <p:nvPr/>
            </p:nvSpPr>
            <p:spPr>
              <a:xfrm>
                <a:off x="7549478" y="4187347"/>
                <a:ext cx="1680909" cy="690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9476EF-78E5-498A-8593-924CEFC4A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478" y="4187347"/>
                <a:ext cx="1680909" cy="6903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A49729-67F9-48C8-A521-713BBDBC1215}"/>
                  </a:ext>
                </a:extLst>
              </p:cNvPr>
              <p:cNvSpPr txBox="1"/>
              <p:nvPr/>
            </p:nvSpPr>
            <p:spPr>
              <a:xfrm>
                <a:off x="7549478" y="5203919"/>
                <a:ext cx="1680909" cy="690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A49729-67F9-48C8-A521-713BBDBC1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478" y="5203919"/>
                <a:ext cx="1680909" cy="6903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0717FC-1A16-4906-873C-4C058AE3B278}"/>
                  </a:ext>
                </a:extLst>
              </p:cNvPr>
              <p:cNvSpPr txBox="1"/>
              <p:nvPr/>
            </p:nvSpPr>
            <p:spPr>
              <a:xfrm>
                <a:off x="9490537" y="4361872"/>
                <a:ext cx="2472215" cy="13537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0717FC-1A16-4906-873C-4C058AE3B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537" y="4361872"/>
                <a:ext cx="2472215" cy="13537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579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42DE93-6B16-4C1F-B07D-0C860E1EA557}"/>
                  </a:ext>
                </a:extLst>
              </p:cNvPr>
              <p:cNvSpPr txBox="1"/>
              <p:nvPr/>
            </p:nvSpPr>
            <p:spPr>
              <a:xfrm>
                <a:off x="484188" y="763266"/>
                <a:ext cx="4520020" cy="753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ru-RU" sz="2400" dirty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·10</m:t>
                          </m:r>
                          <m:r>
                            <m:rPr>
                              <m:nor/>
                            </m:rPr>
                            <a:rPr lang="en-US" sz="2400" baseline="30000" dirty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ru-RU" sz="2400" dirty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·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200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ru-RU" sz="2400" dirty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·10</m:t>
                          </m:r>
                          <m:r>
                            <m:rPr>
                              <m:nor/>
                            </m:rPr>
                            <a:rPr lang="en-US" sz="2400" baseline="30000" dirty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ru-RU" sz="2400" dirty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·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0000"/>
                              </a:solidFill>
                              <a:latin typeface="Courier New" panose="02070309020205020404" pitchFamily="49" charset="0"/>
                            </a:rPr>
                            <m:t>00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0,17.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42DE93-6B16-4C1F-B07D-0C860E1EA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88" y="763266"/>
                <a:ext cx="4520020" cy="7536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6FE1FD-70CE-46C5-ABED-62544AA5BBE8}"/>
                  </a:ext>
                </a:extLst>
              </p:cNvPr>
              <p:cNvSpPr txBox="1"/>
              <p:nvPr/>
            </p:nvSpPr>
            <p:spPr>
              <a:xfrm>
                <a:off x="8465575" y="2809568"/>
                <a:ext cx="21098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Ответ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0,17.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6FE1FD-70CE-46C5-ABED-62544AA5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575" y="2809568"/>
                <a:ext cx="2109873" cy="461665"/>
              </a:xfrm>
              <a:prstGeom prst="rect">
                <a:avLst/>
              </a:prstGeom>
              <a:blipFill>
                <a:blip r:embed="rId3"/>
                <a:stretch>
                  <a:fillRect l="-4624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556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BA2D20-8E80-4FB5-8D6A-8036E59BAB2E}"/>
              </a:ext>
            </a:extLst>
          </p:cNvPr>
          <p:cNvSpPr txBox="1"/>
          <p:nvPr/>
        </p:nvSpPr>
        <p:spPr>
          <a:xfrm>
            <a:off x="294968" y="584831"/>
            <a:ext cx="117495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75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 вертикальном цилиндре с гладкими стенками, закрытом сверху лёгким поршнем, находится этиловый спирт при температуре кипения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 =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78 °C. При сообщении спирту количества теплоты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Q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&gt; 0 часть его превращается в пар, который при изобарном расширении совершает работу А. Удельная теплота парообразования спирта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L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846·10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Дж/кг, а его молярная масса — 46·10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-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3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кг/моль. Во сколько раз увеличение внутренней энергии этилового спирта превышает работу, совершённую паром? Изменением объёма жидкого этилового спирта пренебречь; считать, что атмосферное давление постоянно, а пары спирта — идеальный газ.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405DA1-D371-44D4-B1D1-B57231C6A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" y="500676"/>
            <a:ext cx="63627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92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E71FF-A684-434B-891C-7F30BFCBC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366712"/>
            <a:ext cx="118967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40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9615FB-B7B5-4FE5-A1BC-9B417CD857A3}"/>
                  </a:ext>
                </a:extLst>
              </p:cNvPr>
              <p:cNvSpPr txBox="1"/>
              <p:nvPr/>
            </p:nvSpPr>
            <p:spPr>
              <a:xfrm>
                <a:off x="314633" y="622013"/>
                <a:ext cx="11602064" cy="3085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7550" algn="just"/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Математический маятник совершает колебания в плоскости рисунка с амплитудой А = 1 см. Равновесное положение нити маятника находится на расстоянии </a:t>
                </a:r>
                <a14:m>
                  <m:oMath xmlns:m="http://schemas.openxmlformats.org/officeDocument/2006/math">
                    <m:r>
                      <a:rPr lang="en-US" sz="2400" b="0" i="1" u="none" strike="noStrik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u="none" strike="noStrik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u="none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u="none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см от переднего фокуса собирающей линзы. Крайние положения груза маятника лежат на главной оптической оси линзы. Найдите оптическую силу линзы, если</a:t>
                </a:r>
                <a:r>
                  <a:rPr lang="en-US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расстояние между действительными изображениями двух крайних положений груза маятника равно 2 см.</a:t>
                </a:r>
              </a:p>
              <a:p>
                <a:pPr marR="0" algn="just" rtl="0"/>
                <a:endParaRPr lang="ru-RU" sz="2400" b="0" i="0" u="none" strike="noStrike" dirty="0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9615FB-B7B5-4FE5-A1BC-9B417CD85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3" y="622013"/>
                <a:ext cx="11602064" cy="3085525"/>
              </a:xfrm>
              <a:prstGeom prst="rect">
                <a:avLst/>
              </a:prstGeom>
              <a:blipFill>
                <a:blip r:embed="rId2"/>
                <a:stretch>
                  <a:fillRect l="-841" t="-1581" r="-7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259CD7-7478-44C6-B04E-2D244DD7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90" y="3429000"/>
            <a:ext cx="4956172" cy="25668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322C69-CB0A-4B1E-863E-34E8FE5A9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65" y="534629"/>
            <a:ext cx="711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72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3CA4682-537B-40B6-A1BF-B8C6D892E617}"/>
              </a:ext>
            </a:extLst>
          </p:cNvPr>
          <p:cNvGrpSpPr/>
          <p:nvPr/>
        </p:nvGrpSpPr>
        <p:grpSpPr>
          <a:xfrm>
            <a:off x="122597" y="494792"/>
            <a:ext cx="11592232" cy="2934208"/>
            <a:chOff x="24274" y="1897643"/>
            <a:chExt cx="11592232" cy="293420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6E8CC01-B60E-40D2-97D0-208149D61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4" y="1897643"/>
              <a:ext cx="11592232" cy="2934208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D1F60ED-CC36-4336-8017-D136C1BBAB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8726" y="2832375"/>
              <a:ext cx="2733057" cy="7957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04158659-B2B6-4717-BC2F-75F19E566B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7371" y="2359742"/>
              <a:ext cx="6494513" cy="176489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E2E98B16-1D53-45F7-B893-E6015CC875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7200" y="2660201"/>
              <a:ext cx="0" cy="2052637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76D57EE8-8201-4F26-A7F4-46E1DA3AD314}"/>
                </a:ext>
              </a:extLst>
            </p:cNvPr>
            <p:cNvCxnSpPr>
              <a:cxnSpLocks/>
            </p:cNvCxnSpPr>
            <p:nvPr/>
          </p:nvCxnSpPr>
          <p:spPr>
            <a:xfrm>
              <a:off x="3961783" y="2832375"/>
              <a:ext cx="6804540" cy="854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92C69984-4D29-44FB-94E7-30C1740F455C}"/>
                </a:ext>
              </a:extLst>
            </p:cNvPr>
            <p:cNvSpPr/>
            <p:nvPr/>
          </p:nvSpPr>
          <p:spPr>
            <a:xfrm>
              <a:off x="10087897" y="3578941"/>
              <a:ext cx="127819" cy="983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63379B96-722A-490B-8BED-1058A20E43E1}"/>
                </a:ext>
              </a:extLst>
            </p:cNvPr>
            <p:cNvCxnSpPr>
              <a:cxnSpLocks/>
            </p:cNvCxnSpPr>
            <p:nvPr/>
          </p:nvCxnSpPr>
          <p:spPr>
            <a:xfrm>
              <a:off x="206017" y="3649884"/>
              <a:ext cx="3755766" cy="6610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801A3F8D-360C-4305-A49C-DADF088C31F1}"/>
                </a:ext>
              </a:extLst>
            </p:cNvPr>
            <p:cNvCxnSpPr>
              <a:cxnSpLocks/>
            </p:cNvCxnSpPr>
            <p:nvPr/>
          </p:nvCxnSpPr>
          <p:spPr>
            <a:xfrm>
              <a:off x="2722997" y="3419880"/>
              <a:ext cx="6071420" cy="1166851"/>
            </a:xfrm>
            <a:prstGeom prst="line">
              <a:avLst/>
            </a:prstGeom>
            <a:ln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57FACB64-52C1-4BF0-A822-E6900160C3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2018" y="3435581"/>
              <a:ext cx="7128769" cy="87314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072D1D1-E5E7-460E-885C-5162B5C0CF7F}"/>
                </a:ext>
              </a:extLst>
            </p:cNvPr>
            <p:cNvSpPr/>
            <p:nvPr/>
          </p:nvSpPr>
          <p:spPr>
            <a:xfrm>
              <a:off x="9377247" y="3588196"/>
              <a:ext cx="127819" cy="983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E265AACC-8B4A-4F6F-9A0D-F414693B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77247" y="3686678"/>
              <a:ext cx="838469" cy="38134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4DE1A08-E0A6-41B3-91A3-110A4C2B1824}"/>
                </a:ext>
              </a:extLst>
            </p:cNvPr>
            <p:cNvSpPr txBox="1"/>
            <p:nvPr/>
          </p:nvSpPr>
          <p:spPr>
            <a:xfrm>
              <a:off x="9377247" y="3957543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см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3078AE-170B-4A0A-B7A2-4ED3E2F1B28F}"/>
                  </a:ext>
                </a:extLst>
              </p:cNvPr>
              <p:cNvSpPr txBox="1"/>
              <p:nvPr/>
            </p:nvSpPr>
            <p:spPr>
              <a:xfrm>
                <a:off x="122362" y="1786571"/>
                <a:ext cx="2791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3078AE-170B-4A0A-B7A2-4ED3E2F1B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" y="1786571"/>
                <a:ext cx="279179" cy="369332"/>
              </a:xfrm>
              <a:prstGeom prst="rect">
                <a:avLst/>
              </a:prstGeom>
              <a:blipFill>
                <a:blip r:embed="rId4"/>
                <a:stretch>
                  <a:fillRect l="-23913" r="-23913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005A807-2D9B-46C1-AD24-DBD7BA8AF546}"/>
                  </a:ext>
                </a:extLst>
              </p:cNvPr>
              <p:cNvSpPr txBox="1"/>
              <p:nvPr/>
            </p:nvSpPr>
            <p:spPr>
              <a:xfrm>
                <a:off x="1320918" y="2283668"/>
                <a:ext cx="2668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005A807-2D9B-46C1-AD24-DBD7BA8AF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18" y="2283668"/>
                <a:ext cx="266804" cy="369332"/>
              </a:xfrm>
              <a:prstGeom prst="rect">
                <a:avLst/>
              </a:prstGeom>
              <a:blipFill>
                <a:blip r:embed="rId5"/>
                <a:stretch>
                  <a:fillRect l="-27907" r="-23256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89F7E9-9FEA-4E61-B8AD-556316154429}"/>
                  </a:ext>
                </a:extLst>
              </p:cNvPr>
              <p:cNvSpPr txBox="1"/>
              <p:nvPr/>
            </p:nvSpPr>
            <p:spPr>
              <a:xfrm>
                <a:off x="9417344" y="1705533"/>
                <a:ext cx="3720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89F7E9-9FEA-4E61-B8AD-556316154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344" y="1705533"/>
                <a:ext cx="372090" cy="369332"/>
              </a:xfrm>
              <a:prstGeom prst="rect">
                <a:avLst/>
              </a:prstGeom>
              <a:blipFill>
                <a:blip r:embed="rId6"/>
                <a:stretch>
                  <a:fillRect l="-19672" r="-3279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16AC40-95F9-4C34-A332-EB38A8283F6C}"/>
                  </a:ext>
                </a:extLst>
              </p:cNvPr>
              <p:cNvSpPr txBox="1"/>
              <p:nvPr/>
            </p:nvSpPr>
            <p:spPr>
              <a:xfrm>
                <a:off x="10100303" y="1713421"/>
                <a:ext cx="3720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16AC40-95F9-4C34-A332-EB38A8283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303" y="1713421"/>
                <a:ext cx="372090" cy="369332"/>
              </a:xfrm>
              <a:prstGeom prst="rect">
                <a:avLst/>
              </a:prstGeom>
              <a:blipFill>
                <a:blip r:embed="rId7"/>
                <a:stretch>
                  <a:fillRect l="-19672" r="-1639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EAB97E0-785B-44C6-A45D-588D37871F8D}"/>
                  </a:ext>
                </a:extLst>
              </p:cNvPr>
              <p:cNvSpPr txBox="1"/>
              <p:nvPr/>
            </p:nvSpPr>
            <p:spPr>
              <a:xfrm>
                <a:off x="4119403" y="1792724"/>
                <a:ext cx="2848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EAB97E0-785B-44C6-A45D-588D37871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03" y="1792724"/>
                <a:ext cx="284822" cy="369332"/>
              </a:xfrm>
              <a:prstGeom prst="rect">
                <a:avLst/>
              </a:prstGeom>
              <a:blipFill>
                <a:blip r:embed="rId8"/>
                <a:stretch>
                  <a:fillRect l="-26087" r="-23913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03C711E-72FA-4FCF-BD5F-0A9FE3FB48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67" y="3183880"/>
            <a:ext cx="1647070" cy="316813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9E99267-BFE8-4035-A3A6-8988E3DC84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0650" y="3190875"/>
            <a:ext cx="1790700" cy="47625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5787DC3-D295-496B-AB10-74D5E29927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5806" y="446156"/>
            <a:ext cx="2209800" cy="10477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DBCD8F2-967E-49C0-87C7-923C653BC7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7581" y="3694187"/>
            <a:ext cx="96964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68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88F605-09C4-4DAD-BFE4-8B1BD0C0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385762"/>
            <a:ext cx="11287125" cy="42576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EC8426-9E17-474C-BC76-2D51CBC79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9" y="4491038"/>
            <a:ext cx="108108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36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868573-F83A-4572-B8CE-8EAC3C0B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27" y="392828"/>
            <a:ext cx="11163300" cy="10382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1F0962-5C3F-4256-A1F8-96124BF9D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14" y="1648592"/>
            <a:ext cx="97631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12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8034B5-C1AD-46E0-869E-596B72205177}"/>
              </a:ext>
            </a:extLst>
          </p:cNvPr>
          <p:cNvSpPr txBox="1"/>
          <p:nvPr/>
        </p:nvSpPr>
        <p:spPr>
          <a:xfrm>
            <a:off x="68826" y="324485"/>
            <a:ext cx="81607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755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Однородный рычаг АВ может вращаться без трения вокруг неподвижной оси, проходящей через рычаг в точке О перпендикулярно ему. К левому концу рычага в точке А прикреплена нить, за которую с помощью динамометра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D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рычаг неподвижно удерживается в горизонтальном положении. Нить составляет с вертикалью угол, который можно измерить с помощью транспортира Т.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EB8509-D6F4-489E-B4C4-D85E1C063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999" y="542925"/>
            <a:ext cx="4067175" cy="2886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1F1E2-9418-417C-973D-89D211E6B043}"/>
              </a:ext>
            </a:extLst>
          </p:cNvPr>
          <p:cNvSpPr txBox="1"/>
          <p:nvPr/>
        </p:nvSpPr>
        <p:spPr>
          <a:xfrm>
            <a:off x="68826" y="3588448"/>
            <a:ext cx="120543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Показания динамометра (в ньютонах) и транспортира (в градусах) видны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на фотографии. К точке С </a:t>
            </a:r>
            <a:r>
              <a:rPr lang="ru-RU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с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помощью другой невесомой нерастяжимой нити подвешена медная пластина (см. фотографию). Рычаг, пластина, нить и динамометр расположены в вертикальной плоскости. Массами транспортира и нитей пренебречь. Определите массу медной пластины, если рычаг имеет массу 30 г. Сделайте рисунок, на котором укажите все силы, действующие на рычаг и </a:t>
            </a:r>
            <a:r>
              <a:rPr lang="ru-RU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пластину.Обоснуйте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применимость законов.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B88893-F1F7-4B82-A50F-085293352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6" y="436614"/>
            <a:ext cx="6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42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26AF32-8B16-4623-9295-77A51A15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90525"/>
            <a:ext cx="118872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FF2D62B-3E75-4FFC-A50E-01DD2C39349A}"/>
              </a:ext>
            </a:extLst>
          </p:cNvPr>
          <p:cNvSpPr txBox="1"/>
          <p:nvPr/>
        </p:nvSpPr>
        <p:spPr>
          <a:xfrm>
            <a:off x="294968" y="654071"/>
            <a:ext cx="11592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75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Тело массой 10 кг движется в инерциальной системе отсчёта по прямой. Под действием постоянной силы, направленной вдоль этой прямой, за 4 с импульс тела увеличился с 12 </a:t>
            </a:r>
            <a:r>
              <a:rPr lang="ru-RU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кг·м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/с до 48 </a:t>
            </a:r>
            <a:r>
              <a:rPr lang="ru-RU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кг·м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/с. Определите величину этой силы.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22BDE8-84C6-4245-A445-10CB3BAA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6" y="564433"/>
            <a:ext cx="651429" cy="3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AB8159-C3F8-48B8-813C-3E52E589306A}"/>
                  </a:ext>
                </a:extLst>
              </p:cNvPr>
              <p:cNvSpPr txBox="1"/>
              <p:nvPr/>
            </p:nvSpPr>
            <p:spPr>
              <a:xfrm>
                <a:off x="3952568" y="2639960"/>
                <a:ext cx="34831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AB8159-C3F8-48B8-813C-3E52E5893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568" y="2639960"/>
                <a:ext cx="3483197" cy="369332"/>
              </a:xfrm>
              <a:prstGeom prst="rect">
                <a:avLst/>
              </a:prstGeom>
              <a:blipFill>
                <a:blip r:embed="rId3"/>
                <a:stretch>
                  <a:fillRect l="-1573" r="-104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F30AE2-8CC9-470D-A562-43850D564080}"/>
                  </a:ext>
                </a:extLst>
              </p:cNvPr>
              <p:cNvSpPr txBox="1"/>
              <p:nvPr/>
            </p:nvSpPr>
            <p:spPr>
              <a:xfrm>
                <a:off x="3747287" y="3425521"/>
                <a:ext cx="389375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48−12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=9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F30AE2-8CC9-470D-A562-43850D564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287" y="3425521"/>
                <a:ext cx="3893758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060E218-32A6-4FDC-BE62-940C4A8933CD}"/>
              </a:ext>
            </a:extLst>
          </p:cNvPr>
          <p:cNvSpPr txBox="1"/>
          <p:nvPr/>
        </p:nvSpPr>
        <p:spPr>
          <a:xfrm>
            <a:off x="8652081" y="5938678"/>
            <a:ext cx="3461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Ответ:      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H</a:t>
            </a:r>
            <a:endParaRPr lang="ru-RU" sz="2400" b="0" i="0" u="none" strike="noStrike" baseline="300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9F440A-21E9-49FC-AC49-07D11C79F035}"/>
                  </a:ext>
                </a:extLst>
              </p:cNvPr>
              <p:cNvSpPr txBox="1"/>
              <p:nvPr/>
            </p:nvSpPr>
            <p:spPr>
              <a:xfrm>
                <a:off x="10033067" y="5938677"/>
                <a:ext cx="6992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9F440A-21E9-49FC-AC49-07D11C79F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67" y="5938677"/>
                <a:ext cx="6992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97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D3E35D-2D5F-4FDA-9587-1384870E0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07" y="485468"/>
            <a:ext cx="107346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38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90A599-99BE-4567-B675-72475CC99266}"/>
              </a:ext>
            </a:extLst>
          </p:cNvPr>
          <p:cNvSpPr txBox="1"/>
          <p:nvPr/>
        </p:nvSpPr>
        <p:spPr>
          <a:xfrm>
            <a:off x="137652" y="443788"/>
            <a:ext cx="1180854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C00000"/>
                </a:solidFill>
                <a:latin typeface="Courier New" panose="02070309020205020404" pitchFamily="49" charset="0"/>
              </a:rPr>
              <a:t>Обоснование:</a:t>
            </a:r>
          </a:p>
          <a:p>
            <a:pPr marR="0" algn="just" defTabSz="179388" rtl="0">
              <a:tabLst>
                <a:tab pos="265113" algn="l"/>
              </a:tabLst>
            </a:pP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Т.к. расстояние между любыми точками рычага с течением времени не меняется, то его можно описать моделью абсолютно твердого тела (АТТ). Рассмотрим решение задачи в системе отсчета, связанной с Землей, которую можно считать инерциальной (ИСО).</a:t>
            </a:r>
          </a:p>
          <a:p>
            <a:pPr marR="0" algn="l" defTabSz="45243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Движение любого АТТ является суперпозицией вращательного и поступательного движения. Если АТТ находится в равновесии, то эти виды движения отсутствуют.</a:t>
            </a:r>
          </a:p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Если АТТ не двигается поступательно, то в ИСО векторная сумма всех сил, приложенных к нему, равна 0.</a:t>
            </a:r>
          </a:p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Если АТТ не вращается, то в ИСО сумма моментов всех сил, приложенных к нему, равна 0.</a:t>
            </a:r>
          </a:p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 качестве оси вращения будет использовать ось, которая проходит через точку О перпендикулярно плоскости рисунка.</a:t>
            </a:r>
          </a:p>
        </p:txBody>
      </p:sp>
    </p:spTree>
    <p:extLst>
      <p:ext uri="{BB962C8B-B14F-4D97-AF65-F5344CB8AC3E}">
        <p14:creationId xmlns:p14="http://schemas.microsoft.com/office/powerpoint/2010/main" val="3307333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99CEC3-FC6F-43B4-8F9D-AF7789D90F84}"/>
              </a:ext>
            </a:extLst>
          </p:cNvPr>
          <p:cNvSpPr txBox="1"/>
          <p:nvPr/>
        </p:nvSpPr>
        <p:spPr>
          <a:xfrm>
            <a:off x="285134" y="469062"/>
            <a:ext cx="116905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3)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	Медную пластинку можно описать моделью материальной точки. В ИСО для нее выполняется второй закон Ньютона, т.к. она покоится, то векторная сумма всех сил, приложенной к ней, равна 0.</a:t>
            </a:r>
          </a:p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	Т.к. нити невесомы, то, во-первых, показания динамометры равны силе натяжения нити Т</a:t>
            </a:r>
            <a:r>
              <a:rPr kumimoji="0" lang="ru-RU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1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во-вторых, Т</a:t>
            </a:r>
            <a:r>
              <a:rPr kumimoji="0" lang="ru-RU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2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= Т</a:t>
            </a:r>
            <a:r>
              <a:rPr kumimoji="0" lang="ru-RU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’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5040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F1637D-7998-4410-BD5D-912F4052A7A0}"/>
              </a:ext>
            </a:extLst>
          </p:cNvPr>
          <p:cNvSpPr txBox="1"/>
          <p:nvPr/>
        </p:nvSpPr>
        <p:spPr>
          <a:xfrm>
            <a:off x="314632" y="636968"/>
            <a:ext cx="11631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75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Период свободных малых колебаний математического маятника равен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0,8 с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Каким станет период колебаний, если массу груза </a:t>
            </a:r>
            <a:r>
              <a:rPr lang="ru-RU" sz="2400" b="1" i="0" u="none" strike="noStrike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уменьшить в 4 раза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5665C9-8AD7-4E9D-A36A-BFEB87D76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" y="575516"/>
            <a:ext cx="684000" cy="3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F5CB2E-B8F3-4270-A4BE-034513B25E3F}"/>
                  </a:ext>
                </a:extLst>
              </p:cNvPr>
              <p:cNvSpPr txBox="1"/>
              <p:nvPr/>
            </p:nvSpPr>
            <p:spPr>
              <a:xfrm>
                <a:off x="5009536" y="2030362"/>
                <a:ext cx="1579022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F5CB2E-B8F3-4270-A4BE-034513B25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536" y="2030362"/>
                <a:ext cx="1579022" cy="1091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F2EDA39-3D6A-4787-8A94-4F5AFA0AED6F}"/>
              </a:ext>
            </a:extLst>
          </p:cNvPr>
          <p:cNvSpPr txBox="1"/>
          <p:nvPr/>
        </p:nvSpPr>
        <p:spPr>
          <a:xfrm>
            <a:off x="4010281" y="3429000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 массы не зависит!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2B34B3-F25D-4276-B3E4-1A7A807DDE91}"/>
              </a:ext>
            </a:extLst>
          </p:cNvPr>
          <p:cNvSpPr txBox="1"/>
          <p:nvPr/>
        </p:nvSpPr>
        <p:spPr>
          <a:xfrm>
            <a:off x="8564460" y="5885696"/>
            <a:ext cx="3531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Ответ:   0,8   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с.</a:t>
            </a:r>
          </a:p>
        </p:txBody>
      </p:sp>
    </p:spTree>
    <p:extLst>
      <p:ext uri="{BB962C8B-B14F-4D97-AF65-F5344CB8AC3E}">
        <p14:creationId xmlns:p14="http://schemas.microsoft.com/office/powerpoint/2010/main" val="315692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A25B5A5-12CE-4704-9A1F-7E8DCC522C41}"/>
              </a:ext>
            </a:extLst>
          </p:cNvPr>
          <p:cNvSpPr txBox="1"/>
          <p:nvPr/>
        </p:nvSpPr>
        <p:spPr>
          <a:xfrm>
            <a:off x="270388" y="3822340"/>
            <a:ext cx="116512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17938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Модуль ускорения бруска равен 2 м/с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marR="0" algn="l" defTabSz="17938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Коэффициент трения бруска о поверхность </a:t>
            </a:r>
            <a:r>
              <a:rPr lang="el-GR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0,3.</a:t>
            </a:r>
          </a:p>
          <a:p>
            <a:pPr marR="0" algn="l" defTabSz="17938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Брусок движется </a:t>
            </a:r>
            <a:r>
              <a:rPr lang="ru-RU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равноускоренно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marR="0" algn="l" defTabSz="17938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В момент времени 0,3 с кинетическая энергия бруска равна 36 мДж.</a:t>
            </a:r>
          </a:p>
          <a:p>
            <a:pPr marR="0" algn="l" defTabSz="17938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5)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Модуль равнодействующей сил, действующих на брусок, равен 0,8 Н</a:t>
            </a:r>
            <a:r>
              <a:rPr lang="ru-RU" sz="12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4096C9-8091-4223-A543-FAFFC819FEDC}"/>
              </a:ext>
            </a:extLst>
          </p:cNvPr>
          <p:cNvSpPr txBox="1"/>
          <p:nvPr/>
        </p:nvSpPr>
        <p:spPr>
          <a:xfrm>
            <a:off x="270388" y="483887"/>
            <a:ext cx="116512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75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 лабораторной работе изучали движение небольшого бруска массой 200 г по горизонтальной шероховатой поверхности под действием горизонтальной постоянной силы, равной по модулю 800 </a:t>
            </a:r>
            <a:r>
              <a:rPr lang="ru-RU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мН.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Зависимость модуля скорости бруска от времени приведена в таблице. Выберите все верные утверждения на основании анализа представленной таблицы.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0C46FF-B81A-4F5C-A941-6D02FB033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90" y="569195"/>
            <a:ext cx="667317" cy="36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4E3A6D-0B61-42A7-B023-2D977CF8E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38" y="2767677"/>
            <a:ext cx="11434723" cy="91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4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A25B5A5-12CE-4704-9A1F-7E8DCC522C41}"/>
              </a:ext>
            </a:extLst>
          </p:cNvPr>
          <p:cNvSpPr txBox="1"/>
          <p:nvPr/>
        </p:nvSpPr>
        <p:spPr>
          <a:xfrm>
            <a:off x="162137" y="1688740"/>
            <a:ext cx="116512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17938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Модуль ускорения бруска равен 2 м/с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marR="0" algn="l" defTabSz="17938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Коэффициент трения бруска о поверхность </a:t>
            </a:r>
            <a:r>
              <a:rPr lang="el-GR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0,3.</a:t>
            </a:r>
          </a:p>
          <a:p>
            <a:pPr marR="0" algn="l" defTabSz="17938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Брусок движется </a:t>
            </a:r>
            <a:r>
              <a:rPr lang="ru-RU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равноускоренно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marR="0" algn="l" defTabSz="17938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В момент времени 0,3 с кинетическая энергия бруска равна 36 мДж.</a:t>
            </a:r>
          </a:p>
          <a:p>
            <a:pPr marR="0" algn="l" defTabSz="179388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5)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	Модуль равнодействующей сил, действующих на брусок, равен 0,8 Н</a:t>
            </a:r>
            <a:r>
              <a:rPr lang="ru-RU" sz="12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4E3A6D-0B61-42A7-B023-2D977CF8E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8" y="604580"/>
            <a:ext cx="11434723" cy="9143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CAB440-740D-49BA-A928-5D2A05D5D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" y="4240159"/>
            <a:ext cx="3786188" cy="20889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8E2BE9-99B7-47B9-B389-B7304EC4C897}"/>
              </a:ext>
            </a:extLst>
          </p:cNvPr>
          <p:cNvSpPr txBox="1"/>
          <p:nvPr/>
        </p:nvSpPr>
        <p:spPr>
          <a:xfrm>
            <a:off x="1189705" y="508029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0,2 кг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1A93C-4CC1-41B5-AFDF-A1811270950C}"/>
              </a:ext>
            </a:extLst>
          </p:cNvPr>
          <p:cNvSpPr txBox="1"/>
          <p:nvPr/>
        </p:nvSpPr>
        <p:spPr>
          <a:xfrm>
            <a:off x="3120837" y="484923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= 0,8 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85A39D-93E2-4A9D-BD18-68955D4C956A}"/>
                  </a:ext>
                </a:extLst>
              </p:cNvPr>
              <p:cNvSpPr txBox="1"/>
              <p:nvPr/>
            </p:nvSpPr>
            <p:spPr>
              <a:xfrm>
                <a:off x="4414321" y="4040287"/>
                <a:ext cx="3923703" cy="732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1. 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1,2−1,0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 </m:t>
                      </m:r>
                      <m:f>
                        <m:fPr>
                          <m:type m:val="skw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85A39D-93E2-4A9D-BD18-68955D4C9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321" y="4040287"/>
                <a:ext cx="3923703" cy="7329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F97822-B6CB-402A-BA50-40B1364FDF25}"/>
                  </a:ext>
                </a:extLst>
              </p:cNvPr>
              <p:cNvSpPr txBox="1"/>
              <p:nvPr/>
            </p:nvSpPr>
            <p:spPr>
              <a:xfrm>
                <a:off x="4448036" y="5080294"/>
                <a:ext cx="24565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2. 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F97822-B6CB-402A-BA50-40B1364FD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036" y="5080294"/>
                <a:ext cx="2456570" cy="369332"/>
              </a:xfrm>
              <a:prstGeom prst="rect">
                <a:avLst/>
              </a:prstGeom>
              <a:blipFill>
                <a:blip r:embed="rId5"/>
                <a:stretch>
                  <a:fillRect l="-2730" r="-148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111894-1FC9-4E34-BFC8-BEBA74C40858}"/>
                  </a:ext>
                </a:extLst>
              </p:cNvPr>
              <p:cNvSpPr txBox="1"/>
              <p:nvPr/>
            </p:nvSpPr>
            <p:spPr>
              <a:xfrm>
                <a:off x="6995760" y="4862050"/>
                <a:ext cx="4415248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−0,2∙2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0,2∙10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111894-1FC9-4E34-BFC8-BEBA74C40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760" y="4862050"/>
                <a:ext cx="4415248" cy="7586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36741C-0E6F-41CB-9D84-6F0DA4D51D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4" y="2059302"/>
            <a:ext cx="504277" cy="4363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AE3C28-6479-469D-A02E-6A93CFD7BE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6" y="2399675"/>
            <a:ext cx="531594" cy="531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AC89ED-5D38-4AC6-A454-3D80B6647076}"/>
                  </a:ext>
                </a:extLst>
              </p:cNvPr>
              <p:cNvSpPr txBox="1"/>
              <p:nvPr/>
            </p:nvSpPr>
            <p:spPr>
              <a:xfrm>
                <a:off x="4448036" y="5590362"/>
                <a:ext cx="6333593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4. </m:t>
                      </m:r>
                      <m:sSub>
                        <m:sSub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∙0,36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=0,036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Дж=36 мДж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AC89ED-5D38-4AC6-A454-3D80B6647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036" y="5590362"/>
                <a:ext cx="6333593" cy="7387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FF42B36-F84A-495B-AF9F-E1DD022104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6" y="1591298"/>
            <a:ext cx="531594" cy="5315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C61228-CAB3-44CC-8123-C3934380EA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7" y="2756624"/>
            <a:ext cx="531594" cy="5315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F916A1C-9AC1-4BCF-B948-DD3677672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1" y="3520279"/>
            <a:ext cx="504277" cy="4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D53D13E-02A7-424D-A7ED-6570F82C1455}"/>
              </a:ext>
            </a:extLst>
          </p:cNvPr>
          <p:cNvSpPr txBox="1"/>
          <p:nvPr/>
        </p:nvSpPr>
        <p:spPr>
          <a:xfrm>
            <a:off x="216309" y="570289"/>
            <a:ext cx="116217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75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школьном опыте брусок, помещённый на горизонтальный диск, вращался вместе с ним с некоторой угловой скоростью. В ходе опыта угловую скорость диска уменьшили. При этом положение бруска на диске осталось прежним. Как изменились при этом линейная скорость бруска и сила нормального давления бруска на опору?</a:t>
            </a:r>
          </a:p>
          <a:p>
            <a:pPr marR="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565131-C6B2-4556-A4E3-CBF9CBD4F69D}"/>
              </a:ext>
            </a:extLst>
          </p:cNvPr>
          <p:cNvSpPr txBox="1"/>
          <p:nvPr/>
        </p:nvSpPr>
        <p:spPr>
          <a:xfrm>
            <a:off x="216309" y="3617277"/>
            <a:ext cx="115037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1971675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увеличилась	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уменьшилась	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не изменилась</a:t>
            </a:r>
          </a:p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C12E611E-995E-412D-A338-5DBB9720B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491845"/>
              </p:ext>
            </p:extLst>
          </p:nvPr>
        </p:nvGraphicFramePr>
        <p:xfrm>
          <a:off x="1632155" y="5016363"/>
          <a:ext cx="9281651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197">
                  <a:extLst>
                    <a:ext uri="{9D8B030D-6E8A-4147-A177-3AD203B41FA5}">
                      <a16:colId xmlns:a16="http://schemas.microsoft.com/office/drawing/2014/main" val="2939677348"/>
                    </a:ext>
                  </a:extLst>
                </a:gridCol>
                <a:gridCol w="4812454">
                  <a:extLst>
                    <a:ext uri="{9D8B030D-6E8A-4147-A177-3AD203B41FA5}">
                      <a16:colId xmlns:a16="http://schemas.microsoft.com/office/drawing/2014/main" val="1899897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>
                          <a:solidFill>
                            <a:schemeClr val="lt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Линейная скорость бруска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>
                          <a:solidFill>
                            <a:schemeClr val="lt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Сила нормального давления бруска на опору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22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33465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9DA428-B344-4987-BEC1-B266F1B9D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8" y="485775"/>
            <a:ext cx="67714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9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5565131-C6B2-4556-A4E3-CBF9CBD4F69D}"/>
              </a:ext>
            </a:extLst>
          </p:cNvPr>
          <p:cNvSpPr txBox="1"/>
          <p:nvPr/>
        </p:nvSpPr>
        <p:spPr>
          <a:xfrm>
            <a:off x="344128" y="647837"/>
            <a:ext cx="11503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1971675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увеличилась	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уменьшилась	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не изменилась</a:t>
            </a:r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C12E611E-995E-412D-A338-5DBB9720B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01748"/>
              </p:ext>
            </p:extLst>
          </p:nvPr>
        </p:nvGraphicFramePr>
        <p:xfrm>
          <a:off x="1366684" y="1280105"/>
          <a:ext cx="9281651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197">
                  <a:extLst>
                    <a:ext uri="{9D8B030D-6E8A-4147-A177-3AD203B41FA5}">
                      <a16:colId xmlns:a16="http://schemas.microsoft.com/office/drawing/2014/main" val="2939677348"/>
                    </a:ext>
                  </a:extLst>
                </a:gridCol>
                <a:gridCol w="4812454">
                  <a:extLst>
                    <a:ext uri="{9D8B030D-6E8A-4147-A177-3AD203B41FA5}">
                      <a16:colId xmlns:a16="http://schemas.microsoft.com/office/drawing/2014/main" val="1899897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>
                          <a:solidFill>
                            <a:schemeClr val="lt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Линейная скорость бруска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>
                          <a:solidFill>
                            <a:schemeClr val="lt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Сила нормального давления бруска на опору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22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3346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7143C7-2995-454E-BBDF-199043EF4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7" y="2826867"/>
            <a:ext cx="3893574" cy="3520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701D49-9249-4BF4-84A6-FB5D2B5F3B40}"/>
                  </a:ext>
                </a:extLst>
              </p:cNvPr>
              <p:cNvSpPr txBox="1"/>
              <p:nvPr/>
            </p:nvSpPr>
            <p:spPr>
              <a:xfrm>
                <a:off x="5017594" y="2893235"/>
                <a:ext cx="21568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701D49-9249-4BF4-84A6-FB5D2B5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594" y="2893235"/>
                <a:ext cx="2156809" cy="369332"/>
              </a:xfrm>
              <a:prstGeom prst="rect">
                <a:avLst/>
              </a:prstGeom>
              <a:blipFill>
                <a:blip r:embed="rId3"/>
                <a:stretch>
                  <a:fillRect l="-1412" r="-1977"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94D0EF-968E-408A-A100-A56714CDCD56}"/>
                  </a:ext>
                </a:extLst>
              </p:cNvPr>
              <p:cNvSpPr txBox="1"/>
              <p:nvPr/>
            </p:nvSpPr>
            <p:spPr>
              <a:xfrm>
                <a:off x="5062446" y="3429000"/>
                <a:ext cx="20671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94D0EF-968E-408A-A100-A56714CDC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446" y="3429000"/>
                <a:ext cx="2067104" cy="369332"/>
              </a:xfrm>
              <a:prstGeom prst="rect">
                <a:avLst/>
              </a:prstGeom>
              <a:blipFill>
                <a:blip r:embed="rId4"/>
                <a:stretch>
                  <a:fillRect l="-1765" r="-264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EBA8E3-0DAB-4041-A15E-C77CF518F8B2}"/>
              </a:ext>
            </a:extLst>
          </p:cNvPr>
          <p:cNvSpPr txBox="1"/>
          <p:nvPr/>
        </p:nvSpPr>
        <p:spPr>
          <a:xfrm>
            <a:off x="3490451" y="206448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7D27A-8D95-4F0A-9E3A-9F9041ADE666}"/>
              </a:ext>
            </a:extLst>
          </p:cNvPr>
          <p:cNvSpPr txBox="1"/>
          <p:nvPr/>
        </p:nvSpPr>
        <p:spPr>
          <a:xfrm>
            <a:off x="8332539" y="206448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1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2990</Words>
  <Application>Microsoft Office PowerPoint</Application>
  <PresentationFormat>Широкоэкранный</PresentationFormat>
  <Paragraphs>327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Courier New</vt:lpstr>
      <vt:lpstr>Georgia</vt:lpstr>
      <vt:lpstr>Palatino Linotype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103</cp:revision>
  <dcterms:created xsi:type="dcterms:W3CDTF">2025-10-08T09:04:44Z</dcterms:created>
  <dcterms:modified xsi:type="dcterms:W3CDTF">2025-10-17T13:37:34Z</dcterms:modified>
</cp:coreProperties>
</file>