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8" r:id="rId3"/>
    <p:sldId id="257" r:id="rId4"/>
    <p:sldId id="269" r:id="rId5"/>
    <p:sldId id="270" r:id="rId6"/>
    <p:sldId id="271" r:id="rId7"/>
    <p:sldId id="260" r:id="rId8"/>
    <p:sldId id="272" r:id="rId9"/>
    <p:sldId id="273" r:id="rId10"/>
    <p:sldId id="277" r:id="rId11"/>
    <p:sldId id="278" r:id="rId12"/>
    <p:sldId id="279" r:id="rId13"/>
    <p:sldId id="274" r:id="rId14"/>
    <p:sldId id="275" r:id="rId15"/>
    <p:sldId id="276" r:id="rId16"/>
    <p:sldId id="283" r:id="rId17"/>
    <p:sldId id="284" r:id="rId18"/>
    <p:sldId id="285" r:id="rId19"/>
    <p:sldId id="280" r:id="rId20"/>
    <p:sldId id="281" r:id="rId21"/>
    <p:sldId id="282" r:id="rId22"/>
    <p:sldId id="287" r:id="rId23"/>
    <p:sldId id="288" r:id="rId24"/>
    <p:sldId id="28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Дубовик" initials="ВД" lastIdx="1" clrIdx="0">
    <p:extLst>
      <p:ext uri="{19B8F6BF-5375-455C-9EA6-DF929625EA0E}">
        <p15:presenceInfo xmlns:p15="http://schemas.microsoft.com/office/powerpoint/2012/main" userId="12e08065fd3518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9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28T13:14:05.544" idx="1">
    <p:pos x="5634" y="4279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10376-FB65-419E-B36C-F6882230A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93646C-0EF7-458F-B565-CA3F17814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8AF270-0B7C-43FF-A949-B787160C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89E4-4EBB-4796-A213-B9391F297BC4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DD57B7-49BC-4251-A3A3-321A78DC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D98B1F-EABA-4907-AAD7-0FB42776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63A-C674-475C-8DA7-88E5A210D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9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5A5A6-BF5A-4857-B232-7B7F1F89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A9F03-1E47-4E37-A5C9-038AE2835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459DB-2152-4FC8-B944-F308883F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89E4-4EBB-4796-A213-B9391F297BC4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A8F5A-B221-4F4C-A544-E0B17DC7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EEC7C-DE55-4342-8716-CC1B204D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63A-C674-475C-8DA7-88E5A210D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78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C81B75-7AD3-4C29-933F-13319A44E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E46D79-0239-4610-8CC0-E0EC67C3D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EEF66-3C48-428A-A775-FBB54311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89E4-4EBB-4796-A213-B9391F297BC4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D4996-2060-492A-AB17-331E4588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528C3-9C95-49FF-80D8-79400155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63A-C674-475C-8DA7-88E5A210D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2DA66-D65E-42D7-9399-F5859932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AA796-44C2-4780-B977-66CC31906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2EB281-F8C2-487A-AF36-50D70A8A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89E4-4EBB-4796-A213-B9391F297BC4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CAF5BA-86A1-4376-9D5F-B32C234AF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4BE98-F942-4262-BEB7-C76541E1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63A-C674-475C-8DA7-88E5A210D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4C574-49A4-4F7E-B781-FDEF542B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BCB01A-4FF9-4008-8851-5E2472E06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8815F9-A7C3-47D9-90E0-F6E21643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89E4-4EBB-4796-A213-B9391F297BC4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96253-D1EC-444D-B86B-7FAEC1D6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D01A8-9E27-4579-9C2C-33BF937A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63A-C674-475C-8DA7-88E5A210D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14BE9-0932-456D-8CFD-B02A9609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1974B-FCE2-444A-BE8F-71CD35B29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FF93AC-6790-4392-A339-DAE864100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BF81DD-23F7-4461-A5A6-99770C0B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89E4-4EBB-4796-A213-B9391F297BC4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BF967E-E025-4718-8DDE-CE760966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CC847B-1CEF-459F-8078-5572B991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63A-C674-475C-8DA7-88E5A210D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1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74109-B944-4F58-A13A-2428C0BF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7A5F1-50D1-4308-95A6-4316281C4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8E6378-5598-41B0-BF28-27F01BBF1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AF2DE6-358A-49E0-8F40-D4BD76FCF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DD9B54-9AF4-491D-AF63-8EFA1F130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DD196F-A061-4599-A056-77CA3C78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89E4-4EBB-4796-A213-B9391F297BC4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1EF87B-B115-4C7C-A524-8821D98D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66749-CA4F-4AEC-9810-C4341BEC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63A-C674-475C-8DA7-88E5A210D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8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8A8B-AD09-40FE-9E6F-C743FE45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49D6FA-3F91-4C74-8C31-1EE02D98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89E4-4EBB-4796-A213-B9391F297BC4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C30115-4892-4061-92E8-191E8A57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5DAD52-E0C5-44F8-8280-928E5DBE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63A-C674-475C-8DA7-88E5A210D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9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11D528-F197-4FDA-934E-6377F53E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89E4-4EBB-4796-A213-B9391F297BC4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9F77E1-77F4-4894-947B-E1E77653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2A9A6D-B69F-4D23-B65B-2461799D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63A-C674-475C-8DA7-88E5A210D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8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D237E-D202-471C-8BC2-7BD77D67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8171D-C92C-46F1-9050-E5CA87C48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10AB2C-A6CF-467A-8595-1CAD24FCF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1D9007-762B-45E3-99A3-4A9EC0A1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89E4-4EBB-4796-A213-B9391F297BC4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CC87E4-50C0-404C-AE68-DB211EB0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20278-54BA-42C6-8F93-1AD991B9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63A-C674-475C-8DA7-88E5A210D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9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E3F73-271E-49BA-A941-E03FB201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8BFD66-CE91-4CD9-A3C9-DBAC8F71E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4667F8-38DB-4DC6-BA0D-7491F989E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BFC826-AA8B-4C32-80D7-F11EEA92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89E4-4EBB-4796-A213-B9391F297BC4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919D1-50FC-45DD-AFD1-0F652BFC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B2616-0AA9-4A50-9F0A-1FD0D20B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63A-C674-475C-8DA7-88E5A210D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4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54303-A363-4104-8B57-BDD8850C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4C4C67-B204-49DD-AC8B-F2A2FF2D1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EE0DD0-E2EF-4718-9647-D911DF229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89E4-4EBB-4796-A213-B9391F297BC4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76D927-D8E7-4659-890D-9EF89A0E8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A5481-3EFE-4583-A0E8-1B90341B9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963A-C674-475C-8DA7-88E5A210D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0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4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0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0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83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6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12.jp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image" Target="../media/image127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image" Target="../media/image141.png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48.png"/><Relationship Id="rId5" Type="http://schemas.openxmlformats.org/officeDocument/2006/relationships/image" Target="../media/image112.jp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image" Target="../media/image143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AD234E-D41C-4E0A-BA58-734127879053}"/>
              </a:ext>
            </a:extLst>
          </p:cNvPr>
          <p:cNvSpPr/>
          <p:nvPr/>
        </p:nvSpPr>
        <p:spPr>
          <a:xfrm>
            <a:off x="1408387" y="3240603"/>
            <a:ext cx="102370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ЕГЭ 2026 ПО ФИЗИКЕ</a:t>
            </a:r>
          </a:p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ЗАКОН СОХРАНЕНИЯ ПОЛНОЙ МЕХАНИЧЕСКОЙ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109458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144CF1-E385-437D-AE93-DF117E4D7848}"/>
              </a:ext>
            </a:extLst>
          </p:cNvPr>
          <p:cNvSpPr txBox="1"/>
          <p:nvPr/>
        </p:nvSpPr>
        <p:spPr>
          <a:xfrm>
            <a:off x="200298" y="481484"/>
            <a:ext cx="73848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Задача 2.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Система из грузов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и М и связывающей их легкой нерастяжимой нити в начальный момент покоится в вертикальной плоскости, проходящей через центр закрепленной сферы. Груз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находится в точке А на вершине сферы (см. рис.). В ходе возникшего движения груз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отрывается от поверхности сферы, пройдя по ней дугу 30°. Найдите массу М, если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100 г. Размеры груза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ничтожно малы по сравнению с радиусом сферы. Трением пренебречь. Сделайте схематический рисунок с указанием сил, действующих на грузы.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99C7B5-A698-4F15-A39B-D156C4CE4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76" y="481484"/>
            <a:ext cx="3656491" cy="55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DB115D-0F6E-441A-A115-3273732E0722}"/>
              </a:ext>
            </a:extLst>
          </p:cNvPr>
          <p:cNvSpPr txBox="1"/>
          <p:nvPr/>
        </p:nvSpPr>
        <p:spPr>
          <a:xfrm>
            <a:off x="191588" y="53552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ДАНО:                   РЕШЕНИЕ:</a:t>
            </a:r>
          </a:p>
          <a:p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=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30</a:t>
            </a:r>
            <a:r>
              <a:rPr kumimoji="0" lang="en-US" sz="2400" i="0" u="none" strike="noStrike" kern="120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</a:t>
            </a:r>
          </a:p>
          <a:p>
            <a:r>
              <a:rPr lang="en-US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m </a:t>
            </a:r>
            <a:r>
              <a:rPr lang="en-US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=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0,1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к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г</a:t>
            </a:r>
          </a:p>
          <a:p>
            <a:r>
              <a:rPr lang="ru-RU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М </a:t>
            </a:r>
            <a:r>
              <a:rPr lang="en-US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- 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7876F8D-A39F-401E-95D8-54507CFFCD74}"/>
              </a:ext>
            </a:extLst>
          </p:cNvPr>
          <p:cNvCxnSpPr>
            <a:cxnSpLocks/>
          </p:cNvCxnSpPr>
          <p:nvPr/>
        </p:nvCxnSpPr>
        <p:spPr>
          <a:xfrm>
            <a:off x="2085703" y="609103"/>
            <a:ext cx="0" cy="1336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9E7F46F-B881-466C-A2CE-F00E3CE9D520}"/>
              </a:ext>
            </a:extLst>
          </p:cNvPr>
          <p:cNvCxnSpPr>
            <a:cxnSpLocks/>
          </p:cNvCxnSpPr>
          <p:nvPr/>
        </p:nvCxnSpPr>
        <p:spPr>
          <a:xfrm flipH="1">
            <a:off x="191589" y="1664673"/>
            <a:ext cx="215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A05151-AB70-43C1-8FB3-50250CABC596}"/>
                  </a:ext>
                </a:extLst>
              </p:cNvPr>
              <p:cNvSpPr txBox="1"/>
              <p:nvPr/>
            </p:nvSpPr>
            <p:spPr>
              <a:xfrm>
                <a:off x="5745748" y="881813"/>
                <a:ext cx="6446252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A05151-AB70-43C1-8FB3-50250CABC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748" y="881813"/>
                <a:ext cx="6446252" cy="738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A77DEB-814E-463B-9725-5A7CCBFCA7A2}"/>
                  </a:ext>
                </a:extLst>
              </p:cNvPr>
              <p:cNvSpPr txBox="1"/>
              <p:nvPr/>
            </p:nvSpPr>
            <p:spPr>
              <a:xfrm>
                <a:off x="5745749" y="1761258"/>
                <a:ext cx="638114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−длина дуги между 1−м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и 2−м положением груза.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A77DEB-814E-463B-9725-5A7CCBFCA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749" y="1761258"/>
                <a:ext cx="6381148" cy="307777"/>
              </a:xfrm>
              <a:prstGeom prst="rect">
                <a:avLst/>
              </a:prstGeom>
              <a:blipFill>
                <a:blip r:embed="rId3"/>
                <a:stretch>
                  <a:fillRect l="-1052" r="-382" b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0BA21E-6127-40C9-818E-046F174AC0E8}"/>
                  </a:ext>
                </a:extLst>
              </p:cNvPr>
              <p:cNvSpPr txBox="1"/>
              <p:nvPr/>
            </p:nvSpPr>
            <p:spPr>
              <a:xfrm>
                <a:off x="3309257" y="1576592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0BA21E-6127-40C9-818E-046F174AC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57" y="1576592"/>
                <a:ext cx="238848" cy="369332"/>
              </a:xfrm>
              <a:prstGeom prst="rect">
                <a:avLst/>
              </a:prstGeom>
              <a:blipFill>
                <a:blip r:embed="rId4"/>
                <a:stretch>
                  <a:fillRect l="-30769" r="-3076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09E8B-AF92-437E-BA71-FF376496CE8F}"/>
                  </a:ext>
                </a:extLst>
              </p:cNvPr>
              <p:cNvSpPr txBox="1"/>
              <p:nvPr/>
            </p:nvSpPr>
            <p:spPr>
              <a:xfrm>
                <a:off x="4855029" y="2069035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09E8B-AF92-437E-BA71-FF376496C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029" y="2069035"/>
                <a:ext cx="238848" cy="369332"/>
              </a:xfrm>
              <a:prstGeom prst="rect">
                <a:avLst/>
              </a:prstGeom>
              <a:blipFill>
                <a:blip r:embed="rId5"/>
                <a:stretch>
                  <a:fillRect l="-27500" r="-30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C9562-4222-4A44-B322-0D1CFA24810D}"/>
                  </a:ext>
                </a:extLst>
              </p:cNvPr>
              <p:cNvSpPr txBox="1"/>
              <p:nvPr/>
            </p:nvSpPr>
            <p:spPr>
              <a:xfrm>
                <a:off x="6571829" y="2209752"/>
                <a:ext cx="4728987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C9562-4222-4A44-B322-0D1CFA248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829" y="2209752"/>
                <a:ext cx="4728987" cy="738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42A90C-EFDF-46AE-803B-655EDE3C6126}"/>
                  </a:ext>
                </a:extLst>
              </p:cNvPr>
              <p:cNvSpPr txBox="1"/>
              <p:nvPr/>
            </p:nvSpPr>
            <p:spPr>
              <a:xfrm>
                <a:off x="6661760" y="3244334"/>
                <a:ext cx="17965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42A90C-EFDF-46AE-803B-655EDE3C6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60" y="3244334"/>
                <a:ext cx="1796517" cy="369332"/>
              </a:xfrm>
              <a:prstGeom prst="rect">
                <a:avLst/>
              </a:prstGeom>
              <a:blipFill>
                <a:blip r:embed="rId7"/>
                <a:stretch>
                  <a:fillRect l="-3729" r="-2034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0BDE89-50F7-417D-918A-7174B8146F1E}"/>
                  </a:ext>
                </a:extLst>
              </p:cNvPr>
              <p:cNvSpPr txBox="1"/>
              <p:nvPr/>
            </p:nvSpPr>
            <p:spPr>
              <a:xfrm>
                <a:off x="8951968" y="3140821"/>
                <a:ext cx="2348848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0BDE89-50F7-417D-918A-7174B8146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968" y="3140821"/>
                <a:ext cx="2348848" cy="6299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1D71D8-CCEC-4F8D-A276-C98A031B36F8}"/>
                  </a:ext>
                </a:extLst>
              </p:cNvPr>
              <p:cNvSpPr txBox="1"/>
              <p:nvPr/>
            </p:nvSpPr>
            <p:spPr>
              <a:xfrm>
                <a:off x="5745748" y="3959957"/>
                <a:ext cx="6118213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1D71D8-CCEC-4F8D-A276-C98A031B3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748" y="3959957"/>
                <a:ext cx="6118213" cy="7411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C4D786-ED27-4298-BCEE-386D27B55FE4}"/>
                  </a:ext>
                </a:extLst>
              </p:cNvPr>
              <p:cNvSpPr txBox="1"/>
              <p:nvPr/>
            </p:nvSpPr>
            <p:spPr>
              <a:xfrm>
                <a:off x="7877773" y="5126768"/>
                <a:ext cx="2056653" cy="443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ц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C4D786-ED27-4298-BCEE-386D27B55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773" y="5126768"/>
                <a:ext cx="2056653" cy="4439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2A07FFB-FD45-4C9B-84F4-C593A8AAC8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" y="955594"/>
            <a:ext cx="5836683" cy="5316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7539B8-417D-4E2D-8F0D-844114C3EBD3}"/>
                  </a:ext>
                </a:extLst>
              </p:cNvPr>
              <p:cNvSpPr txBox="1"/>
              <p:nvPr/>
            </p:nvSpPr>
            <p:spPr>
              <a:xfrm>
                <a:off x="5630644" y="5795466"/>
                <a:ext cx="2827633" cy="390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7539B8-417D-4E2D-8F0D-844114C3E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44" y="5795466"/>
                <a:ext cx="2827633" cy="390684"/>
              </a:xfrm>
              <a:prstGeom prst="rect">
                <a:avLst/>
              </a:prstGeom>
              <a:blipFill>
                <a:blip r:embed="rId12"/>
                <a:stretch>
                  <a:fillRect l="-2155" r="-1293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E35F4D-1444-4CD8-8FBD-85E9A67CBAB7}"/>
                  </a:ext>
                </a:extLst>
              </p:cNvPr>
              <p:cNvSpPr txBox="1"/>
              <p:nvPr/>
            </p:nvSpPr>
            <p:spPr>
              <a:xfrm>
                <a:off x="5715526" y="4757204"/>
                <a:ext cx="638114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В точке отрыва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E35F4D-1444-4CD8-8FBD-85E9A67CB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26" y="4757204"/>
                <a:ext cx="6381148" cy="307777"/>
              </a:xfrm>
              <a:prstGeom prst="rect">
                <a:avLst/>
              </a:prstGeom>
              <a:blipFill>
                <a:blip r:embed="rId13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9A1E4F-325D-41AE-9389-C9275A9DE1CF}"/>
                  </a:ext>
                </a:extLst>
              </p:cNvPr>
              <p:cNvSpPr txBox="1"/>
              <p:nvPr/>
            </p:nvSpPr>
            <p:spPr>
              <a:xfrm>
                <a:off x="9533258" y="5517157"/>
                <a:ext cx="2330702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9A1E4F-325D-41AE-9389-C9275A9DE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258" y="5517157"/>
                <a:ext cx="2330702" cy="7387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029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C3156F-5878-4C13-AE8D-1F769C6545E8}"/>
                  </a:ext>
                </a:extLst>
              </p:cNvPr>
              <p:cNvSpPr txBox="1"/>
              <p:nvPr/>
            </p:nvSpPr>
            <p:spPr>
              <a:xfrm>
                <a:off x="197669" y="492312"/>
                <a:ext cx="1757981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C3156F-5878-4C13-AE8D-1F769C654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9" y="492312"/>
                <a:ext cx="1757981" cy="738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7F2C7A-6813-49E7-A220-1D293224ACD1}"/>
                  </a:ext>
                </a:extLst>
              </p:cNvPr>
              <p:cNvSpPr txBox="1"/>
              <p:nvPr/>
            </p:nvSpPr>
            <p:spPr>
              <a:xfrm>
                <a:off x="2451462" y="748465"/>
                <a:ext cx="19022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𝑔𝑅𝑐𝑜𝑠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7F2C7A-6813-49E7-A220-1D293224A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462" y="748465"/>
                <a:ext cx="1902252" cy="369332"/>
              </a:xfrm>
              <a:prstGeom prst="rect">
                <a:avLst/>
              </a:prstGeom>
              <a:blipFill>
                <a:blip r:embed="rId3"/>
                <a:stretch>
                  <a:fillRect l="-1923" r="-2564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523D69-FB71-4AF2-81B1-6385DB6DC903}"/>
                  </a:ext>
                </a:extLst>
              </p:cNvPr>
              <p:cNvSpPr txBox="1"/>
              <p:nvPr/>
            </p:nvSpPr>
            <p:spPr>
              <a:xfrm>
                <a:off x="2732582" y="1382219"/>
                <a:ext cx="7326557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𝑔𝑅𝑐𝑜𝑠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𝑔𝑅𝑐𝑜𝑠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523D69-FB71-4AF2-81B1-6385DB6DC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582" y="1382219"/>
                <a:ext cx="7326557" cy="691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1EAEF8-7285-43F7-A626-48270527F493}"/>
                  </a:ext>
                </a:extLst>
              </p:cNvPr>
              <p:cNvSpPr txBox="1"/>
              <p:nvPr/>
            </p:nvSpPr>
            <p:spPr>
              <a:xfrm>
                <a:off x="3481518" y="2338049"/>
                <a:ext cx="5401863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1EAEF8-7285-43F7-A626-48270527F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18" y="2338049"/>
                <a:ext cx="5401863" cy="691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6B6D1F-3540-48AB-AD77-F499E2C3890E}"/>
                  </a:ext>
                </a:extLst>
              </p:cNvPr>
              <p:cNvSpPr txBox="1"/>
              <p:nvPr/>
            </p:nvSpPr>
            <p:spPr>
              <a:xfrm>
                <a:off x="3481518" y="3293879"/>
                <a:ext cx="443724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6B6D1F-3540-48AB-AD77-F499E2C3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18" y="3293879"/>
                <a:ext cx="4437240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8B991A9-9686-43CD-9B72-D8E65AB69F1B}"/>
              </a:ext>
            </a:extLst>
          </p:cNvPr>
          <p:cNvCxnSpPr/>
          <p:nvPr/>
        </p:nvCxnSpPr>
        <p:spPr>
          <a:xfrm>
            <a:off x="7959634" y="3161211"/>
            <a:ext cx="0" cy="1027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3D025A-7413-42D7-A037-A152587AB6BC}"/>
              </a:ext>
            </a:extLst>
          </p:cNvPr>
          <p:cNvSpPr txBox="1"/>
          <p:nvPr/>
        </p:nvSpPr>
        <p:spPr>
          <a:xfrm>
            <a:off x="7881257" y="3526058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·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B29022-5FA5-4CB8-AB42-F52F60FE5863}"/>
                  </a:ext>
                </a:extLst>
              </p:cNvPr>
              <p:cNvSpPr txBox="1"/>
              <p:nvPr/>
            </p:nvSpPr>
            <p:spPr>
              <a:xfrm>
                <a:off x="3481518" y="4252145"/>
                <a:ext cx="46594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−9∙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B29022-5FA5-4CB8-AB42-F52F60FE5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18" y="4252145"/>
                <a:ext cx="4659481" cy="369332"/>
              </a:xfrm>
              <a:prstGeom prst="rect">
                <a:avLst/>
              </a:prstGeom>
              <a:blipFill>
                <a:blip r:embed="rId7"/>
                <a:stretch>
                  <a:fillRect l="-1047" r="-785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FC159F-C017-4134-9EA5-D5EC15D98891}"/>
                  </a:ext>
                </a:extLst>
              </p:cNvPr>
              <p:cNvSpPr txBox="1"/>
              <p:nvPr/>
            </p:nvSpPr>
            <p:spPr>
              <a:xfrm>
                <a:off x="4191336" y="4964276"/>
                <a:ext cx="3689921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6−9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0,33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FC159F-C017-4134-9EA5-D5EC15D98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336" y="4964276"/>
                <a:ext cx="3689921" cy="6940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2F8488-B455-4312-82AD-A51BE5CC63CA}"/>
                  </a:ext>
                </a:extLst>
              </p:cNvPr>
              <p:cNvSpPr txBox="1"/>
              <p:nvPr/>
            </p:nvSpPr>
            <p:spPr>
              <a:xfrm>
                <a:off x="9645183" y="5921178"/>
                <a:ext cx="2374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 г</m:t>
                    </m:r>
                  </m:oMath>
                </a14:m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2F8488-B455-4312-82AD-A51BE5CC6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183" y="5921178"/>
                <a:ext cx="2374368" cy="461665"/>
              </a:xfrm>
              <a:prstGeom prst="rect">
                <a:avLst/>
              </a:prstGeom>
              <a:blipFill>
                <a:blip r:embed="rId9"/>
                <a:stretch>
                  <a:fillRect l="-3846" t="-9211" r="-3077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99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E2DB48-5344-4323-AFD6-2EFF8DE8E6BE}"/>
              </a:ext>
            </a:extLst>
          </p:cNvPr>
          <p:cNvSpPr txBox="1"/>
          <p:nvPr/>
        </p:nvSpPr>
        <p:spPr>
          <a:xfrm>
            <a:off x="200296" y="552344"/>
            <a:ext cx="118088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ЗАДАЧА 3.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Пуля, летевшая горизонтально со скоростью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ru-RU" sz="24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400м/с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попадает в брусок, подвешенный на нити длиной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L =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4 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и застревает в нем. Определить угол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l-GR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α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на который отклонится брусок, если масса пули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 =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20 г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а бруска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 = 5 кг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Определите количество теплоты, выделившееся при попадании пули в брусок.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F35A-51E9-46DD-AB7F-2CB1D0960F24}"/>
              </a:ext>
            </a:extLst>
          </p:cNvPr>
          <p:cNvSpPr txBox="1"/>
          <p:nvPr/>
        </p:nvSpPr>
        <p:spPr>
          <a:xfrm>
            <a:off x="200296" y="262557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ДАНО:                   РЕШЕНИЕ:</a:t>
            </a:r>
          </a:p>
          <a:p>
            <a:r>
              <a:rPr lang="en-US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v</a:t>
            </a:r>
            <a:r>
              <a:rPr lang="ru-RU" sz="2400" b="1" i="0" u="none" strike="noStrike" baseline="-250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0</a:t>
            </a:r>
            <a:r>
              <a:rPr lang="en-US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= 400м/с </a:t>
            </a:r>
            <a:endParaRPr lang="en-US" sz="2400" i="0" u="none" strike="noStrike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=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4 м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r>
              <a:rPr lang="en-US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m </a:t>
            </a:r>
            <a:r>
              <a:rPr lang="en-US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=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0,0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20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к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г</a:t>
            </a:r>
          </a:p>
          <a:p>
            <a:r>
              <a:rPr lang="ru-RU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М 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= 5 кг</a:t>
            </a:r>
          </a:p>
          <a:p>
            <a:r>
              <a:rPr lang="en-US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Q,</a:t>
            </a:r>
            <a:r>
              <a:rPr lang="el-GR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α</a:t>
            </a:r>
            <a:r>
              <a:rPr lang="ru-RU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- 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AA00136-CC5A-4EEC-B6C4-7F2B3FC72722}"/>
              </a:ext>
            </a:extLst>
          </p:cNvPr>
          <p:cNvCxnSpPr>
            <a:cxnSpLocks/>
          </p:cNvCxnSpPr>
          <p:nvPr/>
        </p:nvCxnSpPr>
        <p:spPr>
          <a:xfrm>
            <a:off x="2538549" y="2712665"/>
            <a:ext cx="0" cy="2221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4115731-4345-44BC-A53D-3A6C453139F4}"/>
              </a:ext>
            </a:extLst>
          </p:cNvPr>
          <p:cNvCxnSpPr>
            <a:cxnSpLocks/>
          </p:cNvCxnSpPr>
          <p:nvPr/>
        </p:nvCxnSpPr>
        <p:spPr>
          <a:xfrm flipH="1">
            <a:off x="200296" y="4521085"/>
            <a:ext cx="24993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478A82-4685-40A8-8152-93E29BCD8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36" y="3001073"/>
            <a:ext cx="3515222" cy="19328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2EC3C2-8996-4D0D-980D-086AA27A74BC}"/>
              </a:ext>
            </a:extLst>
          </p:cNvPr>
          <p:cNvSpPr txBox="1"/>
          <p:nvPr/>
        </p:nvSpPr>
        <p:spPr>
          <a:xfrm>
            <a:off x="6498974" y="3022432"/>
            <a:ext cx="5755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начальном состоянии энергия системы: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18AFF9-83CC-4DE1-B41D-856F9748A6A0}"/>
                  </a:ext>
                </a:extLst>
              </p:cNvPr>
              <p:cNvSpPr txBox="1"/>
              <p:nvPr/>
            </p:nvSpPr>
            <p:spPr>
              <a:xfrm>
                <a:off x="8296247" y="3703039"/>
                <a:ext cx="2446824" cy="744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18AFF9-83CC-4DE1-B41D-856F9748A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47" y="3703039"/>
                <a:ext cx="2446824" cy="7444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46A85C7-FC7A-44EF-BD88-4C1DABF27FE2}"/>
              </a:ext>
            </a:extLst>
          </p:cNvPr>
          <p:cNvSpPr txBox="1"/>
          <p:nvPr/>
        </p:nvSpPr>
        <p:spPr>
          <a:xfrm>
            <a:off x="6498975" y="4366665"/>
            <a:ext cx="5755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конечном состоянии энергия системы: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AD6BF8-B89A-4010-BE59-20A6A7350636}"/>
                  </a:ext>
                </a:extLst>
              </p:cNvPr>
              <p:cNvSpPr txBox="1"/>
              <p:nvPr/>
            </p:nvSpPr>
            <p:spPr>
              <a:xfrm>
                <a:off x="8296247" y="5220404"/>
                <a:ext cx="23872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AD6BF8-B89A-4010-BE59-20A6A7350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47" y="5220404"/>
                <a:ext cx="2387257" cy="369332"/>
              </a:xfrm>
              <a:prstGeom prst="rect">
                <a:avLst/>
              </a:prstGeom>
              <a:blipFill>
                <a:blip r:embed="rId4"/>
                <a:stretch>
                  <a:fillRect l="-2806" r="-1531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456E81-0006-453A-9555-AF2786F7F08D}"/>
                  </a:ext>
                </a:extLst>
              </p:cNvPr>
              <p:cNvSpPr txBox="1"/>
              <p:nvPr/>
            </p:nvSpPr>
            <p:spPr>
              <a:xfrm>
                <a:off x="5077097" y="4828330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456E81-0006-453A-9555-AF2786F7F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097" y="4828330"/>
                <a:ext cx="238848" cy="369332"/>
              </a:xfrm>
              <a:prstGeom prst="rect">
                <a:avLst/>
              </a:prstGeom>
              <a:blipFill>
                <a:blip r:embed="rId5"/>
                <a:stretch>
                  <a:fillRect l="-30769" r="-30769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058DB3-3066-4710-A0B9-06B2AF910248}"/>
                  </a:ext>
                </a:extLst>
              </p:cNvPr>
              <p:cNvSpPr txBox="1"/>
              <p:nvPr/>
            </p:nvSpPr>
            <p:spPr>
              <a:xfrm>
                <a:off x="5725886" y="3853429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058DB3-3066-4710-A0B9-06B2AF91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886" y="3853429"/>
                <a:ext cx="238848" cy="369332"/>
              </a:xfrm>
              <a:prstGeom prst="rect">
                <a:avLst/>
              </a:prstGeom>
              <a:blipFill>
                <a:blip r:embed="rId6"/>
                <a:stretch>
                  <a:fillRect l="-28205" r="-33333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0B09A4A-F90F-49CA-AAE2-DD50D57665E9}"/>
                  </a:ext>
                </a:extLst>
              </p:cNvPr>
              <p:cNvSpPr txBox="1"/>
              <p:nvPr/>
            </p:nvSpPr>
            <p:spPr>
              <a:xfrm>
                <a:off x="200296" y="5649814"/>
                <a:ext cx="3601178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𝑔h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0B09A4A-F90F-49CA-AAE2-DD50D5766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6" y="5649814"/>
                <a:ext cx="3601178" cy="7387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D36731-91BB-469C-9125-406578DD5569}"/>
                  </a:ext>
                </a:extLst>
              </p:cNvPr>
              <p:cNvSpPr txBox="1"/>
              <p:nvPr/>
            </p:nvSpPr>
            <p:spPr>
              <a:xfrm>
                <a:off x="4171589" y="5692528"/>
                <a:ext cx="1242584" cy="744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𝑔h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D36731-91BB-469C-9125-406578DD5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89" y="5692528"/>
                <a:ext cx="1242584" cy="7444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8251FA-88FD-4183-A652-015F59AB3A04}"/>
                  </a:ext>
                </a:extLst>
              </p:cNvPr>
              <p:cNvSpPr txBox="1"/>
              <p:nvPr/>
            </p:nvSpPr>
            <p:spPr>
              <a:xfrm>
                <a:off x="5845310" y="5658928"/>
                <a:ext cx="1141658" cy="811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8251FA-88FD-4183-A652-015F59AB3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10" y="5658928"/>
                <a:ext cx="1141658" cy="8116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22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C67306F-ECFA-49DC-B491-3B92C1FD8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6" y="471760"/>
            <a:ext cx="2692718" cy="3111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C4730C-1ABE-4EC8-A1E8-2698AFFB24DC}"/>
                  </a:ext>
                </a:extLst>
              </p:cNvPr>
              <p:cNvSpPr txBox="1"/>
              <p:nvPr/>
            </p:nvSpPr>
            <p:spPr>
              <a:xfrm>
                <a:off x="3617528" y="681092"/>
                <a:ext cx="22975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C4730C-1ABE-4EC8-A1E8-2698AFFB2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528" y="681092"/>
                <a:ext cx="2297552" cy="369332"/>
              </a:xfrm>
              <a:prstGeom prst="rect">
                <a:avLst/>
              </a:prstGeom>
              <a:blipFill>
                <a:blip r:embed="rId3"/>
                <a:stretch>
                  <a:fillRect l="-2653" r="-1857"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9257F2-4232-4806-AC76-C21E964DA3BB}"/>
                  </a:ext>
                </a:extLst>
              </p:cNvPr>
              <p:cNvSpPr txBox="1"/>
              <p:nvPr/>
            </p:nvSpPr>
            <p:spPr>
              <a:xfrm>
                <a:off x="6190910" y="681092"/>
                <a:ext cx="22975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9257F2-4232-4806-AC76-C21E964DA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10" y="681092"/>
                <a:ext cx="2297552" cy="369332"/>
              </a:xfrm>
              <a:prstGeom prst="rect">
                <a:avLst/>
              </a:prstGeom>
              <a:blipFill>
                <a:blip r:embed="rId4"/>
                <a:stretch>
                  <a:fillRect l="-2926" r="-1862"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FB7222-2553-41E9-9E6C-7830B62AFA63}"/>
                  </a:ext>
                </a:extLst>
              </p:cNvPr>
              <p:cNvSpPr txBox="1"/>
              <p:nvPr/>
            </p:nvSpPr>
            <p:spPr>
              <a:xfrm>
                <a:off x="8764292" y="681092"/>
                <a:ext cx="2330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FB7222-2553-41E9-9E6C-7830B62AF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292" y="681092"/>
                <a:ext cx="2330766" cy="369332"/>
              </a:xfrm>
              <a:prstGeom prst="rect">
                <a:avLst/>
              </a:prstGeom>
              <a:blipFill>
                <a:blip r:embed="rId5"/>
                <a:stretch>
                  <a:fillRect l="-2880" r="-1832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72A9CD-83AE-43ED-A711-FBC5426E5C2D}"/>
                  </a:ext>
                </a:extLst>
              </p:cNvPr>
              <p:cNvSpPr txBox="1"/>
              <p:nvPr/>
            </p:nvSpPr>
            <p:spPr>
              <a:xfrm>
                <a:off x="3617528" y="1221562"/>
                <a:ext cx="2615588" cy="805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72A9CD-83AE-43ED-A711-FBC5426E5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528" y="1221562"/>
                <a:ext cx="2615588" cy="8059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7634FA-99A1-4BB7-A9C9-82FDF983AA26}"/>
                  </a:ext>
                </a:extLst>
              </p:cNvPr>
              <p:cNvSpPr txBox="1"/>
              <p:nvPr/>
            </p:nvSpPr>
            <p:spPr>
              <a:xfrm>
                <a:off x="6382499" y="1225628"/>
                <a:ext cx="2306272" cy="805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𝑔𝐿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7634FA-99A1-4BB7-A9C9-82FDF983A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99" y="1225628"/>
                <a:ext cx="2306272" cy="8059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2F081B-CF8D-4B4F-B994-B3B509FCC730}"/>
                  </a:ext>
                </a:extLst>
              </p:cNvPr>
              <p:cNvSpPr txBox="1"/>
              <p:nvPr/>
            </p:nvSpPr>
            <p:spPr>
              <a:xfrm>
                <a:off x="8838154" y="1221562"/>
                <a:ext cx="2306272" cy="805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𝑔𝐿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2F081B-CF8D-4B4F-B994-B3B509FCC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154" y="1221562"/>
                <a:ext cx="2306272" cy="8059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4F1F21-3233-430D-A3EF-B422D9C7D3B5}"/>
                  </a:ext>
                </a:extLst>
              </p:cNvPr>
              <p:cNvSpPr txBox="1"/>
              <p:nvPr/>
            </p:nvSpPr>
            <p:spPr>
              <a:xfrm>
                <a:off x="679270" y="5451884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4F1F21-3233-430D-A3EF-B422D9C7D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70" y="5451884"/>
                <a:ext cx="238848" cy="369332"/>
              </a:xfrm>
              <a:prstGeom prst="rect">
                <a:avLst/>
              </a:prstGeom>
              <a:blipFill>
                <a:blip r:embed="rId9"/>
                <a:stretch>
                  <a:fillRect l="-27500" r="-30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F49B25-3C1F-4630-B297-5E9A30E8BA72}"/>
                  </a:ext>
                </a:extLst>
              </p:cNvPr>
              <p:cNvSpPr txBox="1"/>
              <p:nvPr/>
            </p:nvSpPr>
            <p:spPr>
              <a:xfrm>
                <a:off x="2477591" y="5451884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F49B25-3C1F-4630-B297-5E9A30E8B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91" y="5451884"/>
                <a:ext cx="238848" cy="369332"/>
              </a:xfrm>
              <a:prstGeom prst="rect">
                <a:avLst/>
              </a:prstGeom>
              <a:blipFill>
                <a:blip r:embed="rId10"/>
                <a:stretch>
                  <a:fillRect l="-27500" r="-30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6858C7-F326-4A36-94C5-9751AE3CD9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0" y="3528787"/>
            <a:ext cx="3696542" cy="2032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302F0E-6E4A-419E-B835-4CA531F5DB3F}"/>
                  </a:ext>
                </a:extLst>
              </p:cNvPr>
              <p:cNvSpPr txBox="1"/>
              <p:nvPr/>
            </p:nvSpPr>
            <p:spPr>
              <a:xfrm>
                <a:off x="3617528" y="2048455"/>
                <a:ext cx="832879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357188" algn="just" rtl="0"/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Попадание пули в брусок — это пример неупругого столкновения. После поп</a:t>
                </a:r>
                <a:r>
                  <a:rPr lang="ru-RU" sz="24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адани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я пули скорость бруска и пули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 Найдем ее, используя </a:t>
                </a:r>
                <a:r>
                  <a:rPr lang="ru-RU" sz="24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закон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сохранение импульса системы пуля – брусок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</a:t>
                </a:r>
                <a:endParaRPr lang="ru-RU" sz="2400" b="0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302F0E-6E4A-419E-B835-4CA531F5D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528" y="2048455"/>
                <a:ext cx="8328797" cy="1938992"/>
              </a:xfrm>
              <a:prstGeom prst="rect">
                <a:avLst/>
              </a:prstGeom>
              <a:blipFill>
                <a:blip r:embed="rId12"/>
                <a:stretch>
                  <a:fillRect l="-1097" t="-2516" r="-1097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12FAFE26-49DD-4761-8566-7ADE3CAA2325}"/>
              </a:ext>
            </a:extLst>
          </p:cNvPr>
          <p:cNvCxnSpPr/>
          <p:nvPr/>
        </p:nvCxnSpPr>
        <p:spPr>
          <a:xfrm>
            <a:off x="153600" y="5892239"/>
            <a:ext cx="3352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19931A-FEE2-47EC-877D-E4473F872FF9}"/>
                  </a:ext>
                </a:extLst>
              </p:cNvPr>
              <p:cNvSpPr txBox="1"/>
              <p:nvPr/>
            </p:nvSpPr>
            <p:spPr>
              <a:xfrm>
                <a:off x="3267552" y="5536468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19931A-FEE2-47EC-877D-E4473F872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552" y="5536468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AA20F1-1C26-4204-B1FD-321FC6F653C8}"/>
                  </a:ext>
                </a:extLst>
              </p:cNvPr>
              <p:cNvSpPr txBox="1"/>
              <p:nvPr/>
            </p:nvSpPr>
            <p:spPr>
              <a:xfrm>
                <a:off x="6673283" y="3561548"/>
                <a:ext cx="24499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AA20F1-1C26-4204-B1FD-321FC6F65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283" y="3561548"/>
                <a:ext cx="2449901" cy="369332"/>
              </a:xfrm>
              <a:prstGeom prst="rect">
                <a:avLst/>
              </a:prstGeom>
              <a:blipFill>
                <a:blip r:embed="rId14"/>
                <a:stretch>
                  <a:fillRect l="-1244" t="-36066" r="-14925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291970-CA35-4539-A9E0-B744FCE2F204}"/>
                  </a:ext>
                </a:extLst>
              </p:cNvPr>
              <p:cNvSpPr txBox="1"/>
              <p:nvPr/>
            </p:nvSpPr>
            <p:spPr>
              <a:xfrm>
                <a:off x="3747610" y="4497188"/>
                <a:ext cx="29256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291970-CA35-4539-A9E0-B744FCE2F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10" y="4497188"/>
                <a:ext cx="2925673" cy="369332"/>
              </a:xfrm>
              <a:prstGeom prst="rect">
                <a:avLst/>
              </a:prstGeom>
              <a:blipFill>
                <a:blip r:embed="rId15"/>
                <a:stretch>
                  <a:fillRect l="-2083" r="-1250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A1D58A-D962-4929-9107-ACA9ECB3355F}"/>
                  </a:ext>
                </a:extLst>
              </p:cNvPr>
              <p:cNvSpPr txBox="1"/>
              <p:nvPr/>
            </p:nvSpPr>
            <p:spPr>
              <a:xfrm>
                <a:off x="6823901" y="4346136"/>
                <a:ext cx="1676100" cy="63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A1D58A-D962-4929-9107-ACA9ECB33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01" y="4346136"/>
                <a:ext cx="1676100" cy="6393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735FFF-4954-44C5-91B7-62D324ADB3A7}"/>
                  </a:ext>
                </a:extLst>
              </p:cNvPr>
              <p:cNvSpPr txBox="1"/>
              <p:nvPr/>
            </p:nvSpPr>
            <p:spPr>
              <a:xfrm>
                <a:off x="8729147" y="4084082"/>
                <a:ext cx="3076291" cy="948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𝑔𝐿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735FFF-4954-44C5-91B7-62D324AD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147" y="4084082"/>
                <a:ext cx="3076291" cy="94840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13C4565-F2EA-42F3-955E-C44AB30FE067}"/>
                  </a:ext>
                </a:extLst>
              </p:cNvPr>
              <p:cNvSpPr txBox="1"/>
              <p:nvPr/>
            </p:nvSpPr>
            <p:spPr>
              <a:xfrm>
                <a:off x="3782716" y="5321934"/>
                <a:ext cx="1764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0,97;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13C4565-F2EA-42F3-955E-C44AB30FE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716" y="5321934"/>
                <a:ext cx="1764008" cy="369332"/>
              </a:xfrm>
              <a:prstGeom prst="rect">
                <a:avLst/>
              </a:prstGeom>
              <a:blipFill>
                <a:blip r:embed="rId18"/>
                <a:stretch>
                  <a:fillRect l="-2076" r="-2768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BC3CCE-74D4-44AA-BE4C-51B0D7525AB5}"/>
                  </a:ext>
                </a:extLst>
              </p:cNvPr>
              <p:cNvSpPr txBox="1"/>
              <p:nvPr/>
            </p:nvSpPr>
            <p:spPr>
              <a:xfrm>
                <a:off x="5879804" y="5310553"/>
                <a:ext cx="31018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0,97≈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BC3CCE-74D4-44AA-BE4C-51B0D7525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04" y="5310553"/>
                <a:ext cx="3101875" cy="369332"/>
              </a:xfrm>
              <a:prstGeom prst="rect">
                <a:avLst/>
              </a:prstGeom>
              <a:blipFill>
                <a:blip r:embed="rId19"/>
                <a:stretch>
                  <a:fillRect l="-1181" r="-1575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54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4B4C3C0-B9D6-4E58-A7D8-603EA3978EC8}"/>
              </a:ext>
            </a:extLst>
          </p:cNvPr>
          <p:cNvSpPr txBox="1"/>
          <p:nvPr/>
        </p:nvSpPr>
        <p:spPr>
          <a:xfrm>
            <a:off x="252549" y="483866"/>
            <a:ext cx="11704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До попадания пули в брусок механическая энергия системы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E &gt;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E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(так как сто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лк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новение упругое). Поэтому количество выделившейся теплоты: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CA607-8429-42E0-8654-3F0EF1FC7819}"/>
                  </a:ext>
                </a:extLst>
              </p:cNvPr>
              <p:cNvSpPr txBox="1"/>
              <p:nvPr/>
            </p:nvSpPr>
            <p:spPr>
              <a:xfrm>
                <a:off x="1637211" y="1614527"/>
                <a:ext cx="8205708" cy="744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CA607-8429-42E0-8654-3F0EF1FC7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211" y="1614527"/>
                <a:ext cx="8205708" cy="7444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F1B0AD-288C-47B7-A319-6EEDDE80AE82}"/>
                  </a:ext>
                </a:extLst>
              </p:cNvPr>
              <p:cNvSpPr txBox="1"/>
              <p:nvPr/>
            </p:nvSpPr>
            <p:spPr>
              <a:xfrm>
                <a:off x="2821575" y="2745188"/>
                <a:ext cx="5645135" cy="744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𝑔𝐿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F1B0AD-288C-47B7-A319-6EEDDE80A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575" y="2745188"/>
                <a:ext cx="5645135" cy="7444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A31316-BE24-4EC7-9452-8858C1ED7005}"/>
                  </a:ext>
                </a:extLst>
              </p:cNvPr>
              <p:cNvSpPr txBox="1"/>
              <p:nvPr/>
            </p:nvSpPr>
            <p:spPr>
              <a:xfrm>
                <a:off x="5020053" y="4964966"/>
                <a:ext cx="21693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=154,24 Дж;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A31316-BE24-4EC7-9452-8858C1ED7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053" y="4964966"/>
                <a:ext cx="2169312" cy="369332"/>
              </a:xfrm>
              <a:prstGeom prst="rect">
                <a:avLst/>
              </a:prstGeom>
              <a:blipFill>
                <a:blip r:embed="rId4"/>
                <a:stretch>
                  <a:fillRect l="-3933" r="-2247" b="-278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751B7B-F915-458C-8F2A-C06380C43043}"/>
                  </a:ext>
                </a:extLst>
              </p:cNvPr>
              <p:cNvSpPr txBox="1"/>
              <p:nvPr/>
            </p:nvSpPr>
            <p:spPr>
              <a:xfrm>
                <a:off x="556484" y="3737969"/>
                <a:ext cx="10837197" cy="832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0,02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400</m:t>
                              </m:r>
                            </m:e>
                            <m:sup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0,02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2∙</m:t>
                                  </m:r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10∙</m:t>
                                  </m:r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ru-R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0,97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=1600−1445,76=154,24.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751B7B-F915-458C-8F2A-C06380C43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84" y="3737969"/>
                <a:ext cx="10837197" cy="832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D496F8-8E2D-4E9A-8995-70517D74AEDC}"/>
                  </a:ext>
                </a:extLst>
              </p:cNvPr>
              <p:cNvSpPr txBox="1"/>
              <p:nvPr/>
            </p:nvSpPr>
            <p:spPr>
              <a:xfrm>
                <a:off x="7189365" y="5912469"/>
                <a:ext cx="3797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Ответ: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ru-RU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154,24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Дж</m:t>
                    </m:r>
                  </m:oMath>
                </a14:m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D496F8-8E2D-4E9A-8995-70517D74A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365" y="5912469"/>
                <a:ext cx="3797899" cy="461665"/>
              </a:xfrm>
              <a:prstGeom prst="rect">
                <a:avLst/>
              </a:prstGeom>
              <a:blipFill>
                <a:blip r:embed="rId6"/>
                <a:stretch>
                  <a:fillRect l="-2408" t="-9211" r="-1766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97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8EB2C6-3DFF-4B96-BE01-7CE392F8A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95" y="4073189"/>
            <a:ext cx="4040778" cy="2424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20F9D3-F581-49B8-AD9F-C1EF66F960B4}"/>
                  </a:ext>
                </a:extLst>
              </p:cNvPr>
              <p:cNvSpPr txBox="1"/>
              <p:nvPr/>
            </p:nvSpPr>
            <p:spPr>
              <a:xfrm>
                <a:off x="226423" y="517510"/>
                <a:ext cx="11826240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 rtl="0"/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Задача 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4</a:t>
                </a:r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Небольшое тело массой </a:t>
                </a:r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М = 0,99 кг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лежит на вершине гладкой полусферы радиусом </a:t>
                </a:r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R.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В тело попадает пуля массой 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m</a:t>
                </a:r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= 0,01 кг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, летящая горизонтально со скоростью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 200 м/с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, и застревает в нём. Пренебрегая смещением тела за время удара, определите радиус полусферы 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R</a:t>
                </a:r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,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если известно, что высота, на которой это тело оторвётся от поверхности полусферы, составила 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h </a:t>
                </a:r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 1 м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 Высота отсчитывается от основания полусферы. Сопротивлением воздуха пренебречь.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20F9D3-F581-49B8-AD9F-C1EF66F9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23" y="517510"/>
                <a:ext cx="11826240" cy="3046988"/>
              </a:xfrm>
              <a:prstGeom prst="rect">
                <a:avLst/>
              </a:prstGeom>
              <a:blipFill>
                <a:blip r:embed="rId3"/>
                <a:stretch>
                  <a:fillRect l="-773" t="-1600" r="-825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05E73A9-57FC-4275-8C9B-BDE2BD438ACF}"/>
              </a:ext>
            </a:extLst>
          </p:cNvPr>
          <p:cNvSpPr txBox="1"/>
          <p:nvPr/>
        </p:nvSpPr>
        <p:spPr>
          <a:xfrm>
            <a:off x="348342" y="366189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ДАНО:                   РЕШЕНИЕ:</a:t>
            </a:r>
          </a:p>
          <a:p>
            <a:r>
              <a:rPr lang="en-US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v</a:t>
            </a:r>
            <a:r>
              <a:rPr lang="ru-RU" sz="2400" b="1" i="0" u="none" strike="noStrike" baseline="-250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0</a:t>
            </a:r>
            <a:r>
              <a:rPr lang="en-US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= </a:t>
            </a:r>
            <a:r>
              <a:rPr lang="en-US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2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00</a:t>
            </a:r>
            <a:r>
              <a:rPr lang="en-US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м/с </a:t>
            </a:r>
            <a:endParaRPr lang="en-US" sz="2400" i="0" u="none" strike="noStrike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h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=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1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м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r>
              <a:rPr lang="en-US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m </a:t>
            </a:r>
            <a:r>
              <a:rPr lang="en-US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=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0,01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к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г</a:t>
            </a:r>
          </a:p>
          <a:p>
            <a:r>
              <a:rPr lang="ru-RU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М 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= </a:t>
            </a:r>
            <a:r>
              <a:rPr lang="en-US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0,99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 кг</a:t>
            </a:r>
          </a:p>
          <a:p>
            <a:r>
              <a:rPr lang="en-US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R 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- 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6A436DD-3C08-4839-A784-B624AD5B9FC6}"/>
              </a:ext>
            </a:extLst>
          </p:cNvPr>
          <p:cNvCxnSpPr>
            <a:cxnSpLocks/>
          </p:cNvCxnSpPr>
          <p:nvPr/>
        </p:nvCxnSpPr>
        <p:spPr>
          <a:xfrm>
            <a:off x="2686595" y="3748985"/>
            <a:ext cx="0" cy="2221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48F9A72-2CEE-4A65-9302-0DE0AFFBB9D1}"/>
              </a:ext>
            </a:extLst>
          </p:cNvPr>
          <p:cNvCxnSpPr>
            <a:cxnSpLocks/>
          </p:cNvCxnSpPr>
          <p:nvPr/>
        </p:nvCxnSpPr>
        <p:spPr>
          <a:xfrm flipH="1">
            <a:off x="348342" y="5557405"/>
            <a:ext cx="24993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7530A4-FD58-47D5-8776-DC422CC6C41B}"/>
                  </a:ext>
                </a:extLst>
              </p:cNvPr>
              <p:cNvSpPr txBox="1"/>
              <p:nvPr/>
            </p:nvSpPr>
            <p:spPr>
              <a:xfrm>
                <a:off x="3052354" y="3957254"/>
                <a:ext cx="250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7530A4-FD58-47D5-8776-DC422CC6C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54" y="3957254"/>
                <a:ext cx="250838" cy="276999"/>
              </a:xfrm>
              <a:prstGeom prst="rect">
                <a:avLst/>
              </a:prstGeom>
              <a:blipFill>
                <a:blip r:embed="rId4"/>
                <a:stretch>
                  <a:fillRect l="-14634" r="-12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F7EFC7-4160-4FA7-A2C3-505D35036355}"/>
                  </a:ext>
                </a:extLst>
              </p:cNvPr>
              <p:cNvSpPr txBox="1"/>
              <p:nvPr/>
            </p:nvSpPr>
            <p:spPr>
              <a:xfrm>
                <a:off x="3527437" y="3957254"/>
                <a:ext cx="283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F7EFC7-4160-4FA7-A2C3-505D35036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437" y="3957254"/>
                <a:ext cx="283026" cy="276999"/>
              </a:xfrm>
              <a:prstGeom prst="rect">
                <a:avLst/>
              </a:prstGeom>
              <a:blipFill>
                <a:blip r:embed="rId5"/>
                <a:stretch>
                  <a:fillRect l="-13043" r="-8696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F790A9-F6A1-417F-BC2A-D188E86DD68A}"/>
                  </a:ext>
                </a:extLst>
              </p:cNvPr>
              <p:cNvSpPr txBox="1"/>
              <p:nvPr/>
            </p:nvSpPr>
            <p:spPr>
              <a:xfrm>
                <a:off x="4608551" y="4145453"/>
                <a:ext cx="255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F790A9-F6A1-417F-BC2A-D188E86DD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51" y="4145453"/>
                <a:ext cx="255711" cy="276999"/>
              </a:xfrm>
              <a:prstGeom prst="rect">
                <a:avLst/>
              </a:prstGeom>
              <a:blipFill>
                <a:blip r:embed="rId6"/>
                <a:stretch>
                  <a:fillRect l="-23810" r="-1666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1B67A3E-9E44-44F3-922A-BB4D0E1EB067}"/>
              </a:ext>
            </a:extLst>
          </p:cNvPr>
          <p:cNvCxnSpPr/>
          <p:nvPr/>
        </p:nvCxnSpPr>
        <p:spPr>
          <a:xfrm>
            <a:off x="4981306" y="4492124"/>
            <a:ext cx="0" cy="1724297"/>
          </a:xfrm>
          <a:prstGeom prst="straightConnector1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B7F4C6-397B-407A-9582-ACAC03580A7D}"/>
                  </a:ext>
                </a:extLst>
              </p:cNvPr>
              <p:cNvSpPr txBox="1"/>
              <p:nvPr/>
            </p:nvSpPr>
            <p:spPr>
              <a:xfrm>
                <a:off x="4678402" y="5146922"/>
                <a:ext cx="273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B7F4C6-397B-407A-9582-ACAC03580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402" y="5146922"/>
                <a:ext cx="273536" cy="369332"/>
              </a:xfrm>
              <a:prstGeom prst="rect">
                <a:avLst/>
              </a:prstGeom>
              <a:blipFill>
                <a:blip r:embed="rId7"/>
                <a:stretch>
                  <a:fillRect l="-24444" r="-24444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1F0A3CD-9D0E-40D5-BEA7-D034BD1CD65B}"/>
              </a:ext>
            </a:extLst>
          </p:cNvPr>
          <p:cNvCxnSpPr>
            <a:cxnSpLocks/>
          </p:cNvCxnSpPr>
          <p:nvPr/>
        </p:nvCxnSpPr>
        <p:spPr>
          <a:xfrm>
            <a:off x="6901546" y="4720046"/>
            <a:ext cx="0" cy="1505084"/>
          </a:xfrm>
          <a:prstGeom prst="straightConnector1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6FF9769-B9ED-4328-B022-8E5FA21BAC0F}"/>
              </a:ext>
            </a:extLst>
          </p:cNvPr>
          <p:cNvCxnSpPr/>
          <p:nvPr/>
        </p:nvCxnSpPr>
        <p:spPr>
          <a:xfrm>
            <a:off x="6096000" y="4711337"/>
            <a:ext cx="984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F450D7-27F7-4781-8802-26608A8C0635}"/>
                  </a:ext>
                </a:extLst>
              </p:cNvPr>
              <p:cNvSpPr txBox="1"/>
              <p:nvPr/>
            </p:nvSpPr>
            <p:spPr>
              <a:xfrm>
                <a:off x="6902323" y="5169156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F450D7-27F7-4781-8802-26608A8C0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323" y="5169156"/>
                <a:ext cx="245708" cy="369332"/>
              </a:xfrm>
              <a:prstGeom prst="rect">
                <a:avLst/>
              </a:prstGeom>
              <a:blipFill>
                <a:blip r:embed="rId8"/>
                <a:stretch>
                  <a:fillRect l="-29268" r="-26829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768DD8-7CA5-488C-B002-F5860734054B}"/>
                  </a:ext>
                </a:extLst>
              </p:cNvPr>
              <p:cNvSpPr txBox="1"/>
              <p:nvPr/>
            </p:nvSpPr>
            <p:spPr>
              <a:xfrm>
                <a:off x="5254695" y="584708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768DD8-7CA5-488C-B002-F58607340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695" y="5847089"/>
                <a:ext cx="245708" cy="369332"/>
              </a:xfrm>
              <a:prstGeom prst="rect">
                <a:avLst/>
              </a:prstGeom>
              <a:blipFill>
                <a:blip r:embed="rId9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EE76AB-29DA-4C35-A520-94F6C352099F}"/>
                  </a:ext>
                </a:extLst>
              </p:cNvPr>
              <p:cNvSpPr txBox="1"/>
              <p:nvPr/>
            </p:nvSpPr>
            <p:spPr>
              <a:xfrm>
                <a:off x="5616617" y="5939422"/>
                <a:ext cx="1066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EE76AB-29DA-4C35-A520-94F6C3520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617" y="5939422"/>
                <a:ext cx="1066767" cy="276999"/>
              </a:xfrm>
              <a:prstGeom prst="rect">
                <a:avLst/>
              </a:prstGeom>
              <a:blipFill>
                <a:blip r:embed="rId10"/>
                <a:stretch>
                  <a:fillRect l="-7429" t="-45652" r="-33143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54EE6E3-73FC-4C9A-8253-252B173521D5}"/>
              </a:ext>
            </a:extLst>
          </p:cNvPr>
          <p:cNvSpPr txBox="1"/>
          <p:nvPr/>
        </p:nvSpPr>
        <p:spPr>
          <a:xfrm>
            <a:off x="7214355" y="4036270"/>
            <a:ext cx="4977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Закон сохранения импульса: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ECA37F-4ADB-4DB6-A77A-FEF488B72B7E}"/>
                  </a:ext>
                </a:extLst>
              </p:cNvPr>
              <p:cNvSpPr txBox="1"/>
              <p:nvPr/>
            </p:nvSpPr>
            <p:spPr>
              <a:xfrm>
                <a:off x="8550703" y="4631395"/>
                <a:ext cx="2573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ECA37F-4ADB-4DB6-A77A-FEF488B72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703" y="4631395"/>
                <a:ext cx="2573333" cy="369332"/>
              </a:xfrm>
              <a:prstGeom prst="rect">
                <a:avLst/>
              </a:prstGeom>
              <a:blipFill>
                <a:blip r:embed="rId11"/>
                <a:stretch>
                  <a:fillRect l="-1185" r="-1659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14ACD5-7B67-46C1-8D31-87611195C8D3}"/>
                  </a:ext>
                </a:extLst>
              </p:cNvPr>
              <p:cNvSpPr txBox="1"/>
              <p:nvPr/>
            </p:nvSpPr>
            <p:spPr>
              <a:xfrm>
                <a:off x="8719180" y="5129898"/>
                <a:ext cx="2054986" cy="685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14ACD5-7B67-46C1-8D31-87611195C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180" y="5129898"/>
                <a:ext cx="2054986" cy="6853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845096-8C71-4FD1-B919-85D6EA28BDCB}"/>
                  </a:ext>
                </a:extLst>
              </p:cNvPr>
              <p:cNvSpPr txBox="1"/>
              <p:nvPr/>
            </p:nvSpPr>
            <p:spPr>
              <a:xfrm>
                <a:off x="5062704" y="4099286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845096-8C71-4FD1-B919-85D6EA28B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704" y="4099286"/>
                <a:ext cx="238847" cy="369332"/>
              </a:xfrm>
              <a:prstGeom prst="rect">
                <a:avLst/>
              </a:prstGeom>
              <a:blipFill>
                <a:blip r:embed="rId13"/>
                <a:stretch>
                  <a:fillRect l="-27500" r="-30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86EE6B-7696-46C7-9756-CE4F11CC6DA9}"/>
                  </a:ext>
                </a:extLst>
              </p:cNvPr>
              <p:cNvSpPr txBox="1"/>
              <p:nvPr/>
            </p:nvSpPr>
            <p:spPr>
              <a:xfrm>
                <a:off x="6150000" y="4607916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86EE6B-7696-46C7-9756-CE4F11CC6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000" y="4607916"/>
                <a:ext cx="238847" cy="369332"/>
              </a:xfrm>
              <a:prstGeom prst="rect">
                <a:avLst/>
              </a:prstGeom>
              <a:blipFill>
                <a:blip r:embed="rId14"/>
                <a:stretch>
                  <a:fillRect l="-30769" r="-3076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47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87960-88F9-4C93-B987-726583BE25F8}"/>
                  </a:ext>
                </a:extLst>
              </p:cNvPr>
              <p:cNvSpPr txBox="1"/>
              <p:nvPr/>
            </p:nvSpPr>
            <p:spPr>
              <a:xfrm>
                <a:off x="4494980" y="909900"/>
                <a:ext cx="7496860" cy="744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87960-88F9-4C93-B987-726583BE2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980" y="909900"/>
                <a:ext cx="7496860" cy="7444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5ADE751-DB73-4FB0-8C06-E1348D882AF0}"/>
              </a:ext>
            </a:extLst>
          </p:cNvPr>
          <p:cNvSpPr txBox="1"/>
          <p:nvPr/>
        </p:nvSpPr>
        <p:spPr>
          <a:xfrm>
            <a:off x="3908137" y="365003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Закон сохранения энергии: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E02C5B3-55AC-4BB3-B7E0-BCCEBAE53024}"/>
              </a:ext>
            </a:extLst>
          </p:cNvPr>
          <p:cNvCxnSpPr>
            <a:cxnSpLocks/>
          </p:cNvCxnSpPr>
          <p:nvPr/>
        </p:nvCxnSpPr>
        <p:spPr>
          <a:xfrm>
            <a:off x="4372126" y="1581461"/>
            <a:ext cx="777" cy="1614500"/>
          </a:xfrm>
          <a:prstGeom prst="straightConnector1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59BC258-D2E9-431C-ADAD-170E9B078CBE}"/>
              </a:ext>
            </a:extLst>
          </p:cNvPr>
          <p:cNvCxnSpPr>
            <a:cxnSpLocks/>
          </p:cNvCxnSpPr>
          <p:nvPr/>
        </p:nvCxnSpPr>
        <p:spPr>
          <a:xfrm flipV="1">
            <a:off x="3409025" y="1572752"/>
            <a:ext cx="1141628" cy="87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2C5AA4-CF83-45B5-9E2F-25174D259B37}"/>
                  </a:ext>
                </a:extLst>
              </p:cNvPr>
              <p:cNvSpPr txBox="1"/>
              <p:nvPr/>
            </p:nvSpPr>
            <p:spPr>
              <a:xfrm>
                <a:off x="4372126" y="2183494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2C5AA4-CF83-45B5-9E2F-25174D259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126" y="2183494"/>
                <a:ext cx="245708" cy="369332"/>
              </a:xfrm>
              <a:prstGeom prst="rect">
                <a:avLst/>
              </a:prstGeom>
              <a:blipFill>
                <a:blip r:embed="rId3"/>
                <a:stretch>
                  <a:fillRect l="-29268" r="-26829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5D2F3F0-8830-4588-89D4-F529796112DF}"/>
              </a:ext>
            </a:extLst>
          </p:cNvPr>
          <p:cNvCxnSpPr>
            <a:cxnSpLocks/>
          </p:cNvCxnSpPr>
          <p:nvPr/>
        </p:nvCxnSpPr>
        <p:spPr>
          <a:xfrm>
            <a:off x="2211473" y="1393794"/>
            <a:ext cx="0" cy="1802167"/>
          </a:xfrm>
          <a:prstGeom prst="straightConnector1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2A9B2B-67A6-45E1-BA19-ADE5818847E4}"/>
                  </a:ext>
                </a:extLst>
              </p:cNvPr>
              <p:cNvSpPr txBox="1"/>
              <p:nvPr/>
            </p:nvSpPr>
            <p:spPr>
              <a:xfrm>
                <a:off x="1908569" y="2126462"/>
                <a:ext cx="27353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2A9B2B-67A6-45E1-BA19-ADE581884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569" y="2126462"/>
                <a:ext cx="273536" cy="369332"/>
              </a:xfrm>
              <a:prstGeom prst="rect">
                <a:avLst/>
              </a:prstGeom>
              <a:blipFill>
                <a:blip r:embed="rId4"/>
                <a:stretch>
                  <a:fillRect l="-24444" r="-24444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D448BB-64D7-4E2C-9AF0-982050371B3E}"/>
                  </a:ext>
                </a:extLst>
              </p:cNvPr>
              <p:cNvSpPr txBox="1"/>
              <p:nvPr/>
            </p:nvSpPr>
            <p:spPr>
              <a:xfrm>
                <a:off x="2731304" y="715783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D448BB-64D7-4E2C-9AF0-982050371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04" y="715783"/>
                <a:ext cx="375231" cy="369332"/>
              </a:xfrm>
              <a:prstGeom prst="rect">
                <a:avLst/>
              </a:prstGeom>
              <a:blipFill>
                <a:blip r:embed="rId5"/>
                <a:stretch>
                  <a:fillRect l="-11290" r="-483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FFE35A-E128-4166-8872-8D7DD368ABD4}"/>
                  </a:ext>
                </a:extLst>
              </p:cNvPr>
              <p:cNvSpPr txBox="1"/>
              <p:nvPr/>
            </p:nvSpPr>
            <p:spPr>
              <a:xfrm>
                <a:off x="3956538" y="1613367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FFE35A-E128-4166-8872-8D7DD368A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538" y="1613367"/>
                <a:ext cx="375231" cy="369332"/>
              </a:xfrm>
              <a:prstGeom prst="rect">
                <a:avLst/>
              </a:prstGeom>
              <a:blipFill>
                <a:blip r:embed="rId6"/>
                <a:stretch>
                  <a:fillRect l="-11290" r="-6452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B1C0668-C36D-40F5-A9D9-D75F5952B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3" y="918205"/>
            <a:ext cx="4292321" cy="2575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431885-7738-4FCA-AA01-B0B542B8E6BC}"/>
                  </a:ext>
                </a:extLst>
              </p:cNvPr>
              <p:cNvSpPr txBox="1"/>
              <p:nvPr/>
            </p:nvSpPr>
            <p:spPr>
              <a:xfrm>
                <a:off x="6492421" y="1833651"/>
                <a:ext cx="2880212" cy="744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431885-7738-4FCA-AA01-B0B542B8E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421" y="1833651"/>
                <a:ext cx="2880212" cy="7444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A121D3B-1F2E-4564-8B93-4DCDD46F7E66}"/>
              </a:ext>
            </a:extLst>
          </p:cNvPr>
          <p:cNvCxnSpPr/>
          <p:nvPr/>
        </p:nvCxnSpPr>
        <p:spPr>
          <a:xfrm>
            <a:off x="9451010" y="1726314"/>
            <a:ext cx="0" cy="1027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463A869-810D-4471-A698-7387EE26C031}"/>
              </a:ext>
            </a:extLst>
          </p:cNvPr>
          <p:cNvSpPr txBox="1"/>
          <p:nvPr/>
        </p:nvSpPr>
        <p:spPr>
          <a:xfrm>
            <a:off x="9372633" y="209116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·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FEE2C1-750D-4678-96B8-0799CF24BFAB}"/>
                  </a:ext>
                </a:extLst>
              </p:cNvPr>
              <p:cNvSpPr txBox="1"/>
              <p:nvPr/>
            </p:nvSpPr>
            <p:spPr>
              <a:xfrm>
                <a:off x="6492421" y="2942997"/>
                <a:ext cx="3034100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FEE2C1-750D-4678-96B8-0799CF24B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421" y="2942997"/>
                <a:ext cx="3034100" cy="374333"/>
              </a:xfrm>
              <a:prstGeom prst="rect">
                <a:avLst/>
              </a:prstGeom>
              <a:blipFill>
                <a:blip r:embed="rId9"/>
                <a:stretch>
                  <a:fillRect l="-3012" r="-1205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B5F7C51-DABA-4B98-A298-57E65B3E535D}"/>
              </a:ext>
            </a:extLst>
          </p:cNvPr>
          <p:cNvSpPr txBox="1"/>
          <p:nvPr/>
        </p:nvSpPr>
        <p:spPr>
          <a:xfrm>
            <a:off x="3908137" y="3627611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2-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й закон Ньютона: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2FEDD9-40EF-4083-AFEF-6E5A38D238A8}"/>
                  </a:ext>
                </a:extLst>
              </p:cNvPr>
              <p:cNvSpPr txBox="1"/>
              <p:nvPr/>
            </p:nvSpPr>
            <p:spPr>
              <a:xfrm>
                <a:off x="3908137" y="4184385"/>
                <a:ext cx="3418435" cy="390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ц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2FEDD9-40EF-4083-AFEF-6E5A38D23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37" y="4184385"/>
                <a:ext cx="3418435" cy="390684"/>
              </a:xfrm>
              <a:prstGeom prst="rect">
                <a:avLst/>
              </a:prstGeom>
              <a:blipFill>
                <a:blip r:embed="rId10"/>
                <a:stretch>
                  <a:fillRect l="-2674" t="-32308" r="-53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E09DC4-3AAD-40DA-984C-802F531ED6C7}"/>
                  </a:ext>
                </a:extLst>
              </p:cNvPr>
              <p:cNvSpPr txBox="1"/>
              <p:nvPr/>
            </p:nvSpPr>
            <p:spPr>
              <a:xfrm>
                <a:off x="3547929" y="4737328"/>
                <a:ext cx="4461542" cy="390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E09DC4-3AAD-40DA-984C-802F531E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929" y="4737328"/>
                <a:ext cx="4461542" cy="390684"/>
              </a:xfrm>
              <a:prstGeom prst="rect">
                <a:avLst/>
              </a:prstGeom>
              <a:blipFill>
                <a:blip r:embed="rId11"/>
                <a:stretch>
                  <a:fillRect l="-1093" r="-820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F4DBA7-D67B-4D8E-9B64-38DAD1567E5A}"/>
                  </a:ext>
                </a:extLst>
              </p:cNvPr>
              <p:cNvSpPr txBox="1"/>
              <p:nvPr/>
            </p:nvSpPr>
            <p:spPr>
              <a:xfrm>
                <a:off x="3765630" y="5220629"/>
                <a:ext cx="3835730" cy="744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F4DBA7-D67B-4D8E-9B64-38DAD1567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630" y="5220629"/>
                <a:ext cx="3835730" cy="7444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360B83-02F9-4B5E-A95E-4FC4E29FC9E9}"/>
                  </a:ext>
                </a:extLst>
              </p:cNvPr>
              <p:cNvSpPr txBox="1"/>
              <p:nvPr/>
            </p:nvSpPr>
            <p:spPr>
              <a:xfrm>
                <a:off x="8478350" y="4504755"/>
                <a:ext cx="1447640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360B83-02F9-4B5E-A95E-4FC4E29F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350" y="4504755"/>
                <a:ext cx="1447640" cy="6988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D880AC-1142-4037-97A7-2F10D157B144}"/>
                  </a:ext>
                </a:extLst>
              </p:cNvPr>
              <p:cNvSpPr txBox="1"/>
              <p:nvPr/>
            </p:nvSpPr>
            <p:spPr>
              <a:xfrm>
                <a:off x="10456732" y="4459102"/>
                <a:ext cx="1242071" cy="744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D880AC-1142-4037-97A7-2F10D157B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732" y="4459102"/>
                <a:ext cx="1242071" cy="7444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37C481-6859-4D4F-BAFC-1CA99DE4CC6B}"/>
                  </a:ext>
                </a:extLst>
              </p:cNvPr>
              <p:cNvSpPr txBox="1"/>
              <p:nvPr/>
            </p:nvSpPr>
            <p:spPr>
              <a:xfrm>
                <a:off x="5062204" y="6057746"/>
                <a:ext cx="1242583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37C481-6859-4D4F-BAFC-1CA99DE4C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04" y="6057746"/>
                <a:ext cx="1242583" cy="374333"/>
              </a:xfrm>
              <a:prstGeom prst="rect">
                <a:avLst/>
              </a:prstGeom>
              <a:blipFill>
                <a:blip r:embed="rId15"/>
                <a:stretch>
                  <a:fillRect l="-5882" t="-1639" r="-3922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98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A12978-96CA-47F4-A5E6-8AB08297F12C}"/>
                  </a:ext>
                </a:extLst>
              </p:cNvPr>
              <p:cNvSpPr txBox="1"/>
              <p:nvPr/>
            </p:nvSpPr>
            <p:spPr>
              <a:xfrm>
                <a:off x="4384946" y="626517"/>
                <a:ext cx="3071033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A12978-96CA-47F4-A5E6-8AB08297F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946" y="626517"/>
                <a:ext cx="3071033" cy="373628"/>
              </a:xfrm>
              <a:prstGeom prst="rect">
                <a:avLst/>
              </a:prstGeom>
              <a:blipFill>
                <a:blip r:embed="rId2"/>
                <a:stretch>
                  <a:fillRect l="-2976" r="-1190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95BC8C-E6BD-46CE-9E90-040D7240E589}"/>
                  </a:ext>
                </a:extLst>
              </p:cNvPr>
              <p:cNvSpPr txBox="1"/>
              <p:nvPr/>
            </p:nvSpPr>
            <p:spPr>
              <a:xfrm>
                <a:off x="4750141" y="1170803"/>
                <a:ext cx="2340641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95BC8C-E6BD-46CE-9E90-040D7240E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141" y="1170803"/>
                <a:ext cx="2340641" cy="373628"/>
              </a:xfrm>
              <a:prstGeom prst="rect">
                <a:avLst/>
              </a:prstGeom>
              <a:blipFill>
                <a:blip r:embed="rId3"/>
                <a:stretch>
                  <a:fillRect l="-4167" r="-1823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B712A6-02A3-4016-A12E-14BA1B49EC4F}"/>
                  </a:ext>
                </a:extLst>
              </p:cNvPr>
              <p:cNvSpPr txBox="1"/>
              <p:nvPr/>
            </p:nvSpPr>
            <p:spPr>
              <a:xfrm>
                <a:off x="4903227" y="1715089"/>
                <a:ext cx="2034468" cy="81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B712A6-02A3-4016-A12E-14BA1B49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227" y="1715089"/>
                <a:ext cx="2034468" cy="811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25205E-1EAA-4167-A0EA-BC962364A929}"/>
                  </a:ext>
                </a:extLst>
              </p:cNvPr>
              <p:cNvSpPr txBox="1"/>
              <p:nvPr/>
            </p:nvSpPr>
            <p:spPr>
              <a:xfrm>
                <a:off x="4427626" y="2765733"/>
                <a:ext cx="3336747" cy="1012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25205E-1EAA-4167-A0EA-BC962364A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626" y="2765733"/>
                <a:ext cx="3336747" cy="1012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C42892-51AC-4A50-81DD-EB906E813C1A}"/>
                  </a:ext>
                </a:extLst>
              </p:cNvPr>
              <p:cNvSpPr txBox="1"/>
              <p:nvPr/>
            </p:nvSpPr>
            <p:spPr>
              <a:xfrm>
                <a:off x="3918174" y="4024737"/>
                <a:ext cx="4998100" cy="974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0,01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num>
                                <m:den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,99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=1,3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C42892-51AC-4A50-81DD-EB906E813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174" y="4024737"/>
                <a:ext cx="4998100" cy="974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E7999A-04E5-464F-9141-B8A491F2A0BA}"/>
                  </a:ext>
                </a:extLst>
              </p:cNvPr>
              <p:cNvSpPr txBox="1"/>
              <p:nvPr/>
            </p:nvSpPr>
            <p:spPr>
              <a:xfrm>
                <a:off x="7189365" y="5912469"/>
                <a:ext cx="23358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1,3 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м</m:t>
                    </m:r>
                  </m:oMath>
                </a14:m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E7999A-04E5-464F-9141-B8A491F2A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365" y="5912469"/>
                <a:ext cx="2335896" cy="461665"/>
              </a:xfrm>
              <a:prstGeom prst="rect">
                <a:avLst/>
              </a:prstGeom>
              <a:blipFill>
                <a:blip r:embed="rId7"/>
                <a:stretch>
                  <a:fillRect l="-3906" t="-9211" r="-3125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69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85E16C-7C92-497D-A09B-D1B4E623BE32}"/>
              </a:ext>
            </a:extLst>
          </p:cNvPr>
          <p:cNvSpPr txBox="1"/>
          <p:nvPr/>
        </p:nvSpPr>
        <p:spPr>
          <a:xfrm>
            <a:off x="226423" y="517510"/>
            <a:ext cx="118262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Задача 5.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От груза, неподвижно висящего на невесомой пружине жёсткостью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k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400 Н/м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отделился с начальной скоростью, равной нулю, его фрагмент. После этого при возникших колебаниях оставшаяся часть груза поднималась на максимальную высоту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h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3 см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относительно первоначального положения. Какова масса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отделившегося от груза фрагмента?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AD227-0D19-4B4D-A6D0-3B63F75016CB}"/>
              </a:ext>
            </a:extLst>
          </p:cNvPr>
          <p:cNvSpPr txBox="1"/>
          <p:nvPr/>
        </p:nvSpPr>
        <p:spPr>
          <a:xfrm>
            <a:off x="226423" y="2825834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ДАНО:                   РЕШЕНИЕ:</a:t>
            </a:r>
          </a:p>
          <a:p>
            <a:r>
              <a:rPr lang="en-US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k</a:t>
            </a:r>
            <a:r>
              <a:rPr lang="ru-RU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ru-RU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= 400 Н/м </a:t>
            </a:r>
            <a:endParaRPr lang="en-US" sz="2400" i="0" u="none" strike="noStrike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h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= 3 см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r>
              <a:rPr lang="en-US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m</a:t>
            </a:r>
            <a:r>
              <a:rPr lang="ru-RU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- 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59A2F05-7EE1-477E-9AD8-75A9431397A9}"/>
              </a:ext>
            </a:extLst>
          </p:cNvPr>
          <p:cNvCxnSpPr>
            <a:cxnSpLocks/>
          </p:cNvCxnSpPr>
          <p:nvPr/>
        </p:nvCxnSpPr>
        <p:spPr>
          <a:xfrm>
            <a:off x="2407921" y="2942253"/>
            <a:ext cx="0" cy="1336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2052A22-D6E0-47B3-9933-DB763396B4DE}"/>
              </a:ext>
            </a:extLst>
          </p:cNvPr>
          <p:cNvCxnSpPr>
            <a:cxnSpLocks/>
          </p:cNvCxnSpPr>
          <p:nvPr/>
        </p:nvCxnSpPr>
        <p:spPr>
          <a:xfrm flipH="1">
            <a:off x="226424" y="3935790"/>
            <a:ext cx="2325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BC45463-CC3C-4B1B-9FA3-08E8531969C9}"/>
              </a:ext>
            </a:extLst>
          </p:cNvPr>
          <p:cNvGrpSpPr/>
          <p:nvPr/>
        </p:nvGrpSpPr>
        <p:grpSpPr>
          <a:xfrm>
            <a:off x="2647404" y="3016019"/>
            <a:ext cx="1280153" cy="3334311"/>
            <a:chOff x="2647404" y="3016019"/>
            <a:chExt cx="1280153" cy="3334311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CCDBF7E8-2013-437B-9EBA-131869165218}"/>
                </a:ext>
              </a:extLst>
            </p:cNvPr>
            <p:cNvGrpSpPr/>
            <p:nvPr/>
          </p:nvGrpSpPr>
          <p:grpSpPr>
            <a:xfrm>
              <a:off x="2647404" y="3016019"/>
              <a:ext cx="1280153" cy="3334311"/>
              <a:chOff x="2647404" y="3016019"/>
              <a:chExt cx="1280153" cy="3334311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04676380-F8F1-44C8-9DEC-D7630C4EEE09}"/>
                  </a:ext>
                </a:extLst>
              </p:cNvPr>
              <p:cNvGrpSpPr/>
              <p:nvPr/>
            </p:nvGrpSpPr>
            <p:grpSpPr>
              <a:xfrm>
                <a:off x="2647404" y="3016019"/>
                <a:ext cx="1280153" cy="2758950"/>
                <a:chOff x="2647405" y="3358462"/>
                <a:chExt cx="1280153" cy="2758950"/>
              </a:xfrm>
            </p:grpSpPr>
            <p:grpSp>
              <p:nvGrpSpPr>
                <p:cNvPr id="20" name="Группа 19">
                  <a:extLst>
                    <a:ext uri="{FF2B5EF4-FFF2-40B4-BE49-F238E27FC236}">
                      <a16:creationId xmlns:a16="http://schemas.microsoft.com/office/drawing/2014/main" id="{590A98C8-9782-4283-BC12-F6A43275E41C}"/>
                    </a:ext>
                  </a:extLst>
                </p:cNvPr>
                <p:cNvGrpSpPr/>
                <p:nvPr/>
              </p:nvGrpSpPr>
              <p:grpSpPr>
                <a:xfrm>
                  <a:off x="2647405" y="3358462"/>
                  <a:ext cx="1280153" cy="2758950"/>
                  <a:chOff x="2647405" y="3358462"/>
                  <a:chExt cx="1280153" cy="2758950"/>
                </a:xfrm>
              </p:grpSpPr>
              <p:grpSp>
                <p:nvGrpSpPr>
                  <p:cNvPr id="17" name="Группа 16">
                    <a:extLst>
                      <a:ext uri="{FF2B5EF4-FFF2-40B4-BE49-F238E27FC236}">
                        <a16:creationId xmlns:a16="http://schemas.microsoft.com/office/drawing/2014/main" id="{6E8AB924-22E3-4967-8D1A-765632906DCF}"/>
                      </a:ext>
                    </a:extLst>
                  </p:cNvPr>
                  <p:cNvGrpSpPr/>
                  <p:nvPr/>
                </p:nvGrpSpPr>
                <p:grpSpPr>
                  <a:xfrm>
                    <a:off x="2647405" y="3358462"/>
                    <a:ext cx="1280153" cy="2074064"/>
                    <a:chOff x="2647405" y="3358462"/>
                    <a:chExt cx="1280153" cy="2074064"/>
                  </a:xfrm>
                </p:grpSpPr>
                <p:pic>
                  <p:nvPicPr>
                    <p:cNvPr id="11" name="Рисунок 10">
                      <a:extLst>
                        <a:ext uri="{FF2B5EF4-FFF2-40B4-BE49-F238E27FC236}">
                          <a16:creationId xmlns:a16="http://schemas.microsoft.com/office/drawing/2014/main" id="{9B5DC08B-10A7-4FC3-AD50-A74BFC379A0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>
                      <a:off x="2237391" y="4046306"/>
                      <a:ext cx="2074064" cy="6983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Рисунок 12">
                      <a:extLst>
                        <a:ext uri="{FF2B5EF4-FFF2-40B4-BE49-F238E27FC236}">
                          <a16:creationId xmlns:a16="http://schemas.microsoft.com/office/drawing/2014/main" id="{738C4D96-0F39-4540-8F38-4C93FA85D5C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2664821" y="3364695"/>
                      <a:ext cx="1262737" cy="130533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5" name="Прямая соединительная линия 14">
                      <a:extLst>
                        <a:ext uri="{FF2B5EF4-FFF2-40B4-BE49-F238E27FC236}">
                          <a16:creationId xmlns:a16="http://schemas.microsoft.com/office/drawing/2014/main" id="{00741FA8-536D-44CC-A915-E9D075BC26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647405" y="3510720"/>
                      <a:ext cx="1262744" cy="0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" name="Прямоугольник 17">
                    <a:extLst>
                      <a:ext uri="{FF2B5EF4-FFF2-40B4-BE49-F238E27FC236}">
                        <a16:creationId xmlns:a16="http://schemas.microsoft.com/office/drawing/2014/main" id="{4F0FFB02-C291-4825-B796-960020AD79D3}"/>
                      </a:ext>
                    </a:extLst>
                  </p:cNvPr>
                  <p:cNvSpPr/>
                  <p:nvPr/>
                </p:nvSpPr>
                <p:spPr>
                  <a:xfrm>
                    <a:off x="2664820" y="5277394"/>
                    <a:ext cx="1245329" cy="161914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" name="Прямоугольник 18">
                    <a:extLst>
                      <a:ext uri="{FF2B5EF4-FFF2-40B4-BE49-F238E27FC236}">
                        <a16:creationId xmlns:a16="http://schemas.microsoft.com/office/drawing/2014/main" id="{1D22C949-33F8-4F8F-A9E3-CC9812E3C9D4}"/>
                      </a:ext>
                    </a:extLst>
                  </p:cNvPr>
                  <p:cNvSpPr/>
                  <p:nvPr/>
                </p:nvSpPr>
                <p:spPr>
                  <a:xfrm>
                    <a:off x="2664815" y="5450748"/>
                    <a:ext cx="1245329" cy="66666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86C33D4-63FC-43DF-B568-67FE26C8B00F}"/>
                    </a:ext>
                  </a:extLst>
                </p:cNvPr>
                <p:cNvSpPr txBox="1"/>
                <p:nvPr/>
              </p:nvSpPr>
              <p:spPr>
                <a:xfrm>
                  <a:off x="2664815" y="5369868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</a:t>
                  </a:r>
                  <a:endParaRPr lang="ru-RU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DEC6DD4-EDE9-4405-938A-555DB9E8F372}"/>
                    </a:ext>
                  </a:extLst>
                </p:cNvPr>
                <p:cNvSpPr txBox="1"/>
                <p:nvPr/>
              </p:nvSpPr>
              <p:spPr>
                <a:xfrm>
                  <a:off x="2664815" y="5188168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</a:t>
                  </a:r>
                  <a:endParaRPr lang="ru-RU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077AF135-E3C2-4A0A-A1F5-82FBF8834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826044" y="5709637"/>
                <a:ext cx="958861" cy="322526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0125AEBB-16B1-45F0-8624-FEC4C3734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808046" y="4737071"/>
                <a:ext cx="958861" cy="322526"/>
              </a:xfrm>
              <a:prstGeom prst="rect">
                <a:avLst/>
              </a:prstGeom>
            </p:spPr>
          </p:pic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7DA3676-0CBA-44DF-BA1F-CF622FA26B67}"/>
                </a:ext>
              </a:extLst>
            </p:cNvPr>
            <p:cNvSpPr/>
            <p:nvPr/>
          </p:nvSpPr>
          <p:spPr>
            <a:xfrm>
              <a:off x="3239581" y="5337193"/>
              <a:ext cx="113212" cy="1231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2D0B37-C7D8-4DCA-82D5-A3966A59F74B}"/>
                  </a:ext>
                </a:extLst>
              </p:cNvPr>
              <p:cNvSpPr txBox="1"/>
              <p:nvPr/>
            </p:nvSpPr>
            <p:spPr>
              <a:xfrm>
                <a:off x="1727798" y="5930620"/>
                <a:ext cx="1416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2D0B37-C7D8-4DCA-82D5-A3966A59F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798" y="5930620"/>
                <a:ext cx="1416413" cy="369332"/>
              </a:xfrm>
              <a:prstGeom prst="rect">
                <a:avLst/>
              </a:prstGeom>
              <a:blipFill>
                <a:blip r:embed="rId5"/>
                <a:stretch>
                  <a:fillRect l="-6867" t="-38333" r="-31760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E8CAF5-7D25-42FA-B96B-66112194F9C3}"/>
                  </a:ext>
                </a:extLst>
              </p:cNvPr>
              <p:cNvSpPr txBox="1"/>
              <p:nvPr/>
            </p:nvSpPr>
            <p:spPr>
              <a:xfrm>
                <a:off x="2421359" y="4321149"/>
                <a:ext cx="574644" cy="456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E8CAF5-7D25-42FA-B96B-66112194F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359" y="4321149"/>
                <a:ext cx="574644" cy="456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1D6D1AB7-7215-417E-877B-E3DEAB27A74F}"/>
              </a:ext>
            </a:extLst>
          </p:cNvPr>
          <p:cNvGrpSpPr/>
          <p:nvPr/>
        </p:nvGrpSpPr>
        <p:grpSpPr>
          <a:xfrm>
            <a:off x="4742188" y="2983611"/>
            <a:ext cx="3697750" cy="3316341"/>
            <a:chOff x="4742188" y="2983611"/>
            <a:chExt cx="3697750" cy="3316341"/>
          </a:xfrm>
        </p:grpSpPr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7EF4B22E-C306-4203-9991-6F4399A95BB5}"/>
                </a:ext>
              </a:extLst>
            </p:cNvPr>
            <p:cNvCxnSpPr/>
            <p:nvPr/>
          </p:nvCxnSpPr>
          <p:spPr>
            <a:xfrm flipV="1">
              <a:off x="7875703" y="3131501"/>
              <a:ext cx="0" cy="31684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Правая фигурная скобка 60">
              <a:extLst>
                <a:ext uri="{FF2B5EF4-FFF2-40B4-BE49-F238E27FC236}">
                  <a16:creationId xmlns:a16="http://schemas.microsoft.com/office/drawing/2014/main" id="{96532A82-7941-4F6E-BBBD-01A6B43CFDF4}"/>
                </a:ext>
              </a:extLst>
            </p:cNvPr>
            <p:cNvSpPr/>
            <p:nvPr/>
          </p:nvSpPr>
          <p:spPr>
            <a:xfrm>
              <a:off x="7902776" y="4305618"/>
              <a:ext cx="108384" cy="75922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авая фигурная скобка 61">
              <a:extLst>
                <a:ext uri="{FF2B5EF4-FFF2-40B4-BE49-F238E27FC236}">
                  <a16:creationId xmlns:a16="http://schemas.microsoft.com/office/drawing/2014/main" id="{C0A40240-2B4B-4F0C-BA70-1505DBFC5A1B}"/>
                </a:ext>
              </a:extLst>
            </p:cNvPr>
            <p:cNvSpPr/>
            <p:nvPr/>
          </p:nvSpPr>
          <p:spPr>
            <a:xfrm>
              <a:off x="7902776" y="5078867"/>
              <a:ext cx="108384" cy="75922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F507019-9BE2-4636-AD2D-C5BE8ADBD164}"/>
                    </a:ext>
                  </a:extLst>
                </p:cNvPr>
                <p:cNvSpPr txBox="1"/>
                <p:nvPr/>
              </p:nvSpPr>
              <p:spPr>
                <a:xfrm>
                  <a:off x="7956968" y="2983611"/>
                  <a:ext cx="245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F507019-9BE2-4636-AD2D-C5BE8ADBD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968" y="2983611"/>
                  <a:ext cx="24570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9268" r="-26829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7112796-015E-4EDD-818D-0E1215B4F829}"/>
                    </a:ext>
                  </a:extLst>
                </p:cNvPr>
                <p:cNvSpPr txBox="1"/>
                <p:nvPr/>
              </p:nvSpPr>
              <p:spPr>
                <a:xfrm>
                  <a:off x="8079822" y="4434411"/>
                  <a:ext cx="331822" cy="360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sz="2400" baseline="-250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7112796-015E-4EDD-818D-0E1215B4F8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822" y="4434411"/>
                  <a:ext cx="331822" cy="360804"/>
                </a:xfrm>
                <a:prstGeom prst="rect">
                  <a:avLst/>
                </a:prstGeom>
                <a:blipFill>
                  <a:blip r:embed="rId8"/>
                  <a:stretch>
                    <a:fillRect l="-25455" r="-12727" b="-28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C983698-1497-4C48-97EA-2C586A1BCFFE}"/>
                    </a:ext>
                  </a:extLst>
                </p:cNvPr>
                <p:cNvSpPr txBox="1"/>
                <p:nvPr/>
              </p:nvSpPr>
              <p:spPr>
                <a:xfrm>
                  <a:off x="8108116" y="5214097"/>
                  <a:ext cx="331822" cy="360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ru-RU" sz="2400" baseline="-250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C983698-1497-4C48-97EA-2C586A1BCF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8116" y="5214097"/>
                  <a:ext cx="331822" cy="360804"/>
                </a:xfrm>
                <a:prstGeom prst="rect">
                  <a:avLst/>
                </a:prstGeom>
                <a:blipFill>
                  <a:blip r:embed="rId9"/>
                  <a:stretch>
                    <a:fillRect l="-25455" r="-12727" b="-28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69387AC6-5F73-4DAF-A92B-59C66066398B}"/>
                </a:ext>
              </a:extLst>
            </p:cNvPr>
            <p:cNvGrpSpPr/>
            <p:nvPr/>
          </p:nvGrpSpPr>
          <p:grpSpPr>
            <a:xfrm>
              <a:off x="4742188" y="3168277"/>
              <a:ext cx="3165195" cy="2901600"/>
              <a:chOff x="4742188" y="3168277"/>
              <a:chExt cx="3165195" cy="2901600"/>
            </a:xfrm>
          </p:grpSpPr>
          <p:grpSp>
            <p:nvGrpSpPr>
              <p:cNvPr id="53" name="Группа 52">
                <a:extLst>
                  <a:ext uri="{FF2B5EF4-FFF2-40B4-BE49-F238E27FC236}">
                    <a16:creationId xmlns:a16="http://schemas.microsoft.com/office/drawing/2014/main" id="{88DD81E8-1873-42D1-BC14-9974EF288A1F}"/>
                  </a:ext>
                </a:extLst>
              </p:cNvPr>
              <p:cNvGrpSpPr/>
              <p:nvPr/>
            </p:nvGrpSpPr>
            <p:grpSpPr>
              <a:xfrm>
                <a:off x="4742188" y="3168277"/>
                <a:ext cx="1280153" cy="2901600"/>
                <a:chOff x="4742188" y="3168277"/>
                <a:chExt cx="1280153" cy="2901600"/>
              </a:xfrm>
            </p:grpSpPr>
            <p:pic>
              <p:nvPicPr>
                <p:cNvPr id="45" name="Рисунок 44">
                  <a:extLst>
                    <a:ext uri="{FF2B5EF4-FFF2-40B4-BE49-F238E27FC236}">
                      <a16:creationId xmlns:a16="http://schemas.microsoft.com/office/drawing/2014/main" id="{BAB019AA-DFFE-419B-81DD-4AF98B76EB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918406" y="4269889"/>
                  <a:ext cx="2901600" cy="698376"/>
                </a:xfrm>
                <a:prstGeom prst="rect">
                  <a:avLst/>
                </a:prstGeom>
              </p:spPr>
            </p:pic>
            <p:pic>
              <p:nvPicPr>
                <p:cNvPr id="46" name="Рисунок 45">
                  <a:extLst>
                    <a:ext uri="{FF2B5EF4-FFF2-40B4-BE49-F238E27FC236}">
                      <a16:creationId xmlns:a16="http://schemas.microsoft.com/office/drawing/2014/main" id="{02513BDC-9234-4E4E-B332-3940D0E6A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4759604" y="3237411"/>
                  <a:ext cx="1262737" cy="130533"/>
                </a:xfrm>
                <a:prstGeom prst="rect">
                  <a:avLst/>
                </a:prstGeom>
              </p:spPr>
            </p:pic>
            <p:cxnSp>
              <p:nvCxnSpPr>
                <p:cNvPr id="47" name="Прямая соединительная линия 46">
                  <a:extLst>
                    <a:ext uri="{FF2B5EF4-FFF2-40B4-BE49-F238E27FC236}">
                      <a16:creationId xmlns:a16="http://schemas.microsoft.com/office/drawing/2014/main" id="{D7C820EE-CC8E-4E07-B4CF-9ED888FB11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2188" y="3383436"/>
                  <a:ext cx="1262744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Прямоугольник 42">
                  <a:extLst>
                    <a:ext uri="{FF2B5EF4-FFF2-40B4-BE49-F238E27FC236}">
                      <a16:creationId xmlns:a16="http://schemas.microsoft.com/office/drawing/2014/main" id="{6D00FE95-043F-449B-8BC8-0A4223A5A622}"/>
                    </a:ext>
                  </a:extLst>
                </p:cNvPr>
                <p:cNvSpPr/>
                <p:nvPr/>
              </p:nvSpPr>
              <p:spPr>
                <a:xfrm>
                  <a:off x="4759603" y="5838088"/>
                  <a:ext cx="1245329" cy="161914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A0C89C3D-2654-4903-AB8D-44D1FC6490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5474" y="5064839"/>
                <a:ext cx="2751909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8E3967EA-E288-4001-8144-1BDA9F1AD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440833" y="3430238"/>
                <a:ext cx="999302" cy="698376"/>
              </a:xfrm>
              <a:prstGeom prst="rect">
                <a:avLst/>
              </a:prstGeom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53FBCE31-BAAA-4091-A399-722C6CBC0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330882" y="3244399"/>
                <a:ext cx="1262737" cy="130533"/>
              </a:xfrm>
              <a:prstGeom prst="rect">
                <a:avLst/>
              </a:prstGeom>
            </p:spPr>
          </p:pic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id="{AFD7F8B7-C780-49CE-9124-86391B260E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3466" y="3390424"/>
                <a:ext cx="126274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E10A9740-49C8-4984-9C38-7E94811587FE}"/>
                  </a:ext>
                </a:extLst>
              </p:cNvPr>
              <p:cNvSpPr/>
              <p:nvPr/>
            </p:nvSpPr>
            <p:spPr>
              <a:xfrm>
                <a:off x="6397962" y="4152334"/>
                <a:ext cx="1245329" cy="16191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id="{BEA2CC4D-EA17-400D-BA53-417F2BCDBF30}"/>
                  </a:ext>
                </a:extLst>
              </p:cNvPr>
              <p:cNvCxnSpPr>
                <a:cxnSpLocks/>
                <a:endCxn id="62" idx="2"/>
              </p:cNvCxnSpPr>
              <p:nvPr/>
            </p:nvCxnSpPr>
            <p:spPr>
              <a:xfrm>
                <a:off x="5996224" y="5832299"/>
                <a:ext cx="1906552" cy="5789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3C941B9B-842E-472A-96BD-93B7A83260A6}"/>
                      </a:ext>
                    </a:extLst>
                  </p:cNvPr>
                  <p:cNvSpPr txBox="1"/>
                  <p:nvPr/>
                </p:nvSpPr>
                <p:spPr>
                  <a:xfrm>
                    <a:off x="6351146" y="5647633"/>
                    <a:ext cx="95423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sub>
                          </m:s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ru-RU" sz="2400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3C941B9B-842E-472A-96BD-93B7A83260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1146" y="5647633"/>
                    <a:ext cx="9542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692" r="-7692" b="-983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7C100648-C66C-4672-BE8F-DCE648784174}"/>
                      </a:ext>
                    </a:extLst>
                  </p:cNvPr>
                  <p:cNvSpPr txBox="1"/>
                  <p:nvPr/>
                </p:nvSpPr>
                <p:spPr>
                  <a:xfrm>
                    <a:off x="7557995" y="4880173"/>
                    <a:ext cx="302277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2400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7C100648-C66C-4672-BE8F-DCE6487841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7995" y="4880173"/>
                    <a:ext cx="302277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4286" r="-1428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6DF5DBA-A299-4C6D-89AD-26BEB2655C42}"/>
                  </a:ext>
                </a:extLst>
              </p:cNvPr>
              <p:cNvSpPr txBox="1"/>
              <p:nvPr/>
            </p:nvSpPr>
            <p:spPr>
              <a:xfrm>
                <a:off x="8367716" y="3022252"/>
                <a:ext cx="2939010" cy="456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6DF5DBA-A299-4C6D-89AD-26BEB2655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716" y="3022252"/>
                <a:ext cx="2939010" cy="456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AD8A08D-5C11-4022-87D3-A7B0B31834D0}"/>
                  </a:ext>
                </a:extLst>
              </p:cNvPr>
              <p:cNvSpPr txBox="1"/>
              <p:nvPr/>
            </p:nvSpPr>
            <p:spPr>
              <a:xfrm>
                <a:off x="8367716" y="3542020"/>
                <a:ext cx="364798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AD8A08D-5C11-4022-87D3-A7B0B3183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716" y="3542020"/>
                <a:ext cx="3647986" cy="403316"/>
              </a:xfrm>
              <a:prstGeom prst="rect">
                <a:avLst/>
              </a:prstGeom>
              <a:blipFill>
                <a:blip r:embed="rId13"/>
                <a:stretch>
                  <a:fillRect l="-1672" r="-1003" b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14F38C6-1394-4ADD-9B31-8D602B049B04}"/>
                  </a:ext>
                </a:extLst>
              </p:cNvPr>
              <p:cNvSpPr txBox="1"/>
              <p:nvPr/>
            </p:nvSpPr>
            <p:spPr>
              <a:xfrm>
                <a:off x="8990194" y="4008504"/>
                <a:ext cx="2403029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14F38C6-1394-4ADD-9B31-8D602B049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194" y="4008504"/>
                <a:ext cx="2403029" cy="403316"/>
              </a:xfrm>
              <a:prstGeom prst="rect">
                <a:avLst/>
              </a:prstGeom>
              <a:blipFill>
                <a:blip r:embed="rId14"/>
                <a:stretch>
                  <a:fillRect l="-2792" r="-1523" b="-19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9F2143C-8753-4BFC-B048-AC7DFB79ED71}"/>
                  </a:ext>
                </a:extLst>
              </p:cNvPr>
              <p:cNvSpPr txBox="1"/>
              <p:nvPr/>
            </p:nvSpPr>
            <p:spPr>
              <a:xfrm>
                <a:off x="8990194" y="4474988"/>
                <a:ext cx="2366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9F2143C-8753-4BFC-B048-AC7DFB79E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194" y="4474988"/>
                <a:ext cx="2366545" cy="369332"/>
              </a:xfrm>
              <a:prstGeom prst="rect">
                <a:avLst/>
              </a:prstGeom>
              <a:blipFill>
                <a:blip r:embed="rId15"/>
                <a:stretch>
                  <a:fillRect l="-2835" r="-180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E452A6D-E28C-4A43-A89E-0F1738D3CD0B}"/>
                  </a:ext>
                </a:extLst>
              </p:cNvPr>
              <p:cNvSpPr txBox="1"/>
              <p:nvPr/>
            </p:nvSpPr>
            <p:spPr>
              <a:xfrm>
                <a:off x="9622289" y="4912199"/>
                <a:ext cx="1138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E452A6D-E28C-4A43-A89E-0F1738D3C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289" y="4912199"/>
                <a:ext cx="1138838" cy="369332"/>
              </a:xfrm>
              <a:prstGeom prst="rect">
                <a:avLst/>
              </a:prstGeom>
              <a:blipFill>
                <a:blip r:embed="rId16"/>
                <a:stretch>
                  <a:fillRect l="-5882" r="-427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99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6F6D98-67DA-4EAA-A7ED-788CE0914B0D}"/>
              </a:ext>
            </a:extLst>
          </p:cNvPr>
          <p:cNvSpPr txBox="1"/>
          <p:nvPr/>
        </p:nvSpPr>
        <p:spPr>
          <a:xfrm>
            <a:off x="102523" y="485044"/>
            <a:ext cx="11912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ru-RU" sz="32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Закон сохранения полной механической энергии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5FB5783-D311-4A5F-9D75-47821F20D2B7}"/>
              </a:ext>
            </a:extLst>
          </p:cNvPr>
          <p:cNvGrpSpPr/>
          <p:nvPr/>
        </p:nvGrpSpPr>
        <p:grpSpPr>
          <a:xfrm>
            <a:off x="235131" y="1984219"/>
            <a:ext cx="11779888" cy="830997"/>
            <a:chOff x="235131" y="1069819"/>
            <a:chExt cx="11779888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2A2109-FD85-4598-93D0-BEF06C900F64}"/>
                </a:ext>
              </a:extLst>
            </p:cNvPr>
            <p:cNvSpPr txBox="1"/>
            <p:nvPr/>
          </p:nvSpPr>
          <p:spPr>
            <a:xfrm>
              <a:off x="235131" y="1069819"/>
              <a:ext cx="11779888" cy="830997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57188" marR="0" indent="357188" algn="just" rtl="0"/>
              <a:r>
                <a:rPr lang="ru-RU" sz="2400" b="1" i="0" u="none" strike="noStrike" dirty="0">
                  <a:solidFill>
                    <a:srgbClr val="FF0000"/>
                  </a:solidFill>
                  <a:latin typeface="Courier New" panose="02070309020205020404" pitchFamily="49" charset="0"/>
                </a:rPr>
                <a:t>Полная механическая энергия </a:t>
              </a:r>
              <a:r>
                <a:rPr lang="ru-RU" sz="2400" b="0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 это </a:t>
              </a:r>
              <a:r>
                <a:rPr lang="ru-RU" sz="2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физическая величина</a:t>
              </a:r>
              <a:r>
                <a:rPr lang="ru-RU" sz="2400" b="0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равная сумме кинетической и потенциальной энергии тела.</a:t>
              </a: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57A34F0F-1B57-4127-B607-088AC7080FCC}"/>
                </a:ext>
              </a:extLst>
            </p:cNvPr>
            <p:cNvSpPr/>
            <p:nvPr/>
          </p:nvSpPr>
          <p:spPr>
            <a:xfrm>
              <a:off x="235131" y="1069819"/>
              <a:ext cx="191589" cy="83099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5FB8A6F-925E-4607-8B55-A7008E6373F2}"/>
              </a:ext>
            </a:extLst>
          </p:cNvPr>
          <p:cNvGrpSpPr/>
          <p:nvPr/>
        </p:nvGrpSpPr>
        <p:grpSpPr>
          <a:xfrm>
            <a:off x="235131" y="1069819"/>
            <a:ext cx="11779888" cy="830997"/>
            <a:chOff x="235131" y="1069819"/>
            <a:chExt cx="11779888" cy="8309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5E22C7-3C1A-44A5-98BB-6D07AA8E7CF3}"/>
                </a:ext>
              </a:extLst>
            </p:cNvPr>
            <p:cNvSpPr txBox="1"/>
            <p:nvPr/>
          </p:nvSpPr>
          <p:spPr>
            <a:xfrm>
              <a:off x="235131" y="1069819"/>
              <a:ext cx="11779888" cy="830997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57188" marR="0" indent="357188" algn="just" rtl="0"/>
              <a:r>
                <a:rPr lang="ru-RU" sz="2400" b="1" dirty="0">
                  <a:solidFill>
                    <a:srgbClr val="FF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Энергия</a:t>
              </a:r>
              <a:r>
                <a:rPr lang="ru-RU" sz="2400" b="0" i="0" dirty="0">
                  <a:solidFill>
                    <a:srgbClr val="333333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 – скалярная физическая величина, являющаяся полной и наиболее общей характеристикой состояния системы.</a:t>
              </a:r>
              <a:endPara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B64101A-CA33-47DF-B2B8-99D6F7B30CE2}"/>
                </a:ext>
              </a:extLst>
            </p:cNvPr>
            <p:cNvSpPr/>
            <p:nvPr/>
          </p:nvSpPr>
          <p:spPr>
            <a:xfrm>
              <a:off x="235131" y="1069819"/>
              <a:ext cx="191589" cy="83099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0E8AF13-31FB-4F33-8538-9B0939B3094A}"/>
              </a:ext>
            </a:extLst>
          </p:cNvPr>
          <p:cNvGrpSpPr/>
          <p:nvPr/>
        </p:nvGrpSpPr>
        <p:grpSpPr>
          <a:xfrm>
            <a:off x="235131" y="2898619"/>
            <a:ext cx="11779888" cy="1569661"/>
            <a:chOff x="235131" y="2898619"/>
            <a:chExt cx="11779888" cy="15696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67EA87-CBF9-4398-AEDF-D111CDBCABB4}"/>
                </a:ext>
              </a:extLst>
            </p:cNvPr>
            <p:cNvSpPr txBox="1"/>
            <p:nvPr/>
          </p:nvSpPr>
          <p:spPr>
            <a:xfrm>
              <a:off x="235131" y="2898619"/>
              <a:ext cx="11779888" cy="156966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57188" marR="0" indent="357188" algn="just" rtl="0"/>
              <a:r>
                <a:rPr lang="ru-RU" sz="2400" b="1" i="0" u="none" strike="noStrike" dirty="0">
                  <a:solidFill>
                    <a:srgbClr val="FF0000"/>
                  </a:solidFill>
                  <a:latin typeface="Courier New" panose="02070309020205020404" pitchFamily="49" charset="0"/>
                </a:rPr>
                <a:t>Закон сохранения полной механической энергии: </a:t>
              </a:r>
              <a:r>
                <a:rPr lang="ru-RU" sz="2400" b="0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в замкнутой системе, в которой действуют только </a:t>
              </a:r>
              <a:r>
                <a:rPr lang="ru-RU" sz="2400" b="1" i="0" u="none" strike="noStrike" dirty="0">
                  <a:solidFill>
                    <a:srgbClr val="000000"/>
                  </a:solidFill>
                  <a:highlight>
                    <a:srgbClr val="FFFF00"/>
                  </a:highlight>
                  <a:latin typeface="Courier New" panose="02070309020205020404" pitchFamily="49" charset="0"/>
                </a:rPr>
                <a:t>консервативные</a:t>
              </a:r>
              <a:r>
                <a:rPr lang="ru-RU" sz="2400" b="0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силы (а также неконсервативные, работа которых равна 0), полная механическая энергия сохраняется.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92B1169-720C-4C4D-B98C-A5B403B0C053}"/>
                </a:ext>
              </a:extLst>
            </p:cNvPr>
            <p:cNvSpPr/>
            <p:nvPr/>
          </p:nvSpPr>
          <p:spPr>
            <a:xfrm>
              <a:off x="235131" y="2898620"/>
              <a:ext cx="191589" cy="156966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DC19A2A-A9DF-4221-852C-133FB4816C15}"/>
              </a:ext>
            </a:extLst>
          </p:cNvPr>
          <p:cNvGrpSpPr/>
          <p:nvPr/>
        </p:nvGrpSpPr>
        <p:grpSpPr>
          <a:xfrm>
            <a:off x="235131" y="5236252"/>
            <a:ext cx="11779888" cy="1200329"/>
            <a:chOff x="235131" y="2898619"/>
            <a:chExt cx="11779888" cy="1200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56EB2A-A9B4-4437-8C03-6E2914D4B73F}"/>
                </a:ext>
              </a:extLst>
            </p:cNvPr>
            <p:cNvSpPr txBox="1"/>
            <p:nvPr/>
          </p:nvSpPr>
          <p:spPr>
            <a:xfrm>
              <a:off x="235131" y="2898619"/>
              <a:ext cx="11779888" cy="1200329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58775" indent="357188" algn="just"/>
              <a:r>
                <a:rPr lang="ru-RU" sz="2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Консервативные силы (или потенциальные силы) </a:t>
              </a:r>
              <a:r>
                <a:rPr lang="ru-RU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 это силы, работа которых не зависит от формы траектории и на замкнутом участке траектории равна 0.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9BC8F5A2-F262-456D-A41E-ECE93DCB23DB}"/>
                </a:ext>
              </a:extLst>
            </p:cNvPr>
            <p:cNvSpPr/>
            <p:nvPr/>
          </p:nvSpPr>
          <p:spPr>
            <a:xfrm>
              <a:off x="235131" y="2898620"/>
              <a:ext cx="191589" cy="120032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FEECCE-A05A-4A2F-A144-1C2C76AACC12}"/>
                  </a:ext>
                </a:extLst>
              </p:cNvPr>
              <p:cNvSpPr txBox="1"/>
              <p:nvPr/>
            </p:nvSpPr>
            <p:spPr>
              <a:xfrm>
                <a:off x="961533" y="4551682"/>
                <a:ext cx="10646953" cy="596766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               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FEECCE-A05A-4A2F-A144-1C2C76AAC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33" y="4551682"/>
                <a:ext cx="10646953" cy="5967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24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F5043F7-DDC0-47EC-93B5-13084E345C2D}"/>
              </a:ext>
            </a:extLst>
          </p:cNvPr>
          <p:cNvGrpSpPr/>
          <p:nvPr/>
        </p:nvGrpSpPr>
        <p:grpSpPr>
          <a:xfrm>
            <a:off x="126645" y="344913"/>
            <a:ext cx="3697750" cy="3316341"/>
            <a:chOff x="4742188" y="2983611"/>
            <a:chExt cx="3697750" cy="3316341"/>
          </a:xfrm>
        </p:grpSpPr>
        <p:cxnSp>
          <p:nvCxnSpPr>
            <p:cNvPr id="3" name="Прямая со стрелкой 2">
              <a:extLst>
                <a:ext uri="{FF2B5EF4-FFF2-40B4-BE49-F238E27FC236}">
                  <a16:creationId xmlns:a16="http://schemas.microsoft.com/office/drawing/2014/main" id="{A3C88A2E-3152-4E38-AFCF-FBC9E349D11A}"/>
                </a:ext>
              </a:extLst>
            </p:cNvPr>
            <p:cNvCxnSpPr/>
            <p:nvPr/>
          </p:nvCxnSpPr>
          <p:spPr>
            <a:xfrm flipV="1">
              <a:off x="7875703" y="3131501"/>
              <a:ext cx="0" cy="31684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Правая фигурная скобка 3">
              <a:extLst>
                <a:ext uri="{FF2B5EF4-FFF2-40B4-BE49-F238E27FC236}">
                  <a16:creationId xmlns:a16="http://schemas.microsoft.com/office/drawing/2014/main" id="{BF9DE71B-7300-4511-9665-5B6BE872D25D}"/>
                </a:ext>
              </a:extLst>
            </p:cNvPr>
            <p:cNvSpPr/>
            <p:nvPr/>
          </p:nvSpPr>
          <p:spPr>
            <a:xfrm>
              <a:off x="7902776" y="4305618"/>
              <a:ext cx="108384" cy="75922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авая фигурная скобка 4">
              <a:extLst>
                <a:ext uri="{FF2B5EF4-FFF2-40B4-BE49-F238E27FC236}">
                  <a16:creationId xmlns:a16="http://schemas.microsoft.com/office/drawing/2014/main" id="{576CCE95-38AE-4DFC-B16E-02B7D900A6BA}"/>
                </a:ext>
              </a:extLst>
            </p:cNvPr>
            <p:cNvSpPr/>
            <p:nvPr/>
          </p:nvSpPr>
          <p:spPr>
            <a:xfrm>
              <a:off x="7902776" y="5078867"/>
              <a:ext cx="108384" cy="75922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864825E-FF50-4160-863D-EAB347FAC0D0}"/>
                    </a:ext>
                  </a:extLst>
                </p:cNvPr>
                <p:cNvSpPr txBox="1"/>
                <p:nvPr/>
              </p:nvSpPr>
              <p:spPr>
                <a:xfrm>
                  <a:off x="7956968" y="2983611"/>
                  <a:ext cx="245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864825E-FF50-4160-863D-EAB347FAC0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968" y="2983611"/>
                  <a:ext cx="245708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30000" r="-30000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5733824-4D7B-40E4-8B07-FF3C808CFAA3}"/>
                    </a:ext>
                  </a:extLst>
                </p:cNvPr>
                <p:cNvSpPr txBox="1"/>
                <p:nvPr/>
              </p:nvSpPr>
              <p:spPr>
                <a:xfrm>
                  <a:off x="8079822" y="4434411"/>
                  <a:ext cx="331822" cy="360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sz="2400" baseline="-25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5733824-4D7B-40E4-8B07-FF3C808CFA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822" y="4434411"/>
                  <a:ext cx="331822" cy="360804"/>
                </a:xfrm>
                <a:prstGeom prst="rect">
                  <a:avLst/>
                </a:prstGeom>
                <a:blipFill>
                  <a:blip r:embed="rId3"/>
                  <a:stretch>
                    <a:fillRect l="-25455" r="-12727" b="-305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A2FB41-E4D2-48C5-9E1C-F133618B3A87}"/>
                    </a:ext>
                  </a:extLst>
                </p:cNvPr>
                <p:cNvSpPr txBox="1"/>
                <p:nvPr/>
              </p:nvSpPr>
              <p:spPr>
                <a:xfrm>
                  <a:off x="8108116" y="5214097"/>
                  <a:ext cx="331822" cy="360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ru-RU" sz="2400" baseline="-25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A2FB41-E4D2-48C5-9E1C-F133618B3A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8116" y="5214097"/>
                  <a:ext cx="331822" cy="360804"/>
                </a:xfrm>
                <a:prstGeom prst="rect">
                  <a:avLst/>
                </a:prstGeom>
                <a:blipFill>
                  <a:blip r:embed="rId4"/>
                  <a:stretch>
                    <a:fillRect l="-25926" r="-12963" b="-28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09724CE-CFDE-4524-AC65-92A7766B817E}"/>
                </a:ext>
              </a:extLst>
            </p:cNvPr>
            <p:cNvGrpSpPr/>
            <p:nvPr/>
          </p:nvGrpSpPr>
          <p:grpSpPr>
            <a:xfrm>
              <a:off x="4742188" y="3168277"/>
              <a:ext cx="3165195" cy="2901600"/>
              <a:chOff x="4742188" y="3168277"/>
              <a:chExt cx="3165195" cy="2901600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261A8E33-6A9B-4F59-A233-100204981260}"/>
                  </a:ext>
                </a:extLst>
              </p:cNvPr>
              <p:cNvGrpSpPr/>
              <p:nvPr/>
            </p:nvGrpSpPr>
            <p:grpSpPr>
              <a:xfrm>
                <a:off x="4742188" y="3168277"/>
                <a:ext cx="1280153" cy="2901600"/>
                <a:chOff x="4742188" y="3168277"/>
                <a:chExt cx="1280153" cy="2901600"/>
              </a:xfrm>
            </p:grpSpPr>
            <p:pic>
              <p:nvPicPr>
                <p:cNvPr id="19" name="Рисунок 18">
                  <a:extLst>
                    <a:ext uri="{FF2B5EF4-FFF2-40B4-BE49-F238E27FC236}">
                      <a16:creationId xmlns:a16="http://schemas.microsoft.com/office/drawing/2014/main" id="{3161987A-5321-47D7-BE38-DC495D5625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918406" y="4269889"/>
                  <a:ext cx="2901600" cy="698376"/>
                </a:xfrm>
                <a:prstGeom prst="rect">
                  <a:avLst/>
                </a:prstGeom>
              </p:spPr>
            </p:pic>
            <p:pic>
              <p:nvPicPr>
                <p:cNvPr id="20" name="Рисунок 19">
                  <a:extLst>
                    <a:ext uri="{FF2B5EF4-FFF2-40B4-BE49-F238E27FC236}">
                      <a16:creationId xmlns:a16="http://schemas.microsoft.com/office/drawing/2014/main" id="{F24BD40C-25E2-42C8-B959-5130AB8609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4759604" y="3237411"/>
                  <a:ext cx="1262737" cy="130533"/>
                </a:xfrm>
                <a:prstGeom prst="rect">
                  <a:avLst/>
                </a:prstGeom>
              </p:spPr>
            </p:pic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:a16="http://schemas.microsoft.com/office/drawing/2014/main" id="{A2CDE241-13A8-47AE-9539-7FF191227B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2188" y="3383436"/>
                  <a:ext cx="1262744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AE05AB43-AB1A-4489-B1E3-2B802DE858CF}"/>
                    </a:ext>
                  </a:extLst>
                </p:cNvPr>
                <p:cNvSpPr/>
                <p:nvPr/>
              </p:nvSpPr>
              <p:spPr>
                <a:xfrm>
                  <a:off x="4759603" y="5838088"/>
                  <a:ext cx="1245329" cy="161914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1BF1D606-5258-411E-A2AB-C0C061110C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5474" y="5064839"/>
                <a:ext cx="2751909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C5C05A3D-1CC5-4971-8107-8364BDD84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440833" y="3430238"/>
                <a:ext cx="999302" cy="698376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211D675F-1607-404F-A93D-7CF92782D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330882" y="3244399"/>
                <a:ext cx="1262737" cy="130533"/>
              </a:xfrm>
              <a:prstGeom prst="rect">
                <a:avLst/>
              </a:prstGeom>
            </p:spPr>
          </p:pic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51C333EB-79B9-4425-A302-A32FE408CD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3466" y="3390424"/>
                <a:ext cx="126274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F430FB9B-63B2-4E74-8141-C31EB0CF8FB3}"/>
                  </a:ext>
                </a:extLst>
              </p:cNvPr>
              <p:cNvSpPr/>
              <p:nvPr/>
            </p:nvSpPr>
            <p:spPr>
              <a:xfrm>
                <a:off x="6397962" y="4152334"/>
                <a:ext cx="1245329" cy="16191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8D93CE60-07AA-4FD4-B480-0A5249CB9736}"/>
                  </a:ext>
                </a:extLst>
              </p:cNvPr>
              <p:cNvCxnSpPr>
                <a:cxnSpLocks/>
                <a:endCxn id="5" idx="2"/>
              </p:cNvCxnSpPr>
              <p:nvPr/>
            </p:nvCxnSpPr>
            <p:spPr>
              <a:xfrm>
                <a:off x="5996224" y="5832299"/>
                <a:ext cx="1906552" cy="5789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15E4CA9-57D5-4176-AD07-6566BFE4FD2C}"/>
                      </a:ext>
                    </a:extLst>
                  </p:cNvPr>
                  <p:cNvSpPr txBox="1"/>
                  <p:nvPr/>
                </p:nvSpPr>
                <p:spPr>
                  <a:xfrm>
                    <a:off x="6351146" y="5647633"/>
                    <a:ext cx="95423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sub>
                          </m:s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ru-RU" sz="2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15E4CA9-57D5-4176-AD07-6566BFE4FD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1146" y="5647633"/>
                    <a:ext cx="95423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692" r="-7692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5B5D491-8C3F-4D03-B297-ED79C90ED047}"/>
                      </a:ext>
                    </a:extLst>
                  </p:cNvPr>
                  <p:cNvSpPr txBox="1"/>
                  <p:nvPr/>
                </p:nvSpPr>
                <p:spPr>
                  <a:xfrm>
                    <a:off x="7557995" y="4880173"/>
                    <a:ext cx="302277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24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5B5D491-8C3F-4D03-B297-ED79C90ED0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7995" y="4880173"/>
                    <a:ext cx="302277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4286" r="-1428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69E115-433D-453A-A21C-C505CEA6398F}"/>
                  </a:ext>
                </a:extLst>
              </p:cNvPr>
              <p:cNvSpPr txBox="1"/>
              <p:nvPr/>
            </p:nvSpPr>
            <p:spPr>
              <a:xfrm>
                <a:off x="5691051" y="435497"/>
                <a:ext cx="3549370" cy="744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З.С.Э.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69E115-433D-453A-A21C-C505CEA63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051" y="435497"/>
                <a:ext cx="3549370" cy="7444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9CA393-0E4C-4EEB-B845-ED265615C26A}"/>
                  </a:ext>
                </a:extLst>
              </p:cNvPr>
              <p:cNvSpPr txBox="1"/>
              <p:nvPr/>
            </p:nvSpPr>
            <p:spPr>
              <a:xfrm>
                <a:off x="5659600" y="1830563"/>
                <a:ext cx="3612271" cy="744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9CA393-0E4C-4EEB-B845-ED265615C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00" y="1830563"/>
                <a:ext cx="3612271" cy="7444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3EB0B6-7F12-4579-B3E7-05DE80CA21CC}"/>
                  </a:ext>
                </a:extLst>
              </p:cNvPr>
              <p:cNvSpPr txBox="1"/>
              <p:nvPr/>
            </p:nvSpPr>
            <p:spPr>
              <a:xfrm>
                <a:off x="4976848" y="2768735"/>
                <a:ext cx="4977773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3EB0B6-7F12-4579-B3E7-05DE80CA2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848" y="2768735"/>
                <a:ext cx="4977773" cy="6988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D65DBB-1032-4003-8F94-86A0AFEC4589}"/>
                  </a:ext>
                </a:extLst>
              </p:cNvPr>
              <p:cNvSpPr txBox="1"/>
              <p:nvPr/>
            </p:nvSpPr>
            <p:spPr>
              <a:xfrm>
                <a:off x="6389810" y="1294714"/>
                <a:ext cx="19527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D65DBB-1032-4003-8F94-86A0AFEC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810" y="1294714"/>
                <a:ext cx="1952714" cy="369332"/>
              </a:xfrm>
              <a:prstGeom prst="rect">
                <a:avLst/>
              </a:prstGeom>
              <a:blipFill>
                <a:blip r:embed="rId12"/>
                <a:stretch>
                  <a:fillRect l="-3427" r="-2181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740FC7-E3AB-40B3-940E-AA2EB1E3203D}"/>
                  </a:ext>
                </a:extLst>
              </p:cNvPr>
              <p:cNvSpPr txBox="1"/>
              <p:nvPr/>
            </p:nvSpPr>
            <p:spPr>
              <a:xfrm>
                <a:off x="6166479" y="3661254"/>
                <a:ext cx="2399375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740FC7-E3AB-40B3-940E-AA2EB1E3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479" y="3661254"/>
                <a:ext cx="2399375" cy="6988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3869BF-0F40-4E50-BF4E-AB9585147C89}"/>
                  </a:ext>
                </a:extLst>
              </p:cNvPr>
              <p:cNvSpPr txBox="1"/>
              <p:nvPr/>
            </p:nvSpPr>
            <p:spPr>
              <a:xfrm>
                <a:off x="8926013" y="3826011"/>
                <a:ext cx="1696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3869BF-0F40-4E50-BF4E-AB9585147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013" y="3826011"/>
                <a:ext cx="1696234" cy="369332"/>
              </a:xfrm>
              <a:prstGeom prst="rect">
                <a:avLst/>
              </a:prstGeom>
              <a:blipFill>
                <a:blip r:embed="rId14"/>
                <a:stretch>
                  <a:fillRect l="-3957" r="-287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543AD8-5027-49BC-8A97-D004F465DFD9}"/>
                  </a:ext>
                </a:extLst>
              </p:cNvPr>
              <p:cNvSpPr txBox="1"/>
              <p:nvPr/>
            </p:nvSpPr>
            <p:spPr>
              <a:xfrm>
                <a:off x="4976848" y="4360100"/>
                <a:ext cx="2926507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543AD8-5027-49BC-8A97-D004F465D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848" y="4360100"/>
                <a:ext cx="2926507" cy="6988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B587A9-D1CA-447B-8BF7-940D36AC463A}"/>
                  </a:ext>
                </a:extLst>
              </p:cNvPr>
              <p:cNvSpPr txBox="1"/>
              <p:nvPr/>
            </p:nvSpPr>
            <p:spPr>
              <a:xfrm>
                <a:off x="8310876" y="4360100"/>
                <a:ext cx="2543260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B587A9-D1CA-447B-8BF7-940D36AC4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76" y="4360100"/>
                <a:ext cx="2543260" cy="6988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2509D8C-C3DE-42C7-8AA5-DCF814797D11}"/>
                  </a:ext>
                </a:extLst>
              </p:cNvPr>
              <p:cNvSpPr txBox="1"/>
              <p:nvPr/>
            </p:nvSpPr>
            <p:spPr>
              <a:xfrm>
                <a:off x="4939498" y="5408369"/>
                <a:ext cx="2313004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2509D8C-C3DE-42C7-8AA5-DCF814797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498" y="5408369"/>
                <a:ext cx="2313004" cy="69884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185E94-5C9E-400B-9C78-8A39FB531154}"/>
                  </a:ext>
                </a:extLst>
              </p:cNvPr>
              <p:cNvSpPr txBox="1"/>
              <p:nvPr/>
            </p:nvSpPr>
            <p:spPr>
              <a:xfrm>
                <a:off x="7675953" y="5408369"/>
                <a:ext cx="3191836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185E94-5C9E-400B-9C78-8A39FB531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953" y="5408369"/>
                <a:ext cx="3191836" cy="69884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736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8E9D98-11C0-456C-A4DD-667A70CB7AB0}"/>
                  </a:ext>
                </a:extLst>
              </p:cNvPr>
              <p:cNvSpPr txBox="1"/>
              <p:nvPr/>
            </p:nvSpPr>
            <p:spPr>
              <a:xfrm>
                <a:off x="4209941" y="514151"/>
                <a:ext cx="3191836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8E9D98-11C0-456C-A4DD-667A70CB7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941" y="514151"/>
                <a:ext cx="3191836" cy="6988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90CD7B-D2F3-4935-AD70-53B06A81F79B}"/>
                  </a:ext>
                </a:extLst>
              </p:cNvPr>
              <p:cNvSpPr txBox="1"/>
              <p:nvPr/>
            </p:nvSpPr>
            <p:spPr>
              <a:xfrm>
                <a:off x="4209941" y="1345820"/>
                <a:ext cx="3116431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90CD7B-D2F3-4935-AD70-53B06A81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941" y="1345820"/>
                <a:ext cx="3116431" cy="6988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12B7E2-CD53-40DD-93B6-43E44E8FEBAE}"/>
                  </a:ext>
                </a:extLst>
              </p:cNvPr>
              <p:cNvSpPr txBox="1"/>
              <p:nvPr/>
            </p:nvSpPr>
            <p:spPr>
              <a:xfrm>
                <a:off x="5030101" y="2177489"/>
                <a:ext cx="1476110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12B7E2-CD53-40DD-93B6-43E44E8FE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101" y="2177489"/>
                <a:ext cx="1476110" cy="6988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EF3B02-2A24-4B82-B52B-0408C53FDC18}"/>
                  </a:ext>
                </a:extLst>
              </p:cNvPr>
              <p:cNvSpPr txBox="1"/>
              <p:nvPr/>
            </p:nvSpPr>
            <p:spPr>
              <a:xfrm>
                <a:off x="5154045" y="3009158"/>
                <a:ext cx="1228221" cy="766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𝑘h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EF3B02-2A24-4B82-B52B-0408C53FD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045" y="3009158"/>
                <a:ext cx="1228221" cy="766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88CE57-DCB4-4C6D-910C-B8E6EB21BE32}"/>
                  </a:ext>
                </a:extLst>
              </p:cNvPr>
              <p:cNvSpPr txBox="1"/>
              <p:nvPr/>
            </p:nvSpPr>
            <p:spPr>
              <a:xfrm>
                <a:off x="4126970" y="3981666"/>
                <a:ext cx="327480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0,03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=0,6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кг.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88CE57-DCB4-4C6D-910C-B8E6EB21B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70" y="3981666"/>
                <a:ext cx="3274807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C893A-0AF1-4C53-9178-89B02F848708}"/>
                  </a:ext>
                </a:extLst>
              </p:cNvPr>
              <p:cNvSpPr txBox="1"/>
              <p:nvPr/>
            </p:nvSpPr>
            <p:spPr>
              <a:xfrm>
                <a:off x="8286645" y="5956012"/>
                <a:ext cx="24336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0,6 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кг</m:t>
                    </m:r>
                  </m:oMath>
                </a14:m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C893A-0AF1-4C53-9178-89B02F848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645" y="5956012"/>
                <a:ext cx="2433680" cy="461665"/>
              </a:xfrm>
              <a:prstGeom prst="rect">
                <a:avLst/>
              </a:prstGeom>
              <a:blipFill>
                <a:blip r:embed="rId7"/>
                <a:stretch>
                  <a:fillRect l="-3750" t="-9211" r="-3000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177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60F661-5554-4C06-B643-D6881ABECC1C}"/>
              </a:ext>
            </a:extLst>
          </p:cNvPr>
          <p:cNvSpPr txBox="1"/>
          <p:nvPr/>
        </p:nvSpPr>
        <p:spPr>
          <a:xfrm>
            <a:off x="174172" y="500092"/>
            <a:ext cx="118697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ЗАДАЧА6.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Пружинное ружье наклонено под углом </a:t>
            </a:r>
            <a:r>
              <a:rPr lang="el-GR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α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30°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к горизонту. Энергия сжатой пружины равна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0,5 Дж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При выстреле шарик массой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40 г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проходит по стволу ружья расстояние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b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0,4 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вылетает и падает на расстоянии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от дула ружья в точке </a:t>
            </a:r>
            <a:endParaRPr lang="en-US" sz="2400" b="1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находящейся с ним на одной высоте (см. рис.). Найдите расстояние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Трением в стволе и сопротивлением воздуха пренебречь.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34B237-F5BE-4C4E-BB85-039754351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573" y="3292792"/>
            <a:ext cx="76581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8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8CACC7-7780-4EFA-8B17-722D5D1332D5}"/>
              </a:ext>
            </a:extLst>
          </p:cNvPr>
          <p:cNvSpPr txBox="1"/>
          <p:nvPr/>
        </p:nvSpPr>
        <p:spPr>
          <a:xfrm>
            <a:off x="174172" y="54418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ДАНО:                   РЕШЕНИЕ:</a:t>
            </a:r>
          </a:p>
          <a:p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E</a:t>
            </a:r>
            <a:r>
              <a:rPr lang="en-US" sz="24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0,5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Дж</a:t>
            </a:r>
            <a:endParaRPr lang="en-US" sz="2400" b="1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l-GR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α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30° </a:t>
            </a:r>
            <a:endParaRPr lang="en-US" sz="2400" b="1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0,0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40 кг</a:t>
            </a:r>
          </a:p>
          <a:p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b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0,4 м </a:t>
            </a:r>
            <a:endParaRPr lang="en-US" sz="2400" b="1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L</a:t>
            </a:r>
            <a:r>
              <a:rPr lang="ru-RU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sz="240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- 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17AD543-E904-4726-9C07-BA98C50349AA}"/>
              </a:ext>
            </a:extLst>
          </p:cNvPr>
          <p:cNvCxnSpPr>
            <a:cxnSpLocks/>
          </p:cNvCxnSpPr>
          <p:nvPr/>
        </p:nvCxnSpPr>
        <p:spPr>
          <a:xfrm>
            <a:off x="2460178" y="660607"/>
            <a:ext cx="0" cy="2073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28BFBCF-7561-4236-9BA3-D0A4DA9DDC09}"/>
              </a:ext>
            </a:extLst>
          </p:cNvPr>
          <p:cNvCxnSpPr>
            <a:cxnSpLocks/>
          </p:cNvCxnSpPr>
          <p:nvPr/>
        </p:nvCxnSpPr>
        <p:spPr>
          <a:xfrm flipH="1">
            <a:off x="174172" y="2429207"/>
            <a:ext cx="2325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AE7A62-187C-4097-9EAC-8A9EAA039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64" y="1028563"/>
            <a:ext cx="7658100" cy="2466975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4643DA6-9AEC-4898-B3E5-A20165B54A9F}"/>
              </a:ext>
            </a:extLst>
          </p:cNvPr>
          <p:cNvCxnSpPr>
            <a:cxnSpLocks/>
          </p:cNvCxnSpPr>
          <p:nvPr/>
        </p:nvCxnSpPr>
        <p:spPr>
          <a:xfrm>
            <a:off x="3862624" y="2734491"/>
            <a:ext cx="240754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9BA0B5-EC0D-425E-8F9C-6B810125C97A}"/>
                  </a:ext>
                </a:extLst>
              </p:cNvPr>
              <p:cNvSpPr txBox="1"/>
              <p:nvPr/>
            </p:nvSpPr>
            <p:spPr>
              <a:xfrm>
                <a:off x="5523468" y="2122972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9BA0B5-EC0D-425E-8F9C-6B810125C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468" y="2122972"/>
                <a:ext cx="245708" cy="369332"/>
              </a:xfrm>
              <a:prstGeom prst="rect">
                <a:avLst/>
              </a:prstGeom>
              <a:blipFill>
                <a:blip r:embed="rId3"/>
                <a:stretch>
                  <a:fillRect l="-30000" r="-30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50722F0-4817-4F89-9444-189FBCC1A214}"/>
              </a:ext>
            </a:extLst>
          </p:cNvPr>
          <p:cNvCxnSpPr>
            <a:cxnSpLocks/>
          </p:cNvCxnSpPr>
          <p:nvPr/>
        </p:nvCxnSpPr>
        <p:spPr>
          <a:xfrm>
            <a:off x="5830137" y="1769493"/>
            <a:ext cx="0" cy="96499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2D6203-31EF-4E58-A190-6E3AF51DFAF0}"/>
                  </a:ext>
                </a:extLst>
              </p:cNvPr>
              <p:cNvSpPr txBox="1"/>
              <p:nvPr/>
            </p:nvSpPr>
            <p:spPr>
              <a:xfrm>
                <a:off x="3453095" y="2365159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2D6203-31EF-4E58-A190-6E3AF51DF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095" y="2365159"/>
                <a:ext cx="238848" cy="369332"/>
              </a:xfrm>
              <a:prstGeom prst="rect">
                <a:avLst/>
              </a:prstGeom>
              <a:blipFill>
                <a:blip r:embed="rId4"/>
                <a:stretch>
                  <a:fillRect l="-27500" r="-30000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6E75A39-8FE8-4B6B-B87A-5C5376411A54}"/>
              </a:ext>
            </a:extLst>
          </p:cNvPr>
          <p:cNvCxnSpPr>
            <a:cxnSpLocks/>
          </p:cNvCxnSpPr>
          <p:nvPr/>
        </p:nvCxnSpPr>
        <p:spPr>
          <a:xfrm>
            <a:off x="1380681" y="3193601"/>
            <a:ext cx="1906552" cy="578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4825B7-6E9E-455C-8202-E32DB40E334D}"/>
                  </a:ext>
                </a:extLst>
              </p:cNvPr>
              <p:cNvSpPr txBox="1"/>
              <p:nvPr/>
            </p:nvSpPr>
            <p:spPr>
              <a:xfrm>
                <a:off x="5591290" y="1157974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4825B7-6E9E-455C-8202-E32DB40E3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290" y="1157974"/>
                <a:ext cx="238847" cy="369332"/>
              </a:xfrm>
              <a:prstGeom prst="rect">
                <a:avLst/>
              </a:prstGeom>
              <a:blipFill>
                <a:blip r:embed="rId5"/>
                <a:stretch>
                  <a:fillRect l="-28205" r="-33333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>
            <a:extLst>
              <a:ext uri="{FF2B5EF4-FFF2-40B4-BE49-F238E27FC236}">
                <a16:creationId xmlns:a16="http://schemas.microsoft.com/office/drawing/2014/main" id="{36BDE5E8-8849-4265-A5E0-5E3A3A463A33}"/>
              </a:ext>
            </a:extLst>
          </p:cNvPr>
          <p:cNvSpPr/>
          <p:nvPr/>
        </p:nvSpPr>
        <p:spPr>
          <a:xfrm>
            <a:off x="5485669" y="1621881"/>
            <a:ext cx="245708" cy="20151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9790875-FD14-41AB-9209-181DC9F3C984}"/>
              </a:ext>
            </a:extLst>
          </p:cNvPr>
          <p:cNvCxnSpPr>
            <a:cxnSpLocks/>
            <a:stCxn id="20" idx="7"/>
          </p:cNvCxnSpPr>
          <p:nvPr/>
        </p:nvCxnSpPr>
        <p:spPr>
          <a:xfrm flipV="1">
            <a:off x="5695394" y="1268101"/>
            <a:ext cx="666471" cy="383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27B01E-FD86-4BDD-A7CC-02161CE4020A}"/>
                  </a:ext>
                </a:extLst>
              </p:cNvPr>
              <p:cNvSpPr txBox="1"/>
              <p:nvPr/>
            </p:nvSpPr>
            <p:spPr>
              <a:xfrm>
                <a:off x="6115672" y="898769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27B01E-FD86-4BDD-A7CC-02161CE40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72" y="898769"/>
                <a:ext cx="375231" cy="369332"/>
              </a:xfrm>
              <a:prstGeom prst="rect">
                <a:avLst/>
              </a:prstGeom>
              <a:blipFill>
                <a:blip r:embed="rId6"/>
                <a:stretch>
                  <a:fillRect l="-11290" r="-6452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9D45C2-64DC-4960-B57D-2501CA01E764}"/>
                  </a:ext>
                </a:extLst>
              </p:cNvPr>
              <p:cNvSpPr txBox="1"/>
              <p:nvPr/>
            </p:nvSpPr>
            <p:spPr>
              <a:xfrm>
                <a:off x="6618514" y="2821351"/>
                <a:ext cx="2499787" cy="744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9D45C2-64DC-4960-B57D-2501CA01E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14" y="2821351"/>
                <a:ext cx="2499787" cy="7444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72C476-E656-445C-A154-A6E7E8505B8B}"/>
                  </a:ext>
                </a:extLst>
              </p:cNvPr>
              <p:cNvSpPr txBox="1"/>
              <p:nvPr/>
            </p:nvSpPr>
            <p:spPr>
              <a:xfrm>
                <a:off x="9466643" y="3059668"/>
                <a:ext cx="15352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72C476-E656-445C-A154-A6E7E8505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643" y="3059668"/>
                <a:ext cx="1535228" cy="369332"/>
              </a:xfrm>
              <a:prstGeom prst="rect">
                <a:avLst/>
              </a:prstGeom>
              <a:blipFill>
                <a:blip r:embed="rId8"/>
                <a:stretch>
                  <a:fillRect l="-4365" r="-2778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5B8ECC-AF3E-44A7-805D-72C4EFED7927}"/>
                  </a:ext>
                </a:extLst>
              </p:cNvPr>
              <p:cNvSpPr txBox="1"/>
              <p:nvPr/>
            </p:nvSpPr>
            <p:spPr>
              <a:xfrm>
                <a:off x="4463328" y="3635435"/>
                <a:ext cx="3130601" cy="744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𝑚𝑔𝑏𝑐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5B8ECC-AF3E-44A7-805D-72C4EFED7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328" y="3635435"/>
                <a:ext cx="3130601" cy="7444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92626CB-CCE9-4ED7-BCAD-34F7259CC3B8}"/>
                  </a:ext>
                </a:extLst>
              </p:cNvPr>
              <p:cNvSpPr txBox="1"/>
              <p:nvPr/>
            </p:nvSpPr>
            <p:spPr>
              <a:xfrm>
                <a:off x="4221755" y="4578637"/>
                <a:ext cx="361374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𝑚𝑔𝑏𝑐𝑜𝑠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92626CB-CCE9-4ED7-BCAD-34F7259CC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755" y="4578637"/>
                <a:ext cx="3613746" cy="829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219D537-659A-42E4-93D0-4692719CD5A9}"/>
                  </a:ext>
                </a:extLst>
              </p:cNvPr>
              <p:cNvSpPr txBox="1"/>
              <p:nvPr/>
            </p:nvSpPr>
            <p:spPr>
              <a:xfrm>
                <a:off x="743092" y="5828061"/>
                <a:ext cx="22439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219D537-659A-42E4-93D0-4692719CD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92" y="5828061"/>
                <a:ext cx="2243948" cy="369332"/>
              </a:xfrm>
              <a:prstGeom prst="rect">
                <a:avLst/>
              </a:prstGeom>
              <a:blipFill>
                <a:blip r:embed="rId11"/>
                <a:stretch>
                  <a:fillRect l="-2989" r="-1630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B83D83A-0C1E-4002-B7BC-BB7037E85B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79" y="915146"/>
            <a:ext cx="4516610" cy="854346"/>
          </a:xfrm>
          <a:prstGeom prst="rect">
            <a:avLst/>
          </a:prstGeom>
        </p:spPr>
      </p:pic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49D5A7F4-B4E1-43A9-90C7-D869EBA9CC42}"/>
              </a:ext>
            </a:extLst>
          </p:cNvPr>
          <p:cNvCxnSpPr>
            <a:cxnSpLocks/>
            <a:stCxn id="35" idx="0"/>
            <a:endCxn id="35" idx="2"/>
          </p:cNvCxnSpPr>
          <p:nvPr/>
        </p:nvCxnSpPr>
        <p:spPr>
          <a:xfrm>
            <a:off x="7991684" y="915146"/>
            <a:ext cx="0" cy="85434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754811-6BBA-4306-9C4D-BCE73244A944}"/>
                  </a:ext>
                </a:extLst>
              </p:cNvPr>
              <p:cNvSpPr txBox="1"/>
              <p:nvPr/>
            </p:nvSpPr>
            <p:spPr>
              <a:xfrm>
                <a:off x="8026861" y="1157653"/>
                <a:ext cx="302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754811-6BBA-4306-9C4D-BCE73244A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861" y="1157653"/>
                <a:ext cx="302390" cy="369332"/>
              </a:xfrm>
              <a:prstGeom prst="rect">
                <a:avLst/>
              </a:prstGeom>
              <a:blipFill>
                <a:blip r:embed="rId13"/>
                <a:stretch>
                  <a:fillRect l="-24490" r="-2040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297F284-CD66-439F-8216-30C3889752EE}"/>
                  </a:ext>
                </a:extLst>
              </p:cNvPr>
              <p:cNvSpPr txBox="1"/>
              <p:nvPr/>
            </p:nvSpPr>
            <p:spPr>
              <a:xfrm>
                <a:off x="3312692" y="5662598"/>
                <a:ext cx="1818126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297F284-CD66-439F-8216-30C388975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692" y="5662598"/>
                <a:ext cx="1818126" cy="7586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5E26564-73F8-4819-997D-FE2E9E37C06D}"/>
                  </a:ext>
                </a:extLst>
              </p:cNvPr>
              <p:cNvSpPr txBox="1"/>
              <p:nvPr/>
            </p:nvSpPr>
            <p:spPr>
              <a:xfrm>
                <a:off x="7593929" y="5537378"/>
                <a:ext cx="3252557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5E26564-73F8-4819-997D-FE2E9E37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929" y="5537378"/>
                <a:ext cx="3252557" cy="75866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10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8B965-E29D-481F-9F34-7FD5DCF36201}"/>
                  </a:ext>
                </a:extLst>
              </p:cNvPr>
              <p:cNvSpPr txBox="1"/>
              <p:nvPr/>
            </p:nvSpPr>
            <p:spPr>
              <a:xfrm>
                <a:off x="1407090" y="616627"/>
                <a:ext cx="7986032" cy="1071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𝑚𝑔𝑏𝑐𝑜𝑠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8B965-E29D-481F-9F34-7FD5DCF36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090" y="616627"/>
                <a:ext cx="7986032" cy="1071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C21099-0FE9-4038-9DB3-2297C8ACF97F}"/>
                  </a:ext>
                </a:extLst>
              </p:cNvPr>
              <p:cNvSpPr txBox="1"/>
              <p:nvPr/>
            </p:nvSpPr>
            <p:spPr>
              <a:xfrm>
                <a:off x="3179563" y="1875016"/>
                <a:ext cx="510293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𝑚𝑔𝑏𝑐𝑜𝑠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C21099-0FE9-4038-9DB3-2297C8ACF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563" y="1875016"/>
                <a:ext cx="5102935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298298-E90F-4AE8-9CA2-51623096E548}"/>
                  </a:ext>
                </a:extLst>
              </p:cNvPr>
              <p:cNvSpPr txBox="1"/>
              <p:nvPr/>
            </p:nvSpPr>
            <p:spPr>
              <a:xfrm>
                <a:off x="3179563" y="2891929"/>
                <a:ext cx="461485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𝑚𝑔𝑏𝑐𝑜𝑠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298298-E90F-4AE8-9CA2-51623096E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563" y="2891929"/>
                <a:ext cx="4614853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674AB-664A-4A9B-93EF-BFC44BEAB6D5}"/>
                  </a:ext>
                </a:extLst>
              </p:cNvPr>
              <p:cNvSpPr txBox="1"/>
              <p:nvPr/>
            </p:nvSpPr>
            <p:spPr>
              <a:xfrm>
                <a:off x="3262294" y="3908842"/>
                <a:ext cx="440857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𝑚𝑔𝑏𝑐𝑜𝑠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674AB-664A-4A9B-93EF-BFC44BEAB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294" y="3908842"/>
                <a:ext cx="4408579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ADF93C-1D0C-4C01-861B-5B336C60ADCD}"/>
                  </a:ext>
                </a:extLst>
              </p:cNvPr>
              <p:cNvSpPr txBox="1"/>
              <p:nvPr/>
            </p:nvSpPr>
            <p:spPr>
              <a:xfrm>
                <a:off x="270899" y="4925755"/>
                <a:ext cx="11615038" cy="873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𝑚𝑔𝑏𝑐𝑜𝑠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0,04∙10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0,5−0,04∙10∙0,4∙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=1,9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ADF93C-1D0C-4C01-861B-5B336C60A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99" y="4925755"/>
                <a:ext cx="11615038" cy="873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D2D5B4-F64F-4E95-A5AB-8F2A7892309F}"/>
                  </a:ext>
                </a:extLst>
              </p:cNvPr>
              <p:cNvSpPr txBox="1"/>
              <p:nvPr/>
            </p:nvSpPr>
            <p:spPr>
              <a:xfrm>
                <a:off x="8286645" y="5956012"/>
                <a:ext cx="21515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Ответ: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1,9 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</m:t>
                    </m:r>
                  </m:oMath>
                </a14:m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D2D5B4-F64F-4E95-A5AB-8F2A78923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645" y="5956012"/>
                <a:ext cx="2151551" cy="461665"/>
              </a:xfrm>
              <a:prstGeom prst="rect">
                <a:avLst/>
              </a:prstGeom>
              <a:blipFill>
                <a:blip r:embed="rId7"/>
                <a:stretch>
                  <a:fillRect l="-4249" t="-9211" r="-3683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60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3B8C1D-1FD6-4E25-90F6-825D8B770630}"/>
              </a:ext>
            </a:extLst>
          </p:cNvPr>
          <p:cNvSpPr txBox="1"/>
          <p:nvPr/>
        </p:nvSpPr>
        <p:spPr>
          <a:xfrm>
            <a:off x="78657" y="607056"/>
            <a:ext cx="116905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Консервативные силы: </a:t>
            </a:r>
          </a:p>
          <a:p>
            <a:pPr marL="4019550" marR="0" indent="-342900" algn="l" rtl="0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сила тяжести (сила гравитационного притяжения);</a:t>
            </a:r>
          </a:p>
          <a:p>
            <a:pPr marL="4019550" marR="0" indent="-342900" algn="l" rtl="0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сила упругости (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F</a:t>
            </a:r>
            <a:r>
              <a:rPr lang="ru-RU" sz="2400" b="0" i="0" u="none" strike="noStrike" baseline="-25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упр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k</a:t>
            </a:r>
            <a:r>
              <a:rPr lang="ru-RU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△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4019550" marR="0" indent="-342900" algn="l" rtl="0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сила кулоновского (электростатического) взаимодействия.</a:t>
            </a:r>
          </a:p>
          <a:p>
            <a:pPr marR="0" algn="l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Неконсервативные силы: </a:t>
            </a:r>
            <a:endParaRPr lang="en-US" sz="2400" b="1" i="0" u="none" strike="noStrike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marL="4030663" marR="0" indent="-342900" algn="l" rtl="0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сила нормальной реакции опоры;</a:t>
            </a:r>
          </a:p>
          <a:p>
            <a:pPr marL="4030663" marR="0" indent="-342900" algn="l" rtl="0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сила трения скольжения</a:t>
            </a:r>
          </a:p>
          <a:p>
            <a:pPr marL="4030663" marR="0" indent="-342900" algn="l" rtl="0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сила Лоренца.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E4520-EDD4-41B5-8F2C-0858ABB69D96}"/>
              </a:ext>
            </a:extLst>
          </p:cNvPr>
          <p:cNvSpPr txBox="1"/>
          <p:nvPr/>
        </p:nvSpPr>
        <p:spPr>
          <a:xfrm>
            <a:off x="184895" y="4392708"/>
            <a:ext cx="8779996" cy="120032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algn="ctr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Работа консервативных сил равна изменению потенциальной энергии, взятому со знаком «минус».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12E6AE-3FC5-41D4-ADC5-FC60F726D3A6}"/>
                  </a:ext>
                </a:extLst>
              </p:cNvPr>
              <p:cNvSpPr txBox="1"/>
              <p:nvPr/>
            </p:nvSpPr>
            <p:spPr>
              <a:xfrm>
                <a:off x="9360817" y="4694489"/>
                <a:ext cx="2317942" cy="59676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12E6AE-3FC5-41D4-ADC5-FC60F726D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817" y="4694489"/>
                <a:ext cx="2317942" cy="5967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29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03EAE-37C4-40A7-818D-C09A6ED04895}"/>
              </a:ext>
            </a:extLst>
          </p:cNvPr>
          <p:cNvSpPr txBox="1"/>
          <p:nvPr/>
        </p:nvSpPr>
        <p:spPr>
          <a:xfrm>
            <a:off x="102523" y="485044"/>
            <a:ext cx="11912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ru-RU" sz="32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Закон изменения полной механической энергии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D66D71-2895-4A57-86BA-84539B5695A1}"/>
                  </a:ext>
                </a:extLst>
              </p:cNvPr>
              <p:cNvSpPr txBox="1"/>
              <p:nvPr/>
            </p:nvSpPr>
            <p:spPr>
              <a:xfrm>
                <a:off x="1400572" y="1201740"/>
                <a:ext cx="9316397" cy="49244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Начальная ПМЭ 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←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Конечная ПМЭ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D66D71-2895-4A57-86BA-84539B569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572" y="1201740"/>
                <a:ext cx="931639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753AC3D-420A-4BD8-90F9-447AFCEBCFF9}"/>
              </a:ext>
            </a:extLst>
          </p:cNvPr>
          <p:cNvSpPr txBox="1"/>
          <p:nvPr/>
        </p:nvSpPr>
        <p:spPr>
          <a:xfrm>
            <a:off x="2046514" y="1723286"/>
            <a:ext cx="8804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 суммарная работа всех неконсервативных сил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0D16B-21C5-4E69-B1B4-72CC63EAD5F3}"/>
              </a:ext>
            </a:extLst>
          </p:cNvPr>
          <p:cNvSpPr txBox="1"/>
          <p:nvPr/>
        </p:nvSpPr>
        <p:spPr>
          <a:xfrm>
            <a:off x="600891" y="2856411"/>
            <a:ext cx="663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 A&gt;0: E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&gt;E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например, сила тяги;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8288A-6010-409C-9012-8D8CF44601AE}"/>
              </a:ext>
            </a:extLst>
          </p:cNvPr>
          <p:cNvSpPr txBox="1"/>
          <p:nvPr/>
        </p:nvSpPr>
        <p:spPr>
          <a:xfrm>
            <a:off x="600890" y="4123998"/>
            <a:ext cx="6883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 A&lt;0: E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&lt;E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например, сила трения;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8930F-1C49-47A7-952B-BB350ADA994B}"/>
              </a:ext>
            </a:extLst>
          </p:cNvPr>
          <p:cNvSpPr txBox="1"/>
          <p:nvPr/>
        </p:nvSpPr>
        <p:spPr>
          <a:xfrm>
            <a:off x="705393" y="5391585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 A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0: E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38A2C2-5DCA-4F9C-AA51-59A6728F9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478" y="2247872"/>
            <a:ext cx="2740752" cy="1827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297E6F-55D7-4E7E-995D-0839D64B1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556" y="4123998"/>
            <a:ext cx="27146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090CFB-82E3-4CAD-A563-D9C46E38F017}"/>
              </a:ext>
            </a:extLst>
          </p:cNvPr>
          <p:cNvSpPr txBox="1"/>
          <p:nvPr/>
        </p:nvSpPr>
        <p:spPr>
          <a:xfrm>
            <a:off x="102523" y="485044"/>
            <a:ext cx="11912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ru-RU" sz="32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Теорема об изменении кинетической энергии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604AE6-F032-45B8-89A2-4E1F969D9D3D}"/>
                  </a:ext>
                </a:extLst>
              </p:cNvPr>
              <p:cNvSpPr txBox="1"/>
              <p:nvPr/>
            </p:nvSpPr>
            <p:spPr>
              <a:xfrm>
                <a:off x="5171957" y="1180012"/>
                <a:ext cx="1773627" cy="55399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604AE6-F032-45B8-89A2-4E1F969D9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957" y="1180012"/>
                <a:ext cx="177362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7C44980-F3DC-4271-BBAD-1C7B11C4638E}"/>
              </a:ext>
            </a:extLst>
          </p:cNvPr>
          <p:cNvSpPr txBox="1"/>
          <p:nvPr/>
        </p:nvSpPr>
        <p:spPr>
          <a:xfrm>
            <a:off x="635727" y="2031218"/>
            <a:ext cx="11260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 суммарная работа всех сил (работа равнодействующей силы)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583A19-4DD8-4B22-B676-4146F1632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270" y="2790091"/>
            <a:ext cx="57150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0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5A1D58-B93B-4DED-B468-2DB74065869A}"/>
              </a:ext>
            </a:extLst>
          </p:cNvPr>
          <p:cNvSpPr txBox="1"/>
          <p:nvPr/>
        </p:nvSpPr>
        <p:spPr>
          <a:xfrm>
            <a:off x="102523" y="406388"/>
            <a:ext cx="11912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Механическая работа</a:t>
            </a:r>
            <a:endParaRPr lang="ru-RU" sz="3200" b="1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1AAE17F-D6CC-449B-83F4-9F6BA57B7FAA}"/>
              </a:ext>
            </a:extLst>
          </p:cNvPr>
          <p:cNvGrpSpPr/>
          <p:nvPr/>
        </p:nvGrpSpPr>
        <p:grpSpPr>
          <a:xfrm>
            <a:off x="206056" y="991163"/>
            <a:ext cx="11779888" cy="1200329"/>
            <a:chOff x="235131" y="2898619"/>
            <a:chExt cx="11779888" cy="12003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14752E-B52E-4227-942C-7936A9CB7991}"/>
                </a:ext>
              </a:extLst>
            </p:cNvPr>
            <p:cNvSpPr txBox="1"/>
            <p:nvPr/>
          </p:nvSpPr>
          <p:spPr>
            <a:xfrm>
              <a:off x="235131" y="2898619"/>
              <a:ext cx="11779888" cy="1200329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57188" marR="0" indent="357188" algn="just" rtl="0"/>
              <a:r>
                <a:rPr lang="ru-RU" sz="2400" b="1" i="0" u="none" strike="noStrike" dirty="0">
                  <a:solidFill>
                    <a:srgbClr val="FF0000"/>
                  </a:solidFill>
                  <a:latin typeface="Courier New" panose="02070309020205020404" pitchFamily="49" charset="0"/>
                </a:rPr>
                <a:t>Механическая работа (или работа силы) </a:t>
              </a:r>
              <a:r>
                <a:rPr lang="ru-RU" sz="2400" b="0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 это физическая величина, равная произведению модуля силы, модуля перемещения и косинуса угла между их направлениями.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0CBC48E-9548-4386-82C8-96AB7EBA2525}"/>
                </a:ext>
              </a:extLst>
            </p:cNvPr>
            <p:cNvSpPr/>
            <p:nvPr/>
          </p:nvSpPr>
          <p:spPr>
            <a:xfrm>
              <a:off x="235132" y="2898620"/>
              <a:ext cx="185830" cy="120032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460229-A073-4441-BDDE-F79A170B3805}"/>
                  </a:ext>
                </a:extLst>
              </p:cNvPr>
              <p:cNvSpPr txBox="1"/>
              <p:nvPr/>
            </p:nvSpPr>
            <p:spPr>
              <a:xfrm>
                <a:off x="206056" y="2399078"/>
                <a:ext cx="2834174" cy="49244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460229-A073-4441-BDDE-F79A170B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56" y="2399078"/>
                <a:ext cx="2834174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AD7C8-26D5-4DE6-8FD9-DC677540AE9B}"/>
                  </a:ext>
                </a:extLst>
              </p:cNvPr>
              <p:cNvSpPr txBox="1"/>
              <p:nvPr/>
            </p:nvSpPr>
            <p:spPr>
              <a:xfrm>
                <a:off x="3470366" y="2388964"/>
                <a:ext cx="49886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∙м=Дж (Джоуль)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AD7C8-26D5-4DE6-8FD9-DC677540A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366" y="2388964"/>
                <a:ext cx="498861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01F3AE-F382-437A-9737-D68DBB6B2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879"/>
            <a:ext cx="4945934" cy="2851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324F04-33BE-488E-835E-94426A6F816D}"/>
                  </a:ext>
                </a:extLst>
              </p:cNvPr>
              <p:cNvSpPr txBox="1"/>
              <p:nvPr/>
            </p:nvSpPr>
            <p:spPr>
              <a:xfrm>
                <a:off x="5212080" y="3078879"/>
                <a:ext cx="38084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324F04-33BE-488E-835E-94426A6F8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3078879"/>
                <a:ext cx="380841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7B47E1-5F0E-49F9-972B-767BC465E94F}"/>
                  </a:ext>
                </a:extLst>
              </p:cNvPr>
              <p:cNvSpPr txBox="1"/>
              <p:nvPr/>
            </p:nvSpPr>
            <p:spPr>
              <a:xfrm>
                <a:off x="5107577" y="3571322"/>
                <a:ext cx="50593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&gt;0, если 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7B47E1-5F0E-49F9-972B-767BC465E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7" y="3571322"/>
                <a:ext cx="505939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68B63F-0EFF-4C24-AB57-9876CC919B66}"/>
                  </a:ext>
                </a:extLst>
              </p:cNvPr>
              <p:cNvSpPr txBox="1"/>
              <p:nvPr/>
            </p:nvSpPr>
            <p:spPr>
              <a:xfrm>
                <a:off x="4776652" y="4063765"/>
                <a:ext cx="7717690" cy="1024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=0,</m:t>
                      </m:r>
                      <m:sSub>
                        <m:sSub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0, если  </m:t>
                      </m:r>
                      <m:r>
                        <a:rPr 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dirty="0"/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68B63F-0EFF-4C24-AB57-9876CC919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52" y="4063765"/>
                <a:ext cx="7717690" cy="10248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21E181-DD73-4634-891C-8B00B0BE22D1}"/>
                  </a:ext>
                </a:extLst>
              </p:cNvPr>
              <p:cNvSpPr txBox="1"/>
              <p:nvPr/>
            </p:nvSpPr>
            <p:spPr>
              <a:xfrm>
                <a:off x="5107577" y="5279704"/>
                <a:ext cx="55146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&lt;0, если  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21E181-DD73-4634-891C-8B00B0BE2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7" y="5279704"/>
                <a:ext cx="551465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5A7CC3-D127-4F48-9437-D7B2671EDABA}"/>
                  </a:ext>
                </a:extLst>
              </p:cNvPr>
              <p:cNvSpPr txBox="1"/>
              <p:nvPr/>
            </p:nvSpPr>
            <p:spPr>
              <a:xfrm>
                <a:off x="5139219" y="4704930"/>
                <a:ext cx="6676379" cy="536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5A7CC3-D127-4F48-9437-D7B2671ED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19" y="4704930"/>
                <a:ext cx="6676379" cy="5365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32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AD5A3E-C2EB-4909-8FBA-9FB833BC87AF}"/>
              </a:ext>
            </a:extLst>
          </p:cNvPr>
          <p:cNvSpPr txBox="1"/>
          <p:nvPr/>
        </p:nvSpPr>
        <p:spPr>
          <a:xfrm>
            <a:off x="102523" y="406388"/>
            <a:ext cx="11912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ru-RU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Примеры:</a:t>
            </a:r>
            <a:endParaRPr lang="ru-RU" sz="3200" b="1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DFB3F5-D400-49FD-8921-DB9984D0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" y="991163"/>
            <a:ext cx="4669155" cy="36345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AA5934-5AC3-498D-9674-C998D2B9A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1" y="1418068"/>
            <a:ext cx="2809875" cy="3695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DBA33C-670D-4497-821B-4630B7CE5FF6}"/>
                  </a:ext>
                </a:extLst>
              </p:cNvPr>
              <p:cNvSpPr txBox="1"/>
              <p:nvPr/>
            </p:nvSpPr>
            <p:spPr>
              <a:xfrm>
                <a:off x="1319348" y="4867547"/>
                <a:ext cx="13645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DBA33C-670D-4497-821B-4630B7CE5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348" y="4867547"/>
                <a:ext cx="136454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3B9FCA-5761-48ED-B895-5B20E448DCC1}"/>
                  </a:ext>
                </a:extLst>
              </p:cNvPr>
              <p:cNvSpPr txBox="1"/>
              <p:nvPr/>
            </p:nvSpPr>
            <p:spPr>
              <a:xfrm>
                <a:off x="5431331" y="5193710"/>
                <a:ext cx="13293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3B9FCA-5761-48ED-B895-5B20E448D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31" y="5193710"/>
                <a:ext cx="132933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CF8B1C-C8B1-49D1-98A6-1897DCAB6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08" y="698775"/>
            <a:ext cx="4390292" cy="3981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A5B0D1-15C7-43A6-A32F-900D196AAC91}"/>
                  </a:ext>
                </a:extLst>
              </p:cNvPr>
              <p:cNvSpPr txBox="1"/>
              <p:nvPr/>
            </p:nvSpPr>
            <p:spPr>
              <a:xfrm>
                <a:off x="9508111" y="4867546"/>
                <a:ext cx="13293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A5B0D1-15C7-43A6-A32F-900D196A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111" y="4867546"/>
                <a:ext cx="132933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15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12F844-B884-4B7C-8456-39ACA63DF839}"/>
              </a:ext>
            </a:extLst>
          </p:cNvPr>
          <p:cNvSpPr txBox="1"/>
          <p:nvPr/>
        </p:nvSpPr>
        <p:spPr>
          <a:xfrm>
            <a:off x="200296" y="544231"/>
            <a:ext cx="117478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ЗАДАЧА 1.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 вершины гладкой полусферы, основание которой закреплено на горизонтальной поверхности, начинает соскальзывать небольшое тело. На высоте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h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2,0 м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от основания полусферы тело отрывается от её поверхности. Чему равен радиус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R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полусферы равен?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5E985-7A91-4397-A557-3AC5142C572A}"/>
              </a:ext>
            </a:extLst>
          </p:cNvPr>
          <p:cNvSpPr txBox="1"/>
          <p:nvPr/>
        </p:nvSpPr>
        <p:spPr>
          <a:xfrm>
            <a:off x="200296" y="262557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ДАНО:                   РЕШЕНИЕ:</a:t>
            </a:r>
          </a:p>
          <a:p>
            <a:r>
              <a:rPr lang="en-US" sz="2400" b="1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h</a:t>
            </a:r>
            <a:r>
              <a:rPr lang="en-US" sz="2400" b="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ru-RU" sz="2400" b="0" i="0" u="none" strike="noStrike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= 2,0 м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</a:rPr>
              <a:t> - 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808AAFF-9B29-48F7-8DC8-F2162143B74B}"/>
              </a:ext>
            </a:extLst>
          </p:cNvPr>
          <p:cNvCxnSpPr>
            <a:cxnSpLocks/>
          </p:cNvCxnSpPr>
          <p:nvPr/>
        </p:nvCxnSpPr>
        <p:spPr>
          <a:xfrm>
            <a:off x="2211977" y="2625579"/>
            <a:ext cx="0" cy="1200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1F03F88-E6F2-4843-B93C-977DD880FEAE}"/>
              </a:ext>
            </a:extLst>
          </p:cNvPr>
          <p:cNvCxnSpPr/>
          <p:nvPr/>
        </p:nvCxnSpPr>
        <p:spPr>
          <a:xfrm>
            <a:off x="200296" y="3429000"/>
            <a:ext cx="21858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D7E625-D346-4ECF-9E7B-31A4132674D3}"/>
                  </a:ext>
                </a:extLst>
              </p:cNvPr>
              <p:cNvSpPr txBox="1"/>
              <p:nvPr/>
            </p:nvSpPr>
            <p:spPr>
              <a:xfrm>
                <a:off x="7630484" y="2448857"/>
                <a:ext cx="2805192" cy="592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ц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D7E625-D346-4ECF-9E7B-31A413267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484" y="2448857"/>
                <a:ext cx="2805192" cy="592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6ABB39C-8429-4CF1-B54E-F1E59A8D0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" y="3078518"/>
            <a:ext cx="5991496" cy="3124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C68166-4CAD-4CFC-9446-6B87BCB034E1}"/>
                  </a:ext>
                </a:extLst>
              </p:cNvPr>
              <p:cNvSpPr txBox="1"/>
              <p:nvPr/>
            </p:nvSpPr>
            <p:spPr>
              <a:xfrm>
                <a:off x="6096000" y="3078518"/>
                <a:ext cx="5188985" cy="520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  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C68166-4CAD-4CFC-9446-6B87BCB03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78518"/>
                <a:ext cx="5188985" cy="520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6C7ABA-8905-4ABB-B6CC-19E8AE03ABA4}"/>
                  </a:ext>
                </a:extLst>
              </p:cNvPr>
              <p:cNvSpPr txBox="1"/>
              <p:nvPr/>
            </p:nvSpPr>
            <p:spPr>
              <a:xfrm>
                <a:off x="6912722" y="3636302"/>
                <a:ext cx="3755836" cy="520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6C7ABA-8905-4ABB-B6CC-19E8AE03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722" y="3636302"/>
                <a:ext cx="3755836" cy="5209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CB2672-004B-443A-AB96-1349CB2E1E5A}"/>
                  </a:ext>
                </a:extLst>
              </p:cNvPr>
              <p:cNvSpPr txBox="1"/>
              <p:nvPr/>
            </p:nvSpPr>
            <p:spPr>
              <a:xfrm>
                <a:off x="6855278" y="4194086"/>
                <a:ext cx="3771930" cy="98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CB2672-004B-443A-AB96-1349CB2E1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278" y="4194086"/>
                <a:ext cx="3771930" cy="9849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A55847C-5F07-4CAF-896A-598E00877CF4}"/>
              </a:ext>
            </a:extLst>
          </p:cNvPr>
          <p:cNvSpPr txBox="1"/>
          <p:nvPr/>
        </p:nvSpPr>
        <p:spPr>
          <a:xfrm>
            <a:off x="7140836" y="5174874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момент отрыва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N=0.</a:t>
            </a:r>
            <a:endParaRPr lang="ru-RU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31B8E8-B682-4C5C-9655-DEFA34B1FAB1}"/>
                  </a:ext>
                </a:extLst>
              </p:cNvPr>
              <p:cNvSpPr txBox="1"/>
              <p:nvPr/>
            </p:nvSpPr>
            <p:spPr>
              <a:xfrm>
                <a:off x="7140836" y="5492773"/>
                <a:ext cx="3688189" cy="98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31B8E8-B682-4C5C-9655-DEFA34B1F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836" y="5492773"/>
                <a:ext cx="3688189" cy="9849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3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8472E6-9049-4989-8CF2-93D6536A4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35" y="542467"/>
            <a:ext cx="4100234" cy="2139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09681-271A-43F3-B404-41DCADD9F01F}"/>
              </a:ext>
            </a:extLst>
          </p:cNvPr>
          <p:cNvSpPr txBox="1"/>
          <p:nvPr/>
        </p:nvSpPr>
        <p:spPr>
          <a:xfrm>
            <a:off x="5150970" y="542467"/>
            <a:ext cx="4707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Трение отсутствует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З.С.Э. будет иметь вид: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9AC06B-91FE-4B73-8724-258A95DED68E}"/>
                  </a:ext>
                </a:extLst>
              </p:cNvPr>
              <p:cNvSpPr txBox="1"/>
              <p:nvPr/>
            </p:nvSpPr>
            <p:spPr>
              <a:xfrm>
                <a:off x="5238205" y="1440264"/>
                <a:ext cx="2780313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9AC06B-91FE-4B73-8724-258A95DED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205" y="1440264"/>
                <a:ext cx="2780313" cy="738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171932-EE77-4F16-ABDB-F6F3AFBDDC42}"/>
                  </a:ext>
                </a:extLst>
              </p:cNvPr>
              <p:cNvSpPr txBox="1"/>
              <p:nvPr/>
            </p:nvSpPr>
            <p:spPr>
              <a:xfrm>
                <a:off x="8626120" y="1445976"/>
                <a:ext cx="2000804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171932-EE77-4F16-ABDB-F6F3AFBDD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120" y="1445976"/>
                <a:ext cx="2000804" cy="738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8E67BB-795E-4793-A162-7268A522E85E}"/>
                  </a:ext>
                </a:extLst>
              </p:cNvPr>
              <p:cNvSpPr txBox="1"/>
              <p:nvPr/>
            </p:nvSpPr>
            <p:spPr>
              <a:xfrm>
                <a:off x="6628361" y="2369703"/>
                <a:ext cx="22438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8E67BB-795E-4793-A162-7268A522E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361" y="2369703"/>
                <a:ext cx="2243884" cy="369332"/>
              </a:xfrm>
              <a:prstGeom prst="rect">
                <a:avLst/>
              </a:prstGeom>
              <a:blipFill>
                <a:blip r:embed="rId5"/>
                <a:stretch>
                  <a:fillRect l="-1630" t="-1667" r="-2174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83499E-DDD9-4B7D-A787-D825B4A9FD5A}"/>
                  </a:ext>
                </a:extLst>
              </p:cNvPr>
              <p:cNvSpPr txBox="1"/>
              <p:nvPr/>
            </p:nvSpPr>
            <p:spPr>
              <a:xfrm>
                <a:off x="1741416" y="2903384"/>
                <a:ext cx="17965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83499E-DDD9-4B7D-A787-D825B4A9F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416" y="2903384"/>
                <a:ext cx="1796517" cy="369332"/>
              </a:xfrm>
              <a:prstGeom prst="rect">
                <a:avLst/>
              </a:prstGeom>
              <a:blipFill>
                <a:blip r:embed="rId6"/>
                <a:stretch>
                  <a:fillRect l="-3741" r="-2381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BEA022-D41F-4791-9516-8E8FB7F8279C}"/>
                  </a:ext>
                </a:extLst>
              </p:cNvPr>
              <p:cNvSpPr txBox="1"/>
              <p:nvPr/>
            </p:nvSpPr>
            <p:spPr>
              <a:xfrm>
                <a:off x="6206147" y="2931770"/>
                <a:ext cx="2872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BEA022-D41F-4791-9516-8E8FB7F82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147" y="2931770"/>
                <a:ext cx="2872646" cy="369332"/>
              </a:xfrm>
              <a:prstGeom prst="rect">
                <a:avLst/>
              </a:prstGeom>
              <a:blipFill>
                <a:blip r:embed="rId7"/>
                <a:stretch>
                  <a:fillRect l="-1062" r="-1699" b="-32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B4BFC-EDA5-4884-9BD5-10C1AAC8BB07}"/>
                  </a:ext>
                </a:extLst>
              </p:cNvPr>
              <p:cNvSpPr txBox="1"/>
              <p:nvPr/>
            </p:nvSpPr>
            <p:spPr>
              <a:xfrm>
                <a:off x="2314459" y="3486101"/>
                <a:ext cx="4429482" cy="714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𝑔𝑅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B4BFC-EDA5-4884-9BD5-10C1AAC8B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459" y="3486101"/>
                <a:ext cx="4429482" cy="7143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345638-AA69-4D1C-9A00-34ED79AC1340}"/>
                  </a:ext>
                </a:extLst>
              </p:cNvPr>
              <p:cNvSpPr txBox="1"/>
              <p:nvPr/>
            </p:nvSpPr>
            <p:spPr>
              <a:xfrm>
                <a:off x="7006334" y="3678836"/>
                <a:ext cx="41449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345638-AA69-4D1C-9A00-34ED79AC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334" y="3678836"/>
                <a:ext cx="4144917" cy="369332"/>
              </a:xfrm>
              <a:prstGeom prst="rect">
                <a:avLst/>
              </a:prstGeom>
              <a:blipFill>
                <a:blip r:embed="rId9"/>
                <a:stretch>
                  <a:fillRect l="-441" r="-882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0E0B48-89C6-429C-AD04-DE07BF4F2375}"/>
                  </a:ext>
                </a:extLst>
              </p:cNvPr>
              <p:cNvSpPr txBox="1"/>
              <p:nvPr/>
            </p:nvSpPr>
            <p:spPr>
              <a:xfrm>
                <a:off x="2314459" y="4425569"/>
                <a:ext cx="29677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0E0B48-89C6-429C-AD04-DE07BF4F2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459" y="4425569"/>
                <a:ext cx="2967736" cy="369332"/>
              </a:xfrm>
              <a:prstGeom prst="rect">
                <a:avLst/>
              </a:prstGeom>
              <a:blipFill>
                <a:blip r:embed="rId10"/>
                <a:stretch>
                  <a:fillRect l="-1027" r="-1232" b="-32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F3F5BA-79E0-4D3B-B03E-D99809A38CB1}"/>
                  </a:ext>
                </a:extLst>
              </p:cNvPr>
              <p:cNvSpPr txBox="1"/>
              <p:nvPr/>
            </p:nvSpPr>
            <p:spPr>
              <a:xfrm>
                <a:off x="5496701" y="4230501"/>
                <a:ext cx="2665538" cy="723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F3F5BA-79E0-4D3B-B03E-D99809A38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01" y="4230501"/>
                <a:ext cx="2665538" cy="7233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0C6247-0CF9-4584-AE77-49EE066179DA}"/>
                  </a:ext>
                </a:extLst>
              </p:cNvPr>
              <p:cNvSpPr txBox="1"/>
              <p:nvPr/>
            </p:nvSpPr>
            <p:spPr>
              <a:xfrm>
                <a:off x="8512561" y="4200464"/>
                <a:ext cx="2584362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0C6247-0CF9-4584-AE77-49EE06617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561" y="4200464"/>
                <a:ext cx="2584362" cy="6988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26E26F-24D2-4D0E-B197-BDDE5853E801}"/>
                  </a:ext>
                </a:extLst>
              </p:cNvPr>
              <p:cNvSpPr txBox="1"/>
              <p:nvPr/>
            </p:nvSpPr>
            <p:spPr>
              <a:xfrm>
                <a:off x="2314459" y="5035930"/>
                <a:ext cx="1146596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26E26F-24D2-4D0E-B197-BDDE5853E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459" y="5035930"/>
                <a:ext cx="1146596" cy="6988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C1BCF0-88F0-478E-BB25-8BE07B8B8AD7}"/>
                  </a:ext>
                </a:extLst>
              </p:cNvPr>
              <p:cNvSpPr txBox="1"/>
              <p:nvPr/>
            </p:nvSpPr>
            <p:spPr>
              <a:xfrm>
                <a:off x="3650928" y="5035930"/>
                <a:ext cx="3355406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=0,3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м.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C1BCF0-88F0-478E-BB25-8BE07B8B8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928" y="5035930"/>
                <a:ext cx="3355406" cy="6988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1B22CEF-03AA-4CCC-ACA7-EDF5D4F1C868}"/>
              </a:ext>
            </a:extLst>
          </p:cNvPr>
          <p:cNvSpPr txBox="1"/>
          <p:nvPr/>
        </p:nvSpPr>
        <p:spPr>
          <a:xfrm>
            <a:off x="9336346" y="5893238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0,3 м.</a:t>
            </a:r>
          </a:p>
        </p:txBody>
      </p:sp>
    </p:spTree>
    <p:extLst>
      <p:ext uri="{BB962C8B-B14F-4D97-AF65-F5344CB8AC3E}">
        <p14:creationId xmlns:p14="http://schemas.microsoft.com/office/powerpoint/2010/main" val="2521770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1944</Words>
  <Application>Microsoft Office PowerPoint</Application>
  <PresentationFormat>Широкоэкранный</PresentationFormat>
  <Paragraphs>235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95</cp:revision>
  <dcterms:created xsi:type="dcterms:W3CDTF">2025-10-22T11:16:30Z</dcterms:created>
  <dcterms:modified xsi:type="dcterms:W3CDTF">2025-10-31T05:01:30Z</dcterms:modified>
</cp:coreProperties>
</file>