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1"/>
  </p:notesMasterIdLst>
  <p:sldIdLst>
    <p:sldId id="256" r:id="rId5"/>
    <p:sldId id="257"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6" r:id="rId21"/>
    <p:sldId id="277" r:id="rId22"/>
    <p:sldId id="278" r:id="rId23"/>
    <p:sldId id="279" r:id="rId24"/>
    <p:sldId id="280" r:id="rId25"/>
    <p:sldId id="282" r:id="rId26"/>
    <p:sldId id="283" r:id="rId27"/>
    <p:sldId id="258" r:id="rId28"/>
    <p:sldId id="289" r:id="rId29"/>
    <p:sldId id="290" r:id="rId30"/>
    <p:sldId id="291" r:id="rId31"/>
    <p:sldId id="294" r:id="rId32"/>
    <p:sldId id="293" r:id="rId33"/>
    <p:sldId id="285" r:id="rId34"/>
    <p:sldId id="284" r:id="rId35"/>
    <p:sldId id="287" r:id="rId36"/>
    <p:sldId id="288" r:id="rId37"/>
    <p:sldId id="286" r:id="rId38"/>
    <p:sldId id="295" r:id="rId39"/>
    <p:sldId id="292" r:id="rId40"/>
  </p:sldIdLst>
  <p:sldSz cx="9144000" cy="5143500" type="screen16x9"/>
  <p:notesSz cx="6858000" cy="9144000"/>
  <p:defaultTextStyle>
    <a:defPPr>
      <a:defRPr lang="ru-RU"/>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66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4092D-CA75-4835-ABE6-89577F60DE46}" type="datetimeFigureOut">
              <a:rPr lang="ru-RU" smtClean="0"/>
              <a:t>19.11.2025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E0624-8563-4836-9E09-A897DBEA770E}" type="slidenum">
              <a:rPr lang="ru-RU" smtClean="0"/>
              <a:t>‹#›</a:t>
            </a:fld>
            <a:endParaRPr lang="ru-RU"/>
          </a:p>
        </p:txBody>
      </p:sp>
    </p:spTree>
    <p:extLst>
      <p:ext uri="{BB962C8B-B14F-4D97-AF65-F5344CB8AC3E}">
        <p14:creationId xmlns:p14="http://schemas.microsoft.com/office/powerpoint/2010/main" val="418393879"/>
      </p:ext>
    </p:extLst>
  </p:cSld>
  <p:clrMap bg1="lt1" tx1="dk1" bg2="lt2" tx2="dk2" accent1="accent1" accent2="accent2" accent3="accent3" accent4="accent4" accent5="accent5" accent6="accent6" hlink="hlink" folHlink="folHlink"/>
  <p:notesStyle>
    <a:lvl1pPr marL="0" algn="l" defTabSz="914220" rtl="0" eaLnBrk="1" latinLnBrk="0" hangingPunct="1">
      <a:defRPr sz="1200" kern="1200">
        <a:solidFill>
          <a:schemeClr val="tx1"/>
        </a:solidFill>
        <a:latin typeface="+mn-lt"/>
        <a:ea typeface="+mn-ea"/>
        <a:cs typeface="+mn-cs"/>
      </a:defRPr>
    </a:lvl1pPr>
    <a:lvl2pPr marL="457106" algn="l" defTabSz="914220" rtl="0" eaLnBrk="1" latinLnBrk="0" hangingPunct="1">
      <a:defRPr sz="1200" kern="1200">
        <a:solidFill>
          <a:schemeClr val="tx1"/>
        </a:solidFill>
        <a:latin typeface="+mn-lt"/>
        <a:ea typeface="+mn-ea"/>
        <a:cs typeface="+mn-cs"/>
      </a:defRPr>
    </a:lvl2pPr>
    <a:lvl3pPr marL="914220" algn="l" defTabSz="914220" rtl="0" eaLnBrk="1" latinLnBrk="0" hangingPunct="1">
      <a:defRPr sz="1200" kern="1200">
        <a:solidFill>
          <a:schemeClr val="tx1"/>
        </a:solidFill>
        <a:latin typeface="+mn-lt"/>
        <a:ea typeface="+mn-ea"/>
        <a:cs typeface="+mn-cs"/>
      </a:defRPr>
    </a:lvl3pPr>
    <a:lvl4pPr marL="1371328" algn="l" defTabSz="914220" rtl="0" eaLnBrk="1" latinLnBrk="0" hangingPunct="1">
      <a:defRPr sz="1200" kern="1200">
        <a:solidFill>
          <a:schemeClr val="tx1"/>
        </a:solidFill>
        <a:latin typeface="+mn-lt"/>
        <a:ea typeface="+mn-ea"/>
        <a:cs typeface="+mn-cs"/>
      </a:defRPr>
    </a:lvl4pPr>
    <a:lvl5pPr marL="1828439" algn="l" defTabSz="914220" rtl="0" eaLnBrk="1" latinLnBrk="0" hangingPunct="1">
      <a:defRPr sz="1200" kern="1200">
        <a:solidFill>
          <a:schemeClr val="tx1"/>
        </a:solidFill>
        <a:latin typeface="+mn-lt"/>
        <a:ea typeface="+mn-ea"/>
        <a:cs typeface="+mn-cs"/>
      </a:defRPr>
    </a:lvl5pPr>
    <a:lvl6pPr marL="2285544" algn="l" defTabSz="914220" rtl="0" eaLnBrk="1" latinLnBrk="0" hangingPunct="1">
      <a:defRPr sz="1200" kern="1200">
        <a:solidFill>
          <a:schemeClr val="tx1"/>
        </a:solidFill>
        <a:latin typeface="+mn-lt"/>
        <a:ea typeface="+mn-ea"/>
        <a:cs typeface="+mn-cs"/>
      </a:defRPr>
    </a:lvl6pPr>
    <a:lvl7pPr marL="2742650" algn="l" defTabSz="914220" rtl="0" eaLnBrk="1" latinLnBrk="0" hangingPunct="1">
      <a:defRPr sz="1200" kern="1200">
        <a:solidFill>
          <a:schemeClr val="tx1"/>
        </a:solidFill>
        <a:latin typeface="+mn-lt"/>
        <a:ea typeface="+mn-ea"/>
        <a:cs typeface="+mn-cs"/>
      </a:defRPr>
    </a:lvl7pPr>
    <a:lvl8pPr marL="3199760" algn="l" defTabSz="914220" rtl="0" eaLnBrk="1" latinLnBrk="0" hangingPunct="1">
      <a:defRPr sz="1200" kern="1200">
        <a:solidFill>
          <a:schemeClr val="tx1"/>
        </a:solidFill>
        <a:latin typeface="+mn-lt"/>
        <a:ea typeface="+mn-ea"/>
        <a:cs typeface="+mn-cs"/>
      </a:defRPr>
    </a:lvl8pPr>
    <a:lvl9pPr marL="3656869" algn="l" defTabSz="91422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22E0624-8563-4836-9E09-A897DBEA770E}" type="slidenum">
              <a:rPr lang="ru-RU" smtClean="0"/>
              <a:t>2</a:t>
            </a:fld>
            <a:endParaRPr lang="ru-RU"/>
          </a:p>
        </p:txBody>
      </p:sp>
    </p:spTree>
    <p:extLst>
      <p:ext uri="{BB962C8B-B14F-4D97-AF65-F5344CB8AC3E}">
        <p14:creationId xmlns:p14="http://schemas.microsoft.com/office/powerpoint/2010/main" val="404251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22E0624-8563-4836-9E09-A897DBEA770E}" type="slidenum">
              <a:rPr lang="ru-RU" smtClean="0"/>
              <a:t>26</a:t>
            </a:fld>
            <a:endParaRPr lang="ru-RU"/>
          </a:p>
        </p:txBody>
      </p:sp>
    </p:spTree>
    <p:extLst>
      <p:ext uri="{BB962C8B-B14F-4D97-AF65-F5344CB8AC3E}">
        <p14:creationId xmlns:p14="http://schemas.microsoft.com/office/powerpoint/2010/main" val="416507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7"/>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5BC058C-0390-43CA-BA8E-2EBB2D7CDE0A}" type="datetimeFigureOut">
              <a:rPr lang="ru-RU" smtClean="0"/>
              <a:t>19.11.2025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236092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BC058C-0390-43CA-BA8E-2EBB2D7CDE0A}" type="datetimeFigureOut">
              <a:rPr lang="ru-RU" smtClean="0"/>
              <a:t>19.11.2025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186768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3"/>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3"/>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BC058C-0390-43CA-BA8E-2EBB2D7CDE0A}" type="datetimeFigureOut">
              <a:rPr lang="ru-RU" smtClean="0"/>
              <a:t>19.11.2025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21805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39" indent="0" algn="ctr">
              <a:buNone/>
              <a:defRPr sz="1500"/>
            </a:lvl2pPr>
            <a:lvl3pPr marL="685681" indent="0" algn="ctr">
              <a:buNone/>
              <a:defRPr sz="1400"/>
            </a:lvl3pPr>
            <a:lvl4pPr marL="1028522" indent="0" algn="ctr">
              <a:buNone/>
              <a:defRPr sz="1200"/>
            </a:lvl4pPr>
            <a:lvl5pPr marL="1371362" indent="0" algn="ctr">
              <a:buNone/>
              <a:defRPr sz="1200"/>
            </a:lvl5pPr>
            <a:lvl6pPr marL="1714205" indent="0" algn="ctr">
              <a:buNone/>
              <a:defRPr sz="1200"/>
            </a:lvl6pPr>
            <a:lvl7pPr marL="2057042" indent="0" algn="ctr">
              <a:buNone/>
              <a:defRPr sz="1200"/>
            </a:lvl7pPr>
            <a:lvl8pPr marL="2399880" indent="0" algn="ctr">
              <a:buNone/>
              <a:defRPr sz="1200"/>
            </a:lvl8pPr>
            <a:lvl9pPr marL="2742719"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B4ED4E-EC43-4221-9DFA-78F6A397A060}"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3498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CF2ED7-8BB3-4DA5-B04C-56F7E3557779}"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536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11"/>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39" indent="0">
              <a:buNone/>
              <a:defRPr sz="1500">
                <a:solidFill>
                  <a:schemeClr val="tx1">
                    <a:tint val="75000"/>
                  </a:schemeClr>
                </a:solidFill>
              </a:defRPr>
            </a:lvl2pPr>
            <a:lvl3pPr marL="685681" indent="0">
              <a:buNone/>
              <a:defRPr sz="1400">
                <a:solidFill>
                  <a:schemeClr val="tx1">
                    <a:tint val="75000"/>
                  </a:schemeClr>
                </a:solidFill>
              </a:defRPr>
            </a:lvl3pPr>
            <a:lvl4pPr marL="1028522" indent="0">
              <a:buNone/>
              <a:defRPr sz="1200">
                <a:solidFill>
                  <a:schemeClr val="tx1">
                    <a:tint val="75000"/>
                  </a:schemeClr>
                </a:solidFill>
              </a:defRPr>
            </a:lvl4pPr>
            <a:lvl5pPr marL="1371362" indent="0">
              <a:buNone/>
              <a:defRPr sz="1200">
                <a:solidFill>
                  <a:schemeClr val="tx1">
                    <a:tint val="75000"/>
                  </a:schemeClr>
                </a:solidFill>
              </a:defRPr>
            </a:lvl5pPr>
            <a:lvl6pPr marL="1714205" indent="0">
              <a:buNone/>
              <a:defRPr sz="1200">
                <a:solidFill>
                  <a:schemeClr val="tx1">
                    <a:tint val="75000"/>
                  </a:schemeClr>
                </a:solidFill>
              </a:defRPr>
            </a:lvl6pPr>
            <a:lvl7pPr marL="2057042" indent="0">
              <a:buNone/>
              <a:defRPr sz="1200">
                <a:solidFill>
                  <a:schemeClr val="tx1">
                    <a:tint val="75000"/>
                  </a:schemeClr>
                </a:solidFill>
              </a:defRPr>
            </a:lvl7pPr>
            <a:lvl8pPr marL="2399880" indent="0">
              <a:buNone/>
              <a:defRPr sz="1200">
                <a:solidFill>
                  <a:schemeClr val="tx1">
                    <a:tint val="75000"/>
                  </a:schemeClr>
                </a:solidFill>
              </a:defRPr>
            </a:lvl8pPr>
            <a:lvl9pPr marL="2742719"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6ABF22-1CE6-402F-8A6F-909EFAE2BE2B}"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900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69DF3D-488A-4CF7-B2C6-3FA59BA5DAAB}" type="datetime1">
              <a:rPr lang="ru-RU" smtClean="0">
                <a:solidFill>
                  <a:prstClr val="black">
                    <a:tint val="75000"/>
                  </a:prstClr>
                </a:solidFill>
              </a:rPr>
              <a:pPr/>
              <a:t>19.11.2025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180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FEE8D9-6870-4288-AABF-90075D738858}" type="datetime1">
              <a:rPr lang="ru-RU" smtClean="0">
                <a:solidFill>
                  <a:prstClr val="black">
                    <a:tint val="75000"/>
                  </a:prstClr>
                </a:solidFill>
              </a:rPr>
              <a:pPr/>
              <a:t>19.11.2025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21959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D5D73B-C1C3-479F-840F-39FC512CA32C}" type="datetime1">
              <a:rPr lang="ru-RU" smtClean="0">
                <a:solidFill>
                  <a:prstClr val="black">
                    <a:tint val="75000"/>
                  </a:prstClr>
                </a:solidFill>
              </a:rPr>
              <a:pPr/>
              <a:t>19.11.2025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3563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547D0C-450D-49D4-92BC-F669647602AF}" type="datetime1">
              <a:rPr lang="ru-RU" smtClean="0">
                <a:solidFill>
                  <a:prstClr val="black">
                    <a:tint val="75000"/>
                  </a:prstClr>
                </a:solidFill>
              </a:rPr>
              <a:pPr/>
              <a:t>19.11.2025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1535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76"/>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55CE449B-BC85-4CF3-A3EF-5E488116405F}" type="datetime1">
              <a:rPr lang="ru-RU" smtClean="0">
                <a:solidFill>
                  <a:prstClr val="black">
                    <a:tint val="75000"/>
                  </a:prstClr>
                </a:solidFill>
              </a:rPr>
              <a:pPr/>
              <a:t>19.11.2025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928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BC058C-0390-43CA-BA8E-2EBB2D7CDE0A}" type="datetimeFigureOut">
              <a:rPr lang="ru-RU" smtClean="0"/>
              <a:t>19.11.2025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2599283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76"/>
            <a:ext cx="4629150" cy="3655219"/>
          </a:xfrm>
        </p:spPr>
        <p:txBody>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endParaRPr lang="ru-RU"/>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3B678459-E82D-4CD7-B10E-C9DD928DD406}" type="datetime1">
              <a:rPr lang="ru-RU" smtClean="0">
                <a:solidFill>
                  <a:prstClr val="black">
                    <a:tint val="75000"/>
                  </a:prstClr>
                </a:solidFill>
              </a:rPr>
              <a:pPr/>
              <a:t>19.11.2025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023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A983DF-5F87-4B54-8058-3DD88ECF979C}"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10183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51"/>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273851"/>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55ECF3-9545-44F9-B4A1-331B040B6752}"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6995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B4ED4E-EC43-4221-9DFA-78F6A397A060}"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8797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CF2ED7-8BB3-4DA5-B04C-56F7E3557779}"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6795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8"/>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66" indent="0">
              <a:buNone/>
              <a:defRPr sz="1500">
                <a:solidFill>
                  <a:schemeClr val="tx1">
                    <a:tint val="75000"/>
                  </a:schemeClr>
                </a:solidFill>
              </a:defRPr>
            </a:lvl2pPr>
            <a:lvl3pPr marL="685732" indent="0">
              <a:buNone/>
              <a:defRPr sz="14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6ABF22-1CE6-402F-8A6F-909EFAE2BE2B}"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940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69DF3D-488A-4CF7-B2C6-3FA59BA5DAAB}" type="datetime1">
              <a:rPr lang="ru-RU" smtClean="0">
                <a:solidFill>
                  <a:prstClr val="black">
                    <a:tint val="75000"/>
                  </a:prstClr>
                </a:solidFill>
              </a:rPr>
              <a:pPr/>
              <a:t>19.11.2025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08497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FEE8D9-6870-4288-AABF-90075D738858}" type="datetime1">
              <a:rPr lang="ru-RU" smtClean="0">
                <a:solidFill>
                  <a:prstClr val="black">
                    <a:tint val="75000"/>
                  </a:prstClr>
                </a:solidFill>
              </a:rPr>
              <a:pPr/>
              <a:t>19.11.2025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83262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D5D73B-C1C3-479F-840F-39FC512CA32C}" type="datetime1">
              <a:rPr lang="ru-RU" smtClean="0">
                <a:solidFill>
                  <a:prstClr val="black">
                    <a:tint val="75000"/>
                  </a:prstClr>
                </a:solidFill>
              </a:rPr>
              <a:pPr/>
              <a:t>19.11.2025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7224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547D0C-450D-49D4-92BC-F669647602AF}" type="datetime1">
              <a:rPr lang="ru-RU" smtClean="0">
                <a:solidFill>
                  <a:prstClr val="black">
                    <a:tint val="75000"/>
                  </a:prstClr>
                </a:solidFill>
              </a:rPr>
              <a:pPr/>
              <a:t>19.11.2025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4692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BC058C-0390-43CA-BA8E-2EBB2D7CDE0A}" type="datetimeFigureOut">
              <a:rPr lang="ru-RU" smtClean="0"/>
              <a:t>19.11.2025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3592561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55CE449B-BC85-4CF3-A3EF-5E488116405F}" type="datetime1">
              <a:rPr lang="ru-RU" smtClean="0">
                <a:solidFill>
                  <a:prstClr val="black">
                    <a:tint val="75000"/>
                  </a:prstClr>
                </a:solidFill>
              </a:rPr>
              <a:pPr/>
              <a:t>19.11.2025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1472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73"/>
            <a:ext cx="4629150" cy="3655219"/>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ru-RU"/>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3B678459-E82D-4CD7-B10E-C9DD928DD406}" type="datetime1">
              <a:rPr lang="ru-RU" smtClean="0">
                <a:solidFill>
                  <a:prstClr val="black">
                    <a:tint val="75000"/>
                  </a:prstClr>
                </a:solidFill>
              </a:rPr>
              <a:pPr/>
              <a:t>19.11.2025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27631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A983DF-5F87-4B54-8058-3DD88ECF979C}"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4923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8"/>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273848"/>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55ECF3-9545-44F9-B4A1-331B040B6752}"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3364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B4ED4E-EC43-4221-9DFA-78F6A397A060}"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8912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CF2ED7-8BB3-4DA5-B04C-56F7E3557779}"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605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6ABF22-1CE6-402F-8A6F-909EFAE2BE2B}"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9785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69DF3D-488A-4CF7-B2C6-3FA59BA5DAAB}" type="datetime1">
              <a:rPr lang="ru-RU" smtClean="0">
                <a:solidFill>
                  <a:prstClr val="black">
                    <a:tint val="75000"/>
                  </a:prstClr>
                </a:solidFill>
              </a:rPr>
              <a:pPr/>
              <a:t>19.11.2025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4396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FEE8D9-6870-4288-AABF-90075D738858}" type="datetime1">
              <a:rPr lang="ru-RU" smtClean="0">
                <a:solidFill>
                  <a:prstClr val="black">
                    <a:tint val="75000"/>
                  </a:prstClr>
                </a:solidFill>
              </a:rPr>
              <a:pPr/>
              <a:t>19.11.2025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6035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D5D73B-C1C3-479F-840F-39FC512CA32C}" type="datetime1">
              <a:rPr lang="ru-RU" smtClean="0">
                <a:solidFill>
                  <a:prstClr val="black">
                    <a:tint val="75000"/>
                  </a:prstClr>
                </a:solidFill>
              </a:rPr>
              <a:pPr/>
              <a:t>19.11.2025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663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5BC058C-0390-43CA-BA8E-2EBB2D7CDE0A}" type="datetimeFigureOut">
              <a:rPr lang="ru-RU" smtClean="0"/>
              <a:t>19.11.2025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3623881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547D0C-450D-49D4-92BC-F669647602AF}" type="datetime1">
              <a:rPr lang="ru-RU" smtClean="0">
                <a:solidFill>
                  <a:prstClr val="black">
                    <a:tint val="75000"/>
                  </a:prstClr>
                </a:solidFill>
              </a:rPr>
              <a:pPr/>
              <a:t>19.11.2025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7565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55CE449B-BC85-4CF3-A3EF-5E488116405F}" type="datetime1">
              <a:rPr lang="ru-RU" smtClean="0">
                <a:solidFill>
                  <a:prstClr val="black">
                    <a:tint val="75000"/>
                  </a:prstClr>
                </a:solidFill>
              </a:rPr>
              <a:pPr/>
              <a:t>19.11.2025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54015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3B678459-E82D-4CD7-B10E-C9DD928DD406}" type="datetime1">
              <a:rPr lang="ru-RU" smtClean="0">
                <a:solidFill>
                  <a:prstClr val="black">
                    <a:tint val="75000"/>
                  </a:prstClr>
                </a:solidFill>
              </a:rPr>
              <a:pPr/>
              <a:t>19.11.2025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6925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A983DF-5F87-4B54-8058-3DD88ECF979C}"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6435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55ECF3-9545-44F9-B4A1-331B040B6752}" type="datetime1">
              <a:rPr lang="ru-RU" smtClean="0">
                <a:solidFill>
                  <a:prstClr val="black">
                    <a:tint val="75000"/>
                  </a:prstClr>
                </a:solidFill>
              </a:rPr>
              <a:pPr/>
              <a:t>19.11.2025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A03BD7A-B4C3-45D8-A1C7-2B3A926D6E9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36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4" y="1151335"/>
            <a:ext cx="4041775" cy="479822"/>
          </a:xfrm>
        </p:spPr>
        <p:txBody>
          <a:bodyPr anchor="b"/>
          <a:lstStyle>
            <a:lvl1pPr marL="0" indent="0">
              <a:buNone/>
              <a:defRPr sz="24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5BC058C-0390-43CA-BA8E-2EBB2D7CDE0A}" type="datetimeFigureOut">
              <a:rPr lang="ru-RU" smtClean="0"/>
              <a:t>19.11.2025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65535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5BC058C-0390-43CA-BA8E-2EBB2D7CDE0A}" type="datetimeFigureOut">
              <a:rPr lang="ru-RU" smtClean="0"/>
              <a:t>19.11.2025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54868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BC058C-0390-43CA-BA8E-2EBB2D7CDE0A}" type="datetimeFigureOut">
              <a:rPr lang="ru-RU" smtClean="0"/>
              <a:t>19.11.2025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171707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076328"/>
            <a:ext cx="3008313" cy="3518297"/>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BC058C-0390-43CA-BA8E-2EBB2D7CDE0A}" type="datetimeFigureOut">
              <a:rPr lang="ru-RU" smtClean="0"/>
              <a:t>19.11.2025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256779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106" indent="0">
              <a:buNone/>
              <a:defRPr sz="2800"/>
            </a:lvl2pPr>
            <a:lvl3pPr marL="914220"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endParaRPr lang="ru-RU"/>
          </a:p>
        </p:txBody>
      </p:sp>
      <p:sp>
        <p:nvSpPr>
          <p:cNvPr id="4" name="Текст 3"/>
          <p:cNvSpPr>
            <a:spLocks noGrp="1"/>
          </p:cNvSpPr>
          <p:nvPr>
            <p:ph type="body" sz="half" idx="2"/>
          </p:nvPr>
        </p:nvSpPr>
        <p:spPr>
          <a:xfrm>
            <a:off x="1792288" y="4025511"/>
            <a:ext cx="5486400" cy="603647"/>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BC058C-0390-43CA-BA8E-2EBB2D7CDE0A}" type="datetimeFigureOut">
              <a:rPr lang="ru-RU" smtClean="0"/>
              <a:t>19.11.2025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0BC1BF-F423-4CD3-A158-959143473470}" type="slidenum">
              <a:rPr lang="ru-RU" smtClean="0"/>
              <a:t>‹#›</a:t>
            </a:fld>
            <a:endParaRPr lang="ru-RU"/>
          </a:p>
        </p:txBody>
      </p:sp>
    </p:spTree>
    <p:extLst>
      <p:ext uri="{BB962C8B-B14F-4D97-AF65-F5344CB8AC3E}">
        <p14:creationId xmlns:p14="http://schemas.microsoft.com/office/powerpoint/2010/main" val="47981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24" tIns="45712" rIns="91424" bIns="4571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24" tIns="45712" rIns="91424" bIns="4571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24" tIns="45712" rIns="91424" bIns="45712" rtlCol="0" anchor="ctr"/>
          <a:lstStyle>
            <a:lvl1pPr algn="l">
              <a:defRPr sz="1200">
                <a:solidFill>
                  <a:schemeClr val="tx1">
                    <a:tint val="75000"/>
                  </a:schemeClr>
                </a:solidFill>
              </a:defRPr>
            </a:lvl1pPr>
          </a:lstStyle>
          <a:p>
            <a:fld id="{E5BC058C-0390-43CA-BA8E-2EBB2D7CDE0A}" type="datetimeFigureOut">
              <a:rPr lang="ru-RU" smtClean="0"/>
              <a:t>19.11.2025</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24" tIns="45712" rIns="91424" bIns="45712" rtlCol="0" anchor="ctr"/>
          <a:lstStyle>
            <a:lvl1pPr algn="r">
              <a:defRPr sz="1200">
                <a:solidFill>
                  <a:schemeClr val="tx1">
                    <a:tint val="75000"/>
                  </a:schemeClr>
                </a:solidFill>
              </a:defRPr>
            </a:lvl1pPr>
          </a:lstStyle>
          <a:p>
            <a:fld id="{310BC1BF-F423-4CD3-A158-959143473470}" type="slidenum">
              <a:rPr lang="ru-RU" smtClean="0"/>
              <a:t>‹#›</a:t>
            </a:fld>
            <a:endParaRPr lang="ru-RU"/>
          </a:p>
        </p:txBody>
      </p:sp>
    </p:spTree>
    <p:extLst>
      <p:ext uri="{BB962C8B-B14F-4D97-AF65-F5344CB8AC3E}">
        <p14:creationId xmlns:p14="http://schemas.microsoft.com/office/powerpoint/2010/main" val="197378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20"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91422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5" indent="-285694" algn="l" defTabSz="91422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3" indent="-228552" algn="l" defTabSz="91422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0"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91"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6"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6"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4"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68570" tIns="34289" rIns="68570" bIns="34289"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68570" tIns="34289" rIns="68570" bIns="3428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4"/>
            <a:ext cx="2057400" cy="273844"/>
          </a:xfrm>
          <a:prstGeom prst="rect">
            <a:avLst/>
          </a:prstGeom>
        </p:spPr>
        <p:txBody>
          <a:bodyPr vert="horz" lIns="68570" tIns="34289" rIns="68570" bIns="34289" rtlCol="0" anchor="ctr"/>
          <a:lstStyle>
            <a:lvl1pPr algn="l">
              <a:defRPr sz="900">
                <a:solidFill>
                  <a:schemeClr val="tx1">
                    <a:tint val="75000"/>
                  </a:schemeClr>
                </a:solidFill>
              </a:defRPr>
            </a:lvl1pPr>
          </a:lstStyle>
          <a:p>
            <a:pPr defTabSz="685681"/>
            <a:fld id="{61C0462D-F126-4AE0-B24D-BEBEF2B180E7}" type="datetime1">
              <a:rPr lang="ru-RU" smtClean="0">
                <a:solidFill>
                  <a:prstClr val="black">
                    <a:tint val="75000"/>
                  </a:prstClr>
                </a:solidFill>
              </a:rPr>
              <a:pPr defTabSz="685681"/>
              <a:t>19.11.2025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4767264"/>
            <a:ext cx="3086100" cy="273844"/>
          </a:xfrm>
          <a:prstGeom prst="rect">
            <a:avLst/>
          </a:prstGeom>
        </p:spPr>
        <p:txBody>
          <a:bodyPr vert="horz" lIns="68570" tIns="34289" rIns="68570" bIns="34289" rtlCol="0" anchor="ctr"/>
          <a:lstStyle>
            <a:lvl1pPr algn="ctr">
              <a:defRPr sz="900">
                <a:solidFill>
                  <a:schemeClr val="tx1">
                    <a:tint val="75000"/>
                  </a:schemeClr>
                </a:solidFill>
              </a:defRPr>
            </a:lvl1pPr>
          </a:lstStyle>
          <a:p>
            <a:pPr defTabSz="685681"/>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4"/>
          </p:nvPr>
        </p:nvSpPr>
        <p:spPr>
          <a:xfrm>
            <a:off x="6457950" y="4767264"/>
            <a:ext cx="2057400" cy="273844"/>
          </a:xfrm>
          <a:prstGeom prst="rect">
            <a:avLst/>
          </a:prstGeom>
        </p:spPr>
        <p:txBody>
          <a:bodyPr vert="horz" lIns="68570" tIns="34289" rIns="68570" bIns="34289" rtlCol="0" anchor="ctr"/>
          <a:lstStyle>
            <a:lvl1pPr algn="r">
              <a:defRPr sz="900">
                <a:solidFill>
                  <a:schemeClr val="tx1">
                    <a:tint val="75000"/>
                  </a:schemeClr>
                </a:solidFill>
              </a:defRPr>
            </a:lvl1pPr>
          </a:lstStyle>
          <a:p>
            <a:pPr defTabSz="685681"/>
            <a:fld id="{9A03BD7A-B4C3-45D8-A1C7-2B3A926D6E92}" type="slidenum">
              <a:rPr lang="ru-RU" smtClean="0">
                <a:solidFill>
                  <a:prstClr val="black">
                    <a:tint val="75000"/>
                  </a:prstClr>
                </a:solidFill>
              </a:rPr>
              <a:pPr defTabSz="685681"/>
              <a:t>‹#›</a:t>
            </a:fld>
            <a:endParaRPr lang="ru-RU">
              <a:solidFill>
                <a:prstClr val="black">
                  <a:tint val="75000"/>
                </a:prstClr>
              </a:solidFill>
            </a:endParaRPr>
          </a:p>
        </p:txBody>
      </p:sp>
    </p:spTree>
    <p:extLst>
      <p:ext uri="{BB962C8B-B14F-4D97-AF65-F5344CB8AC3E}">
        <p14:creationId xmlns:p14="http://schemas.microsoft.com/office/powerpoint/2010/main" val="825687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68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2" indent="-171422" algn="l" defTabSz="68568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65" indent="-171422" algn="l" defTabSz="68568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02" indent="-171422" algn="l" defTabSz="68568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40"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79"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21"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5"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68574" tIns="34289" rIns="68574" bIns="34289"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68574" tIns="34289" rIns="68574" bIns="3428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4"/>
            <a:ext cx="2057400" cy="273844"/>
          </a:xfrm>
          <a:prstGeom prst="rect">
            <a:avLst/>
          </a:prstGeom>
        </p:spPr>
        <p:txBody>
          <a:bodyPr vert="horz" lIns="68574" tIns="34289" rIns="68574" bIns="34289" rtlCol="0" anchor="ctr"/>
          <a:lstStyle>
            <a:lvl1pPr algn="l">
              <a:defRPr sz="900">
                <a:solidFill>
                  <a:schemeClr val="tx1">
                    <a:tint val="75000"/>
                  </a:schemeClr>
                </a:solidFill>
              </a:defRPr>
            </a:lvl1pPr>
          </a:lstStyle>
          <a:p>
            <a:pPr defTabSz="685732"/>
            <a:fld id="{61C0462D-F126-4AE0-B24D-BEBEF2B180E7}" type="datetime1">
              <a:rPr lang="ru-RU" smtClean="0">
                <a:solidFill>
                  <a:prstClr val="black">
                    <a:tint val="75000"/>
                  </a:prstClr>
                </a:solidFill>
              </a:rPr>
              <a:pPr defTabSz="685732"/>
              <a:t>19.11.2025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4767264"/>
            <a:ext cx="30861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pPr defTabSz="685732"/>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4"/>
          </p:nvPr>
        </p:nvSpPr>
        <p:spPr>
          <a:xfrm>
            <a:off x="6457950" y="4767264"/>
            <a:ext cx="2057400" cy="273844"/>
          </a:xfrm>
          <a:prstGeom prst="rect">
            <a:avLst/>
          </a:prstGeom>
        </p:spPr>
        <p:txBody>
          <a:bodyPr vert="horz" lIns="68574" tIns="34289" rIns="68574" bIns="34289" rtlCol="0" anchor="ctr"/>
          <a:lstStyle>
            <a:lvl1pPr algn="r">
              <a:defRPr sz="900">
                <a:solidFill>
                  <a:schemeClr val="tx1">
                    <a:tint val="75000"/>
                  </a:schemeClr>
                </a:solidFill>
              </a:defRPr>
            </a:lvl1pPr>
          </a:lstStyle>
          <a:p>
            <a:pPr defTabSz="685732"/>
            <a:fld id="{9A03BD7A-B4C3-45D8-A1C7-2B3A926D6E92}" type="slidenum">
              <a:rPr lang="ru-RU" smtClean="0">
                <a:solidFill>
                  <a:prstClr val="black">
                    <a:tint val="75000"/>
                  </a:prstClr>
                </a:solidFill>
              </a:rPr>
              <a:pPr defTabSz="685732"/>
              <a:t>‹#›</a:t>
            </a:fld>
            <a:endParaRPr lang="ru-RU">
              <a:solidFill>
                <a:prstClr val="black">
                  <a:tint val="75000"/>
                </a:prstClr>
              </a:solidFill>
            </a:endParaRPr>
          </a:p>
        </p:txBody>
      </p:sp>
    </p:spTree>
    <p:extLst>
      <p:ext uri="{BB962C8B-B14F-4D97-AF65-F5344CB8AC3E}">
        <p14:creationId xmlns:p14="http://schemas.microsoft.com/office/powerpoint/2010/main" val="502649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61C0462D-F126-4AE0-B24D-BEBEF2B180E7}" type="datetime1">
              <a:rPr lang="ru-RU" smtClean="0">
                <a:solidFill>
                  <a:prstClr val="black">
                    <a:tint val="75000"/>
                  </a:prstClr>
                </a:solidFill>
              </a:rPr>
              <a:pPr defTabSz="685800"/>
              <a:t>19.11.2025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r>
              <a:rPr lang="en-US" smtClean="0">
                <a:solidFill>
                  <a:prstClr val="black">
                    <a:tint val="75000"/>
                  </a:prstClr>
                </a:solidFill>
              </a:rPr>
              <a:t>http://dvsschool.zz.mu/</a:t>
            </a:r>
            <a:endParaRPr lang="ru-RU">
              <a:solidFill>
                <a:prstClr val="black">
                  <a:tint val="75000"/>
                </a:prstClr>
              </a:solidFill>
            </a:endParaRPr>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9A03BD7A-B4C3-45D8-A1C7-2B3A926D6E92}"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3054908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23.xml"/><Relationship Id="rId7" Type="http://schemas.microsoft.com/office/2007/relationships/hdphoto" Target="../media/hdphoto10.wdp"/><Relationship Id="rId2" Type="http://schemas.openxmlformats.org/officeDocument/2006/relationships/image" Target="../media/image34.png"/><Relationship Id="rId1" Type="http://schemas.openxmlformats.org/officeDocument/2006/relationships/slideLayout" Target="../slideLayouts/slideLayout4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microsoft.com/office/2007/relationships/hdphoto" Target="../media/hdphoto11.wdp"/></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0.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0.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51.png"/><Relationship Id="rId7" Type="http://schemas.openxmlformats.org/officeDocument/2006/relationships/image" Target="../media/image310.png"/><Relationship Id="rId2" Type="http://schemas.openxmlformats.org/officeDocument/2006/relationships/image" Target="../media/image50.png"/><Relationship Id="rId1" Type="http://schemas.openxmlformats.org/officeDocument/2006/relationships/slideLayout" Target="../slideLayouts/slideLayout40.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810.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61.png"/><Relationship Id="rId1" Type="http://schemas.openxmlformats.org/officeDocument/2006/relationships/slideLayout" Target="../slideLayouts/slideLayout40.xml"/><Relationship Id="rId5" Type="http://schemas.openxmlformats.org/officeDocument/2006/relationships/image" Target="../media/image250.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0.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 Target="slide23.xml"/><Relationship Id="rId7" Type="http://schemas.openxmlformats.org/officeDocument/2006/relationships/image" Target="../media/image71.png"/><Relationship Id="rId2" Type="http://schemas.openxmlformats.org/officeDocument/2006/relationships/image" Target="../media/image34.png"/><Relationship Id="rId1" Type="http://schemas.openxmlformats.org/officeDocument/2006/relationships/slideLayout" Target="../slideLayouts/slideLayout40.xml"/><Relationship Id="rId6" Type="http://schemas.openxmlformats.org/officeDocument/2006/relationships/image" Target="../media/image70.png"/><Relationship Id="rId5" Type="http://schemas.openxmlformats.org/officeDocument/2006/relationships/image" Target="../media/image68.png"/><Relationship Id="rId10" Type="http://schemas.openxmlformats.org/officeDocument/2006/relationships/image" Target="../media/image74.png"/><Relationship Id="rId4" Type="http://schemas.openxmlformats.org/officeDocument/2006/relationships/image" Target="../media/image35.png"/><Relationship Id="rId9"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40.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image" Target="../media/image76.png"/><Relationship Id="rId1" Type="http://schemas.openxmlformats.org/officeDocument/2006/relationships/slideLayout" Target="../slideLayouts/slideLayout40.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0.png"/><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8.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9.png"/><Relationship Id="rId1" Type="http://schemas.openxmlformats.org/officeDocument/2006/relationships/slideLayout" Target="../slideLayouts/slideLayout18.xml"/><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6.png"/><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4.png"/><Relationship Id="rId1" Type="http://schemas.openxmlformats.org/officeDocument/2006/relationships/slideLayout" Target="../slideLayouts/slideLayout18.xml"/><Relationship Id="rId5" Type="http://schemas.openxmlformats.org/officeDocument/2006/relationships/image" Target="../media/image99.png"/><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00.png"/><Relationship Id="rId1" Type="http://schemas.openxmlformats.org/officeDocument/2006/relationships/slideLayout" Target="../slideLayouts/slideLayout18.xml"/><Relationship Id="rId6" Type="http://schemas.openxmlformats.org/officeDocument/2006/relationships/image" Target="../media/image96.png"/><Relationship Id="rId5" Type="http://schemas.openxmlformats.org/officeDocument/2006/relationships/image" Target="../media/image98.png"/><Relationship Id="rId4" Type="http://schemas.openxmlformats.org/officeDocument/2006/relationships/image" Target="../media/image101.png"/></Relationships>
</file>

<file path=ppt/slides/_rels/slide2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8.xml"/><Relationship Id="rId4" Type="http://schemas.openxmlformats.org/officeDocument/2006/relationships/image" Target="../media/image104.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9.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8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18.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030.png"/></Relationships>
</file>

<file path=ppt/slides/_rels/slide32.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18.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040.png"/></Relationships>
</file>

<file path=ppt/slides/_rels/slide33.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18.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050.png"/></Relationships>
</file>

<file path=ppt/slides/_rels/slide3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8.xml"/><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8.xml"/><Relationship Id="rId5" Type="http://schemas.openxmlformats.org/officeDocument/2006/relationships/image" Target="../media/image119.png"/><Relationship Id="rId4" Type="http://schemas.openxmlformats.org/officeDocument/2006/relationships/image" Target="../media/image1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11.png"/><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4.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4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40.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40.xml"/><Relationship Id="rId6" Type="http://schemas.openxmlformats.org/officeDocument/2006/relationships/image" Target="../media/image29.png"/><Relationship Id="rId5" Type="http://schemas.microsoft.com/office/2007/relationships/hdphoto" Target="../media/hdphoto7.wdp"/><Relationship Id="rId10" Type="http://schemas.openxmlformats.org/officeDocument/2006/relationships/image" Target="../media/image31.png"/><Relationship Id="rId4" Type="http://schemas.openxmlformats.org/officeDocument/2006/relationships/image" Target="../media/image28.png"/><Relationship Id="rId9"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8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183" y="796371"/>
            <a:ext cx="3131840" cy="38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959676" y="2166359"/>
            <a:ext cx="138564" cy="346249"/>
          </a:xfrm>
          <a:prstGeom prst="rect">
            <a:avLst/>
          </a:prstGeom>
          <a:noFill/>
        </p:spPr>
        <p:txBody>
          <a:bodyPr wrap="none" lIns="68580" tIns="34290" rIns="68580" bIns="34290" rtlCol="0">
            <a:spAutoFit/>
          </a:bodyPr>
          <a:lstStyle/>
          <a:p>
            <a:endParaRPr lang="ru-RU" dirty="0"/>
          </a:p>
        </p:txBody>
      </p:sp>
      <p:sp>
        <p:nvSpPr>
          <p:cNvPr id="2" name="Прямоугольник 1"/>
          <p:cNvSpPr/>
          <p:nvPr/>
        </p:nvSpPr>
        <p:spPr>
          <a:xfrm>
            <a:off x="1907704" y="292808"/>
            <a:ext cx="5147563" cy="369332"/>
          </a:xfrm>
          <a:prstGeom prst="rect">
            <a:avLst/>
          </a:prstGeom>
        </p:spPr>
        <p:txBody>
          <a:bodyPr wrap="none">
            <a:spAutoFit/>
          </a:bodyPr>
          <a:lstStyle/>
          <a:p>
            <a:r>
              <a:rPr lang="ru-RU" b="1" dirty="0" smtClean="0">
                <a:latin typeface="Courier New" pitchFamily="49" charset="0"/>
                <a:cs typeface="Courier New" pitchFamily="49" charset="0"/>
              </a:rPr>
              <a:t>Проводники в электростатическом поле</a:t>
            </a:r>
            <a:endParaRPr lang="ru-RU" b="1" dirty="0">
              <a:latin typeface="Courier New" pitchFamily="49" charset="0"/>
              <a:cs typeface="Courier New" pitchFamily="49" charset="0"/>
            </a:endParaRPr>
          </a:p>
        </p:txBody>
      </p:sp>
      <p:sp>
        <p:nvSpPr>
          <p:cNvPr id="3" name="Прямоугольник 2"/>
          <p:cNvSpPr/>
          <p:nvPr/>
        </p:nvSpPr>
        <p:spPr>
          <a:xfrm>
            <a:off x="323528" y="1720721"/>
            <a:ext cx="4572000" cy="1754326"/>
          </a:xfrm>
          <a:prstGeom prst="rect">
            <a:avLst/>
          </a:prstGeom>
        </p:spPr>
        <p:txBody>
          <a:bodyPr>
            <a:spAutoFit/>
          </a:bodyPr>
          <a:lstStyle/>
          <a:p>
            <a:pPr algn="just"/>
            <a:r>
              <a:rPr lang="ru-RU" b="1" dirty="0" smtClean="0">
                <a:latin typeface="Courier New" pitchFamily="49" charset="0"/>
                <a:cs typeface="Courier New" pitchFamily="49" charset="0"/>
              </a:rPr>
              <a:t>1.</a:t>
            </a:r>
            <a:r>
              <a:rPr lang="ru-RU" dirty="0" smtClean="0">
                <a:latin typeface="Courier New" pitchFamily="49" charset="0"/>
                <a:cs typeface="Courier New" pitchFamily="49" charset="0"/>
              </a:rPr>
              <a:t>Свободные электроны совершают тепловые движения.</a:t>
            </a:r>
          </a:p>
          <a:p>
            <a:pPr algn="just"/>
            <a:r>
              <a:rPr lang="ru-RU" b="1" dirty="0" smtClean="0">
                <a:latin typeface="Courier New" pitchFamily="49" charset="0"/>
                <a:cs typeface="Courier New" pitchFamily="49" charset="0"/>
              </a:rPr>
              <a:t>2.</a:t>
            </a:r>
            <a:r>
              <a:rPr lang="ru-RU" dirty="0" smtClean="0">
                <a:latin typeface="Courier New" pitchFamily="49" charset="0"/>
                <a:cs typeface="Courier New" pitchFamily="49" charset="0"/>
              </a:rPr>
              <a:t>Электростатическое поле внутри проводника равно 0, так как </a:t>
            </a:r>
            <a:r>
              <a:rPr lang="ru-RU" dirty="0" err="1" smtClean="0">
                <a:latin typeface="Courier New" pitchFamily="49" charset="0"/>
                <a:cs typeface="Courier New" pitchFamily="49" charset="0"/>
              </a:rPr>
              <a:t>Е</a:t>
            </a:r>
            <a:r>
              <a:rPr lang="ru-RU" baseline="-25000" dirty="0" err="1" smtClean="0">
                <a:latin typeface="Courier New" pitchFamily="49" charset="0"/>
                <a:cs typeface="Courier New" pitchFamily="49" charset="0"/>
              </a:rPr>
              <a:t>внутр</a:t>
            </a:r>
            <a:r>
              <a:rPr lang="ru-RU" dirty="0" smtClean="0">
                <a:latin typeface="Courier New" pitchFamily="49" charset="0"/>
                <a:cs typeface="Courier New" pitchFamily="49" charset="0"/>
              </a:rPr>
              <a:t> и </a:t>
            </a:r>
            <a:r>
              <a:rPr lang="ru-RU" dirty="0" err="1" smtClean="0">
                <a:latin typeface="Courier New" pitchFamily="49" charset="0"/>
                <a:cs typeface="Courier New" pitchFamily="49" charset="0"/>
              </a:rPr>
              <a:t>Е</a:t>
            </a:r>
            <a:r>
              <a:rPr lang="ru-RU" baseline="-25000" dirty="0" err="1" smtClean="0">
                <a:latin typeface="Courier New" pitchFamily="49" charset="0"/>
                <a:cs typeface="Courier New" pitchFamily="49" charset="0"/>
              </a:rPr>
              <a:t>внешн</a:t>
            </a:r>
            <a:r>
              <a:rPr lang="ru-RU" dirty="0" smtClean="0">
                <a:latin typeface="Courier New" pitchFamily="49" charset="0"/>
                <a:cs typeface="Courier New" pitchFamily="49" charset="0"/>
              </a:rPr>
              <a:t> равны по модулю, но противоположно направлены.</a:t>
            </a:r>
          </a:p>
        </p:txBody>
      </p:sp>
    </p:spTree>
    <p:extLst>
      <p:ext uri="{BB962C8B-B14F-4D97-AF65-F5344CB8AC3E}">
        <p14:creationId xmlns:p14="http://schemas.microsoft.com/office/powerpoint/2010/main" val="386705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p:cNvSpPr txBox="1"/>
          <p:nvPr/>
        </p:nvSpPr>
        <p:spPr>
          <a:xfrm>
            <a:off x="2959676" y="2166359"/>
            <a:ext cx="138564" cy="346249"/>
          </a:xfrm>
          <a:prstGeom prst="rect">
            <a:avLst/>
          </a:prstGeom>
          <a:noFill/>
        </p:spPr>
        <p:txBody>
          <a:bodyPr wrap="none" lIns="68580" tIns="34290" rIns="68580" bIns="34290" rtlCol="0">
            <a:spAutoFit/>
          </a:bodyPr>
          <a:lstStyle/>
          <a:p>
            <a:endParaRPr lang="ru-RU" dirty="0"/>
          </a:p>
        </p:txBody>
      </p:sp>
      <p:sp>
        <p:nvSpPr>
          <p:cNvPr id="4" name="Нижний колонтитул 3"/>
          <p:cNvSpPr>
            <a:spLocks noGrp="1"/>
          </p:cNvSpPr>
          <p:nvPr>
            <p:ph type="ftr" sz="quarter" idx="11"/>
          </p:nvPr>
        </p:nvSpPr>
        <p:spPr>
          <a:xfrm>
            <a:off x="3028949" y="4799919"/>
            <a:ext cx="3086100" cy="273844"/>
          </a:xfrm>
        </p:spPr>
        <p:txBody>
          <a:bodyPr/>
          <a:lstStyle/>
          <a:p>
            <a:r>
              <a:rPr lang="en-US" dirty="0" smtClean="0"/>
              <a:t>http://dvsschool.zz.mu/</a:t>
            </a:r>
            <a:endParaRPr lang="ru-RU" dirty="0"/>
          </a:p>
        </p:txBody>
      </p:sp>
      <p:sp>
        <p:nvSpPr>
          <p:cNvPr id="2" name="Прямоугольник 1"/>
          <p:cNvSpPr/>
          <p:nvPr/>
        </p:nvSpPr>
        <p:spPr>
          <a:xfrm>
            <a:off x="130130" y="411510"/>
            <a:ext cx="8838171" cy="923330"/>
          </a:xfrm>
          <a:prstGeom prst="rect">
            <a:avLst/>
          </a:prstGeom>
        </p:spPr>
        <p:txBody>
          <a:bodyPr wrap="square">
            <a:spAutoFit/>
          </a:bodyPr>
          <a:lstStyle/>
          <a:p>
            <a:pPr algn="ctr"/>
            <a:r>
              <a:rPr lang="ru-RU" b="1" dirty="0" smtClean="0">
                <a:latin typeface="Courier New" pitchFamily="49" charset="0"/>
                <a:cs typeface="Courier New" pitchFamily="49" charset="0"/>
              </a:rPr>
              <a:t>Электростатическая индукция</a:t>
            </a:r>
          </a:p>
          <a:p>
            <a:pPr indent="355600" algn="just"/>
            <a:r>
              <a:rPr lang="ru-RU" dirty="0" smtClean="0">
                <a:latin typeface="Courier New" pitchFamily="49" charset="0"/>
                <a:cs typeface="Courier New" pitchFamily="49" charset="0"/>
              </a:rPr>
              <a:t>Если разделить пластину пополам вдоль линии MN, то обе половины окажутся заряженными разноименными зарядами:</a:t>
            </a:r>
            <a:endParaRPr lang="ru-RU" dirty="0">
              <a:latin typeface="Courier New" pitchFamily="49" charset="0"/>
              <a:cs typeface="Courier New" pitchFamily="49"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019" y="1635646"/>
            <a:ext cx="656272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6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smtClean="0"/>
              <a:t>http://dvsschool.zz.mu/</a:t>
            </a:r>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912" y="191930"/>
            <a:ext cx="1201111" cy="435729"/>
          </a:xfrm>
          <a:prstGeom prst="rect">
            <a:avLst/>
          </a:prstGeom>
        </p:spPr>
      </p:pic>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6317" y="121778"/>
            <a:ext cx="336090" cy="336090"/>
          </a:xfrm>
          <a:prstGeom prst="rect">
            <a:avLst/>
          </a:prstGeom>
        </p:spPr>
      </p:pic>
      <p:sp>
        <p:nvSpPr>
          <p:cNvPr id="3" name="Прямоугольник 2"/>
          <p:cNvSpPr/>
          <p:nvPr/>
        </p:nvSpPr>
        <p:spPr>
          <a:xfrm>
            <a:off x="3090622" y="339502"/>
            <a:ext cx="3033523" cy="346249"/>
          </a:xfrm>
          <a:prstGeom prst="rect">
            <a:avLst/>
          </a:prstGeom>
        </p:spPr>
        <p:txBody>
          <a:bodyPr wrap="none" lIns="68580" tIns="34290" rIns="68580" bIns="34290">
            <a:spAutoFit/>
          </a:bodyPr>
          <a:lstStyle/>
          <a:p>
            <a:r>
              <a:rPr lang="ru-RU" b="1" dirty="0">
                <a:latin typeface="Courier New" pitchFamily="49" charset="0"/>
                <a:cs typeface="Courier New" pitchFamily="49" charset="0"/>
              </a:rPr>
              <a:t>Примеры решения задач</a:t>
            </a:r>
          </a:p>
        </p:txBody>
      </p:sp>
      <p:sp>
        <p:nvSpPr>
          <p:cNvPr id="7" name="Прямоугольник 6"/>
          <p:cNvSpPr/>
          <p:nvPr/>
        </p:nvSpPr>
        <p:spPr>
          <a:xfrm>
            <a:off x="126317" y="627659"/>
            <a:ext cx="8962135" cy="1177245"/>
          </a:xfrm>
          <a:prstGeom prst="rect">
            <a:avLst/>
          </a:prstGeom>
        </p:spPr>
        <p:txBody>
          <a:bodyPr wrap="square" lIns="68580" tIns="34290" rIns="68580" bIns="34290">
            <a:spAutoFit/>
          </a:bodyPr>
          <a:lstStyle/>
          <a:p>
            <a:pPr algn="just"/>
            <a:r>
              <a:rPr lang="ru-RU" dirty="0">
                <a:latin typeface="Courier New" pitchFamily="49" charset="0"/>
                <a:cs typeface="Courier New" pitchFamily="49" charset="0"/>
              </a:rPr>
              <a:t>1. Как надо изменить расстояние между двумя одинаковыми точечными зарядами, чтобы при помещении их из воздуха в масло с относительной диэлектрической проницаемостью 2 сила взаимодействия уменьшилась в 8 раз?</a:t>
            </a:r>
          </a:p>
        </p:txBody>
      </p:sp>
      <p:grpSp>
        <p:nvGrpSpPr>
          <p:cNvPr id="11" name="Группа 10"/>
          <p:cNvGrpSpPr/>
          <p:nvPr/>
        </p:nvGrpSpPr>
        <p:grpSpPr>
          <a:xfrm>
            <a:off x="194750" y="1903576"/>
            <a:ext cx="1873447" cy="2374607"/>
            <a:chOff x="270971" y="2144994"/>
            <a:chExt cx="2497929" cy="3166143"/>
          </a:xfrm>
        </p:grpSpPr>
        <p:pic>
          <p:nvPicPr>
            <p:cNvPr id="9" name="Рисунок 8"/>
            <p:cNvPicPr>
              <a:picLocks noChangeAspect="1"/>
            </p:cNvPicPr>
            <p:nvPr/>
          </p:nvPicPr>
          <p:blipFill>
            <a:blip r:embed="rId5"/>
            <a:stretch>
              <a:fillRect/>
            </a:stretch>
          </p:blipFill>
          <p:spPr>
            <a:xfrm>
              <a:off x="270971" y="2528517"/>
              <a:ext cx="2497929" cy="2782620"/>
            </a:xfrm>
            <a:prstGeom prst="rect">
              <a:avLst/>
            </a:prstGeom>
          </p:spPr>
        </p:pic>
        <p:sp>
          <p:nvSpPr>
            <p:cNvPr id="10" name="TextBox 9"/>
            <p:cNvSpPr txBox="1"/>
            <p:nvPr/>
          </p:nvSpPr>
          <p:spPr>
            <a:xfrm>
              <a:off x="392483" y="2144994"/>
              <a:ext cx="1126804" cy="553997"/>
            </a:xfrm>
            <a:prstGeom prst="rect">
              <a:avLst/>
            </a:prstGeom>
            <a:noFill/>
          </p:spPr>
          <p:txBody>
            <a:bodyPr wrap="none" rtlCol="0">
              <a:spAutoFit/>
            </a:bodyPr>
            <a:lstStyle/>
            <a:p>
              <a:r>
                <a:rPr lang="ru-RU" sz="2100" dirty="0"/>
                <a:t>Дано:</a:t>
              </a:r>
            </a:p>
          </p:txBody>
        </p:sp>
      </p:grpSp>
      <p:sp>
        <p:nvSpPr>
          <p:cNvPr id="12" name="TextBox 11"/>
          <p:cNvSpPr txBox="1"/>
          <p:nvPr/>
        </p:nvSpPr>
        <p:spPr>
          <a:xfrm>
            <a:off x="4633860" y="1927712"/>
            <a:ext cx="1433726" cy="392415"/>
          </a:xfrm>
          <a:prstGeom prst="rect">
            <a:avLst/>
          </a:prstGeom>
          <a:noFill/>
        </p:spPr>
        <p:txBody>
          <a:bodyPr wrap="none" lIns="68580" tIns="34290" rIns="68580" bIns="34290" rtlCol="0">
            <a:spAutoFit/>
          </a:bodyPr>
          <a:lstStyle/>
          <a:p>
            <a:r>
              <a:rPr lang="ru-RU" sz="2100" b="1" dirty="0">
                <a:latin typeface="Courier New" pitchFamily="49" charset="0"/>
                <a:cs typeface="Courier New" pitchFamily="49" charset="0"/>
              </a:rPr>
              <a:t>Решение:</a:t>
            </a:r>
          </a:p>
        </p:txBody>
      </p:sp>
      <p:sp>
        <p:nvSpPr>
          <p:cNvPr id="13" name="Прямоугольник 12"/>
          <p:cNvSpPr/>
          <p:nvPr/>
        </p:nvSpPr>
        <p:spPr>
          <a:xfrm>
            <a:off x="2140055" y="2307444"/>
            <a:ext cx="6512561" cy="623248"/>
          </a:xfrm>
          <a:prstGeom prst="rect">
            <a:avLst/>
          </a:prstGeom>
        </p:spPr>
        <p:txBody>
          <a:bodyPr wrap="square" lIns="68580" tIns="34290" rIns="68580" bIns="34290">
            <a:spAutoFit/>
          </a:bodyPr>
          <a:lstStyle/>
          <a:p>
            <a:pPr indent="268288"/>
            <a:r>
              <a:rPr lang="ru-RU" dirty="0">
                <a:latin typeface="Courier New" pitchFamily="49" charset="0"/>
                <a:cs typeface="Courier New" pitchFamily="49" charset="0"/>
              </a:rPr>
              <a:t>Сила взаимодействия точечных зарядов в воздухе определяется формулой:</a:t>
            </a:r>
          </a:p>
        </p:txBody>
      </p:sp>
      <p:pic>
        <p:nvPicPr>
          <p:cNvPr id="15" name="Рисунок 14"/>
          <p:cNvPicPr>
            <a:picLocks noChangeAspect="1"/>
          </p:cNvPicPr>
          <p:nvPr/>
        </p:nvPicPr>
        <p:blipFill>
          <a:blip r:embed="rId6">
            <a:extLst>
              <a:ext uri="{BEBA8EAE-BF5A-486C-A8C5-ECC9F3942E4B}">
                <a14:imgProps xmlns:a14="http://schemas.microsoft.com/office/drawing/2010/main">
                  <a14:imgLayer r:embed="rId7">
                    <a14:imgEffect>
                      <a14:brightnessContrast bright="-24000" contrast="64000"/>
                    </a14:imgEffect>
                  </a14:imgLayer>
                </a14:imgProps>
              </a:ext>
            </a:extLst>
          </a:blip>
          <a:stretch>
            <a:fillRect/>
          </a:stretch>
        </p:blipFill>
        <p:spPr>
          <a:xfrm>
            <a:off x="3904070" y="2959855"/>
            <a:ext cx="2487096" cy="692016"/>
          </a:xfrm>
          <a:prstGeom prst="rect">
            <a:avLst/>
          </a:prstGeom>
        </p:spPr>
      </p:pic>
      <p:grpSp>
        <p:nvGrpSpPr>
          <p:cNvPr id="18" name="Группа 17"/>
          <p:cNvGrpSpPr/>
          <p:nvPr/>
        </p:nvGrpSpPr>
        <p:grpSpPr>
          <a:xfrm>
            <a:off x="2182511" y="3580230"/>
            <a:ext cx="4346288" cy="1203321"/>
            <a:chOff x="711369" y="4623420"/>
            <a:chExt cx="5795051" cy="1604428"/>
          </a:xfrm>
        </p:grpSpPr>
        <p:sp>
          <p:nvSpPr>
            <p:cNvPr id="16" name="Прямоугольник 15"/>
            <p:cNvSpPr/>
            <p:nvPr/>
          </p:nvSpPr>
          <p:spPr>
            <a:xfrm>
              <a:off x="711369" y="4623420"/>
              <a:ext cx="2445969" cy="492443"/>
            </a:xfrm>
            <a:prstGeom prst="rect">
              <a:avLst/>
            </a:prstGeom>
          </p:spPr>
          <p:txBody>
            <a:bodyPr wrap="none">
              <a:spAutoFit/>
            </a:bodyPr>
            <a:lstStyle/>
            <a:p>
              <a:pPr indent="268288"/>
              <a:r>
                <a:rPr lang="ru-RU" dirty="0">
                  <a:latin typeface="Courier New" pitchFamily="49" charset="0"/>
                  <a:cs typeface="Courier New" pitchFamily="49" charset="0"/>
                </a:rPr>
                <a:t>а в масле:</a:t>
              </a:r>
            </a:p>
          </p:txBody>
        </p:sp>
        <p:pic>
          <p:nvPicPr>
            <p:cNvPr id="17" name="Рисунок 16"/>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79000"/>
                      </a14:imgEffect>
                    </a14:imgLayer>
                  </a14:imgProps>
                </a:ext>
              </a:extLst>
            </a:blip>
            <a:stretch>
              <a:fillRect/>
            </a:stretch>
          </p:blipFill>
          <p:spPr>
            <a:xfrm>
              <a:off x="2853408" y="5266529"/>
              <a:ext cx="3653012" cy="961319"/>
            </a:xfrm>
            <a:prstGeom prst="rect">
              <a:avLst/>
            </a:prstGeom>
          </p:spPr>
        </p:pic>
      </p:grpSp>
    </p:spTree>
    <p:extLst>
      <p:ext uri="{BB962C8B-B14F-4D97-AF65-F5344CB8AC3E}">
        <p14:creationId xmlns:p14="http://schemas.microsoft.com/office/powerpoint/2010/main" val="8741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786690"/>
            <a:ext cx="6390211" cy="346249"/>
          </a:xfrm>
          <a:prstGeom prst="rect">
            <a:avLst/>
          </a:prstGeom>
        </p:spPr>
        <p:txBody>
          <a:bodyPr wrap="none" lIns="68580" tIns="34290" rIns="68580" bIns="34290">
            <a:spAutoFit/>
          </a:bodyPr>
          <a:lstStyle/>
          <a:p>
            <a:r>
              <a:rPr lang="ru-RU" dirty="0">
                <a:latin typeface="Courier New" pitchFamily="49" charset="0"/>
                <a:cs typeface="Courier New" pitchFamily="49" charset="0"/>
              </a:rPr>
              <a:t>Так как по условию F</a:t>
            </a:r>
            <a:r>
              <a:rPr lang="ru-RU" baseline="-25000" dirty="0">
                <a:latin typeface="Courier New" pitchFamily="49" charset="0"/>
                <a:cs typeface="Courier New" pitchFamily="49" charset="0"/>
              </a:rPr>
              <a:t>1</a:t>
            </a:r>
            <a:r>
              <a:rPr lang="ru-RU" dirty="0">
                <a:latin typeface="Courier New" pitchFamily="49" charset="0"/>
                <a:cs typeface="Courier New" pitchFamily="49" charset="0"/>
              </a:rPr>
              <a:t> = 8F</a:t>
            </a:r>
            <a:r>
              <a:rPr lang="ru-RU" baseline="-25000" dirty="0">
                <a:latin typeface="Courier New" pitchFamily="49" charset="0"/>
                <a:cs typeface="Courier New" pitchFamily="49" charset="0"/>
              </a:rPr>
              <a:t>2</a:t>
            </a:r>
            <a:r>
              <a:rPr lang="ru-RU" dirty="0">
                <a:latin typeface="Courier New" pitchFamily="49" charset="0"/>
                <a:cs typeface="Courier New" pitchFamily="49" charset="0"/>
              </a:rPr>
              <a:t>, то можно записать</a:t>
            </a:r>
          </a:p>
        </p:txBody>
      </p:sp>
      <p:pic>
        <p:nvPicPr>
          <p:cNvPr id="8" name="Рисунок 7"/>
          <p:cNvPicPr>
            <a:picLocks noChangeAspect="1"/>
          </p:cNvPicPr>
          <p:nvPr/>
        </p:nvPicPr>
        <p:blipFill>
          <a:blip r:embed="rId2"/>
          <a:stretch>
            <a:fillRect/>
          </a:stretch>
        </p:blipFill>
        <p:spPr>
          <a:xfrm>
            <a:off x="2803922" y="1203598"/>
            <a:ext cx="3457575" cy="571500"/>
          </a:xfrm>
          <a:prstGeom prst="rect">
            <a:avLst/>
          </a:prstGeom>
        </p:spPr>
      </p:pic>
      <p:sp>
        <p:nvSpPr>
          <p:cNvPr id="14" name="Прямоугольник 13"/>
          <p:cNvSpPr/>
          <p:nvPr/>
        </p:nvSpPr>
        <p:spPr>
          <a:xfrm>
            <a:off x="1147580" y="1851670"/>
            <a:ext cx="4412105" cy="346249"/>
          </a:xfrm>
          <a:prstGeom prst="rect">
            <a:avLst/>
          </a:prstGeom>
        </p:spPr>
        <p:txBody>
          <a:bodyPr wrap="none" lIns="68580" tIns="34290" rIns="68580" bIns="34290">
            <a:spAutoFit/>
          </a:bodyPr>
          <a:lstStyle/>
          <a:p>
            <a:r>
              <a:rPr lang="ru-RU" dirty="0">
                <a:latin typeface="Courier New" pitchFamily="49" charset="0"/>
                <a:cs typeface="Courier New" pitchFamily="49" charset="0"/>
              </a:rPr>
              <a:t>Произведя сокращения, </a:t>
            </a:r>
            <a:r>
              <a:rPr lang="ru-RU" dirty="0" smtClean="0">
                <a:latin typeface="Courier New" pitchFamily="49" charset="0"/>
                <a:cs typeface="Courier New" pitchFamily="49" charset="0"/>
              </a:rPr>
              <a:t>получаем:</a:t>
            </a:r>
            <a:endParaRPr lang="ru-RU" dirty="0">
              <a:latin typeface="Courier New" pitchFamily="49" charset="0"/>
              <a:cs typeface="Courier New" pitchFamily="49" charset="0"/>
            </a:endParaRPr>
          </a:p>
        </p:txBody>
      </p:sp>
      <p:pic>
        <p:nvPicPr>
          <p:cNvPr id="19" name="Рисунок 18"/>
          <p:cNvPicPr>
            <a:picLocks noChangeAspect="1"/>
          </p:cNvPicPr>
          <p:nvPr/>
        </p:nvPicPr>
        <p:blipFill>
          <a:blip r:embed="rId3"/>
          <a:stretch>
            <a:fillRect/>
          </a:stretch>
        </p:blipFill>
        <p:spPr>
          <a:xfrm>
            <a:off x="3261121" y="2355726"/>
            <a:ext cx="2543175" cy="464344"/>
          </a:xfrm>
          <a:prstGeom prst="rect">
            <a:avLst/>
          </a:prstGeom>
        </p:spPr>
      </p:pic>
      <p:sp>
        <p:nvSpPr>
          <p:cNvPr id="20" name="Прямоугольник 19"/>
          <p:cNvSpPr/>
          <p:nvPr/>
        </p:nvSpPr>
        <p:spPr>
          <a:xfrm>
            <a:off x="1187624" y="2931790"/>
            <a:ext cx="1103507" cy="346249"/>
          </a:xfrm>
          <a:prstGeom prst="rect">
            <a:avLst/>
          </a:prstGeom>
        </p:spPr>
        <p:txBody>
          <a:bodyPr wrap="none" lIns="68580" tIns="34290" rIns="68580" bIns="34290">
            <a:spAutoFit/>
          </a:bodyPr>
          <a:lstStyle/>
          <a:p>
            <a:r>
              <a:rPr lang="ru-RU" dirty="0" smtClean="0">
                <a:latin typeface="Courier New" pitchFamily="49" charset="0"/>
                <a:cs typeface="Courier New" pitchFamily="49" charset="0"/>
              </a:rPr>
              <a:t>Отсюда:</a:t>
            </a:r>
            <a:endParaRPr lang="ru-RU" dirty="0">
              <a:latin typeface="Courier New" pitchFamily="49" charset="0"/>
              <a:cs typeface="Courier New" pitchFamily="49" charset="0"/>
            </a:endParaRPr>
          </a:p>
        </p:txBody>
      </p:sp>
      <p:pic>
        <p:nvPicPr>
          <p:cNvPr id="21" name="Рисунок 20"/>
          <p:cNvPicPr>
            <a:picLocks noChangeAspect="1"/>
          </p:cNvPicPr>
          <p:nvPr/>
        </p:nvPicPr>
        <p:blipFill>
          <a:blip r:embed="rId4"/>
          <a:stretch>
            <a:fillRect/>
          </a:stretch>
        </p:blipFill>
        <p:spPr>
          <a:xfrm>
            <a:off x="3203848" y="3219822"/>
            <a:ext cx="2521744" cy="521494"/>
          </a:xfrm>
          <a:prstGeom prst="rect">
            <a:avLst/>
          </a:prstGeom>
        </p:spPr>
      </p:pic>
      <p:pic>
        <p:nvPicPr>
          <p:cNvPr id="22" name="Рисунок 21"/>
          <p:cNvPicPr>
            <a:picLocks noChangeAspect="1"/>
          </p:cNvPicPr>
          <p:nvPr/>
        </p:nvPicPr>
        <p:blipFill>
          <a:blip r:embed="rId5"/>
          <a:stretch>
            <a:fillRect/>
          </a:stretch>
        </p:blipFill>
        <p:spPr>
          <a:xfrm>
            <a:off x="2614651" y="3867894"/>
            <a:ext cx="3536156" cy="485775"/>
          </a:xfrm>
          <a:prstGeom prst="rect">
            <a:avLst/>
          </a:prstGeom>
        </p:spPr>
      </p:pic>
      <p:sp>
        <p:nvSpPr>
          <p:cNvPr id="23" name="Прямоугольник 22"/>
          <p:cNvSpPr/>
          <p:nvPr/>
        </p:nvSpPr>
        <p:spPr>
          <a:xfrm>
            <a:off x="1147580" y="4428278"/>
            <a:ext cx="7996420" cy="346249"/>
          </a:xfrm>
          <a:prstGeom prst="rect">
            <a:avLst/>
          </a:prstGeom>
        </p:spPr>
        <p:txBody>
          <a:bodyPr wrap="none" lIns="68580" tIns="34290" rIns="68580" bIns="34290">
            <a:spAutoFit/>
          </a:bodyPr>
          <a:lstStyle/>
          <a:p>
            <a:r>
              <a:rPr lang="ru-RU" b="1" dirty="0">
                <a:latin typeface="Courier New" pitchFamily="49" charset="0"/>
                <a:cs typeface="Courier New" pitchFamily="49" charset="0"/>
              </a:rPr>
              <a:t>Ответ: </a:t>
            </a:r>
            <a:r>
              <a:rPr lang="ru-RU" dirty="0">
                <a:latin typeface="Courier New" pitchFamily="49" charset="0"/>
                <a:cs typeface="Courier New" pitchFamily="49" charset="0"/>
              </a:rPr>
              <a:t>Расстояние между зарядами надо увеличить в 2 раза.</a:t>
            </a:r>
          </a:p>
        </p:txBody>
      </p:sp>
    </p:spTree>
    <p:extLst>
      <p:ext uri="{BB962C8B-B14F-4D97-AF65-F5344CB8AC3E}">
        <p14:creationId xmlns:p14="http://schemas.microsoft.com/office/powerpoint/2010/main" val="38835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22624" y="411510"/>
            <a:ext cx="8771458" cy="900247"/>
          </a:xfrm>
          <a:prstGeom prst="rect">
            <a:avLst/>
          </a:prstGeom>
        </p:spPr>
        <p:txBody>
          <a:bodyPr wrap="square" lIns="68580" tIns="34290" rIns="68580" bIns="34290">
            <a:spAutoFit/>
          </a:bodyPr>
          <a:lstStyle/>
          <a:p>
            <a:pPr algn="just"/>
            <a:r>
              <a:rPr lang="ru-RU" b="1" dirty="0">
                <a:latin typeface="Courier New" pitchFamily="49" charset="0"/>
                <a:cs typeface="Courier New" pitchFamily="49" charset="0"/>
              </a:rPr>
              <a:t>2. </a:t>
            </a:r>
            <a:r>
              <a:rPr lang="ru-RU" dirty="0">
                <a:latin typeface="Courier New" pitchFamily="49" charset="0"/>
                <a:cs typeface="Courier New" pitchFamily="49" charset="0"/>
              </a:rPr>
              <a:t>Как изменится сила взаимодействия двух одинаковых маленьких шариков с зарядами +12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 и —24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 если их привести в соприкосновение, а затем развести на прежнее расстояние?</a:t>
            </a:r>
          </a:p>
        </p:txBody>
      </p:sp>
      <p:grpSp>
        <p:nvGrpSpPr>
          <p:cNvPr id="16" name="Группа 15"/>
          <p:cNvGrpSpPr/>
          <p:nvPr/>
        </p:nvGrpSpPr>
        <p:grpSpPr>
          <a:xfrm>
            <a:off x="62563" y="1324435"/>
            <a:ext cx="3141285" cy="1823379"/>
            <a:chOff x="83418" y="1698349"/>
            <a:chExt cx="6191250" cy="3231283"/>
          </a:xfrm>
        </p:grpSpPr>
        <p:pic>
          <p:nvPicPr>
            <p:cNvPr id="13" name="Рисунок 12"/>
            <p:cNvPicPr>
              <a:picLocks noChangeAspect="1"/>
            </p:cNvPicPr>
            <p:nvPr/>
          </p:nvPicPr>
          <p:blipFill>
            <a:blip r:embed="rId2"/>
            <a:stretch>
              <a:fillRect/>
            </a:stretch>
          </p:blipFill>
          <p:spPr>
            <a:xfrm>
              <a:off x="83418" y="2405507"/>
              <a:ext cx="6191250" cy="2524125"/>
            </a:xfrm>
            <a:prstGeom prst="rect">
              <a:avLst/>
            </a:prstGeom>
          </p:spPr>
        </p:pic>
        <p:sp>
          <p:nvSpPr>
            <p:cNvPr id="15" name="TextBox 14"/>
            <p:cNvSpPr txBox="1"/>
            <p:nvPr/>
          </p:nvSpPr>
          <p:spPr>
            <a:xfrm>
              <a:off x="202957" y="1698349"/>
              <a:ext cx="1574017" cy="654508"/>
            </a:xfrm>
            <a:prstGeom prst="rect">
              <a:avLst/>
            </a:prstGeom>
            <a:noFill/>
          </p:spPr>
          <p:txBody>
            <a:bodyPr wrap="none" rtlCol="0">
              <a:spAutoFit/>
            </a:bodyPr>
            <a:lstStyle/>
            <a:p>
              <a:r>
                <a:rPr lang="ru-RU" b="1" dirty="0">
                  <a:latin typeface="Courier New" pitchFamily="49" charset="0"/>
                  <a:cs typeface="Courier New" pitchFamily="49" charset="0"/>
                </a:rPr>
                <a:t>Дано</a:t>
              </a:r>
              <a:r>
                <a:rPr lang="ru-RU" dirty="0"/>
                <a:t>:</a:t>
              </a:r>
            </a:p>
          </p:txBody>
        </p:sp>
      </p:grpSp>
      <p:sp>
        <p:nvSpPr>
          <p:cNvPr id="17" name="TextBox 16"/>
          <p:cNvSpPr txBox="1"/>
          <p:nvPr/>
        </p:nvSpPr>
        <p:spPr>
          <a:xfrm>
            <a:off x="6012160" y="1311020"/>
            <a:ext cx="1185261" cy="438582"/>
          </a:xfrm>
          <a:prstGeom prst="rect">
            <a:avLst/>
          </a:prstGeom>
          <a:noFill/>
        </p:spPr>
        <p:txBody>
          <a:bodyPr wrap="none" lIns="68580" tIns="34290" rIns="68580" bIns="34290" rtlCol="0">
            <a:spAutoFit/>
          </a:bodyPr>
          <a:lstStyle/>
          <a:p>
            <a:r>
              <a:rPr lang="ru-RU" b="1" dirty="0">
                <a:latin typeface="Courier New" pitchFamily="49" charset="0"/>
                <a:cs typeface="Courier New" pitchFamily="49" charset="0"/>
              </a:rPr>
              <a:t>Решение</a:t>
            </a:r>
            <a:r>
              <a:rPr lang="ru-RU" sz="2400" dirty="0"/>
              <a:t>:</a:t>
            </a:r>
          </a:p>
        </p:txBody>
      </p:sp>
      <p:sp>
        <p:nvSpPr>
          <p:cNvPr id="18" name="Прямоугольник 17"/>
          <p:cNvSpPr/>
          <p:nvPr/>
        </p:nvSpPr>
        <p:spPr>
          <a:xfrm>
            <a:off x="3347864" y="1757108"/>
            <a:ext cx="5546218" cy="623248"/>
          </a:xfrm>
          <a:prstGeom prst="rect">
            <a:avLst/>
          </a:prstGeom>
        </p:spPr>
        <p:txBody>
          <a:bodyPr wrap="square" lIns="68580" tIns="34290" rIns="68580" bIns="34290">
            <a:spAutoFit/>
          </a:bodyPr>
          <a:lstStyle/>
          <a:p>
            <a:pPr indent="355600"/>
            <a:r>
              <a:rPr lang="ru-RU" dirty="0" smtClean="0">
                <a:latin typeface="Courier New" pitchFamily="49" charset="0"/>
                <a:cs typeface="Courier New" pitchFamily="49" charset="0"/>
              </a:rPr>
              <a:t>Сила </a:t>
            </a:r>
            <a:r>
              <a:rPr lang="ru-RU" dirty="0">
                <a:latin typeface="Courier New" pitchFamily="49" charset="0"/>
                <a:cs typeface="Courier New" pitchFamily="49" charset="0"/>
              </a:rPr>
              <a:t>взаимодействия шариков до соприкосновения равна:</a:t>
            </a:r>
          </a:p>
        </p:txBody>
      </p:sp>
      <p:pic>
        <p:nvPicPr>
          <p:cNvPr id="24" name="Рисунок 23"/>
          <p:cNvPicPr>
            <a:picLocks noChangeAspect="1"/>
          </p:cNvPicPr>
          <p:nvPr/>
        </p:nvPicPr>
        <p:blipFill>
          <a:blip r:embed="rId3"/>
          <a:stretch>
            <a:fillRect/>
          </a:stretch>
        </p:blipFill>
        <p:spPr>
          <a:xfrm>
            <a:off x="5076056" y="2380356"/>
            <a:ext cx="2671763" cy="535781"/>
          </a:xfrm>
          <a:prstGeom prst="rect">
            <a:avLst/>
          </a:prstGeom>
        </p:spPr>
      </p:pic>
      <p:sp>
        <p:nvSpPr>
          <p:cNvPr id="25" name="Прямоугольник 24"/>
          <p:cNvSpPr/>
          <p:nvPr/>
        </p:nvSpPr>
        <p:spPr>
          <a:xfrm>
            <a:off x="3347864" y="2911254"/>
            <a:ext cx="5688632" cy="1177245"/>
          </a:xfrm>
          <a:prstGeom prst="rect">
            <a:avLst/>
          </a:prstGeom>
        </p:spPr>
        <p:txBody>
          <a:bodyPr wrap="square" lIns="68580" tIns="34290" rIns="68580" bIns="34290">
            <a:spAutoFit/>
          </a:bodyPr>
          <a:lstStyle/>
          <a:p>
            <a:pPr indent="355600"/>
            <a:r>
              <a:rPr lang="ru-RU" dirty="0" smtClean="0">
                <a:latin typeface="Courier New" pitchFamily="49" charset="0"/>
                <a:cs typeface="Courier New" pitchFamily="49" charset="0"/>
              </a:rPr>
              <a:t>В </a:t>
            </a:r>
            <a:r>
              <a:rPr lang="ru-RU" dirty="0">
                <a:latin typeface="Courier New" pitchFamily="49" charset="0"/>
                <a:cs typeface="Courier New" pitchFamily="49" charset="0"/>
              </a:rPr>
              <a:t>соответствии с законом сохранения заряда, их общий заряд до соприкосновения равен сумме их зарядов после соприкосновения:</a:t>
            </a:r>
          </a:p>
        </p:txBody>
      </p:sp>
      <p:pic>
        <p:nvPicPr>
          <p:cNvPr id="26" name="Рисунок 25"/>
          <p:cNvPicPr>
            <a:picLocks noChangeAspect="1"/>
          </p:cNvPicPr>
          <p:nvPr/>
        </p:nvPicPr>
        <p:blipFill>
          <a:blip r:embed="rId4"/>
          <a:stretch>
            <a:fillRect/>
          </a:stretch>
        </p:blipFill>
        <p:spPr>
          <a:xfrm>
            <a:off x="3766877" y="4209843"/>
            <a:ext cx="4850606" cy="471488"/>
          </a:xfrm>
          <a:prstGeom prst="rect">
            <a:avLst/>
          </a:prstGeom>
        </p:spPr>
      </p:pic>
    </p:spTree>
    <p:extLst>
      <p:ext uri="{BB962C8B-B14F-4D97-AF65-F5344CB8AC3E}">
        <p14:creationId xmlns:p14="http://schemas.microsoft.com/office/powerpoint/2010/main" val="69646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2"/>
          <a:stretch>
            <a:fillRect/>
          </a:stretch>
        </p:blipFill>
        <p:spPr>
          <a:xfrm>
            <a:off x="2025350" y="339502"/>
            <a:ext cx="4850606" cy="471488"/>
          </a:xfrm>
          <a:prstGeom prst="rect">
            <a:avLst/>
          </a:prstGeom>
        </p:spPr>
      </p:pic>
      <p:sp>
        <p:nvSpPr>
          <p:cNvPr id="2" name="Прямоугольник 1"/>
          <p:cNvSpPr/>
          <p:nvPr/>
        </p:nvSpPr>
        <p:spPr>
          <a:xfrm>
            <a:off x="634632" y="812324"/>
            <a:ext cx="7582845" cy="346249"/>
          </a:xfrm>
          <a:prstGeom prst="rect">
            <a:avLst/>
          </a:prstGeom>
        </p:spPr>
        <p:txBody>
          <a:bodyPr wrap="none" lIns="68580" tIns="34290" rIns="68580" bIns="34290">
            <a:spAutoFit/>
          </a:bodyPr>
          <a:lstStyle/>
          <a:p>
            <a:r>
              <a:rPr lang="ru-RU" dirty="0">
                <a:latin typeface="Courier New" pitchFamily="49" charset="0"/>
                <a:cs typeface="Courier New" pitchFamily="49" charset="0"/>
              </a:rPr>
              <a:t>q — заряд каждого из шариков после их контакта. Отсюда</a:t>
            </a:r>
          </a:p>
        </p:txBody>
      </p:sp>
      <p:pic>
        <p:nvPicPr>
          <p:cNvPr id="8" name="Рисунок 7"/>
          <p:cNvPicPr>
            <a:picLocks noChangeAspect="1"/>
          </p:cNvPicPr>
          <p:nvPr/>
        </p:nvPicPr>
        <p:blipFill>
          <a:blip r:embed="rId3"/>
          <a:stretch>
            <a:fillRect/>
          </a:stretch>
        </p:blipFill>
        <p:spPr>
          <a:xfrm>
            <a:off x="3347864" y="1158573"/>
            <a:ext cx="2293144" cy="371475"/>
          </a:xfrm>
          <a:prstGeom prst="rect">
            <a:avLst/>
          </a:prstGeom>
        </p:spPr>
      </p:pic>
      <p:sp>
        <p:nvSpPr>
          <p:cNvPr id="9" name="Прямоугольник 8"/>
          <p:cNvSpPr/>
          <p:nvPr/>
        </p:nvSpPr>
        <p:spPr>
          <a:xfrm>
            <a:off x="228600" y="1707654"/>
            <a:ext cx="8701238" cy="346249"/>
          </a:xfrm>
          <a:prstGeom prst="rect">
            <a:avLst/>
          </a:prstGeom>
        </p:spPr>
        <p:txBody>
          <a:bodyPr wrap="square" lIns="68580" tIns="34290" rIns="68580" bIns="34290">
            <a:spAutoFit/>
          </a:bodyPr>
          <a:lstStyle/>
          <a:p>
            <a:r>
              <a:rPr lang="ru-RU" dirty="0">
                <a:latin typeface="Courier New" pitchFamily="49" charset="0"/>
                <a:cs typeface="Courier New" pitchFamily="49" charset="0"/>
              </a:rPr>
              <a:t>Сила взаимодействия шариков после соприкосновения равна</a:t>
            </a:r>
          </a:p>
        </p:txBody>
      </p:sp>
      <p:pic>
        <p:nvPicPr>
          <p:cNvPr id="10" name="Рисунок 9"/>
          <p:cNvPicPr>
            <a:picLocks noChangeAspect="1"/>
          </p:cNvPicPr>
          <p:nvPr/>
        </p:nvPicPr>
        <p:blipFill>
          <a:blip r:embed="rId4"/>
          <a:stretch>
            <a:fillRect/>
          </a:stretch>
        </p:blipFill>
        <p:spPr>
          <a:xfrm>
            <a:off x="2200275" y="2100630"/>
            <a:ext cx="4743450" cy="507206"/>
          </a:xfrm>
          <a:prstGeom prst="rect">
            <a:avLst/>
          </a:prstGeom>
        </p:spPr>
      </p:pic>
      <p:sp>
        <p:nvSpPr>
          <p:cNvPr id="11" name="Прямоугольник 10"/>
          <p:cNvSpPr/>
          <p:nvPr/>
        </p:nvSpPr>
        <p:spPr>
          <a:xfrm>
            <a:off x="272707" y="2677709"/>
            <a:ext cx="7031412" cy="346249"/>
          </a:xfrm>
          <a:prstGeom prst="rect">
            <a:avLst/>
          </a:prstGeom>
        </p:spPr>
        <p:txBody>
          <a:bodyPr wrap="none" lIns="68580" tIns="34290" rIns="68580" bIns="34290">
            <a:spAutoFit/>
          </a:bodyPr>
          <a:lstStyle/>
          <a:p>
            <a:r>
              <a:rPr lang="ru-RU" dirty="0">
                <a:latin typeface="Courier New" pitchFamily="49" charset="0"/>
                <a:cs typeface="Courier New" pitchFamily="49" charset="0"/>
              </a:rPr>
              <a:t>Найдем, как изменится сила взаимодействия шариков:</a:t>
            </a:r>
          </a:p>
        </p:txBody>
      </p:sp>
      <p:pic>
        <p:nvPicPr>
          <p:cNvPr id="12" name="Рисунок 11"/>
          <p:cNvPicPr>
            <a:picLocks noChangeAspect="1"/>
          </p:cNvPicPr>
          <p:nvPr/>
        </p:nvPicPr>
        <p:blipFill>
          <a:blip r:embed="rId5"/>
          <a:stretch>
            <a:fillRect/>
          </a:stretch>
        </p:blipFill>
        <p:spPr>
          <a:xfrm>
            <a:off x="2297950" y="3093832"/>
            <a:ext cx="4521994" cy="521494"/>
          </a:xfrm>
          <a:prstGeom prst="rect">
            <a:avLst/>
          </a:prstGeom>
        </p:spPr>
      </p:pic>
      <p:pic>
        <p:nvPicPr>
          <p:cNvPr id="14" name="Рисунок 13"/>
          <p:cNvPicPr>
            <a:picLocks noChangeAspect="1"/>
          </p:cNvPicPr>
          <p:nvPr/>
        </p:nvPicPr>
        <p:blipFill>
          <a:blip r:embed="rId6"/>
          <a:stretch>
            <a:fillRect/>
          </a:stretch>
        </p:blipFill>
        <p:spPr>
          <a:xfrm>
            <a:off x="3555249" y="3601038"/>
            <a:ext cx="2007394" cy="428625"/>
          </a:xfrm>
          <a:prstGeom prst="rect">
            <a:avLst/>
          </a:prstGeom>
        </p:spPr>
      </p:pic>
      <p:sp>
        <p:nvSpPr>
          <p:cNvPr id="19" name="Прямоугольник 18"/>
          <p:cNvSpPr/>
          <p:nvPr/>
        </p:nvSpPr>
        <p:spPr>
          <a:xfrm>
            <a:off x="2416418" y="4175895"/>
            <a:ext cx="6745304" cy="623248"/>
          </a:xfrm>
          <a:prstGeom prst="rect">
            <a:avLst/>
          </a:prstGeom>
        </p:spPr>
        <p:txBody>
          <a:bodyPr wrap="square" lIns="68580" tIns="34290" rIns="68580" bIns="34290">
            <a:spAutoFit/>
          </a:bodyPr>
          <a:lstStyle/>
          <a:p>
            <a:r>
              <a:rPr lang="ru-RU" b="1" dirty="0">
                <a:latin typeface="Courier New" pitchFamily="49" charset="0"/>
                <a:cs typeface="Courier New" pitchFamily="49" charset="0"/>
              </a:rPr>
              <a:t>Ответ: </a:t>
            </a:r>
            <a:r>
              <a:rPr lang="ru-RU" dirty="0">
                <a:latin typeface="Courier New" pitchFamily="49" charset="0"/>
                <a:cs typeface="Courier New" pitchFamily="49" charset="0"/>
              </a:rPr>
              <a:t>Сила взаимодействия заряженных шариков после соприкосновения уменьшится в 8 раз</a:t>
            </a:r>
            <a:r>
              <a:rPr lang="ru-RU" dirty="0"/>
              <a:t>.</a:t>
            </a:r>
          </a:p>
        </p:txBody>
      </p:sp>
    </p:spTree>
    <p:extLst>
      <p:ext uri="{BB962C8B-B14F-4D97-AF65-F5344CB8AC3E}">
        <p14:creationId xmlns:p14="http://schemas.microsoft.com/office/powerpoint/2010/main" val="232134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a:extLst>
              <a:ext uri="{FF2B5EF4-FFF2-40B4-BE49-F238E27FC236}">
                <a16:creationId xmlns="" xmlns:a16="http://schemas.microsoft.com/office/drawing/2014/main" id="{772B479B-1112-43F4-870B-0BC19462E3BB}"/>
              </a:ext>
            </a:extLst>
          </p:cNvPr>
          <p:cNvSpPr/>
          <p:nvPr/>
        </p:nvSpPr>
        <p:spPr>
          <a:xfrm>
            <a:off x="4180493" y="794100"/>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36" name="Овал 35">
            <a:extLst>
              <a:ext uri="{FF2B5EF4-FFF2-40B4-BE49-F238E27FC236}">
                <a16:creationId xmlns="" xmlns:a16="http://schemas.microsoft.com/office/drawing/2014/main" id="{B8EE9A7D-FF53-4C45-A9AA-B2D518423F35}"/>
              </a:ext>
            </a:extLst>
          </p:cNvPr>
          <p:cNvSpPr/>
          <p:nvPr/>
        </p:nvSpPr>
        <p:spPr>
          <a:xfrm>
            <a:off x="2051720" y="2946420"/>
            <a:ext cx="254320" cy="251957"/>
          </a:xfrm>
          <a:prstGeom prst="ellipse">
            <a:avLst/>
          </a:prstGeom>
          <a:gradFill>
            <a:gsLst>
              <a:gs pos="100000">
                <a:schemeClr val="accent1">
                  <a:lumMod val="20000"/>
                  <a:lumOff val="80000"/>
                </a:schemeClr>
              </a:gs>
              <a:gs pos="0">
                <a:schemeClr val="accent1">
                  <a:lumMod val="50000"/>
                </a:schemeClr>
              </a:gs>
              <a:gs pos="19000">
                <a:schemeClr val="accent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37" name="Прямоугольник 36">
            <a:extLst>
              <a:ext uri="{FF2B5EF4-FFF2-40B4-BE49-F238E27FC236}">
                <a16:creationId xmlns="" xmlns:a16="http://schemas.microsoft.com/office/drawing/2014/main" id="{4CCAB450-7ECF-46EB-B9F3-25A0DBCB319F}"/>
              </a:ext>
            </a:extLst>
          </p:cNvPr>
          <p:cNvSpPr/>
          <p:nvPr/>
        </p:nvSpPr>
        <p:spPr>
          <a:xfrm>
            <a:off x="4180493" y="2590896"/>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41" name="Прямоугольник 40">
            <a:extLst>
              <a:ext uri="{FF2B5EF4-FFF2-40B4-BE49-F238E27FC236}">
                <a16:creationId xmlns="" xmlns:a16="http://schemas.microsoft.com/office/drawing/2014/main" id="{BD0F0A35-5663-4901-A6CC-6E86D50D8376}"/>
              </a:ext>
            </a:extLst>
          </p:cNvPr>
          <p:cNvSpPr/>
          <p:nvPr/>
        </p:nvSpPr>
        <p:spPr>
          <a:xfrm>
            <a:off x="655481" y="2600040"/>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mc:AlternateContent xmlns:mc="http://schemas.openxmlformats.org/markup-compatibility/2006" xmlns:a14="http://schemas.microsoft.com/office/drawing/2010/main">
        <mc:Choice Requires="a14">
          <p:sp>
            <p:nvSpPr>
              <p:cNvPr id="65" name="TextBox 64">
                <a:extLst>
                  <a:ext uri="{FF2B5EF4-FFF2-40B4-BE49-F238E27FC236}">
                    <a16:creationId xmlns="" xmlns:a16="http://schemas.microsoft.com/office/drawing/2014/main" id="{FFE8B6F4-83A2-4061-8898-5CE1201A83C9}"/>
                  </a:ext>
                </a:extLst>
              </p:cNvPr>
              <p:cNvSpPr txBox="1"/>
              <p:nvPr/>
            </p:nvSpPr>
            <p:spPr>
              <a:xfrm>
                <a:off x="1118192" y="1878939"/>
                <a:ext cx="1270462" cy="4154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700" i="1">
                              <a:latin typeface="Cambria Math"/>
                            </a:rPr>
                          </m:ctrlPr>
                        </m:sSubPr>
                        <m:e>
                          <m:r>
                            <a:rPr lang="en-US" sz="2700" i="1">
                              <a:latin typeface="Cambria Math" panose="02040503050406030204" pitchFamily="18" charset="0"/>
                            </a:rPr>
                            <m:t>𝐹</m:t>
                          </m:r>
                        </m:e>
                        <m:sub>
                          <m:r>
                            <a:rPr lang="en-US" sz="2700" i="1">
                              <a:latin typeface="Cambria Math" panose="02040503050406030204" pitchFamily="18" charset="0"/>
                            </a:rPr>
                            <m:t>1</m:t>
                          </m:r>
                        </m:sub>
                      </m:sSub>
                      <m:r>
                        <a:rPr lang="en-US" sz="2700" i="1">
                          <a:latin typeface="Cambria Math" panose="02040503050406030204" pitchFamily="18" charset="0"/>
                        </a:rPr>
                        <m:t>= </m:t>
                      </m:r>
                      <m:sSub>
                        <m:sSubPr>
                          <m:ctrlPr>
                            <a:rPr lang="en-US" sz="2700" i="1">
                              <a:latin typeface="Cambria Math"/>
                            </a:rPr>
                          </m:ctrlPr>
                        </m:sSubPr>
                        <m:e>
                          <m:r>
                            <a:rPr lang="en-US" sz="2700" i="1">
                              <a:latin typeface="Cambria Math" panose="02040503050406030204" pitchFamily="18" charset="0"/>
                            </a:rPr>
                            <m:t>𝐹</m:t>
                          </m:r>
                        </m:e>
                        <m:sub>
                          <m:r>
                            <a:rPr lang="en-US" sz="2700" i="1">
                              <a:latin typeface="Cambria Math" panose="02040503050406030204" pitchFamily="18" charset="0"/>
                            </a:rPr>
                            <m:t>2</m:t>
                          </m:r>
                        </m:sub>
                      </m:sSub>
                    </m:oMath>
                  </m:oMathPara>
                </a14:m>
                <a:endParaRPr lang="ru-RU" sz="2700" dirty="0"/>
              </a:p>
            </p:txBody>
          </p:sp>
        </mc:Choice>
        <mc:Fallback xmlns="">
          <p:sp>
            <p:nvSpPr>
              <p:cNvPr id="65" name="TextBox 64">
                <a:extLst>
                  <a:ext uri="{FF2B5EF4-FFF2-40B4-BE49-F238E27FC236}">
                    <a16:creationId xmlns:a16="http://schemas.microsoft.com/office/drawing/2014/main" xmlns:a14="http://schemas.microsoft.com/office/drawing/2010/main" xmlns="" id="{FFE8B6F4-83A2-4061-8898-5CE1201A83C9}"/>
                  </a:ext>
                </a:extLst>
              </p:cNvPr>
              <p:cNvSpPr txBox="1">
                <a:spLocks noRot="1" noChangeAspect="1" noMove="1" noResize="1" noEditPoints="1" noAdjustHandles="1" noChangeArrowheads="1" noChangeShapeType="1" noTextEdit="1"/>
              </p:cNvSpPr>
              <p:nvPr/>
            </p:nvSpPr>
            <p:spPr>
              <a:xfrm>
                <a:off x="1118192" y="1878939"/>
                <a:ext cx="1270462" cy="415498"/>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 xmlns:a16="http://schemas.microsoft.com/office/drawing/2014/main" id="{CB37C015-26C3-47C1-BC36-FE3E100F8410}"/>
                  </a:ext>
                </a:extLst>
              </p:cNvPr>
              <p:cNvSpPr txBox="1"/>
              <p:nvPr/>
            </p:nvSpPr>
            <p:spPr>
              <a:xfrm>
                <a:off x="3448888" y="1798193"/>
                <a:ext cx="2530102" cy="596061"/>
              </a:xfrm>
              <a:prstGeom prst="rect">
                <a:avLst/>
              </a:prstGeom>
              <a:noFill/>
            </p:spPr>
            <p:txBody>
              <a:bodyPr wrap="square" lIns="0" tIns="0" rIns="0" bIns="0" rtlCol="0">
                <a:spAutoFit/>
              </a:bodyPr>
              <a:lstStyle/>
              <a:p>
                <a14:m>
                  <m:oMath xmlns:m="http://schemas.openxmlformats.org/officeDocument/2006/math">
                    <m:f>
                      <m:fPr>
                        <m:ctrlPr>
                          <a:rPr lang="ru-RU" sz="2400" i="1">
                            <a:latin typeface="Cambria Math"/>
                          </a:rPr>
                        </m:ctrlPr>
                      </m:fPr>
                      <m:num>
                        <m:r>
                          <a:rPr lang="en-US" sz="2400" i="1">
                            <a:latin typeface="Cambria Math" panose="02040503050406030204" pitchFamily="18" charset="0"/>
                          </a:rPr>
                          <m:t>𝑘</m:t>
                        </m:r>
                        <m:d>
                          <m:dPr>
                            <m:begChr m:val="|"/>
                            <m:endChr m:val="|"/>
                            <m:ctrlPr>
                              <a:rPr lang="en-US" sz="2400" i="1">
                                <a:latin typeface="Cambria Math"/>
                              </a:rPr>
                            </m:ctrlPr>
                          </m:dPr>
                          <m:e>
                            <m:sSub>
                              <m:sSubPr>
                                <m:ctrlPr>
                                  <a:rPr lang="en-US" sz="2400" i="1">
                                    <a:latin typeface="Cambria Math"/>
                                  </a:rPr>
                                </m:ctrlPr>
                              </m:sSubPr>
                              <m:e>
                                <m:r>
                                  <a:rPr lang="en-US" sz="2400" i="1">
                                    <a:latin typeface="Cambria Math" panose="02040503050406030204" pitchFamily="18" charset="0"/>
                                  </a:rPr>
                                  <m:t>𝑞</m:t>
                                </m:r>
                              </m:e>
                              <m:sub>
                                <m:r>
                                  <a:rPr lang="en-US" sz="2400" i="1">
                                    <a:latin typeface="Cambria Math" panose="02040503050406030204" pitchFamily="18" charset="0"/>
                                  </a:rPr>
                                  <m:t>1</m:t>
                                </m:r>
                              </m:sub>
                            </m:sSub>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a:ea typeface="Cambria Math" panose="02040503050406030204" pitchFamily="18" charset="0"/>
                              </a:rPr>
                            </m:ctrlPr>
                          </m:dPr>
                          <m:e>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3</m:t>
                                </m:r>
                              </m:sub>
                            </m:sSub>
                          </m:e>
                        </m:d>
                      </m:num>
                      <m:den>
                        <m:sSup>
                          <m:sSupPr>
                            <m:ctrlPr>
                              <a:rPr lang="ru-RU" sz="2400" i="1">
                                <a:latin typeface="Cambria Math"/>
                              </a:rPr>
                            </m:ctrlPr>
                          </m:sSupPr>
                          <m:e>
                            <m:r>
                              <a:rPr lang="en-US" sz="2400" i="1">
                                <a:latin typeface="Cambria Math" panose="02040503050406030204" pitchFamily="18" charset="0"/>
                              </a:rPr>
                              <m:t>𝑟</m:t>
                            </m:r>
                          </m:e>
                          <m:sup>
                            <m:r>
                              <a:rPr lang="en-US" sz="2400" i="1">
                                <a:latin typeface="Cambria Math" panose="02040503050406030204" pitchFamily="18" charset="0"/>
                              </a:rPr>
                              <m:t>2</m:t>
                            </m:r>
                          </m:sup>
                        </m:sSup>
                      </m:den>
                    </m:f>
                  </m:oMath>
                </a14:m>
                <a:r>
                  <a:rPr lang="en-US" sz="2400" dirty="0"/>
                  <a:t> = </a:t>
                </a:r>
                <a14:m>
                  <m:oMath xmlns:m="http://schemas.openxmlformats.org/officeDocument/2006/math">
                    <m:f>
                      <m:fPr>
                        <m:ctrlPr>
                          <a:rPr lang="ru-RU" sz="2400" i="1">
                            <a:latin typeface="Cambria Math"/>
                          </a:rPr>
                        </m:ctrlPr>
                      </m:fPr>
                      <m:num>
                        <m:r>
                          <a:rPr lang="en-US" sz="2400" i="1">
                            <a:latin typeface="Cambria Math" panose="02040503050406030204" pitchFamily="18" charset="0"/>
                          </a:rPr>
                          <m:t>𝑘</m:t>
                        </m:r>
                        <m:d>
                          <m:dPr>
                            <m:begChr m:val="|"/>
                            <m:endChr m:val="|"/>
                            <m:ctrlPr>
                              <a:rPr lang="en-US" sz="2400" i="1">
                                <a:latin typeface="Cambria Math"/>
                              </a:rPr>
                            </m:ctrlPr>
                          </m:dPr>
                          <m:e>
                            <m:sSub>
                              <m:sSubPr>
                                <m:ctrlPr>
                                  <a:rPr lang="en-US" sz="2400" i="1">
                                    <a:latin typeface="Cambria Math"/>
                                  </a:rPr>
                                </m:ctrlPr>
                              </m:sSubPr>
                              <m:e>
                                <m:r>
                                  <a:rPr lang="en-US" sz="2400" i="1">
                                    <a:latin typeface="Cambria Math" panose="02040503050406030204" pitchFamily="18" charset="0"/>
                                  </a:rPr>
                                  <m:t>𝑞</m:t>
                                </m:r>
                              </m:e>
                              <m:sub>
                                <m:r>
                                  <a:rPr lang="en-US" sz="2400" i="1">
                                    <a:latin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a:ea typeface="Cambria Math" panose="02040503050406030204" pitchFamily="18" charset="0"/>
                              </a:rPr>
                            </m:ctrlPr>
                          </m:dPr>
                          <m:e>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3</m:t>
                                </m:r>
                              </m:sub>
                            </m:sSub>
                          </m:e>
                        </m:d>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sSup>
                          <m:sSupPr>
                            <m:ctrlPr>
                              <a:rPr lang="ru-RU" sz="2400" i="1">
                                <a:latin typeface="Cambria Math"/>
                              </a:rPr>
                            </m:ctrlPr>
                          </m:sSupPr>
                          <m:e>
                            <m:r>
                              <a:rPr lang="en-US" sz="2400" i="1">
                                <a:latin typeface="Cambria Math" panose="02040503050406030204" pitchFamily="18" charset="0"/>
                              </a:rPr>
                              <m:t>)</m:t>
                            </m:r>
                          </m:e>
                          <m:sup>
                            <m:r>
                              <a:rPr lang="en-US" sz="2400" i="1">
                                <a:latin typeface="Cambria Math" panose="02040503050406030204" pitchFamily="18" charset="0"/>
                              </a:rPr>
                              <m:t>2</m:t>
                            </m:r>
                          </m:sup>
                        </m:sSup>
                      </m:den>
                    </m:f>
                  </m:oMath>
                </a14:m>
                <a:r>
                  <a:rPr lang="en-US" sz="2400" dirty="0"/>
                  <a:t>; </a:t>
                </a:r>
                <a:endParaRPr lang="ru-RU" sz="2400" dirty="0"/>
              </a:p>
            </p:txBody>
          </p:sp>
        </mc:Choice>
        <mc:Fallback xmlns="">
          <p:sp>
            <p:nvSpPr>
              <p:cNvPr id="66" name="TextBox 65">
                <a:extLst>
                  <a:ext uri="{FF2B5EF4-FFF2-40B4-BE49-F238E27FC236}">
                    <a16:creationId xmlns:a16="http://schemas.microsoft.com/office/drawing/2014/main" xmlns:a14="http://schemas.microsoft.com/office/drawing/2010/main" xmlns="" id="{CB37C015-26C3-47C1-BC36-FE3E100F8410}"/>
                  </a:ext>
                </a:extLst>
              </p:cNvPr>
              <p:cNvSpPr txBox="1">
                <a:spLocks noRot="1" noChangeAspect="1" noMove="1" noResize="1" noEditPoints="1" noAdjustHandles="1" noChangeArrowheads="1" noChangeShapeType="1" noTextEdit="1"/>
              </p:cNvSpPr>
              <p:nvPr/>
            </p:nvSpPr>
            <p:spPr>
              <a:xfrm>
                <a:off x="3448888" y="1798193"/>
                <a:ext cx="2530102" cy="596061"/>
              </a:xfrm>
              <a:prstGeom prst="rect">
                <a:avLst/>
              </a:prstGeom>
              <a:blipFill rotWithShape="1">
                <a:blip r:embed="rId3"/>
                <a:stretch>
                  <a:fillRect l="-241" r="-1687" b="-9184"/>
                </a:stretch>
              </a:blipFill>
            </p:spPr>
            <p:txBody>
              <a:bodyPr/>
              <a:lstStyle/>
              <a:p>
                <a:r>
                  <a:rPr lang="ru-RU">
                    <a:noFill/>
                  </a:rPr>
                  <a:t> </a:t>
                </a:r>
              </a:p>
            </p:txBody>
          </p:sp>
        </mc:Fallback>
      </mc:AlternateContent>
      <p:grpSp>
        <p:nvGrpSpPr>
          <p:cNvPr id="2" name="Группа 1"/>
          <p:cNvGrpSpPr/>
          <p:nvPr/>
        </p:nvGrpSpPr>
        <p:grpSpPr>
          <a:xfrm>
            <a:off x="1273784" y="717852"/>
            <a:ext cx="6957087" cy="825931"/>
            <a:chOff x="567241" y="248595"/>
            <a:chExt cx="8572500" cy="1136721"/>
          </a:xfrm>
        </p:grpSpPr>
        <p:cxnSp>
          <p:nvCxnSpPr>
            <p:cNvPr id="13" name="Прямая соединительная линия 12">
              <a:extLst>
                <a:ext uri="{FF2B5EF4-FFF2-40B4-BE49-F238E27FC236}">
                  <a16:creationId xmlns="" xmlns:a16="http://schemas.microsoft.com/office/drawing/2014/main" id="{0079BFEB-D653-4BE9-93D9-E3E40B1E9055}"/>
                </a:ext>
              </a:extLst>
            </p:cNvPr>
            <p:cNvCxnSpPr>
              <a:cxnSpLocks/>
            </p:cNvCxnSpPr>
            <p:nvPr/>
          </p:nvCxnSpPr>
          <p:spPr>
            <a:xfrm>
              <a:off x="567241" y="1086993"/>
              <a:ext cx="8572500"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1" name="Группа 10">
              <a:extLst>
                <a:ext uri="{FF2B5EF4-FFF2-40B4-BE49-F238E27FC236}">
                  <a16:creationId xmlns="" xmlns:a16="http://schemas.microsoft.com/office/drawing/2014/main" id="{0D79B83F-B289-49DE-8A40-BAAFA2FF9270}"/>
                </a:ext>
              </a:extLst>
            </p:cNvPr>
            <p:cNvGrpSpPr/>
            <p:nvPr/>
          </p:nvGrpSpPr>
          <p:grpSpPr>
            <a:xfrm>
              <a:off x="6514840" y="788671"/>
              <a:ext cx="596646" cy="596645"/>
              <a:chOff x="8406384" y="694944"/>
              <a:chExt cx="795528" cy="795528"/>
            </a:xfrm>
          </p:grpSpPr>
          <p:grpSp>
            <p:nvGrpSpPr>
              <p:cNvPr id="7" name="Группа 6">
                <a:extLst>
                  <a:ext uri="{FF2B5EF4-FFF2-40B4-BE49-F238E27FC236}">
                    <a16:creationId xmlns="" xmlns:a16="http://schemas.microsoft.com/office/drawing/2014/main" id="{301CED8E-2313-41DA-B7EB-CE6A9E593F29}"/>
                  </a:ext>
                </a:extLst>
              </p:cNvPr>
              <p:cNvGrpSpPr/>
              <p:nvPr/>
            </p:nvGrpSpPr>
            <p:grpSpPr>
              <a:xfrm>
                <a:off x="8406384" y="694944"/>
                <a:ext cx="795528" cy="795528"/>
                <a:chOff x="2779776" y="694944"/>
                <a:chExt cx="795528" cy="795528"/>
              </a:xfrm>
            </p:grpSpPr>
            <p:sp>
              <p:nvSpPr>
                <p:cNvPr id="8" name="Овал 7">
                  <a:extLst>
                    <a:ext uri="{FF2B5EF4-FFF2-40B4-BE49-F238E27FC236}">
                      <a16:creationId xmlns="" xmlns:a16="http://schemas.microsoft.com/office/drawing/2014/main" id="{49CB8E64-98A2-4600-AF6F-19CC91BCD423}"/>
                    </a:ext>
                  </a:extLst>
                </p:cNvPr>
                <p:cNvSpPr/>
                <p:nvPr/>
              </p:nvSpPr>
              <p:spPr>
                <a:xfrm>
                  <a:off x="2779776" y="694944"/>
                  <a:ext cx="795528" cy="795528"/>
                </a:xfrm>
                <a:prstGeom prst="ellipse">
                  <a:avLst/>
                </a:prstGeom>
                <a:gradFill flip="none" rotWithShape="1">
                  <a:gsLst>
                    <a:gs pos="100000">
                      <a:srgbClr val="FE937E"/>
                    </a:gs>
                    <a:gs pos="0">
                      <a:srgbClr val="FF0000"/>
                    </a:gs>
                    <a:gs pos="91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a:extLst>
                    <a:ext uri="{FF2B5EF4-FFF2-40B4-BE49-F238E27FC236}">
                      <a16:creationId xmlns="" xmlns:a16="http://schemas.microsoft.com/office/drawing/2014/main" id="{039A7105-08BA-40AC-A037-E29D45F078AB}"/>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Прямоугольник 9">
                <a:extLst>
                  <a:ext uri="{FF2B5EF4-FFF2-40B4-BE49-F238E27FC236}">
                    <a16:creationId xmlns="" xmlns:a16="http://schemas.microsoft.com/office/drawing/2014/main" id="{C4522505-CF6B-4626-B38F-5DCCE0D18CD1}"/>
                  </a:ext>
                </a:extLst>
              </p:cNvPr>
              <p:cNvSpPr/>
              <p:nvPr/>
            </p:nvSpPr>
            <p:spPr>
              <a:xfrm rot="16200000">
                <a:off x="8613648" y="106680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5">
              <a:extLst>
                <a:ext uri="{FF2B5EF4-FFF2-40B4-BE49-F238E27FC236}">
                  <a16:creationId xmlns="" xmlns:a16="http://schemas.microsoft.com/office/drawing/2014/main" id="{25962632-7C70-42AD-979B-D7BAFDD3AAB6}"/>
                </a:ext>
              </a:extLst>
            </p:cNvPr>
            <p:cNvGrpSpPr/>
            <p:nvPr/>
          </p:nvGrpSpPr>
          <p:grpSpPr>
            <a:xfrm>
              <a:off x="2294886" y="788670"/>
              <a:ext cx="596646" cy="596646"/>
              <a:chOff x="2779776" y="694944"/>
              <a:chExt cx="795528" cy="795528"/>
            </a:xfrm>
          </p:grpSpPr>
          <p:sp>
            <p:nvSpPr>
              <p:cNvPr id="4" name="Овал 3">
                <a:extLst>
                  <a:ext uri="{FF2B5EF4-FFF2-40B4-BE49-F238E27FC236}">
                    <a16:creationId xmlns="" xmlns:a16="http://schemas.microsoft.com/office/drawing/2014/main" id="{BE67D726-F2B4-4912-AC8B-F86964024F6B}"/>
                  </a:ext>
                </a:extLst>
              </p:cNvPr>
              <p:cNvSpPr/>
              <p:nvPr/>
            </p:nvSpPr>
            <p:spPr>
              <a:xfrm>
                <a:off x="2779776" y="694944"/>
                <a:ext cx="795528" cy="79552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a:extLst>
                  <a:ext uri="{FF2B5EF4-FFF2-40B4-BE49-F238E27FC236}">
                    <a16:creationId xmlns="" xmlns:a16="http://schemas.microsoft.com/office/drawing/2014/main" id="{A89F34D0-2874-4A91-A50E-8F66BC5DA662}"/>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0" name="Овал 19">
              <a:extLst>
                <a:ext uri="{FF2B5EF4-FFF2-40B4-BE49-F238E27FC236}">
                  <a16:creationId xmlns="" xmlns:a16="http://schemas.microsoft.com/office/drawing/2014/main" id="{B1E95745-961A-4D7F-9120-3BB1A893F79C}"/>
                </a:ext>
              </a:extLst>
            </p:cNvPr>
            <p:cNvSpPr/>
            <p:nvPr/>
          </p:nvSpPr>
          <p:spPr>
            <a:xfrm>
              <a:off x="4317709" y="897050"/>
              <a:ext cx="342900" cy="346249"/>
            </a:xfrm>
            <a:prstGeom prst="ellipse">
              <a:avLst/>
            </a:prstGeom>
            <a:gradFill>
              <a:gsLst>
                <a:gs pos="100000">
                  <a:schemeClr val="accent1">
                    <a:lumMod val="20000"/>
                    <a:lumOff val="80000"/>
                  </a:schemeClr>
                </a:gs>
                <a:gs pos="0">
                  <a:schemeClr val="accent1">
                    <a:lumMod val="50000"/>
                  </a:schemeClr>
                </a:gs>
                <a:gs pos="19000">
                  <a:schemeClr val="accent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22" name="Стрелка: вправо 21">
              <a:extLst>
                <a:ext uri="{FF2B5EF4-FFF2-40B4-BE49-F238E27FC236}">
                  <a16:creationId xmlns="" xmlns:a16="http://schemas.microsoft.com/office/drawing/2014/main" id="{00398833-E316-487F-998A-D92DAD6BC6A6}"/>
                </a:ext>
              </a:extLst>
            </p:cNvPr>
            <p:cNvSpPr/>
            <p:nvPr/>
          </p:nvSpPr>
          <p:spPr>
            <a:xfrm>
              <a:off x="4646322" y="1011985"/>
              <a:ext cx="942975" cy="148446"/>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23" name="Стрелка: вправо 22">
              <a:extLst>
                <a:ext uri="{FF2B5EF4-FFF2-40B4-BE49-F238E27FC236}">
                  <a16:creationId xmlns="" xmlns:a16="http://schemas.microsoft.com/office/drawing/2014/main" id="{75DD31EA-8BA4-48B1-9744-7766A5386331}"/>
                </a:ext>
              </a:extLst>
            </p:cNvPr>
            <p:cNvSpPr/>
            <p:nvPr/>
          </p:nvSpPr>
          <p:spPr>
            <a:xfrm>
              <a:off x="4646321" y="896193"/>
              <a:ext cx="1251299" cy="34624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grpSp>
          <p:nvGrpSpPr>
            <p:cNvPr id="58" name="Группа 57">
              <a:extLst>
                <a:ext uri="{FF2B5EF4-FFF2-40B4-BE49-F238E27FC236}">
                  <a16:creationId xmlns="" xmlns:a16="http://schemas.microsoft.com/office/drawing/2014/main" id="{475C368C-3DD9-43FC-9AA3-66289BF905D3}"/>
                </a:ext>
              </a:extLst>
            </p:cNvPr>
            <p:cNvGrpSpPr/>
            <p:nvPr/>
          </p:nvGrpSpPr>
          <p:grpSpPr>
            <a:xfrm>
              <a:off x="4798602" y="523428"/>
              <a:ext cx="464730" cy="508309"/>
              <a:chOff x="95541" y="2687717"/>
              <a:chExt cx="619639" cy="677744"/>
            </a:xfrm>
          </p:grpSpPr>
          <p:sp>
            <p:nvSpPr>
              <p:cNvPr id="59" name="Прямоугольник 58">
                <a:extLst>
                  <a:ext uri="{FF2B5EF4-FFF2-40B4-BE49-F238E27FC236}">
                    <a16:creationId xmlns="" xmlns:a16="http://schemas.microsoft.com/office/drawing/2014/main" id="{4AE683BE-8F84-4FE3-A54F-302BE944FAE4}"/>
                  </a:ext>
                </a:extLst>
              </p:cNvPr>
              <p:cNvSpPr/>
              <p:nvPr/>
            </p:nvSpPr>
            <p:spPr>
              <a:xfrm>
                <a:off x="95541" y="2687717"/>
                <a:ext cx="619639" cy="677744"/>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effectLst>
                      <a:glow rad="38100">
                        <a:schemeClr val="accent1">
                          <a:alpha val="40000"/>
                        </a:schemeClr>
                      </a:glow>
                    </a:effectLst>
                  </a:rPr>
                  <a:t>F</a:t>
                </a:r>
                <a:r>
                  <a:rPr lang="en-US" b="1" spc="38" baseline="-25000" dirty="0">
                    <a:ln w="9525" cmpd="sng">
                      <a:solidFill>
                        <a:schemeClr val="accent1"/>
                      </a:solidFill>
                      <a:prstDash val="solid"/>
                    </a:ln>
                    <a:effectLst>
                      <a:glow rad="38100">
                        <a:schemeClr val="accent1">
                          <a:alpha val="40000"/>
                        </a:schemeClr>
                      </a:glow>
                    </a:effectLst>
                  </a:rPr>
                  <a:t>1</a:t>
                </a:r>
                <a:endParaRPr lang="ru-RU" b="1" spc="38" baseline="-25000" dirty="0">
                  <a:ln w="9525" cmpd="sng">
                    <a:solidFill>
                      <a:schemeClr val="accent1"/>
                    </a:solidFill>
                    <a:prstDash val="solid"/>
                  </a:ln>
                  <a:effectLst>
                    <a:glow rad="38100">
                      <a:schemeClr val="accent1">
                        <a:alpha val="40000"/>
                      </a:schemeClr>
                    </a:glow>
                  </a:effectLst>
                </a:endParaRPr>
              </a:p>
            </p:txBody>
          </p:sp>
          <p:cxnSp>
            <p:nvCxnSpPr>
              <p:cNvPr id="60" name="Прямая со стрелкой 59">
                <a:extLst>
                  <a:ext uri="{FF2B5EF4-FFF2-40B4-BE49-F238E27FC236}">
                    <a16:creationId xmlns="" xmlns:a16="http://schemas.microsoft.com/office/drawing/2014/main" id="{FB60BB50-196C-4F1A-BB0D-6719B476C681}"/>
                  </a:ext>
                </a:extLst>
              </p:cNvPr>
              <p:cNvCxnSpPr/>
              <p:nvPr/>
            </p:nvCxnSpPr>
            <p:spPr>
              <a:xfrm>
                <a:off x="168725" y="2832062"/>
                <a:ext cx="395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2" name="Группа 61">
              <a:extLst>
                <a:ext uri="{FF2B5EF4-FFF2-40B4-BE49-F238E27FC236}">
                  <a16:creationId xmlns="" xmlns:a16="http://schemas.microsoft.com/office/drawing/2014/main" id="{3A5B81C9-D6AA-4448-937E-0BF5780C3143}"/>
                </a:ext>
              </a:extLst>
            </p:cNvPr>
            <p:cNvGrpSpPr/>
            <p:nvPr/>
          </p:nvGrpSpPr>
          <p:grpSpPr>
            <a:xfrm>
              <a:off x="5495719" y="512624"/>
              <a:ext cx="464729" cy="508309"/>
              <a:chOff x="1663593" y="2696881"/>
              <a:chExt cx="619638" cy="677744"/>
            </a:xfrm>
          </p:grpSpPr>
          <p:sp>
            <p:nvSpPr>
              <p:cNvPr id="63" name="Прямоугольник 62">
                <a:extLst>
                  <a:ext uri="{FF2B5EF4-FFF2-40B4-BE49-F238E27FC236}">
                    <a16:creationId xmlns="" xmlns:a16="http://schemas.microsoft.com/office/drawing/2014/main" id="{7B52DD42-6036-48F6-9120-521632DF64DF}"/>
                  </a:ext>
                </a:extLst>
              </p:cNvPr>
              <p:cNvSpPr/>
              <p:nvPr/>
            </p:nvSpPr>
            <p:spPr>
              <a:xfrm>
                <a:off x="1663593" y="2696881"/>
                <a:ext cx="619638" cy="677744"/>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FF0000"/>
                    </a:solidFill>
                    <a:effectLst>
                      <a:glow rad="38100">
                        <a:schemeClr val="accent1">
                          <a:alpha val="40000"/>
                        </a:schemeClr>
                      </a:glow>
                    </a:effectLst>
                  </a:rPr>
                  <a:t>F</a:t>
                </a:r>
                <a:r>
                  <a:rPr lang="en-US" b="1" spc="38" baseline="-25000" dirty="0">
                    <a:ln w="9525" cmpd="sng">
                      <a:solidFill>
                        <a:schemeClr val="accent1"/>
                      </a:solidFill>
                      <a:prstDash val="solid"/>
                    </a:ln>
                    <a:solidFill>
                      <a:srgbClr val="FF0000"/>
                    </a:solidFill>
                    <a:effectLst>
                      <a:glow rad="38100">
                        <a:schemeClr val="accent1">
                          <a:alpha val="40000"/>
                        </a:schemeClr>
                      </a:glow>
                    </a:effectLst>
                  </a:rPr>
                  <a:t>2</a:t>
                </a:r>
                <a:endParaRPr lang="ru-RU" b="1" spc="38" baseline="-25000" dirty="0">
                  <a:ln w="9525" cmpd="sng">
                    <a:solidFill>
                      <a:schemeClr val="accent1"/>
                    </a:solidFill>
                    <a:prstDash val="solid"/>
                  </a:ln>
                  <a:solidFill>
                    <a:srgbClr val="FF0000"/>
                  </a:solidFill>
                  <a:effectLst>
                    <a:glow rad="38100">
                      <a:schemeClr val="accent1">
                        <a:alpha val="40000"/>
                      </a:schemeClr>
                    </a:glow>
                  </a:effectLst>
                </a:endParaRPr>
              </a:p>
            </p:txBody>
          </p:sp>
          <p:cxnSp>
            <p:nvCxnSpPr>
              <p:cNvPr id="64" name="Прямая со стрелкой 63">
                <a:extLst>
                  <a:ext uri="{FF2B5EF4-FFF2-40B4-BE49-F238E27FC236}">
                    <a16:creationId xmlns="" xmlns:a16="http://schemas.microsoft.com/office/drawing/2014/main" id="{1A1EE2D9-CAC3-4280-A9C7-BF2BABBDEC4E}"/>
                  </a:ext>
                </a:extLst>
              </p:cNvPr>
              <p:cNvCxnSpPr/>
              <p:nvPr/>
            </p:nvCxnSpPr>
            <p:spPr>
              <a:xfrm>
                <a:off x="1736070" y="2834735"/>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8" name="Прямоугольник 67">
                  <a:extLst>
                    <a:ext uri="{FF2B5EF4-FFF2-40B4-BE49-F238E27FC236}">
                      <a16:creationId xmlns="" xmlns:a16="http://schemas.microsoft.com/office/drawing/2014/main" id="{C05BE84C-5788-4FDF-A30A-47B933383F8E}"/>
                    </a:ext>
                  </a:extLst>
                </p:cNvPr>
                <p:cNvSpPr/>
                <p:nvPr/>
              </p:nvSpPr>
              <p:spPr>
                <a:xfrm>
                  <a:off x="2294885" y="270250"/>
                  <a:ext cx="549237"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1</m:t>
                            </m:r>
                          </m:sub>
                        </m:sSub>
                      </m:oMath>
                    </m:oMathPara>
                  </a14:m>
                  <a:endParaRPr lang="ru-RU" dirty="0"/>
                </a:p>
              </p:txBody>
            </p:sp>
          </mc:Choice>
          <mc:Fallback xmlns="">
            <p:sp>
              <p:nvSpPr>
                <p:cNvPr id="68" name="Прямоугольник 67">
                  <a:extLst>
                    <a:ext uri="{FF2B5EF4-FFF2-40B4-BE49-F238E27FC236}">
                      <a16:creationId xmlns:a16="http://schemas.microsoft.com/office/drawing/2014/main" xmlns:a14="http://schemas.microsoft.com/office/drawing/2010/main" xmlns="" id="{C05BE84C-5788-4FDF-A30A-47B933383F8E}"/>
                    </a:ext>
                  </a:extLst>
                </p:cNvPr>
                <p:cNvSpPr>
                  <a:spLocks noRot="1" noChangeAspect="1" noMove="1" noResize="1" noEditPoints="1" noAdjustHandles="1" noChangeArrowheads="1" noChangeShapeType="1" noTextEdit="1"/>
                </p:cNvSpPr>
                <p:nvPr/>
              </p:nvSpPr>
              <p:spPr>
                <a:xfrm>
                  <a:off x="2294885" y="270250"/>
                  <a:ext cx="549237" cy="484748"/>
                </a:xfrm>
                <a:prstGeom prst="rect">
                  <a:avLst/>
                </a:prstGeom>
                <a:blipFill rotWithShape="1">
                  <a:blip r:embed="rId4"/>
                  <a:stretch>
                    <a:fillRect b="-2241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9" name="Прямоугольник 68">
                  <a:extLst>
                    <a:ext uri="{FF2B5EF4-FFF2-40B4-BE49-F238E27FC236}">
                      <a16:creationId xmlns="" xmlns:a16="http://schemas.microsoft.com/office/drawing/2014/main" id="{81422093-D7BC-4B25-8A5B-85D96A4F9A96}"/>
                    </a:ext>
                  </a:extLst>
                </p:cNvPr>
                <p:cNvSpPr/>
                <p:nvPr/>
              </p:nvSpPr>
              <p:spPr>
                <a:xfrm>
                  <a:off x="4246562" y="248595"/>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latin typeface="Cambria Math"/>
                                <a:ea typeface="Cambria Math" panose="02040503050406030204" pitchFamily="18" charset="0"/>
                              </a:rPr>
                            </m:ctrlPr>
                          </m:sSubPr>
                          <m:e>
                            <m:r>
                              <a:rPr lang="en-US" sz="2700" i="1">
                                <a:latin typeface="Cambria Math" panose="02040503050406030204" pitchFamily="18" charset="0"/>
                                <a:ea typeface="Cambria Math" panose="02040503050406030204" pitchFamily="18" charset="0"/>
                              </a:rPr>
                              <m:t>𝑞</m:t>
                            </m:r>
                          </m:e>
                          <m:sub>
                            <m:r>
                              <a:rPr lang="en-US" sz="2700" i="1">
                                <a:latin typeface="Cambria Math" panose="02040503050406030204" pitchFamily="18" charset="0"/>
                                <a:ea typeface="Cambria Math" panose="02040503050406030204" pitchFamily="18" charset="0"/>
                              </a:rPr>
                              <m:t>3</m:t>
                            </m:r>
                          </m:sub>
                        </m:sSub>
                      </m:oMath>
                    </m:oMathPara>
                  </a14:m>
                  <a:endParaRPr lang="ru-RU" dirty="0"/>
                </a:p>
              </p:txBody>
            </p:sp>
          </mc:Choice>
          <mc:Fallback xmlns="">
            <p:sp>
              <p:nvSpPr>
                <p:cNvPr id="69" name="Прямоугольник 68">
                  <a:extLst>
                    <a:ext uri="{FF2B5EF4-FFF2-40B4-BE49-F238E27FC236}">
                      <a16:creationId xmlns:a16="http://schemas.microsoft.com/office/drawing/2014/main" xmlns:a14="http://schemas.microsoft.com/office/drawing/2010/main" xmlns="" id="{81422093-D7BC-4B25-8A5B-85D96A4F9A96}"/>
                    </a:ext>
                  </a:extLst>
                </p:cNvPr>
                <p:cNvSpPr>
                  <a:spLocks noRot="1" noChangeAspect="1" noMove="1" noResize="1" noEditPoints="1" noAdjustHandles="1" noChangeArrowheads="1" noChangeShapeType="1" noTextEdit="1"/>
                </p:cNvSpPr>
                <p:nvPr/>
              </p:nvSpPr>
              <p:spPr>
                <a:xfrm>
                  <a:off x="4246562" y="248595"/>
                  <a:ext cx="557268" cy="484748"/>
                </a:xfrm>
                <a:prstGeom prst="rect">
                  <a:avLst/>
                </a:prstGeom>
                <a:blipFill rotWithShape="1">
                  <a:blip r:embed="rId5"/>
                  <a:stretch>
                    <a:fillRect b="-2241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1" name="Прямоугольник 70">
                  <a:extLst>
                    <a:ext uri="{FF2B5EF4-FFF2-40B4-BE49-F238E27FC236}">
                      <a16:creationId xmlns="" xmlns:a16="http://schemas.microsoft.com/office/drawing/2014/main" id="{C0EA6DAD-AA44-4F15-8862-2DD2EFAA4B60}"/>
                    </a:ext>
                  </a:extLst>
                </p:cNvPr>
                <p:cNvSpPr/>
                <p:nvPr/>
              </p:nvSpPr>
              <p:spPr>
                <a:xfrm>
                  <a:off x="6497954" y="274354"/>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2</m:t>
                            </m:r>
                          </m:sub>
                        </m:sSub>
                      </m:oMath>
                    </m:oMathPara>
                  </a14:m>
                  <a:endParaRPr lang="ru-RU" dirty="0"/>
                </a:p>
              </p:txBody>
            </p:sp>
          </mc:Choice>
          <mc:Fallback xmlns="">
            <p:sp>
              <p:nvSpPr>
                <p:cNvPr id="71" name="Прямоугольник 70">
                  <a:extLst>
                    <a:ext uri="{FF2B5EF4-FFF2-40B4-BE49-F238E27FC236}">
                      <a16:creationId xmlns:a16="http://schemas.microsoft.com/office/drawing/2014/main" xmlns:a14="http://schemas.microsoft.com/office/drawing/2010/main" xmlns="" id="{C0EA6DAD-AA44-4F15-8862-2DD2EFAA4B60}"/>
                    </a:ext>
                  </a:extLst>
                </p:cNvPr>
                <p:cNvSpPr>
                  <a:spLocks noRot="1" noChangeAspect="1" noMove="1" noResize="1" noEditPoints="1" noAdjustHandles="1" noChangeArrowheads="1" noChangeShapeType="1" noTextEdit="1"/>
                </p:cNvSpPr>
                <p:nvPr/>
              </p:nvSpPr>
              <p:spPr>
                <a:xfrm>
                  <a:off x="6497954" y="274354"/>
                  <a:ext cx="557268" cy="484748"/>
                </a:xfrm>
                <a:prstGeom prst="rect">
                  <a:avLst/>
                </a:prstGeom>
                <a:blipFill rotWithShape="1">
                  <a:blip r:embed="rId6"/>
                  <a:stretch>
                    <a:fillRect b="-22414"/>
                  </a:stretch>
                </a:blipFill>
              </p:spPr>
              <p:txBody>
                <a:bodyPr/>
                <a:lstStyle/>
                <a:p>
                  <a:r>
                    <a:rPr lang="ru-RU">
                      <a:noFill/>
                    </a:rPr>
                    <a:t> </a:t>
                  </a:r>
                </a:p>
              </p:txBody>
            </p:sp>
          </mc:Fallback>
        </mc:AlternateContent>
      </p:grpSp>
      <p:grpSp>
        <p:nvGrpSpPr>
          <p:cNvPr id="42" name="Группа 41"/>
          <p:cNvGrpSpPr/>
          <p:nvPr/>
        </p:nvGrpSpPr>
        <p:grpSpPr>
          <a:xfrm>
            <a:off x="1644531" y="2494071"/>
            <a:ext cx="6628282" cy="1733863"/>
            <a:chOff x="1644531" y="2494071"/>
            <a:chExt cx="6628282" cy="1733863"/>
          </a:xfrm>
        </p:grpSpPr>
        <p:sp>
          <p:nvSpPr>
            <p:cNvPr id="39" name="Стрелка: вправо 38">
              <a:extLst>
                <a:ext uri="{FF2B5EF4-FFF2-40B4-BE49-F238E27FC236}">
                  <a16:creationId xmlns="" xmlns:a16="http://schemas.microsoft.com/office/drawing/2014/main" id="{7E6B6D56-4566-4CFE-B154-CCF4273C4BF0}"/>
                </a:ext>
              </a:extLst>
            </p:cNvPr>
            <p:cNvSpPr/>
            <p:nvPr/>
          </p:nvSpPr>
          <p:spPr>
            <a:xfrm>
              <a:off x="2292783" y="3003912"/>
              <a:ext cx="412664" cy="16807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grpSp>
          <p:nvGrpSpPr>
            <p:cNvPr id="12" name="Группа 11"/>
            <p:cNvGrpSpPr/>
            <p:nvPr/>
          </p:nvGrpSpPr>
          <p:grpSpPr>
            <a:xfrm>
              <a:off x="1644531" y="2494071"/>
              <a:ext cx="6628282" cy="1733863"/>
              <a:chOff x="6834" y="1781062"/>
              <a:chExt cx="8715685" cy="2548719"/>
            </a:xfrm>
          </p:grpSpPr>
          <p:grpSp>
            <p:nvGrpSpPr>
              <p:cNvPr id="25" name="Группа 24">
                <a:extLst>
                  <a:ext uri="{FF2B5EF4-FFF2-40B4-BE49-F238E27FC236}">
                    <a16:creationId xmlns="" xmlns:a16="http://schemas.microsoft.com/office/drawing/2014/main" id="{FD901294-7EC9-4B7F-A427-62BE1CD92513}"/>
                  </a:ext>
                </a:extLst>
              </p:cNvPr>
              <p:cNvGrpSpPr/>
              <p:nvPr/>
            </p:nvGrpSpPr>
            <p:grpSpPr>
              <a:xfrm>
                <a:off x="6304787" y="2318004"/>
                <a:ext cx="596647" cy="596646"/>
                <a:chOff x="8406384" y="694944"/>
                <a:chExt cx="795528" cy="795528"/>
              </a:xfrm>
            </p:grpSpPr>
            <p:grpSp>
              <p:nvGrpSpPr>
                <p:cNvPr id="27" name="Группа 26">
                  <a:extLst>
                    <a:ext uri="{FF2B5EF4-FFF2-40B4-BE49-F238E27FC236}">
                      <a16:creationId xmlns="" xmlns:a16="http://schemas.microsoft.com/office/drawing/2014/main" id="{1FF472B1-3E6E-42B7-988E-DE735A824F5E}"/>
                    </a:ext>
                  </a:extLst>
                </p:cNvPr>
                <p:cNvGrpSpPr/>
                <p:nvPr/>
              </p:nvGrpSpPr>
              <p:grpSpPr>
                <a:xfrm>
                  <a:off x="8406384" y="694944"/>
                  <a:ext cx="795528" cy="795528"/>
                  <a:chOff x="2779776" y="694944"/>
                  <a:chExt cx="795528" cy="795528"/>
                </a:xfrm>
              </p:grpSpPr>
              <p:sp>
                <p:nvSpPr>
                  <p:cNvPr id="29" name="Овал 28">
                    <a:extLst>
                      <a:ext uri="{FF2B5EF4-FFF2-40B4-BE49-F238E27FC236}">
                        <a16:creationId xmlns="" xmlns:a16="http://schemas.microsoft.com/office/drawing/2014/main" id="{1A5EBE45-5DA9-4385-9BF0-C542C0A13CEB}"/>
                      </a:ext>
                    </a:extLst>
                  </p:cNvPr>
                  <p:cNvSpPr/>
                  <p:nvPr/>
                </p:nvSpPr>
                <p:spPr>
                  <a:xfrm>
                    <a:off x="2779776" y="694944"/>
                    <a:ext cx="795528" cy="795528"/>
                  </a:xfrm>
                  <a:prstGeom prst="ellipse">
                    <a:avLst/>
                  </a:prstGeom>
                  <a:gradFill flip="none" rotWithShape="1">
                    <a:gsLst>
                      <a:gs pos="100000">
                        <a:srgbClr val="FE937E"/>
                      </a:gs>
                      <a:gs pos="0">
                        <a:srgbClr val="FF0000"/>
                      </a:gs>
                      <a:gs pos="91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рямоугольник 29">
                    <a:extLst>
                      <a:ext uri="{FF2B5EF4-FFF2-40B4-BE49-F238E27FC236}">
                        <a16:creationId xmlns="" xmlns:a16="http://schemas.microsoft.com/office/drawing/2014/main" id="{7613644B-F93D-4337-A5F3-4795DCB3FE2E}"/>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8" name="Прямоугольник 27">
                  <a:extLst>
                    <a:ext uri="{FF2B5EF4-FFF2-40B4-BE49-F238E27FC236}">
                      <a16:creationId xmlns="" xmlns:a16="http://schemas.microsoft.com/office/drawing/2014/main" id="{FC4A142D-C8AB-4854-ADE3-DC95F3320540}"/>
                    </a:ext>
                  </a:extLst>
                </p:cNvPr>
                <p:cNvSpPr/>
                <p:nvPr/>
              </p:nvSpPr>
              <p:spPr>
                <a:xfrm rot="16200000">
                  <a:off x="8613648" y="106680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2" name="Группа 31">
                <a:extLst>
                  <a:ext uri="{FF2B5EF4-FFF2-40B4-BE49-F238E27FC236}">
                    <a16:creationId xmlns="" xmlns:a16="http://schemas.microsoft.com/office/drawing/2014/main" id="{EF6839E7-D764-4153-8B19-73922BF32C6F}"/>
                  </a:ext>
                </a:extLst>
              </p:cNvPr>
              <p:cNvGrpSpPr/>
              <p:nvPr/>
            </p:nvGrpSpPr>
            <p:grpSpPr>
              <a:xfrm>
                <a:off x="2084833" y="2318004"/>
                <a:ext cx="596647" cy="596646"/>
                <a:chOff x="2779776" y="694944"/>
                <a:chExt cx="795528" cy="795528"/>
              </a:xfrm>
            </p:grpSpPr>
            <p:sp>
              <p:nvSpPr>
                <p:cNvPr id="34" name="Овал 33">
                  <a:extLst>
                    <a:ext uri="{FF2B5EF4-FFF2-40B4-BE49-F238E27FC236}">
                      <a16:creationId xmlns="" xmlns:a16="http://schemas.microsoft.com/office/drawing/2014/main" id="{A25FBF66-F66D-42FD-9FE2-FD9BF567A363}"/>
                    </a:ext>
                  </a:extLst>
                </p:cNvPr>
                <p:cNvSpPr/>
                <p:nvPr/>
              </p:nvSpPr>
              <p:spPr>
                <a:xfrm>
                  <a:off x="2779776" y="694944"/>
                  <a:ext cx="795528" cy="79552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Прямоугольник 34">
                  <a:extLst>
                    <a:ext uri="{FF2B5EF4-FFF2-40B4-BE49-F238E27FC236}">
                      <a16:creationId xmlns="" xmlns:a16="http://schemas.microsoft.com/office/drawing/2014/main" id="{3A2AEB3D-848F-41A9-BAF6-DDDE116949EC}"/>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8" name="Стрелка: вправо 37">
                <a:extLst>
                  <a:ext uri="{FF2B5EF4-FFF2-40B4-BE49-F238E27FC236}">
                    <a16:creationId xmlns="" xmlns:a16="http://schemas.microsoft.com/office/drawing/2014/main" id="{9110D8FD-9FF9-4D46-B446-373B2B9247E5}"/>
                  </a:ext>
                </a:extLst>
              </p:cNvPr>
              <p:cNvSpPr/>
              <p:nvPr/>
            </p:nvSpPr>
            <p:spPr>
              <a:xfrm rot="10800000">
                <a:off x="58835" y="2538675"/>
                <a:ext cx="544640" cy="158335"/>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cxnSp>
            <p:nvCxnSpPr>
              <p:cNvPr id="40" name="Прямая соединительная линия 39">
                <a:extLst>
                  <a:ext uri="{FF2B5EF4-FFF2-40B4-BE49-F238E27FC236}">
                    <a16:creationId xmlns="" xmlns:a16="http://schemas.microsoft.com/office/drawing/2014/main" id="{FDA78393-0A83-4D57-811D-0487392AE086}"/>
                  </a:ext>
                </a:extLst>
              </p:cNvPr>
              <p:cNvCxnSpPr>
                <a:cxnSpLocks/>
              </p:cNvCxnSpPr>
              <p:nvPr/>
            </p:nvCxnSpPr>
            <p:spPr>
              <a:xfrm>
                <a:off x="150019" y="2625185"/>
                <a:ext cx="8572500"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 xmlns:a16="http://schemas.microsoft.com/office/drawing/2014/main" id="{19D6D0A7-FE84-453E-BBB8-8A9EF5D7A9D1}"/>
                  </a:ext>
                </a:extLst>
              </p:cNvPr>
              <p:cNvCxnSpPr/>
              <p:nvPr/>
            </p:nvCxnSpPr>
            <p:spPr>
              <a:xfrm>
                <a:off x="749808" y="2654047"/>
                <a:ext cx="0" cy="1675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 xmlns:a16="http://schemas.microsoft.com/office/drawing/2014/main" id="{8FD96CD4-FE53-4BCB-A262-E87D1C097C9E}"/>
                  </a:ext>
                </a:extLst>
              </p:cNvPr>
              <p:cNvCxnSpPr/>
              <p:nvPr/>
            </p:nvCxnSpPr>
            <p:spPr>
              <a:xfrm flipH="1">
                <a:off x="6612255" y="2774132"/>
                <a:ext cx="7459" cy="1344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 xmlns:a16="http://schemas.microsoft.com/office/drawing/2014/main" id="{57A8A722-AB1C-47FF-900D-EB15B98967FE}"/>
                  </a:ext>
                </a:extLst>
              </p:cNvPr>
              <p:cNvCxnSpPr/>
              <p:nvPr/>
            </p:nvCxnSpPr>
            <p:spPr>
              <a:xfrm flipH="1">
                <a:off x="2375696" y="2806312"/>
                <a:ext cx="7459" cy="1344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a:extLst>
                  <a:ext uri="{FF2B5EF4-FFF2-40B4-BE49-F238E27FC236}">
                    <a16:creationId xmlns="" xmlns:a16="http://schemas.microsoft.com/office/drawing/2014/main" id="{50C4D950-920C-40F4-9D7F-1C331D61AE4A}"/>
                  </a:ext>
                </a:extLst>
              </p:cNvPr>
              <p:cNvCxnSpPr/>
              <p:nvPr/>
            </p:nvCxnSpPr>
            <p:spPr>
              <a:xfrm>
                <a:off x="749808" y="3602736"/>
                <a:ext cx="162588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a:extLst>
                  <a:ext uri="{FF2B5EF4-FFF2-40B4-BE49-F238E27FC236}">
                    <a16:creationId xmlns="" xmlns:a16="http://schemas.microsoft.com/office/drawing/2014/main" id="{303CE486-BA8F-481F-8994-5461E2D5E1E4}"/>
                  </a:ext>
                </a:extLst>
              </p:cNvPr>
              <p:cNvCxnSpPr/>
              <p:nvPr/>
            </p:nvCxnSpPr>
            <p:spPr>
              <a:xfrm>
                <a:off x="2383155" y="3611880"/>
                <a:ext cx="421767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Прямоугольник 49">
                <a:extLst>
                  <a:ext uri="{FF2B5EF4-FFF2-40B4-BE49-F238E27FC236}">
                    <a16:creationId xmlns="" xmlns:a16="http://schemas.microsoft.com/office/drawing/2014/main" id="{3E1B7190-DEA5-46E4-AEAF-21812429753E}"/>
                  </a:ext>
                </a:extLst>
              </p:cNvPr>
              <p:cNvSpPr/>
              <p:nvPr/>
            </p:nvSpPr>
            <p:spPr>
              <a:xfrm>
                <a:off x="4409579" y="3208103"/>
                <a:ext cx="273152" cy="346249"/>
              </a:xfrm>
              <a:prstGeom prst="rect">
                <a:avLst/>
              </a:prstGeom>
              <a:noFill/>
            </p:spPr>
            <p:txBody>
              <a:bodyPr wrap="none" lIns="68580" tIns="34290" rIns="68580" bIns="3429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R</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1" name="Прямоугольник 50">
                <a:extLst>
                  <a:ext uri="{FF2B5EF4-FFF2-40B4-BE49-F238E27FC236}">
                    <a16:creationId xmlns="" xmlns:a16="http://schemas.microsoft.com/office/drawing/2014/main" id="{193C445D-369C-42C6-85E8-72922EABF42B}"/>
                  </a:ext>
                </a:extLst>
              </p:cNvPr>
              <p:cNvSpPr/>
              <p:nvPr/>
            </p:nvSpPr>
            <p:spPr>
              <a:xfrm>
                <a:off x="1450220" y="3186871"/>
                <a:ext cx="225062" cy="346249"/>
              </a:xfrm>
              <a:prstGeom prst="rect">
                <a:avLst/>
              </a:prstGeom>
              <a:noFill/>
            </p:spPr>
            <p:txBody>
              <a:bodyPr wrap="none" lIns="68580" tIns="34290" rIns="68580" bIns="3429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r</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61" name="Группа 60">
                <a:extLst>
                  <a:ext uri="{FF2B5EF4-FFF2-40B4-BE49-F238E27FC236}">
                    <a16:creationId xmlns="" xmlns:a16="http://schemas.microsoft.com/office/drawing/2014/main" id="{0AE63B14-ADC2-4DA2-8ABF-8DC68F31688F}"/>
                  </a:ext>
                </a:extLst>
              </p:cNvPr>
              <p:cNvGrpSpPr/>
              <p:nvPr/>
            </p:nvGrpSpPr>
            <p:grpSpPr>
              <a:xfrm>
                <a:off x="1130547" y="2141725"/>
                <a:ext cx="377156" cy="369332"/>
                <a:chOff x="1507394" y="2855631"/>
                <a:chExt cx="502874" cy="492442"/>
              </a:xfrm>
            </p:grpSpPr>
            <p:sp>
              <p:nvSpPr>
                <p:cNvPr id="53" name="Прямоугольник 52">
                  <a:extLst>
                    <a:ext uri="{FF2B5EF4-FFF2-40B4-BE49-F238E27FC236}">
                      <a16:creationId xmlns="" xmlns:a16="http://schemas.microsoft.com/office/drawing/2014/main" id="{5DC997FA-AC1D-4553-979A-981CDFDCF630}"/>
                    </a:ext>
                  </a:extLst>
                </p:cNvPr>
                <p:cNvSpPr/>
                <p:nvPr/>
              </p:nvSpPr>
              <p:spPr>
                <a:xfrm>
                  <a:off x="1507394" y="2855631"/>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2</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55" name="Прямая со стрелкой 54">
                  <a:extLst>
                    <a:ext uri="{FF2B5EF4-FFF2-40B4-BE49-F238E27FC236}">
                      <a16:creationId xmlns="" xmlns:a16="http://schemas.microsoft.com/office/drawing/2014/main" id="{F4FC3A35-EE65-4674-94AA-E5FBC6A15D87}"/>
                    </a:ext>
                  </a:extLst>
                </p:cNvPr>
                <p:cNvCxnSpPr/>
                <p:nvPr/>
              </p:nvCxnSpPr>
              <p:spPr>
                <a:xfrm>
                  <a:off x="1538514" y="2855631"/>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7" name="Группа 56">
                <a:extLst>
                  <a:ext uri="{FF2B5EF4-FFF2-40B4-BE49-F238E27FC236}">
                    <a16:creationId xmlns="" xmlns:a16="http://schemas.microsoft.com/office/drawing/2014/main" id="{3AA2FCF5-C299-4105-8878-E5FD3DECB824}"/>
                  </a:ext>
                </a:extLst>
              </p:cNvPr>
              <p:cNvGrpSpPr/>
              <p:nvPr/>
            </p:nvGrpSpPr>
            <p:grpSpPr>
              <a:xfrm>
                <a:off x="6834" y="2141725"/>
                <a:ext cx="377156" cy="369332"/>
                <a:chOff x="9111" y="2855632"/>
                <a:chExt cx="502874" cy="492442"/>
              </a:xfrm>
            </p:grpSpPr>
            <p:sp>
              <p:nvSpPr>
                <p:cNvPr id="52" name="Прямоугольник 51">
                  <a:extLst>
                    <a:ext uri="{FF2B5EF4-FFF2-40B4-BE49-F238E27FC236}">
                      <a16:creationId xmlns="" xmlns:a16="http://schemas.microsoft.com/office/drawing/2014/main" id="{8B73EC9D-D5E1-4441-A5B8-E2BB7C0A0C36}"/>
                    </a:ext>
                  </a:extLst>
                </p:cNvPr>
                <p:cNvSpPr/>
                <p:nvPr/>
              </p:nvSpPr>
              <p:spPr>
                <a:xfrm>
                  <a:off x="9111" y="2855632"/>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1</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56" name="Прямая со стрелкой 55">
                  <a:extLst>
                    <a:ext uri="{FF2B5EF4-FFF2-40B4-BE49-F238E27FC236}">
                      <a16:creationId xmlns="" xmlns:a16="http://schemas.microsoft.com/office/drawing/2014/main" id="{E24EC314-502A-44E2-A305-7FDE93EED0B4}"/>
                    </a:ext>
                  </a:extLst>
                </p:cNvPr>
                <p:cNvCxnSpPr/>
                <p:nvPr/>
              </p:nvCxnSpPr>
              <p:spPr>
                <a:xfrm>
                  <a:off x="81137" y="2864430"/>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7" name="Прямоугольник 66">
                    <a:extLst>
                      <a:ext uri="{FF2B5EF4-FFF2-40B4-BE49-F238E27FC236}">
                        <a16:creationId xmlns="" xmlns:a16="http://schemas.microsoft.com/office/drawing/2014/main" id="{77DFFBA9-EA84-46DC-9C6B-00DC23C1DACD}"/>
                      </a:ext>
                    </a:extLst>
                  </p:cNvPr>
                  <p:cNvSpPr/>
                  <p:nvPr/>
                </p:nvSpPr>
                <p:spPr>
                  <a:xfrm>
                    <a:off x="2108536" y="1781062"/>
                    <a:ext cx="549237"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1</m:t>
                              </m:r>
                            </m:sub>
                          </m:sSub>
                        </m:oMath>
                      </m:oMathPara>
                    </a14:m>
                    <a:endParaRPr lang="ru-RU" dirty="0"/>
                  </a:p>
                </p:txBody>
              </p:sp>
            </mc:Choice>
            <mc:Fallback xmlns="">
              <p:sp>
                <p:nvSpPr>
                  <p:cNvPr id="67" name="Прямоугольник 66">
                    <a:extLst>
                      <a:ext uri="{FF2B5EF4-FFF2-40B4-BE49-F238E27FC236}">
                        <a16:creationId xmlns:a16="http://schemas.microsoft.com/office/drawing/2014/main" id="{77DFFBA9-EA84-46DC-9C6B-00DC23C1DACD}"/>
                      </a:ext>
                    </a:extLst>
                  </p:cNvPr>
                  <p:cNvSpPr>
                    <a:spLocks noRot="1" noChangeAspect="1" noMove="1" noResize="1" noEditPoints="1" noAdjustHandles="1" noChangeArrowheads="1" noChangeShapeType="1" noTextEdit="1"/>
                  </p:cNvSpPr>
                  <p:nvPr/>
                </p:nvSpPr>
                <p:spPr>
                  <a:xfrm>
                    <a:off x="2811381" y="2374748"/>
                    <a:ext cx="732316" cy="646331"/>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0" name="Прямоугольник 69">
                    <a:extLst>
                      <a:ext uri="{FF2B5EF4-FFF2-40B4-BE49-F238E27FC236}">
                        <a16:creationId xmlns="" xmlns:a16="http://schemas.microsoft.com/office/drawing/2014/main" id="{4A87359C-8E46-48E3-8BE1-5D91A21E78C3}"/>
                      </a:ext>
                    </a:extLst>
                  </p:cNvPr>
                  <p:cNvSpPr/>
                  <p:nvPr/>
                </p:nvSpPr>
                <p:spPr>
                  <a:xfrm>
                    <a:off x="532348" y="1791694"/>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ea typeface="Cambria Math" panose="02040503050406030204" pitchFamily="18" charset="0"/>
                                </a:rPr>
                              </m:ctrlPr>
                            </m:sSubPr>
                            <m:e>
                              <m:r>
                                <a:rPr lang="en-US" sz="2700" i="1">
                                  <a:solidFill>
                                    <a:prstClr val="black"/>
                                  </a:solidFill>
                                  <a:latin typeface="Cambria Math" panose="02040503050406030204" pitchFamily="18" charset="0"/>
                                  <a:ea typeface="Cambria Math" panose="02040503050406030204" pitchFamily="18" charset="0"/>
                                </a:rPr>
                                <m:t>𝑞</m:t>
                              </m:r>
                            </m:e>
                            <m:sub>
                              <m:r>
                                <a:rPr lang="en-US" sz="2700" i="1">
                                  <a:solidFill>
                                    <a:prstClr val="black"/>
                                  </a:solidFill>
                                  <a:latin typeface="Cambria Math" panose="02040503050406030204" pitchFamily="18" charset="0"/>
                                  <a:ea typeface="Cambria Math" panose="02040503050406030204" pitchFamily="18" charset="0"/>
                                </a:rPr>
                                <m:t>3</m:t>
                              </m:r>
                            </m:sub>
                          </m:sSub>
                        </m:oMath>
                      </m:oMathPara>
                    </a14:m>
                    <a:endParaRPr lang="ru-RU" dirty="0"/>
                  </a:p>
                </p:txBody>
              </p:sp>
            </mc:Choice>
            <mc:Fallback xmlns="">
              <p:sp>
                <p:nvSpPr>
                  <p:cNvPr id="70" name="Прямоугольник 69">
                    <a:extLst>
                      <a:ext uri="{FF2B5EF4-FFF2-40B4-BE49-F238E27FC236}">
                        <a16:creationId xmlns:a16="http://schemas.microsoft.com/office/drawing/2014/main" id="{4A87359C-8E46-48E3-8BE1-5D91A21E78C3}"/>
                      </a:ext>
                    </a:extLst>
                  </p:cNvPr>
                  <p:cNvSpPr>
                    <a:spLocks noRot="1" noChangeAspect="1" noMove="1" noResize="1" noEditPoints="1" noAdjustHandles="1" noChangeArrowheads="1" noChangeShapeType="1" noTextEdit="1"/>
                  </p:cNvSpPr>
                  <p:nvPr/>
                </p:nvSpPr>
                <p:spPr>
                  <a:xfrm>
                    <a:off x="709798" y="2388924"/>
                    <a:ext cx="743024" cy="646331"/>
                  </a:xfrm>
                  <a:prstGeom prst="rect">
                    <a:avLst/>
                  </a:prstGeom>
                  <a:blipFill>
                    <a:blip r:embed="rId8"/>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2" name="Прямоугольник 71">
                    <a:extLst>
                      <a:ext uri="{FF2B5EF4-FFF2-40B4-BE49-F238E27FC236}">
                        <a16:creationId xmlns="" xmlns:a16="http://schemas.microsoft.com/office/drawing/2014/main" id="{0C9377FB-68FF-467E-9F09-DEE3FD378070}"/>
                      </a:ext>
                    </a:extLst>
                  </p:cNvPr>
                  <p:cNvSpPr/>
                  <p:nvPr/>
                </p:nvSpPr>
                <p:spPr>
                  <a:xfrm>
                    <a:off x="6287901" y="1781062"/>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2</m:t>
                              </m:r>
                            </m:sub>
                          </m:sSub>
                        </m:oMath>
                      </m:oMathPara>
                    </a14:m>
                    <a:endParaRPr lang="ru-RU" dirty="0"/>
                  </a:p>
                </p:txBody>
              </p:sp>
            </mc:Choice>
            <mc:Fallback xmlns="">
              <p:sp>
                <p:nvSpPr>
                  <p:cNvPr id="72" name="Прямоугольник 71">
                    <a:extLst>
                      <a:ext uri="{FF2B5EF4-FFF2-40B4-BE49-F238E27FC236}">
                        <a16:creationId xmlns:a16="http://schemas.microsoft.com/office/drawing/2014/main" id="{0C9377FB-68FF-467E-9F09-DEE3FD378070}"/>
                      </a:ext>
                    </a:extLst>
                  </p:cNvPr>
                  <p:cNvSpPr>
                    <a:spLocks noRot="1" noChangeAspect="1" noMove="1" noResize="1" noEditPoints="1" noAdjustHandles="1" noChangeArrowheads="1" noChangeShapeType="1" noTextEdit="1"/>
                  </p:cNvSpPr>
                  <p:nvPr/>
                </p:nvSpPr>
                <p:spPr>
                  <a:xfrm>
                    <a:off x="8383868" y="2374748"/>
                    <a:ext cx="743024" cy="646331"/>
                  </a:xfrm>
                  <a:prstGeom prst="rect">
                    <a:avLst/>
                  </a:prstGeom>
                  <a:blipFill>
                    <a:blip r:embed="rId9"/>
                    <a:stretch>
                      <a:fillRect/>
                    </a:stretch>
                  </a:blipFill>
                </p:spPr>
                <p:txBody>
                  <a:bodyPr/>
                  <a:lstStyle/>
                  <a:p>
                    <a:r>
                      <a:rPr lang="ru-RU">
                        <a:noFill/>
                      </a:rPr>
                      <a:t> </a:t>
                    </a:r>
                  </a:p>
                </p:txBody>
              </p:sp>
            </mc:Fallback>
          </mc:AlternateContent>
        </p:grpSp>
      </p:grpSp>
      <p:pic>
        <p:nvPicPr>
          <p:cNvPr id="75" name="Рисунок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7531" y="4106130"/>
            <a:ext cx="2418813" cy="615132"/>
          </a:xfrm>
          <a:prstGeom prst="rect">
            <a:avLst/>
          </a:prstGeom>
        </p:spPr>
      </p:pic>
      <p:sp>
        <p:nvSpPr>
          <p:cNvPr id="3" name="TextBox 2"/>
          <p:cNvSpPr txBox="1"/>
          <p:nvPr/>
        </p:nvSpPr>
        <p:spPr>
          <a:xfrm>
            <a:off x="1925876" y="276853"/>
            <a:ext cx="5147563" cy="646331"/>
          </a:xfrm>
          <a:prstGeom prst="rect">
            <a:avLst/>
          </a:prstGeom>
          <a:noFill/>
        </p:spPr>
        <p:txBody>
          <a:bodyPr wrap="none" rtlCol="0">
            <a:spAutoFit/>
          </a:bodyPr>
          <a:lstStyle/>
          <a:p>
            <a:pPr algn="ctr"/>
            <a:r>
              <a:rPr lang="ru-RU" b="1" dirty="0" smtClean="0">
                <a:latin typeface="Courier New" pitchFamily="49" charset="0"/>
                <a:cs typeface="Courier New" pitchFamily="49" charset="0"/>
              </a:rPr>
              <a:t>Взаимодействие зарядов</a:t>
            </a:r>
          </a:p>
          <a:p>
            <a:pPr algn="ctr"/>
            <a:r>
              <a:rPr lang="ru-RU" i="1" dirty="0" smtClean="0">
                <a:latin typeface="Courier New" pitchFamily="49" charset="0"/>
                <a:cs typeface="Courier New" pitchFamily="49" charset="0"/>
              </a:rPr>
              <a:t>(равновесие зарядов на одной прямой)</a:t>
            </a:r>
            <a:endParaRPr lang="ru-RU" i="1" dirty="0">
              <a:latin typeface="Courier New" pitchFamily="49" charset="0"/>
              <a:cs typeface="Courier New" pitchFamily="49" charset="0"/>
            </a:endParaRPr>
          </a:p>
        </p:txBody>
      </p:sp>
      <p:sp>
        <p:nvSpPr>
          <p:cNvPr id="76" name="Прямоугольник 75">
            <a:extLst>
              <a:ext uri="{FF2B5EF4-FFF2-40B4-BE49-F238E27FC236}">
                <a16:creationId xmlns="" xmlns:a16="http://schemas.microsoft.com/office/drawing/2014/main" id="{3E1B7190-DEA5-46E4-AEAF-21812429753E}"/>
              </a:ext>
            </a:extLst>
          </p:cNvPr>
          <p:cNvSpPr/>
          <p:nvPr/>
        </p:nvSpPr>
        <p:spPr>
          <a:xfrm>
            <a:off x="5391968" y="1427490"/>
            <a:ext cx="207732" cy="235549"/>
          </a:xfrm>
          <a:prstGeom prst="rect">
            <a:avLst/>
          </a:prstGeom>
          <a:noFill/>
        </p:spPr>
        <p:txBody>
          <a:bodyPr wrap="none" lIns="68580" tIns="34290" rIns="68580" bIns="3429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R</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7" name="Прямоугольник 76">
            <a:extLst>
              <a:ext uri="{FF2B5EF4-FFF2-40B4-BE49-F238E27FC236}">
                <a16:creationId xmlns="" xmlns:a16="http://schemas.microsoft.com/office/drawing/2014/main" id="{193C445D-369C-42C6-85E8-72922EABF42B}"/>
              </a:ext>
            </a:extLst>
          </p:cNvPr>
          <p:cNvSpPr/>
          <p:nvPr/>
        </p:nvSpPr>
        <p:spPr>
          <a:xfrm>
            <a:off x="3558501" y="1380383"/>
            <a:ext cx="171160" cy="235549"/>
          </a:xfrm>
          <a:prstGeom prst="rect">
            <a:avLst/>
          </a:prstGeom>
          <a:noFill/>
        </p:spPr>
        <p:txBody>
          <a:bodyPr wrap="none" lIns="68580" tIns="34290" rIns="68580" bIns="3429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r</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9444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 xmlns:a16="http://schemas.microsoft.com/office/drawing/2014/main" id="{4FAA61AC-D2A5-4A9B-8C6F-B9DD8774EDDB}"/>
              </a:ext>
            </a:extLst>
          </p:cNvPr>
          <p:cNvGrpSpPr/>
          <p:nvPr/>
        </p:nvGrpSpPr>
        <p:grpSpPr>
          <a:xfrm>
            <a:off x="2668222" y="977282"/>
            <a:ext cx="879151" cy="965447"/>
            <a:chOff x="8260719" y="694944"/>
            <a:chExt cx="1172201" cy="1287262"/>
          </a:xfrm>
        </p:grpSpPr>
        <p:grpSp>
          <p:nvGrpSpPr>
            <p:cNvPr id="3" name="Группа 2">
              <a:extLst>
                <a:ext uri="{FF2B5EF4-FFF2-40B4-BE49-F238E27FC236}">
                  <a16:creationId xmlns="" xmlns:a16="http://schemas.microsoft.com/office/drawing/2014/main" id="{C939DC58-3E91-4509-952B-D54B2BA0BE81}"/>
                </a:ext>
              </a:extLst>
            </p:cNvPr>
            <p:cNvGrpSpPr/>
            <p:nvPr/>
          </p:nvGrpSpPr>
          <p:grpSpPr>
            <a:xfrm>
              <a:off x="8406384" y="694944"/>
              <a:ext cx="795528" cy="795528"/>
              <a:chOff x="8406384" y="694944"/>
              <a:chExt cx="795528" cy="795528"/>
            </a:xfrm>
          </p:grpSpPr>
          <p:grpSp>
            <p:nvGrpSpPr>
              <p:cNvPr id="5" name="Группа 4">
                <a:extLst>
                  <a:ext uri="{FF2B5EF4-FFF2-40B4-BE49-F238E27FC236}">
                    <a16:creationId xmlns="" xmlns:a16="http://schemas.microsoft.com/office/drawing/2014/main" id="{839E4C56-272C-49DB-87BD-1E84455C812A}"/>
                  </a:ext>
                </a:extLst>
              </p:cNvPr>
              <p:cNvGrpSpPr/>
              <p:nvPr/>
            </p:nvGrpSpPr>
            <p:grpSpPr>
              <a:xfrm>
                <a:off x="8406384" y="694944"/>
                <a:ext cx="795528" cy="795528"/>
                <a:chOff x="2779776" y="694944"/>
                <a:chExt cx="795528" cy="795528"/>
              </a:xfrm>
            </p:grpSpPr>
            <p:sp>
              <p:nvSpPr>
                <p:cNvPr id="7" name="Овал 6">
                  <a:extLst>
                    <a:ext uri="{FF2B5EF4-FFF2-40B4-BE49-F238E27FC236}">
                      <a16:creationId xmlns="" xmlns:a16="http://schemas.microsoft.com/office/drawing/2014/main" id="{E5BD4357-0DAA-483B-99E8-A7826E57B8CF}"/>
                    </a:ext>
                  </a:extLst>
                </p:cNvPr>
                <p:cNvSpPr/>
                <p:nvPr/>
              </p:nvSpPr>
              <p:spPr>
                <a:xfrm>
                  <a:off x="2779776" y="694944"/>
                  <a:ext cx="795528" cy="795528"/>
                </a:xfrm>
                <a:prstGeom prst="ellipse">
                  <a:avLst/>
                </a:prstGeom>
                <a:gradFill flip="none" rotWithShape="1">
                  <a:gsLst>
                    <a:gs pos="100000">
                      <a:srgbClr val="FE937E"/>
                    </a:gs>
                    <a:gs pos="0">
                      <a:srgbClr val="FF0000"/>
                    </a:gs>
                    <a:gs pos="91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a:extLst>
                    <a:ext uri="{FF2B5EF4-FFF2-40B4-BE49-F238E27FC236}">
                      <a16:creationId xmlns="" xmlns:a16="http://schemas.microsoft.com/office/drawing/2014/main" id="{250B11BE-ACE5-4B22-884F-60C89F4ED12B}"/>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Прямоугольник 5">
                <a:extLst>
                  <a:ext uri="{FF2B5EF4-FFF2-40B4-BE49-F238E27FC236}">
                    <a16:creationId xmlns="" xmlns:a16="http://schemas.microsoft.com/office/drawing/2014/main" id="{069AEE9E-62A8-457C-AE39-3DE07C06B848}"/>
                  </a:ext>
                </a:extLst>
              </p:cNvPr>
              <p:cNvSpPr/>
              <p:nvPr/>
            </p:nvSpPr>
            <p:spPr>
              <a:xfrm rot="16200000">
                <a:off x="8613648" y="106680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Прямоугольник 3">
              <a:extLst>
                <a:ext uri="{FF2B5EF4-FFF2-40B4-BE49-F238E27FC236}">
                  <a16:creationId xmlns="" xmlns:a16="http://schemas.microsoft.com/office/drawing/2014/main" id="{C9E0A364-5302-415F-99E7-200326381A9C}"/>
                </a:ext>
              </a:extLst>
            </p:cNvPr>
            <p:cNvSpPr/>
            <p:nvPr/>
          </p:nvSpPr>
          <p:spPr>
            <a:xfrm>
              <a:off x="8260719" y="1489763"/>
              <a:ext cx="1172201" cy="492443"/>
            </a:xfrm>
            <a:prstGeom prst="rect">
              <a:avLst/>
            </a:prstGeom>
            <a:noFill/>
          </p:spPr>
          <p:txBody>
            <a:bodyPr wrap="none" lIns="91440" tIns="45720" rIns="91440" bIns="45720">
              <a:spAutoFit/>
            </a:bodyPr>
            <a:lstStyle/>
            <a:p>
              <a:pPr algn="ctr"/>
              <a:r>
                <a:rPr lang="ru-RU" b="1" spc="38" dirty="0">
                  <a:ln w="9525" cmpd="sng">
                    <a:solidFill>
                      <a:schemeClr val="accent1"/>
                    </a:solidFill>
                    <a:prstDash val="solid"/>
                  </a:ln>
                  <a:solidFill>
                    <a:srgbClr val="70AD47">
                      <a:tint val="1000"/>
                    </a:srgbClr>
                  </a:solidFill>
                  <a:effectLst>
                    <a:glow rad="38100">
                      <a:schemeClr val="accent1">
                        <a:alpha val="40000"/>
                      </a:schemeClr>
                    </a:glow>
                  </a:effectLst>
                </a:rPr>
                <a:t>40 </a:t>
              </a:r>
              <a:r>
                <a:rPr lang="ru-RU" b="1" spc="38" dirty="0" err="1">
                  <a:ln w="9525" cmpd="sng">
                    <a:solidFill>
                      <a:schemeClr val="accent1"/>
                    </a:solidFill>
                    <a:prstDash val="solid"/>
                  </a:ln>
                  <a:solidFill>
                    <a:srgbClr val="70AD47">
                      <a:tint val="1000"/>
                    </a:srgbClr>
                  </a:solidFill>
                  <a:effectLst>
                    <a:glow rad="38100">
                      <a:schemeClr val="accent1">
                        <a:alpha val="40000"/>
                      </a:schemeClr>
                    </a:glow>
                  </a:effectLst>
                </a:rPr>
                <a:t>нКл</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mc:AlternateContent xmlns:mc="http://schemas.openxmlformats.org/markup-compatibility/2006" xmlns:a14="http://schemas.microsoft.com/office/drawing/2010/main">
        <mc:Choice Requires="a14">
          <p:sp>
            <p:nvSpPr>
              <p:cNvPr id="9" name="Прямоугольник 8">
                <a:extLst>
                  <a:ext uri="{FF2B5EF4-FFF2-40B4-BE49-F238E27FC236}">
                    <a16:creationId xmlns="" xmlns:a16="http://schemas.microsoft.com/office/drawing/2014/main" id="{DD8C1F49-77AF-46A4-9D82-6193A0686AEF}"/>
                  </a:ext>
                </a:extLst>
              </p:cNvPr>
              <p:cNvSpPr/>
              <p:nvPr/>
            </p:nvSpPr>
            <p:spPr>
              <a:xfrm>
                <a:off x="2760583" y="462967"/>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1</m:t>
                          </m:r>
                        </m:sub>
                      </m:sSub>
                    </m:oMath>
                  </m:oMathPara>
                </a14:m>
                <a:endParaRPr lang="ru-RU" dirty="0"/>
              </a:p>
            </p:txBody>
          </p:sp>
        </mc:Choice>
        <mc:Fallback xmlns="">
          <p:sp>
            <p:nvSpPr>
              <p:cNvPr id="9" name="Прямоугольник 8">
                <a:extLst>
                  <a:ext uri="{FF2B5EF4-FFF2-40B4-BE49-F238E27FC236}">
                    <a16:creationId xmlns:a16="http://schemas.microsoft.com/office/drawing/2014/main" xmlns:a14="http://schemas.microsoft.com/office/drawing/2010/main" xmlns="" id="{DD8C1F49-77AF-46A4-9D82-6193A0686AEF}"/>
                  </a:ext>
                </a:extLst>
              </p:cNvPr>
              <p:cNvSpPr>
                <a:spLocks noRot="1" noChangeAspect="1" noMove="1" noResize="1" noEditPoints="1" noAdjustHandles="1" noChangeArrowheads="1" noChangeShapeType="1" noTextEdit="1"/>
              </p:cNvSpPr>
              <p:nvPr/>
            </p:nvSpPr>
            <p:spPr>
              <a:xfrm>
                <a:off x="2760583" y="462967"/>
                <a:ext cx="557268" cy="484748"/>
              </a:xfrm>
              <a:prstGeom prst="rect">
                <a:avLst/>
              </a:prstGeom>
              <a:blipFill rotWithShape="1">
                <a:blip r:embed="rId2"/>
                <a:stretch>
                  <a:fillRect/>
                </a:stretch>
              </a:blipFill>
            </p:spPr>
            <p:txBody>
              <a:bodyPr/>
              <a:lstStyle/>
              <a:p>
                <a:r>
                  <a:rPr lang="ru-RU">
                    <a:noFill/>
                  </a:rPr>
                  <a:t> </a:t>
                </a:r>
              </a:p>
            </p:txBody>
          </p:sp>
        </mc:Fallback>
      </mc:AlternateContent>
      <p:grpSp>
        <p:nvGrpSpPr>
          <p:cNvPr id="10" name="Группа 9">
            <a:extLst>
              <a:ext uri="{FF2B5EF4-FFF2-40B4-BE49-F238E27FC236}">
                <a16:creationId xmlns="" xmlns:a16="http://schemas.microsoft.com/office/drawing/2014/main" id="{17596247-A99C-47B1-AE9E-209A5DC94200}"/>
              </a:ext>
            </a:extLst>
          </p:cNvPr>
          <p:cNvGrpSpPr/>
          <p:nvPr/>
        </p:nvGrpSpPr>
        <p:grpSpPr>
          <a:xfrm>
            <a:off x="2668222" y="3286610"/>
            <a:ext cx="879151" cy="965447"/>
            <a:chOff x="8260719" y="694944"/>
            <a:chExt cx="1172201" cy="1287262"/>
          </a:xfrm>
        </p:grpSpPr>
        <p:grpSp>
          <p:nvGrpSpPr>
            <p:cNvPr id="11" name="Группа 10">
              <a:extLst>
                <a:ext uri="{FF2B5EF4-FFF2-40B4-BE49-F238E27FC236}">
                  <a16:creationId xmlns="" xmlns:a16="http://schemas.microsoft.com/office/drawing/2014/main" id="{83981361-1338-4203-A0D1-0CAED63E44CA}"/>
                </a:ext>
              </a:extLst>
            </p:cNvPr>
            <p:cNvGrpSpPr/>
            <p:nvPr/>
          </p:nvGrpSpPr>
          <p:grpSpPr>
            <a:xfrm>
              <a:off x="8406384" y="694944"/>
              <a:ext cx="795528" cy="795528"/>
              <a:chOff x="8406384" y="694944"/>
              <a:chExt cx="795528" cy="795528"/>
            </a:xfrm>
          </p:grpSpPr>
          <p:grpSp>
            <p:nvGrpSpPr>
              <p:cNvPr id="13" name="Группа 12">
                <a:extLst>
                  <a:ext uri="{FF2B5EF4-FFF2-40B4-BE49-F238E27FC236}">
                    <a16:creationId xmlns="" xmlns:a16="http://schemas.microsoft.com/office/drawing/2014/main" id="{C4AA5126-B9A8-4C15-8512-2CBD6A26217E}"/>
                  </a:ext>
                </a:extLst>
              </p:cNvPr>
              <p:cNvGrpSpPr/>
              <p:nvPr/>
            </p:nvGrpSpPr>
            <p:grpSpPr>
              <a:xfrm>
                <a:off x="8406384" y="694944"/>
                <a:ext cx="795528" cy="795528"/>
                <a:chOff x="2779776" y="694944"/>
                <a:chExt cx="795528" cy="795528"/>
              </a:xfrm>
            </p:grpSpPr>
            <p:sp>
              <p:nvSpPr>
                <p:cNvPr id="15" name="Овал 14">
                  <a:extLst>
                    <a:ext uri="{FF2B5EF4-FFF2-40B4-BE49-F238E27FC236}">
                      <a16:creationId xmlns="" xmlns:a16="http://schemas.microsoft.com/office/drawing/2014/main" id="{968E0A3C-62AD-4147-B286-661AED3AFD1B}"/>
                    </a:ext>
                  </a:extLst>
                </p:cNvPr>
                <p:cNvSpPr/>
                <p:nvPr/>
              </p:nvSpPr>
              <p:spPr>
                <a:xfrm>
                  <a:off x="2779776" y="694944"/>
                  <a:ext cx="795528" cy="795528"/>
                </a:xfrm>
                <a:prstGeom prst="ellipse">
                  <a:avLst/>
                </a:prstGeom>
                <a:gradFill flip="none" rotWithShape="1">
                  <a:gsLst>
                    <a:gs pos="100000">
                      <a:srgbClr val="FE937E"/>
                    </a:gs>
                    <a:gs pos="0">
                      <a:srgbClr val="FF0000"/>
                    </a:gs>
                    <a:gs pos="91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a:extLst>
                    <a:ext uri="{FF2B5EF4-FFF2-40B4-BE49-F238E27FC236}">
                      <a16:creationId xmlns="" xmlns:a16="http://schemas.microsoft.com/office/drawing/2014/main" id="{35774C93-D1D8-4210-9E58-FBBE0373DBF4}"/>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Прямоугольник 13">
                <a:extLst>
                  <a:ext uri="{FF2B5EF4-FFF2-40B4-BE49-F238E27FC236}">
                    <a16:creationId xmlns="" xmlns:a16="http://schemas.microsoft.com/office/drawing/2014/main" id="{5737C79A-214A-43C6-B14B-64839F9B92D7}"/>
                  </a:ext>
                </a:extLst>
              </p:cNvPr>
              <p:cNvSpPr/>
              <p:nvPr/>
            </p:nvSpPr>
            <p:spPr>
              <a:xfrm rot="16200000">
                <a:off x="8613648" y="106680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 name="Прямоугольник 11">
              <a:extLst>
                <a:ext uri="{FF2B5EF4-FFF2-40B4-BE49-F238E27FC236}">
                  <a16:creationId xmlns="" xmlns:a16="http://schemas.microsoft.com/office/drawing/2014/main" id="{14833DEB-24B9-41CB-B101-A1D63AFDA2F5}"/>
                </a:ext>
              </a:extLst>
            </p:cNvPr>
            <p:cNvSpPr/>
            <p:nvPr/>
          </p:nvSpPr>
          <p:spPr>
            <a:xfrm>
              <a:off x="8260719" y="1489763"/>
              <a:ext cx="1172201" cy="492443"/>
            </a:xfrm>
            <a:prstGeom prst="rect">
              <a:avLst/>
            </a:prstGeom>
            <a:noFill/>
          </p:spPr>
          <p:txBody>
            <a:bodyPr wrap="none" lIns="91440" tIns="45720" rIns="91440" bIns="45720">
              <a:spAutoFit/>
            </a:bodyPr>
            <a:lstStyle/>
            <a:p>
              <a:pPr algn="ctr"/>
              <a:r>
                <a:rPr lang="ru-RU" b="1" spc="38" dirty="0">
                  <a:ln w="9525" cmpd="sng">
                    <a:solidFill>
                      <a:schemeClr val="accent1"/>
                    </a:solidFill>
                    <a:prstDash val="solid"/>
                  </a:ln>
                  <a:solidFill>
                    <a:srgbClr val="70AD47">
                      <a:tint val="1000"/>
                    </a:srgbClr>
                  </a:solidFill>
                  <a:effectLst>
                    <a:glow rad="38100">
                      <a:schemeClr val="accent1">
                        <a:alpha val="40000"/>
                      </a:schemeClr>
                    </a:glow>
                  </a:effectLst>
                </a:rPr>
                <a:t>40 </a:t>
              </a:r>
              <a:r>
                <a:rPr lang="ru-RU" b="1" spc="38" dirty="0" err="1">
                  <a:ln w="9525" cmpd="sng">
                    <a:solidFill>
                      <a:schemeClr val="accent1"/>
                    </a:solidFill>
                    <a:prstDash val="solid"/>
                  </a:ln>
                  <a:solidFill>
                    <a:srgbClr val="70AD47">
                      <a:tint val="1000"/>
                    </a:srgbClr>
                  </a:solidFill>
                  <a:effectLst>
                    <a:glow rad="38100">
                      <a:schemeClr val="accent1">
                        <a:alpha val="40000"/>
                      </a:schemeClr>
                    </a:glow>
                  </a:effectLst>
                </a:rPr>
                <a:t>нКл</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mc:AlternateContent xmlns:mc="http://schemas.openxmlformats.org/markup-compatibility/2006" xmlns:a14="http://schemas.microsoft.com/office/drawing/2010/main">
        <mc:Choice Requires="a14">
          <p:sp>
            <p:nvSpPr>
              <p:cNvPr id="17" name="Прямоугольник 16">
                <a:extLst>
                  <a:ext uri="{FF2B5EF4-FFF2-40B4-BE49-F238E27FC236}">
                    <a16:creationId xmlns="" xmlns:a16="http://schemas.microsoft.com/office/drawing/2014/main" id="{B2137252-7254-4002-B3FE-399AEB9CF0B7}"/>
                  </a:ext>
                </a:extLst>
              </p:cNvPr>
              <p:cNvSpPr/>
              <p:nvPr/>
            </p:nvSpPr>
            <p:spPr>
              <a:xfrm>
                <a:off x="2760583" y="2772294"/>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3</m:t>
                          </m:r>
                        </m:sub>
                      </m:sSub>
                    </m:oMath>
                  </m:oMathPara>
                </a14:m>
                <a:endParaRPr lang="ru-RU" dirty="0"/>
              </a:p>
            </p:txBody>
          </p:sp>
        </mc:Choice>
        <mc:Fallback xmlns="">
          <p:sp>
            <p:nvSpPr>
              <p:cNvPr id="17" name="Прямоугольник 16">
                <a:extLst>
                  <a:ext uri="{FF2B5EF4-FFF2-40B4-BE49-F238E27FC236}">
                    <a16:creationId xmlns:a16="http://schemas.microsoft.com/office/drawing/2014/main" xmlns:a14="http://schemas.microsoft.com/office/drawing/2010/main" xmlns="" id="{B2137252-7254-4002-B3FE-399AEB9CF0B7}"/>
                  </a:ext>
                </a:extLst>
              </p:cNvPr>
              <p:cNvSpPr>
                <a:spLocks noRot="1" noChangeAspect="1" noMove="1" noResize="1" noEditPoints="1" noAdjustHandles="1" noChangeArrowheads="1" noChangeShapeType="1" noTextEdit="1"/>
              </p:cNvSpPr>
              <p:nvPr/>
            </p:nvSpPr>
            <p:spPr>
              <a:xfrm>
                <a:off x="2760583" y="2772294"/>
                <a:ext cx="557268" cy="484748"/>
              </a:xfrm>
              <a:prstGeom prst="rect">
                <a:avLst/>
              </a:prstGeom>
              <a:blipFill rotWithShape="1">
                <a:blip r:embed="rId3"/>
                <a:stretch>
                  <a:fillRect/>
                </a:stretch>
              </a:blipFill>
            </p:spPr>
            <p:txBody>
              <a:bodyPr/>
              <a:lstStyle/>
              <a:p>
                <a:r>
                  <a:rPr lang="ru-RU">
                    <a:noFill/>
                  </a:rPr>
                  <a:t> </a:t>
                </a:r>
              </a:p>
            </p:txBody>
          </p:sp>
        </mc:Fallback>
      </mc:AlternateContent>
      <p:grpSp>
        <p:nvGrpSpPr>
          <p:cNvPr id="18" name="Группа 17">
            <a:extLst>
              <a:ext uri="{FF2B5EF4-FFF2-40B4-BE49-F238E27FC236}">
                <a16:creationId xmlns="" xmlns:a16="http://schemas.microsoft.com/office/drawing/2014/main" id="{B171ECD5-0270-40A8-956B-7241ED916F6F}"/>
              </a:ext>
            </a:extLst>
          </p:cNvPr>
          <p:cNvGrpSpPr/>
          <p:nvPr/>
        </p:nvGrpSpPr>
        <p:grpSpPr>
          <a:xfrm>
            <a:off x="5292457" y="977282"/>
            <a:ext cx="879151" cy="965447"/>
            <a:chOff x="8260719" y="694944"/>
            <a:chExt cx="1172201" cy="1287262"/>
          </a:xfrm>
        </p:grpSpPr>
        <p:grpSp>
          <p:nvGrpSpPr>
            <p:cNvPr id="19" name="Группа 18">
              <a:extLst>
                <a:ext uri="{FF2B5EF4-FFF2-40B4-BE49-F238E27FC236}">
                  <a16:creationId xmlns="" xmlns:a16="http://schemas.microsoft.com/office/drawing/2014/main" id="{7082F63C-E5A2-48FD-820C-EC706A0B5825}"/>
                </a:ext>
              </a:extLst>
            </p:cNvPr>
            <p:cNvGrpSpPr/>
            <p:nvPr/>
          </p:nvGrpSpPr>
          <p:grpSpPr>
            <a:xfrm>
              <a:off x="8406384" y="694944"/>
              <a:ext cx="795528" cy="795528"/>
              <a:chOff x="8406384" y="694944"/>
              <a:chExt cx="795528" cy="795528"/>
            </a:xfrm>
          </p:grpSpPr>
          <p:grpSp>
            <p:nvGrpSpPr>
              <p:cNvPr id="21" name="Группа 20">
                <a:extLst>
                  <a:ext uri="{FF2B5EF4-FFF2-40B4-BE49-F238E27FC236}">
                    <a16:creationId xmlns="" xmlns:a16="http://schemas.microsoft.com/office/drawing/2014/main" id="{0EA4AB3E-CFF7-4CDC-88A0-A2F8CAE69855}"/>
                  </a:ext>
                </a:extLst>
              </p:cNvPr>
              <p:cNvGrpSpPr/>
              <p:nvPr/>
            </p:nvGrpSpPr>
            <p:grpSpPr>
              <a:xfrm>
                <a:off x="8406384" y="694944"/>
                <a:ext cx="795528" cy="795528"/>
                <a:chOff x="2779776" y="694944"/>
                <a:chExt cx="795528" cy="795528"/>
              </a:xfrm>
            </p:grpSpPr>
            <p:sp>
              <p:nvSpPr>
                <p:cNvPr id="23" name="Овал 22">
                  <a:extLst>
                    <a:ext uri="{FF2B5EF4-FFF2-40B4-BE49-F238E27FC236}">
                      <a16:creationId xmlns="" xmlns:a16="http://schemas.microsoft.com/office/drawing/2014/main" id="{1D1C45D0-4BFA-48A9-A504-DAA795D105D0}"/>
                    </a:ext>
                  </a:extLst>
                </p:cNvPr>
                <p:cNvSpPr/>
                <p:nvPr/>
              </p:nvSpPr>
              <p:spPr>
                <a:xfrm>
                  <a:off x="2779776" y="694944"/>
                  <a:ext cx="795528" cy="795528"/>
                </a:xfrm>
                <a:prstGeom prst="ellipse">
                  <a:avLst/>
                </a:prstGeom>
                <a:gradFill flip="none" rotWithShape="1">
                  <a:gsLst>
                    <a:gs pos="100000">
                      <a:srgbClr val="FE937E"/>
                    </a:gs>
                    <a:gs pos="0">
                      <a:srgbClr val="FF0000"/>
                    </a:gs>
                    <a:gs pos="91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a:extLst>
                    <a:ext uri="{FF2B5EF4-FFF2-40B4-BE49-F238E27FC236}">
                      <a16:creationId xmlns="" xmlns:a16="http://schemas.microsoft.com/office/drawing/2014/main" id="{F9B9961B-8C9C-42EE-96FD-8003C1860AF1}"/>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2" name="Прямоугольник 21">
                <a:extLst>
                  <a:ext uri="{FF2B5EF4-FFF2-40B4-BE49-F238E27FC236}">
                    <a16:creationId xmlns="" xmlns:a16="http://schemas.microsoft.com/office/drawing/2014/main" id="{32B0EBEE-78A1-4CA4-89A5-94E4E773F599}"/>
                  </a:ext>
                </a:extLst>
              </p:cNvPr>
              <p:cNvSpPr/>
              <p:nvPr/>
            </p:nvSpPr>
            <p:spPr>
              <a:xfrm rot="16200000">
                <a:off x="8613648" y="106680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0" name="Прямоугольник 19">
              <a:extLst>
                <a:ext uri="{FF2B5EF4-FFF2-40B4-BE49-F238E27FC236}">
                  <a16:creationId xmlns="" xmlns:a16="http://schemas.microsoft.com/office/drawing/2014/main" id="{515561D1-AA72-4135-9728-22C1CA093DBA}"/>
                </a:ext>
              </a:extLst>
            </p:cNvPr>
            <p:cNvSpPr/>
            <p:nvPr/>
          </p:nvSpPr>
          <p:spPr>
            <a:xfrm>
              <a:off x="8260719" y="1489763"/>
              <a:ext cx="1172201" cy="492443"/>
            </a:xfrm>
            <a:prstGeom prst="rect">
              <a:avLst/>
            </a:prstGeom>
            <a:noFill/>
          </p:spPr>
          <p:txBody>
            <a:bodyPr wrap="none" lIns="91440" tIns="45720" rIns="91440" bIns="45720">
              <a:spAutoFit/>
            </a:bodyPr>
            <a:lstStyle/>
            <a:p>
              <a:pPr algn="ctr"/>
              <a:r>
                <a:rPr lang="ru-RU" b="1" spc="38" dirty="0">
                  <a:ln w="9525" cmpd="sng">
                    <a:solidFill>
                      <a:schemeClr val="accent1"/>
                    </a:solidFill>
                    <a:prstDash val="solid"/>
                  </a:ln>
                  <a:solidFill>
                    <a:srgbClr val="70AD47">
                      <a:tint val="1000"/>
                    </a:srgbClr>
                  </a:solidFill>
                  <a:effectLst>
                    <a:glow rad="38100">
                      <a:schemeClr val="accent1">
                        <a:alpha val="40000"/>
                      </a:schemeClr>
                    </a:glow>
                  </a:effectLst>
                </a:rPr>
                <a:t>40 </a:t>
              </a:r>
              <a:r>
                <a:rPr lang="ru-RU" b="1" spc="38" dirty="0" err="1">
                  <a:ln w="9525" cmpd="sng">
                    <a:solidFill>
                      <a:schemeClr val="accent1"/>
                    </a:solidFill>
                    <a:prstDash val="solid"/>
                  </a:ln>
                  <a:solidFill>
                    <a:srgbClr val="70AD47">
                      <a:tint val="1000"/>
                    </a:srgbClr>
                  </a:solidFill>
                  <a:effectLst>
                    <a:glow rad="38100">
                      <a:schemeClr val="accent1">
                        <a:alpha val="40000"/>
                      </a:schemeClr>
                    </a:glow>
                  </a:effectLst>
                </a:rPr>
                <a:t>нКл</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mc:AlternateContent xmlns:mc="http://schemas.openxmlformats.org/markup-compatibility/2006" xmlns:a14="http://schemas.microsoft.com/office/drawing/2010/main">
        <mc:Choice Requires="a14">
          <p:sp>
            <p:nvSpPr>
              <p:cNvPr id="25" name="Прямоугольник 24">
                <a:extLst>
                  <a:ext uri="{FF2B5EF4-FFF2-40B4-BE49-F238E27FC236}">
                    <a16:creationId xmlns="" xmlns:a16="http://schemas.microsoft.com/office/drawing/2014/main" id="{85210943-1C8F-41AA-A84B-CB07C8993D09}"/>
                  </a:ext>
                </a:extLst>
              </p:cNvPr>
              <p:cNvSpPr/>
              <p:nvPr/>
            </p:nvSpPr>
            <p:spPr>
              <a:xfrm>
                <a:off x="5384818" y="462967"/>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2</m:t>
                          </m:r>
                        </m:sub>
                      </m:sSub>
                    </m:oMath>
                  </m:oMathPara>
                </a14:m>
                <a:endParaRPr lang="ru-RU" dirty="0"/>
              </a:p>
            </p:txBody>
          </p:sp>
        </mc:Choice>
        <mc:Fallback xmlns="">
          <p:sp>
            <p:nvSpPr>
              <p:cNvPr id="25" name="Прямоугольник 24">
                <a:extLst>
                  <a:ext uri="{FF2B5EF4-FFF2-40B4-BE49-F238E27FC236}">
                    <a16:creationId xmlns:a16="http://schemas.microsoft.com/office/drawing/2014/main" xmlns:a14="http://schemas.microsoft.com/office/drawing/2010/main" xmlns="" id="{85210943-1C8F-41AA-A84B-CB07C8993D09}"/>
                  </a:ext>
                </a:extLst>
              </p:cNvPr>
              <p:cNvSpPr>
                <a:spLocks noRot="1" noChangeAspect="1" noMove="1" noResize="1" noEditPoints="1" noAdjustHandles="1" noChangeArrowheads="1" noChangeShapeType="1" noTextEdit="1"/>
              </p:cNvSpPr>
              <p:nvPr/>
            </p:nvSpPr>
            <p:spPr>
              <a:xfrm>
                <a:off x="5384818" y="462967"/>
                <a:ext cx="557268" cy="484748"/>
              </a:xfrm>
              <a:prstGeom prst="rect">
                <a:avLst/>
              </a:prstGeom>
              <a:blipFill rotWithShape="1">
                <a:blip r:embed="rId4"/>
                <a:stretch>
                  <a:fillRect/>
                </a:stretch>
              </a:blipFill>
            </p:spPr>
            <p:txBody>
              <a:bodyPr/>
              <a:lstStyle/>
              <a:p>
                <a:r>
                  <a:rPr lang="ru-RU">
                    <a:noFill/>
                  </a:rPr>
                  <a:t> </a:t>
                </a:r>
              </a:p>
            </p:txBody>
          </p:sp>
        </mc:Fallback>
      </mc:AlternateContent>
      <p:grpSp>
        <p:nvGrpSpPr>
          <p:cNvPr id="26" name="Группа 25">
            <a:extLst>
              <a:ext uri="{FF2B5EF4-FFF2-40B4-BE49-F238E27FC236}">
                <a16:creationId xmlns="" xmlns:a16="http://schemas.microsoft.com/office/drawing/2014/main" id="{CB6547CB-6239-48E5-B025-6C97C2A6EE0C}"/>
              </a:ext>
            </a:extLst>
          </p:cNvPr>
          <p:cNvGrpSpPr/>
          <p:nvPr/>
        </p:nvGrpSpPr>
        <p:grpSpPr>
          <a:xfrm>
            <a:off x="5377028" y="3286610"/>
            <a:ext cx="879151" cy="965447"/>
            <a:chOff x="8260719" y="694944"/>
            <a:chExt cx="1172201" cy="1287262"/>
          </a:xfrm>
        </p:grpSpPr>
        <p:grpSp>
          <p:nvGrpSpPr>
            <p:cNvPr id="27" name="Группа 26">
              <a:extLst>
                <a:ext uri="{FF2B5EF4-FFF2-40B4-BE49-F238E27FC236}">
                  <a16:creationId xmlns="" xmlns:a16="http://schemas.microsoft.com/office/drawing/2014/main" id="{B99CADF9-9FD4-4C67-BD37-FA62C08E6CAE}"/>
                </a:ext>
              </a:extLst>
            </p:cNvPr>
            <p:cNvGrpSpPr/>
            <p:nvPr/>
          </p:nvGrpSpPr>
          <p:grpSpPr>
            <a:xfrm>
              <a:off x="8406384" y="694944"/>
              <a:ext cx="795528" cy="795528"/>
              <a:chOff x="8406384" y="694944"/>
              <a:chExt cx="795528" cy="795528"/>
            </a:xfrm>
          </p:grpSpPr>
          <p:grpSp>
            <p:nvGrpSpPr>
              <p:cNvPr id="29" name="Группа 28">
                <a:extLst>
                  <a:ext uri="{FF2B5EF4-FFF2-40B4-BE49-F238E27FC236}">
                    <a16:creationId xmlns="" xmlns:a16="http://schemas.microsoft.com/office/drawing/2014/main" id="{4A1DFD8C-8C6B-49D0-8BCF-D20E472AA231}"/>
                  </a:ext>
                </a:extLst>
              </p:cNvPr>
              <p:cNvGrpSpPr/>
              <p:nvPr/>
            </p:nvGrpSpPr>
            <p:grpSpPr>
              <a:xfrm>
                <a:off x="8406384" y="694944"/>
                <a:ext cx="795528" cy="795528"/>
                <a:chOff x="2779776" y="694944"/>
                <a:chExt cx="795528" cy="795528"/>
              </a:xfrm>
            </p:grpSpPr>
            <p:sp>
              <p:nvSpPr>
                <p:cNvPr id="31" name="Овал 30">
                  <a:extLst>
                    <a:ext uri="{FF2B5EF4-FFF2-40B4-BE49-F238E27FC236}">
                      <a16:creationId xmlns="" xmlns:a16="http://schemas.microsoft.com/office/drawing/2014/main" id="{EF532DFD-BE41-4EED-9090-95DB7844F7C1}"/>
                    </a:ext>
                  </a:extLst>
                </p:cNvPr>
                <p:cNvSpPr/>
                <p:nvPr/>
              </p:nvSpPr>
              <p:spPr>
                <a:xfrm>
                  <a:off x="2779776" y="694944"/>
                  <a:ext cx="795528" cy="795528"/>
                </a:xfrm>
                <a:prstGeom prst="ellipse">
                  <a:avLst/>
                </a:prstGeom>
                <a:gradFill flip="none" rotWithShape="1">
                  <a:gsLst>
                    <a:gs pos="100000">
                      <a:srgbClr val="FE937E"/>
                    </a:gs>
                    <a:gs pos="0">
                      <a:srgbClr val="FF0000"/>
                    </a:gs>
                    <a:gs pos="91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Прямоугольник 31">
                  <a:extLst>
                    <a:ext uri="{FF2B5EF4-FFF2-40B4-BE49-F238E27FC236}">
                      <a16:creationId xmlns="" xmlns:a16="http://schemas.microsoft.com/office/drawing/2014/main" id="{8537C09D-B82F-4101-8E03-4D7AE62824C2}"/>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Прямоугольник 29">
                <a:extLst>
                  <a:ext uri="{FF2B5EF4-FFF2-40B4-BE49-F238E27FC236}">
                    <a16:creationId xmlns="" xmlns:a16="http://schemas.microsoft.com/office/drawing/2014/main" id="{EF98B74C-8C7B-4DEF-AC7F-E1BB44404492}"/>
                  </a:ext>
                </a:extLst>
              </p:cNvPr>
              <p:cNvSpPr/>
              <p:nvPr/>
            </p:nvSpPr>
            <p:spPr>
              <a:xfrm rot="16200000">
                <a:off x="8613648" y="106680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8" name="Прямоугольник 27">
              <a:extLst>
                <a:ext uri="{FF2B5EF4-FFF2-40B4-BE49-F238E27FC236}">
                  <a16:creationId xmlns="" xmlns:a16="http://schemas.microsoft.com/office/drawing/2014/main" id="{E51EF1C0-5C9B-470C-BEA1-9039C8131B3C}"/>
                </a:ext>
              </a:extLst>
            </p:cNvPr>
            <p:cNvSpPr/>
            <p:nvPr/>
          </p:nvSpPr>
          <p:spPr>
            <a:xfrm>
              <a:off x="8260719" y="1489763"/>
              <a:ext cx="1172201" cy="492443"/>
            </a:xfrm>
            <a:prstGeom prst="rect">
              <a:avLst/>
            </a:prstGeom>
            <a:noFill/>
          </p:spPr>
          <p:txBody>
            <a:bodyPr wrap="none" lIns="91440" tIns="45720" rIns="91440" bIns="45720">
              <a:spAutoFit/>
            </a:bodyPr>
            <a:lstStyle/>
            <a:p>
              <a:pPr algn="ctr"/>
              <a:r>
                <a:rPr lang="ru-RU" b="1" spc="38" dirty="0">
                  <a:ln w="9525" cmpd="sng">
                    <a:solidFill>
                      <a:schemeClr val="accent1"/>
                    </a:solidFill>
                    <a:prstDash val="solid"/>
                  </a:ln>
                  <a:solidFill>
                    <a:srgbClr val="70AD47">
                      <a:tint val="1000"/>
                    </a:srgbClr>
                  </a:solidFill>
                  <a:effectLst>
                    <a:glow rad="38100">
                      <a:schemeClr val="accent1">
                        <a:alpha val="40000"/>
                      </a:schemeClr>
                    </a:glow>
                  </a:effectLst>
                </a:rPr>
                <a:t>40 </a:t>
              </a:r>
              <a:r>
                <a:rPr lang="ru-RU" b="1" spc="38" dirty="0" err="1">
                  <a:ln w="9525" cmpd="sng">
                    <a:solidFill>
                      <a:schemeClr val="accent1"/>
                    </a:solidFill>
                    <a:prstDash val="solid"/>
                  </a:ln>
                  <a:solidFill>
                    <a:srgbClr val="70AD47">
                      <a:tint val="1000"/>
                    </a:srgbClr>
                  </a:solidFill>
                  <a:effectLst>
                    <a:glow rad="38100">
                      <a:schemeClr val="accent1">
                        <a:alpha val="40000"/>
                      </a:schemeClr>
                    </a:glow>
                  </a:effectLst>
                </a:rPr>
                <a:t>нКл</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mc:AlternateContent xmlns:mc="http://schemas.openxmlformats.org/markup-compatibility/2006" xmlns:a14="http://schemas.microsoft.com/office/drawing/2010/main">
        <mc:Choice Requires="a14">
          <p:sp>
            <p:nvSpPr>
              <p:cNvPr id="33" name="Прямоугольник 32">
                <a:extLst>
                  <a:ext uri="{FF2B5EF4-FFF2-40B4-BE49-F238E27FC236}">
                    <a16:creationId xmlns="" xmlns:a16="http://schemas.microsoft.com/office/drawing/2014/main" id="{09F95BC2-5DB3-42E0-AE11-39E4355955B0}"/>
                  </a:ext>
                </a:extLst>
              </p:cNvPr>
              <p:cNvSpPr/>
              <p:nvPr/>
            </p:nvSpPr>
            <p:spPr>
              <a:xfrm>
                <a:off x="5469389" y="2772294"/>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4</m:t>
                          </m:r>
                        </m:sub>
                      </m:sSub>
                    </m:oMath>
                  </m:oMathPara>
                </a14:m>
                <a:endParaRPr lang="ru-RU" dirty="0"/>
              </a:p>
            </p:txBody>
          </p:sp>
        </mc:Choice>
        <mc:Fallback xmlns="">
          <p:sp>
            <p:nvSpPr>
              <p:cNvPr id="33" name="Прямоугольник 32">
                <a:extLst>
                  <a:ext uri="{FF2B5EF4-FFF2-40B4-BE49-F238E27FC236}">
                    <a16:creationId xmlns:a16="http://schemas.microsoft.com/office/drawing/2014/main" xmlns:a14="http://schemas.microsoft.com/office/drawing/2010/main" xmlns="" id="{09F95BC2-5DB3-42E0-AE11-39E4355955B0}"/>
                  </a:ext>
                </a:extLst>
              </p:cNvPr>
              <p:cNvSpPr>
                <a:spLocks noRot="1" noChangeAspect="1" noMove="1" noResize="1" noEditPoints="1" noAdjustHandles="1" noChangeArrowheads="1" noChangeShapeType="1" noTextEdit="1"/>
              </p:cNvSpPr>
              <p:nvPr/>
            </p:nvSpPr>
            <p:spPr>
              <a:xfrm>
                <a:off x="5469389" y="2772294"/>
                <a:ext cx="557268" cy="484748"/>
              </a:xfrm>
              <a:prstGeom prst="rect">
                <a:avLst/>
              </a:prstGeom>
              <a:blipFill rotWithShape="1">
                <a:blip r:embed="rId5"/>
                <a:stretch>
                  <a:fillRect/>
                </a:stretch>
              </a:blipFill>
            </p:spPr>
            <p:txBody>
              <a:bodyPr/>
              <a:lstStyle/>
              <a:p>
                <a:r>
                  <a:rPr lang="ru-RU">
                    <a:noFill/>
                  </a:rPr>
                  <a:t> </a:t>
                </a:r>
              </a:p>
            </p:txBody>
          </p:sp>
        </mc:Fallback>
      </mc:AlternateContent>
      <p:cxnSp>
        <p:nvCxnSpPr>
          <p:cNvPr id="34" name="Прямая соединительная линия 33">
            <a:extLst>
              <a:ext uri="{FF2B5EF4-FFF2-40B4-BE49-F238E27FC236}">
                <a16:creationId xmlns="" xmlns:a16="http://schemas.microsoft.com/office/drawing/2014/main" id="{B4201C2A-7F58-47F7-B55A-5E7D0D65D6DB}"/>
              </a:ext>
            </a:extLst>
          </p:cNvPr>
          <p:cNvCxnSpPr>
            <a:cxnSpLocks/>
          </p:cNvCxnSpPr>
          <p:nvPr/>
        </p:nvCxnSpPr>
        <p:spPr>
          <a:xfrm>
            <a:off x="2302274" y="1265739"/>
            <a:ext cx="4221810"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 xmlns:a16="http://schemas.microsoft.com/office/drawing/2014/main" id="{9E084AB3-1773-47DF-909C-7C17451705C2}"/>
              </a:ext>
            </a:extLst>
          </p:cNvPr>
          <p:cNvCxnSpPr>
            <a:cxnSpLocks/>
          </p:cNvCxnSpPr>
          <p:nvPr/>
        </p:nvCxnSpPr>
        <p:spPr>
          <a:xfrm>
            <a:off x="2302274" y="3589063"/>
            <a:ext cx="4221810"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 xmlns:a16="http://schemas.microsoft.com/office/drawing/2014/main" id="{B3709409-EC3F-49D4-97F1-F8E67C5C455C}"/>
              </a:ext>
            </a:extLst>
          </p:cNvPr>
          <p:cNvCxnSpPr>
            <a:cxnSpLocks/>
          </p:cNvCxnSpPr>
          <p:nvPr/>
        </p:nvCxnSpPr>
        <p:spPr>
          <a:xfrm flipH="1" flipV="1">
            <a:off x="5748023" y="977283"/>
            <a:ext cx="87929" cy="3593593"/>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 xmlns:a16="http://schemas.microsoft.com/office/drawing/2014/main" id="{759C3B0F-6670-44C5-9B92-8836494F88A9}"/>
              </a:ext>
            </a:extLst>
          </p:cNvPr>
          <p:cNvCxnSpPr>
            <a:cxnSpLocks/>
            <a:endCxn id="9" idx="2"/>
          </p:cNvCxnSpPr>
          <p:nvPr/>
        </p:nvCxnSpPr>
        <p:spPr>
          <a:xfrm flipH="1" flipV="1">
            <a:off x="3039217" y="947714"/>
            <a:ext cx="56916" cy="3519198"/>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46" name="Рисунок 45">
            <a:extLst>
              <a:ext uri="{FF2B5EF4-FFF2-40B4-BE49-F238E27FC236}">
                <a16:creationId xmlns="" xmlns:a16="http://schemas.microsoft.com/office/drawing/2014/main" id="{0FFBADCA-116B-49C3-BFF7-9FC1DEE283BB}"/>
              </a:ext>
            </a:extLst>
          </p:cNvPr>
          <p:cNvPicPr>
            <a:picLocks noChangeAspect="1"/>
          </p:cNvPicPr>
          <p:nvPr/>
        </p:nvPicPr>
        <p:blipFill>
          <a:blip r:embed="rId6"/>
          <a:stretch>
            <a:fillRect/>
          </a:stretch>
        </p:blipFill>
        <p:spPr>
          <a:xfrm>
            <a:off x="3067676" y="4107400"/>
            <a:ext cx="2768276" cy="281683"/>
          </a:xfrm>
          <a:prstGeom prst="rect">
            <a:avLst/>
          </a:prstGeom>
        </p:spPr>
      </p:pic>
      <p:pic>
        <p:nvPicPr>
          <p:cNvPr id="47" name="Рисунок 46">
            <a:extLst>
              <a:ext uri="{FF2B5EF4-FFF2-40B4-BE49-F238E27FC236}">
                <a16:creationId xmlns="" xmlns:a16="http://schemas.microsoft.com/office/drawing/2014/main" id="{5EFBCABF-5C5A-49F0-A60D-A6ABE722E224}"/>
              </a:ext>
            </a:extLst>
          </p:cNvPr>
          <p:cNvPicPr>
            <a:picLocks noChangeAspect="1"/>
          </p:cNvPicPr>
          <p:nvPr/>
        </p:nvPicPr>
        <p:blipFill>
          <a:blip r:embed="rId6"/>
          <a:stretch>
            <a:fillRect/>
          </a:stretch>
        </p:blipFill>
        <p:spPr>
          <a:xfrm rot="5400000">
            <a:off x="5318715" y="2270257"/>
            <a:ext cx="2270985" cy="281683"/>
          </a:xfrm>
          <a:prstGeom prst="rect">
            <a:avLst/>
          </a:prstGeom>
        </p:spPr>
      </p:pic>
      <p:cxnSp>
        <p:nvCxnSpPr>
          <p:cNvPr id="49" name="Прямая соединительная линия 48">
            <a:extLst>
              <a:ext uri="{FF2B5EF4-FFF2-40B4-BE49-F238E27FC236}">
                <a16:creationId xmlns="" xmlns:a16="http://schemas.microsoft.com/office/drawing/2014/main" id="{2B6B73C4-E7E8-4650-A94C-1B9FAE268B67}"/>
              </a:ext>
            </a:extLst>
          </p:cNvPr>
          <p:cNvCxnSpPr>
            <a:cxnSpLocks/>
          </p:cNvCxnSpPr>
          <p:nvPr/>
        </p:nvCxnSpPr>
        <p:spPr>
          <a:xfrm flipH="1">
            <a:off x="2302275" y="645020"/>
            <a:ext cx="4151933" cy="360322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3" name="Прямая соединительная линия 52">
            <a:extLst>
              <a:ext uri="{FF2B5EF4-FFF2-40B4-BE49-F238E27FC236}">
                <a16:creationId xmlns="" xmlns:a16="http://schemas.microsoft.com/office/drawing/2014/main" id="{8EE94C39-5903-4B78-A94A-A6F78AC528FE}"/>
              </a:ext>
            </a:extLst>
          </p:cNvPr>
          <p:cNvCxnSpPr>
            <a:cxnSpLocks/>
          </p:cNvCxnSpPr>
          <p:nvPr/>
        </p:nvCxnSpPr>
        <p:spPr>
          <a:xfrm>
            <a:off x="2302274" y="645020"/>
            <a:ext cx="4292775" cy="360322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Овал 54">
            <a:extLst>
              <a:ext uri="{FF2B5EF4-FFF2-40B4-BE49-F238E27FC236}">
                <a16:creationId xmlns="" xmlns:a16="http://schemas.microsoft.com/office/drawing/2014/main" id="{8BDCF2EB-AA06-4B5C-93C9-B70C03098EA3}"/>
              </a:ext>
            </a:extLst>
          </p:cNvPr>
          <p:cNvSpPr/>
          <p:nvPr/>
        </p:nvSpPr>
        <p:spPr>
          <a:xfrm>
            <a:off x="4250628" y="2234982"/>
            <a:ext cx="342900" cy="346249"/>
          </a:xfrm>
          <a:prstGeom prst="ellipse">
            <a:avLst/>
          </a:prstGeom>
          <a:gradFill>
            <a:gsLst>
              <a:gs pos="100000">
                <a:schemeClr val="accent1">
                  <a:lumMod val="20000"/>
                  <a:lumOff val="80000"/>
                </a:schemeClr>
              </a:gs>
              <a:gs pos="0">
                <a:schemeClr val="accent1">
                  <a:lumMod val="50000"/>
                </a:schemeClr>
              </a:gs>
              <a:gs pos="19000">
                <a:schemeClr val="accent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56" name="Прямоугольник 55">
            <a:extLst>
              <a:ext uri="{FF2B5EF4-FFF2-40B4-BE49-F238E27FC236}">
                <a16:creationId xmlns="" xmlns:a16="http://schemas.microsoft.com/office/drawing/2014/main" id="{1695E0F5-DAEB-4906-BE6A-C4E699679AA8}"/>
              </a:ext>
            </a:extLst>
          </p:cNvPr>
          <p:cNvSpPr/>
          <p:nvPr/>
        </p:nvSpPr>
        <p:spPr>
          <a:xfrm>
            <a:off x="2607565" y="2993133"/>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57" name="Прямоугольник 56">
            <a:extLst>
              <a:ext uri="{FF2B5EF4-FFF2-40B4-BE49-F238E27FC236}">
                <a16:creationId xmlns="" xmlns:a16="http://schemas.microsoft.com/office/drawing/2014/main" id="{663A7351-40EB-4A50-923E-56722721ACD8}"/>
              </a:ext>
            </a:extLst>
          </p:cNvPr>
          <p:cNvSpPr/>
          <p:nvPr/>
        </p:nvSpPr>
        <p:spPr>
          <a:xfrm>
            <a:off x="4323336" y="2401492"/>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59" name="Стрелка: вправо 58">
            <a:extLst>
              <a:ext uri="{FF2B5EF4-FFF2-40B4-BE49-F238E27FC236}">
                <a16:creationId xmlns="" xmlns:a16="http://schemas.microsoft.com/office/drawing/2014/main" id="{FC1C52C4-AFEF-4B95-A0AB-87233B5972FC}"/>
              </a:ext>
            </a:extLst>
          </p:cNvPr>
          <p:cNvSpPr/>
          <p:nvPr/>
        </p:nvSpPr>
        <p:spPr>
          <a:xfrm rot="8284057">
            <a:off x="3814917" y="2632962"/>
            <a:ext cx="544640" cy="158335"/>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60" name="Стрелка: вправо 59">
            <a:extLst>
              <a:ext uri="{FF2B5EF4-FFF2-40B4-BE49-F238E27FC236}">
                <a16:creationId xmlns="" xmlns:a16="http://schemas.microsoft.com/office/drawing/2014/main" id="{BFAD3324-462B-4C3B-A771-78253C0627CD}"/>
              </a:ext>
            </a:extLst>
          </p:cNvPr>
          <p:cNvSpPr/>
          <p:nvPr/>
        </p:nvSpPr>
        <p:spPr>
          <a:xfrm rot="19149307">
            <a:off x="4487644" y="2046625"/>
            <a:ext cx="544640" cy="158335"/>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61" name="Стрелка: вправо 60">
            <a:extLst>
              <a:ext uri="{FF2B5EF4-FFF2-40B4-BE49-F238E27FC236}">
                <a16:creationId xmlns="" xmlns:a16="http://schemas.microsoft.com/office/drawing/2014/main" id="{FA297D9E-FD3B-4C42-80BB-EA156480AC3E}"/>
              </a:ext>
            </a:extLst>
          </p:cNvPr>
          <p:cNvSpPr/>
          <p:nvPr/>
        </p:nvSpPr>
        <p:spPr>
          <a:xfrm rot="13299682">
            <a:off x="3794945" y="2055114"/>
            <a:ext cx="544640" cy="158335"/>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62" name="Стрелка: вправо 61">
            <a:extLst>
              <a:ext uri="{FF2B5EF4-FFF2-40B4-BE49-F238E27FC236}">
                <a16:creationId xmlns="" xmlns:a16="http://schemas.microsoft.com/office/drawing/2014/main" id="{6A8E15C3-C76F-43C5-B59E-70828465DC9A}"/>
              </a:ext>
            </a:extLst>
          </p:cNvPr>
          <p:cNvSpPr/>
          <p:nvPr/>
        </p:nvSpPr>
        <p:spPr>
          <a:xfrm rot="2431176">
            <a:off x="4487898" y="2627900"/>
            <a:ext cx="544640" cy="158335"/>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grpSp>
        <p:nvGrpSpPr>
          <p:cNvPr id="63" name="Группа 62">
            <a:extLst>
              <a:ext uri="{FF2B5EF4-FFF2-40B4-BE49-F238E27FC236}">
                <a16:creationId xmlns="" xmlns:a16="http://schemas.microsoft.com/office/drawing/2014/main" id="{4FE8D64D-39BA-4105-8D70-4E9AB1860240}"/>
              </a:ext>
            </a:extLst>
          </p:cNvPr>
          <p:cNvGrpSpPr/>
          <p:nvPr/>
        </p:nvGrpSpPr>
        <p:grpSpPr>
          <a:xfrm>
            <a:off x="3729798" y="1606671"/>
            <a:ext cx="377156" cy="369332"/>
            <a:chOff x="9111" y="2855632"/>
            <a:chExt cx="502874" cy="492442"/>
          </a:xfrm>
        </p:grpSpPr>
        <p:sp>
          <p:nvSpPr>
            <p:cNvPr id="64" name="Прямоугольник 63">
              <a:extLst>
                <a:ext uri="{FF2B5EF4-FFF2-40B4-BE49-F238E27FC236}">
                  <a16:creationId xmlns="" xmlns:a16="http://schemas.microsoft.com/office/drawing/2014/main" id="{DFD70DB3-63BE-40ED-9761-0B893F02DC4D}"/>
                </a:ext>
              </a:extLst>
            </p:cNvPr>
            <p:cNvSpPr/>
            <p:nvPr/>
          </p:nvSpPr>
          <p:spPr>
            <a:xfrm>
              <a:off x="9111" y="2855632"/>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1</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65" name="Прямая со стрелкой 64">
              <a:extLst>
                <a:ext uri="{FF2B5EF4-FFF2-40B4-BE49-F238E27FC236}">
                  <a16:creationId xmlns="" xmlns:a16="http://schemas.microsoft.com/office/drawing/2014/main" id="{54FAE915-C834-4FB9-A6DA-5D911F513471}"/>
                </a:ext>
              </a:extLst>
            </p:cNvPr>
            <p:cNvCxnSpPr/>
            <p:nvPr/>
          </p:nvCxnSpPr>
          <p:spPr>
            <a:xfrm>
              <a:off x="81137" y="2864430"/>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6" name="Группа 65">
            <a:extLst>
              <a:ext uri="{FF2B5EF4-FFF2-40B4-BE49-F238E27FC236}">
                <a16:creationId xmlns="" xmlns:a16="http://schemas.microsoft.com/office/drawing/2014/main" id="{9C05327D-0565-494F-949F-10FC90282F1C}"/>
              </a:ext>
            </a:extLst>
          </p:cNvPr>
          <p:cNvGrpSpPr/>
          <p:nvPr/>
        </p:nvGrpSpPr>
        <p:grpSpPr>
          <a:xfrm>
            <a:off x="4633214" y="1615679"/>
            <a:ext cx="377156" cy="369332"/>
            <a:chOff x="9111" y="2855632"/>
            <a:chExt cx="502874" cy="492442"/>
          </a:xfrm>
        </p:grpSpPr>
        <p:sp>
          <p:nvSpPr>
            <p:cNvPr id="67" name="Прямоугольник 66">
              <a:extLst>
                <a:ext uri="{FF2B5EF4-FFF2-40B4-BE49-F238E27FC236}">
                  <a16:creationId xmlns="" xmlns:a16="http://schemas.microsoft.com/office/drawing/2014/main" id="{EFC1FA4C-9836-4240-B751-FABF42B56328}"/>
                </a:ext>
              </a:extLst>
            </p:cNvPr>
            <p:cNvSpPr/>
            <p:nvPr/>
          </p:nvSpPr>
          <p:spPr>
            <a:xfrm>
              <a:off x="9111" y="2855632"/>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2</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68" name="Прямая со стрелкой 67">
              <a:extLst>
                <a:ext uri="{FF2B5EF4-FFF2-40B4-BE49-F238E27FC236}">
                  <a16:creationId xmlns="" xmlns:a16="http://schemas.microsoft.com/office/drawing/2014/main" id="{EF8E65DF-F2FB-481F-A535-0B884F88F01B}"/>
                </a:ext>
              </a:extLst>
            </p:cNvPr>
            <p:cNvCxnSpPr/>
            <p:nvPr/>
          </p:nvCxnSpPr>
          <p:spPr>
            <a:xfrm>
              <a:off x="81137" y="2864430"/>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9" name="Группа 68">
            <a:extLst>
              <a:ext uri="{FF2B5EF4-FFF2-40B4-BE49-F238E27FC236}">
                <a16:creationId xmlns="" xmlns:a16="http://schemas.microsoft.com/office/drawing/2014/main" id="{86A0AAE2-844B-4B63-94C1-E15E849D0491}"/>
              </a:ext>
            </a:extLst>
          </p:cNvPr>
          <p:cNvGrpSpPr/>
          <p:nvPr/>
        </p:nvGrpSpPr>
        <p:grpSpPr>
          <a:xfrm>
            <a:off x="3773235" y="2962282"/>
            <a:ext cx="377156" cy="369332"/>
            <a:chOff x="9111" y="2855632"/>
            <a:chExt cx="502874" cy="492442"/>
          </a:xfrm>
        </p:grpSpPr>
        <p:sp>
          <p:nvSpPr>
            <p:cNvPr id="70" name="Прямоугольник 69">
              <a:extLst>
                <a:ext uri="{FF2B5EF4-FFF2-40B4-BE49-F238E27FC236}">
                  <a16:creationId xmlns="" xmlns:a16="http://schemas.microsoft.com/office/drawing/2014/main" id="{C05413C0-60BE-46D8-994D-8C4CB929CC00}"/>
                </a:ext>
              </a:extLst>
            </p:cNvPr>
            <p:cNvSpPr/>
            <p:nvPr/>
          </p:nvSpPr>
          <p:spPr>
            <a:xfrm>
              <a:off x="9111" y="2855632"/>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3</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71" name="Прямая со стрелкой 70">
              <a:extLst>
                <a:ext uri="{FF2B5EF4-FFF2-40B4-BE49-F238E27FC236}">
                  <a16:creationId xmlns="" xmlns:a16="http://schemas.microsoft.com/office/drawing/2014/main" id="{38F326B9-569F-457B-B9B0-B7B2EFD02242}"/>
                </a:ext>
              </a:extLst>
            </p:cNvPr>
            <p:cNvCxnSpPr/>
            <p:nvPr/>
          </p:nvCxnSpPr>
          <p:spPr>
            <a:xfrm>
              <a:off x="81137" y="2864430"/>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2" name="Группа 71">
            <a:extLst>
              <a:ext uri="{FF2B5EF4-FFF2-40B4-BE49-F238E27FC236}">
                <a16:creationId xmlns="" xmlns:a16="http://schemas.microsoft.com/office/drawing/2014/main" id="{5DAFC701-9684-4D69-B2F9-378FECDEA98F}"/>
              </a:ext>
            </a:extLst>
          </p:cNvPr>
          <p:cNvGrpSpPr/>
          <p:nvPr/>
        </p:nvGrpSpPr>
        <p:grpSpPr>
          <a:xfrm>
            <a:off x="4629754" y="2940362"/>
            <a:ext cx="377156" cy="369332"/>
            <a:chOff x="9111" y="2855632"/>
            <a:chExt cx="502874" cy="492442"/>
          </a:xfrm>
        </p:grpSpPr>
        <p:sp>
          <p:nvSpPr>
            <p:cNvPr id="73" name="Прямоугольник 72">
              <a:extLst>
                <a:ext uri="{FF2B5EF4-FFF2-40B4-BE49-F238E27FC236}">
                  <a16:creationId xmlns="" xmlns:a16="http://schemas.microsoft.com/office/drawing/2014/main" id="{B2B348F8-A563-4A6D-B945-069F0A3FB7AA}"/>
                </a:ext>
              </a:extLst>
            </p:cNvPr>
            <p:cNvSpPr/>
            <p:nvPr/>
          </p:nvSpPr>
          <p:spPr>
            <a:xfrm>
              <a:off x="9111" y="2855632"/>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4</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74" name="Прямая со стрелкой 73">
              <a:extLst>
                <a:ext uri="{FF2B5EF4-FFF2-40B4-BE49-F238E27FC236}">
                  <a16:creationId xmlns="" xmlns:a16="http://schemas.microsoft.com/office/drawing/2014/main" id="{E0C733E3-242F-413C-BAA9-D1F4C8D4E64C}"/>
                </a:ext>
              </a:extLst>
            </p:cNvPr>
            <p:cNvCxnSpPr/>
            <p:nvPr/>
          </p:nvCxnSpPr>
          <p:spPr>
            <a:xfrm>
              <a:off x="81137" y="2864430"/>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348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Группа 58">
            <a:extLst>
              <a:ext uri="{FF2B5EF4-FFF2-40B4-BE49-F238E27FC236}">
                <a16:creationId xmlns="" xmlns:a16="http://schemas.microsoft.com/office/drawing/2014/main" id="{97B977EA-F20D-48DC-8DFB-45F9ADDA35DC}"/>
              </a:ext>
            </a:extLst>
          </p:cNvPr>
          <p:cNvGrpSpPr/>
          <p:nvPr/>
        </p:nvGrpSpPr>
        <p:grpSpPr>
          <a:xfrm>
            <a:off x="716138" y="584189"/>
            <a:ext cx="879151" cy="965447"/>
            <a:chOff x="8260719" y="694944"/>
            <a:chExt cx="1172201" cy="1287262"/>
          </a:xfrm>
        </p:grpSpPr>
        <p:grpSp>
          <p:nvGrpSpPr>
            <p:cNvPr id="60" name="Группа 59">
              <a:extLst>
                <a:ext uri="{FF2B5EF4-FFF2-40B4-BE49-F238E27FC236}">
                  <a16:creationId xmlns="" xmlns:a16="http://schemas.microsoft.com/office/drawing/2014/main" id="{9E22F415-E64B-4C98-8976-53A4A4B2DBFE}"/>
                </a:ext>
              </a:extLst>
            </p:cNvPr>
            <p:cNvGrpSpPr/>
            <p:nvPr/>
          </p:nvGrpSpPr>
          <p:grpSpPr>
            <a:xfrm>
              <a:off x="8406384" y="694944"/>
              <a:ext cx="795528" cy="795528"/>
              <a:chOff x="8406384" y="694944"/>
              <a:chExt cx="795528" cy="795528"/>
            </a:xfrm>
          </p:grpSpPr>
          <p:grpSp>
            <p:nvGrpSpPr>
              <p:cNvPr id="62" name="Группа 61">
                <a:extLst>
                  <a:ext uri="{FF2B5EF4-FFF2-40B4-BE49-F238E27FC236}">
                    <a16:creationId xmlns="" xmlns:a16="http://schemas.microsoft.com/office/drawing/2014/main" id="{00C1A2AB-15C1-4A16-BE70-2B9797D6D128}"/>
                  </a:ext>
                </a:extLst>
              </p:cNvPr>
              <p:cNvGrpSpPr/>
              <p:nvPr/>
            </p:nvGrpSpPr>
            <p:grpSpPr>
              <a:xfrm>
                <a:off x="8406384" y="694944"/>
                <a:ext cx="795528" cy="795528"/>
                <a:chOff x="2779776" y="694944"/>
                <a:chExt cx="795528" cy="795528"/>
              </a:xfrm>
            </p:grpSpPr>
            <p:sp>
              <p:nvSpPr>
                <p:cNvPr id="64" name="Овал 63">
                  <a:extLst>
                    <a:ext uri="{FF2B5EF4-FFF2-40B4-BE49-F238E27FC236}">
                      <a16:creationId xmlns="" xmlns:a16="http://schemas.microsoft.com/office/drawing/2014/main" id="{B80506A8-12DC-41C3-BEF7-0356ADB8851E}"/>
                    </a:ext>
                  </a:extLst>
                </p:cNvPr>
                <p:cNvSpPr/>
                <p:nvPr/>
              </p:nvSpPr>
              <p:spPr>
                <a:xfrm>
                  <a:off x="2779776" y="694944"/>
                  <a:ext cx="795528" cy="795528"/>
                </a:xfrm>
                <a:prstGeom prst="ellipse">
                  <a:avLst/>
                </a:prstGeom>
                <a:gradFill flip="none" rotWithShape="1">
                  <a:gsLst>
                    <a:gs pos="100000">
                      <a:srgbClr val="FE937E"/>
                    </a:gs>
                    <a:gs pos="0">
                      <a:srgbClr val="FF0000"/>
                    </a:gs>
                    <a:gs pos="91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5" name="Прямоугольник 64">
                  <a:extLst>
                    <a:ext uri="{FF2B5EF4-FFF2-40B4-BE49-F238E27FC236}">
                      <a16:creationId xmlns="" xmlns:a16="http://schemas.microsoft.com/office/drawing/2014/main" id="{1F309733-85A8-41F3-871D-94A46562AC8B}"/>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3" name="Прямоугольник 62">
                <a:extLst>
                  <a:ext uri="{FF2B5EF4-FFF2-40B4-BE49-F238E27FC236}">
                    <a16:creationId xmlns="" xmlns:a16="http://schemas.microsoft.com/office/drawing/2014/main" id="{B99F65D1-0EF2-415C-AD5E-384E392A88F4}"/>
                  </a:ext>
                </a:extLst>
              </p:cNvPr>
              <p:cNvSpPr/>
              <p:nvPr/>
            </p:nvSpPr>
            <p:spPr>
              <a:xfrm rot="16200000">
                <a:off x="8613648" y="106680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1" name="Прямоугольник 60">
              <a:extLst>
                <a:ext uri="{FF2B5EF4-FFF2-40B4-BE49-F238E27FC236}">
                  <a16:creationId xmlns="" xmlns:a16="http://schemas.microsoft.com/office/drawing/2014/main" id="{6F60FE43-8801-4944-8D02-1C00BBD3E4E8}"/>
                </a:ext>
              </a:extLst>
            </p:cNvPr>
            <p:cNvSpPr/>
            <p:nvPr/>
          </p:nvSpPr>
          <p:spPr>
            <a:xfrm>
              <a:off x="8260719" y="1489763"/>
              <a:ext cx="1172201" cy="492443"/>
            </a:xfrm>
            <a:prstGeom prst="rect">
              <a:avLst/>
            </a:prstGeom>
            <a:noFill/>
          </p:spPr>
          <p:txBody>
            <a:bodyPr wrap="none" lIns="91440" tIns="45720" rIns="91440" bIns="45720">
              <a:spAutoFit/>
            </a:bodyPr>
            <a:lstStyle/>
            <a:p>
              <a:pPr algn="ctr"/>
              <a:r>
                <a:rPr lang="ru-RU" b="1" spc="38" dirty="0">
                  <a:ln w="9525" cmpd="sng">
                    <a:solidFill>
                      <a:schemeClr val="accent1"/>
                    </a:solidFill>
                    <a:prstDash val="solid"/>
                  </a:ln>
                  <a:solidFill>
                    <a:srgbClr val="70AD47">
                      <a:tint val="1000"/>
                    </a:srgbClr>
                  </a:solidFill>
                  <a:effectLst>
                    <a:glow rad="38100">
                      <a:schemeClr val="accent1">
                        <a:alpha val="40000"/>
                      </a:schemeClr>
                    </a:glow>
                  </a:effectLst>
                </a:rPr>
                <a:t>40 </a:t>
              </a:r>
              <a:r>
                <a:rPr lang="ru-RU" b="1" spc="38" dirty="0" err="1">
                  <a:ln w="9525" cmpd="sng">
                    <a:solidFill>
                      <a:schemeClr val="accent1"/>
                    </a:solidFill>
                    <a:prstDash val="solid"/>
                  </a:ln>
                  <a:solidFill>
                    <a:srgbClr val="70AD47">
                      <a:tint val="1000"/>
                    </a:srgbClr>
                  </a:solidFill>
                  <a:effectLst>
                    <a:glow rad="38100">
                      <a:schemeClr val="accent1">
                        <a:alpha val="40000"/>
                      </a:schemeClr>
                    </a:glow>
                  </a:effectLst>
                </a:rPr>
                <a:t>нКл</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mc:AlternateContent xmlns:mc="http://schemas.openxmlformats.org/markup-compatibility/2006" xmlns:a14="http://schemas.microsoft.com/office/drawing/2010/main">
        <mc:Choice Requires="a14">
          <p:sp>
            <p:nvSpPr>
              <p:cNvPr id="66" name="Прямоугольник 65">
                <a:extLst>
                  <a:ext uri="{FF2B5EF4-FFF2-40B4-BE49-F238E27FC236}">
                    <a16:creationId xmlns="" xmlns:a16="http://schemas.microsoft.com/office/drawing/2014/main" id="{01F4E0B8-B335-46F6-A97A-32D8194FB7D5}"/>
                  </a:ext>
                </a:extLst>
              </p:cNvPr>
              <p:cNvSpPr/>
              <p:nvPr/>
            </p:nvSpPr>
            <p:spPr>
              <a:xfrm>
                <a:off x="1264299" y="206880"/>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1</m:t>
                          </m:r>
                        </m:sub>
                      </m:sSub>
                    </m:oMath>
                  </m:oMathPara>
                </a14:m>
                <a:endParaRPr lang="ru-RU" dirty="0"/>
              </a:p>
            </p:txBody>
          </p:sp>
        </mc:Choice>
        <mc:Fallback xmlns="">
          <p:sp>
            <p:nvSpPr>
              <p:cNvPr id="66" name="Прямоугольник 65">
                <a:extLst>
                  <a:ext uri="{FF2B5EF4-FFF2-40B4-BE49-F238E27FC236}">
                    <a16:creationId xmlns:a16="http://schemas.microsoft.com/office/drawing/2014/main" xmlns:a14="http://schemas.microsoft.com/office/drawing/2010/main" xmlns="" id="{01F4E0B8-B335-46F6-A97A-32D8194FB7D5}"/>
                  </a:ext>
                </a:extLst>
              </p:cNvPr>
              <p:cNvSpPr>
                <a:spLocks noRot="1" noChangeAspect="1" noMove="1" noResize="1" noEditPoints="1" noAdjustHandles="1" noChangeArrowheads="1" noChangeShapeType="1" noTextEdit="1"/>
              </p:cNvSpPr>
              <p:nvPr/>
            </p:nvSpPr>
            <p:spPr>
              <a:xfrm>
                <a:off x="1264299" y="206880"/>
                <a:ext cx="557268" cy="484748"/>
              </a:xfrm>
              <a:prstGeom prst="rect">
                <a:avLst/>
              </a:prstGeom>
              <a:blipFill rotWithShape="1">
                <a:blip r:embed="rId2"/>
                <a:stretch>
                  <a:fillRect/>
                </a:stretch>
              </a:blipFill>
            </p:spPr>
            <p:txBody>
              <a:bodyPr/>
              <a:lstStyle/>
              <a:p>
                <a:r>
                  <a:rPr lang="ru-RU">
                    <a:noFill/>
                  </a:rPr>
                  <a:t> </a:t>
                </a:r>
              </a:p>
            </p:txBody>
          </p:sp>
        </mc:Fallback>
      </mc:AlternateContent>
      <p:grpSp>
        <p:nvGrpSpPr>
          <p:cNvPr id="67" name="Группа 66">
            <a:extLst>
              <a:ext uri="{FF2B5EF4-FFF2-40B4-BE49-F238E27FC236}">
                <a16:creationId xmlns="" xmlns:a16="http://schemas.microsoft.com/office/drawing/2014/main" id="{5DB8A059-0AF7-464B-925C-719FB8993D49}"/>
              </a:ext>
            </a:extLst>
          </p:cNvPr>
          <p:cNvGrpSpPr/>
          <p:nvPr/>
        </p:nvGrpSpPr>
        <p:grpSpPr>
          <a:xfrm>
            <a:off x="716138" y="2893517"/>
            <a:ext cx="879151" cy="965447"/>
            <a:chOff x="8260719" y="694944"/>
            <a:chExt cx="1172201" cy="1287262"/>
          </a:xfrm>
        </p:grpSpPr>
        <p:grpSp>
          <p:nvGrpSpPr>
            <p:cNvPr id="68" name="Группа 67">
              <a:extLst>
                <a:ext uri="{FF2B5EF4-FFF2-40B4-BE49-F238E27FC236}">
                  <a16:creationId xmlns="" xmlns:a16="http://schemas.microsoft.com/office/drawing/2014/main" id="{C5EED74E-3C3C-4F59-8282-402567929EC5}"/>
                </a:ext>
              </a:extLst>
            </p:cNvPr>
            <p:cNvGrpSpPr/>
            <p:nvPr/>
          </p:nvGrpSpPr>
          <p:grpSpPr>
            <a:xfrm>
              <a:off x="8406384" y="694944"/>
              <a:ext cx="795528" cy="795528"/>
              <a:chOff x="8406384" y="694944"/>
              <a:chExt cx="795528" cy="795528"/>
            </a:xfrm>
          </p:grpSpPr>
          <p:grpSp>
            <p:nvGrpSpPr>
              <p:cNvPr id="70" name="Группа 69">
                <a:extLst>
                  <a:ext uri="{FF2B5EF4-FFF2-40B4-BE49-F238E27FC236}">
                    <a16:creationId xmlns="" xmlns:a16="http://schemas.microsoft.com/office/drawing/2014/main" id="{8B2DDBA7-7279-4607-85F8-7E56F4438DCE}"/>
                  </a:ext>
                </a:extLst>
              </p:cNvPr>
              <p:cNvGrpSpPr/>
              <p:nvPr/>
            </p:nvGrpSpPr>
            <p:grpSpPr>
              <a:xfrm>
                <a:off x="8406384" y="694944"/>
                <a:ext cx="795528" cy="795528"/>
                <a:chOff x="2779776" y="694944"/>
                <a:chExt cx="795528" cy="795528"/>
              </a:xfrm>
            </p:grpSpPr>
            <p:sp>
              <p:nvSpPr>
                <p:cNvPr id="72" name="Овал 71">
                  <a:extLst>
                    <a:ext uri="{FF2B5EF4-FFF2-40B4-BE49-F238E27FC236}">
                      <a16:creationId xmlns="" xmlns:a16="http://schemas.microsoft.com/office/drawing/2014/main" id="{D021355E-46E1-46FA-B1B2-33B9AD271E80}"/>
                    </a:ext>
                  </a:extLst>
                </p:cNvPr>
                <p:cNvSpPr/>
                <p:nvPr/>
              </p:nvSpPr>
              <p:spPr>
                <a:xfrm>
                  <a:off x="2779776" y="694944"/>
                  <a:ext cx="795528" cy="795528"/>
                </a:xfrm>
                <a:prstGeom prst="ellipse">
                  <a:avLst/>
                </a:prstGeom>
                <a:gradFill flip="none" rotWithShape="1">
                  <a:gsLst>
                    <a:gs pos="100000">
                      <a:srgbClr val="FE937E"/>
                    </a:gs>
                    <a:gs pos="0">
                      <a:srgbClr val="FF0000"/>
                    </a:gs>
                    <a:gs pos="91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3" name="Прямоугольник 72">
                  <a:extLst>
                    <a:ext uri="{FF2B5EF4-FFF2-40B4-BE49-F238E27FC236}">
                      <a16:creationId xmlns="" xmlns:a16="http://schemas.microsoft.com/office/drawing/2014/main" id="{1697BA65-40D0-4A86-B9A0-6F03AFB9C82A}"/>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1" name="Прямоугольник 70">
                <a:extLst>
                  <a:ext uri="{FF2B5EF4-FFF2-40B4-BE49-F238E27FC236}">
                    <a16:creationId xmlns="" xmlns:a16="http://schemas.microsoft.com/office/drawing/2014/main" id="{9237A35D-B033-4D8E-86AA-57D965543B5E}"/>
                  </a:ext>
                </a:extLst>
              </p:cNvPr>
              <p:cNvSpPr/>
              <p:nvPr/>
            </p:nvSpPr>
            <p:spPr>
              <a:xfrm rot="16200000">
                <a:off x="8613648" y="106680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9" name="Прямоугольник 68">
              <a:extLst>
                <a:ext uri="{FF2B5EF4-FFF2-40B4-BE49-F238E27FC236}">
                  <a16:creationId xmlns="" xmlns:a16="http://schemas.microsoft.com/office/drawing/2014/main" id="{3E354ECA-0D2A-414D-AC45-A2A30CBE4135}"/>
                </a:ext>
              </a:extLst>
            </p:cNvPr>
            <p:cNvSpPr/>
            <p:nvPr/>
          </p:nvSpPr>
          <p:spPr>
            <a:xfrm>
              <a:off x="8260719" y="1489763"/>
              <a:ext cx="1172201" cy="492443"/>
            </a:xfrm>
            <a:prstGeom prst="rect">
              <a:avLst/>
            </a:prstGeom>
            <a:noFill/>
          </p:spPr>
          <p:txBody>
            <a:bodyPr wrap="none" lIns="91440" tIns="45720" rIns="91440" bIns="45720">
              <a:spAutoFit/>
            </a:bodyPr>
            <a:lstStyle/>
            <a:p>
              <a:pPr algn="ctr"/>
              <a:r>
                <a:rPr lang="ru-RU" b="1" spc="38" dirty="0">
                  <a:ln w="9525" cmpd="sng">
                    <a:solidFill>
                      <a:schemeClr val="accent1"/>
                    </a:solidFill>
                    <a:prstDash val="solid"/>
                  </a:ln>
                  <a:solidFill>
                    <a:srgbClr val="70AD47">
                      <a:tint val="1000"/>
                    </a:srgbClr>
                  </a:solidFill>
                  <a:effectLst>
                    <a:glow rad="38100">
                      <a:schemeClr val="accent1">
                        <a:alpha val="40000"/>
                      </a:schemeClr>
                    </a:glow>
                  </a:effectLst>
                </a:rPr>
                <a:t>40 </a:t>
              </a:r>
              <a:r>
                <a:rPr lang="ru-RU" b="1" spc="38" dirty="0" err="1">
                  <a:ln w="9525" cmpd="sng">
                    <a:solidFill>
                      <a:schemeClr val="accent1"/>
                    </a:solidFill>
                    <a:prstDash val="solid"/>
                  </a:ln>
                  <a:solidFill>
                    <a:srgbClr val="70AD47">
                      <a:tint val="1000"/>
                    </a:srgbClr>
                  </a:solidFill>
                  <a:effectLst>
                    <a:glow rad="38100">
                      <a:schemeClr val="accent1">
                        <a:alpha val="40000"/>
                      </a:schemeClr>
                    </a:glow>
                  </a:effectLst>
                </a:rPr>
                <a:t>нКл</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mc:AlternateContent xmlns:mc="http://schemas.openxmlformats.org/markup-compatibility/2006" xmlns:a14="http://schemas.microsoft.com/office/drawing/2010/main">
        <mc:Choice Requires="a14">
          <p:sp>
            <p:nvSpPr>
              <p:cNvPr id="74" name="Прямоугольник 73">
                <a:extLst>
                  <a:ext uri="{FF2B5EF4-FFF2-40B4-BE49-F238E27FC236}">
                    <a16:creationId xmlns="" xmlns:a16="http://schemas.microsoft.com/office/drawing/2014/main" id="{9381E713-AE56-442E-BBF8-8245919FB166}"/>
                  </a:ext>
                </a:extLst>
              </p:cNvPr>
              <p:cNvSpPr/>
              <p:nvPr/>
            </p:nvSpPr>
            <p:spPr>
              <a:xfrm>
                <a:off x="808499" y="2379201"/>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2</m:t>
                          </m:r>
                        </m:sub>
                      </m:sSub>
                    </m:oMath>
                  </m:oMathPara>
                </a14:m>
                <a:endParaRPr lang="ru-RU" dirty="0"/>
              </a:p>
            </p:txBody>
          </p:sp>
        </mc:Choice>
        <mc:Fallback xmlns="">
          <p:sp>
            <p:nvSpPr>
              <p:cNvPr id="74" name="Прямоугольник 73">
                <a:extLst>
                  <a:ext uri="{FF2B5EF4-FFF2-40B4-BE49-F238E27FC236}">
                    <a16:creationId xmlns:a16="http://schemas.microsoft.com/office/drawing/2014/main" id="{9381E713-AE56-442E-BBF8-8245919FB166}"/>
                  </a:ext>
                </a:extLst>
              </p:cNvPr>
              <p:cNvSpPr>
                <a:spLocks noRot="1" noChangeAspect="1" noMove="1" noResize="1" noEditPoints="1" noAdjustHandles="1" noChangeArrowheads="1" noChangeShapeType="1" noTextEdit="1"/>
              </p:cNvSpPr>
              <p:nvPr/>
            </p:nvSpPr>
            <p:spPr>
              <a:xfrm>
                <a:off x="1077999" y="3172267"/>
                <a:ext cx="743024" cy="646331"/>
              </a:xfrm>
              <a:prstGeom prst="rect">
                <a:avLst/>
              </a:prstGeom>
              <a:blipFill>
                <a:blip r:embed="rId3"/>
                <a:stretch>
                  <a:fillRect/>
                </a:stretch>
              </a:blipFill>
            </p:spPr>
            <p:txBody>
              <a:bodyPr/>
              <a:lstStyle/>
              <a:p>
                <a:r>
                  <a:rPr lang="ru-RU">
                    <a:noFill/>
                  </a:rPr>
                  <a:t> </a:t>
                </a:r>
              </a:p>
            </p:txBody>
          </p:sp>
        </mc:Fallback>
      </mc:AlternateContent>
      <p:cxnSp>
        <p:nvCxnSpPr>
          <p:cNvPr id="91" name="Прямая соединительная линия 90">
            <a:extLst>
              <a:ext uri="{FF2B5EF4-FFF2-40B4-BE49-F238E27FC236}">
                <a16:creationId xmlns="" xmlns:a16="http://schemas.microsoft.com/office/drawing/2014/main" id="{E6D1007A-8240-486F-9423-42091F85608A}"/>
              </a:ext>
            </a:extLst>
          </p:cNvPr>
          <p:cNvCxnSpPr>
            <a:cxnSpLocks/>
          </p:cNvCxnSpPr>
          <p:nvPr/>
        </p:nvCxnSpPr>
        <p:spPr>
          <a:xfrm>
            <a:off x="350190" y="872646"/>
            <a:ext cx="4221810"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 xmlns:a16="http://schemas.microsoft.com/office/drawing/2014/main" id="{AAE43107-3839-4856-924B-FE0DBF7B9A63}"/>
              </a:ext>
            </a:extLst>
          </p:cNvPr>
          <p:cNvCxnSpPr>
            <a:cxnSpLocks/>
          </p:cNvCxnSpPr>
          <p:nvPr/>
        </p:nvCxnSpPr>
        <p:spPr>
          <a:xfrm>
            <a:off x="350190" y="3195970"/>
            <a:ext cx="4221810"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 xmlns:a16="http://schemas.microsoft.com/office/drawing/2014/main" id="{5FE8232C-4DB3-41C7-8421-2BD4DDD89F11}"/>
              </a:ext>
            </a:extLst>
          </p:cNvPr>
          <p:cNvCxnSpPr>
            <a:cxnSpLocks/>
          </p:cNvCxnSpPr>
          <p:nvPr/>
        </p:nvCxnSpPr>
        <p:spPr>
          <a:xfrm flipH="1" flipV="1">
            <a:off x="3795939" y="584190"/>
            <a:ext cx="87929" cy="3593593"/>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 xmlns:a16="http://schemas.microsoft.com/office/drawing/2014/main" id="{C6DADCD3-D72B-47C8-8CFD-92B9A4BFA87A}"/>
              </a:ext>
            </a:extLst>
          </p:cNvPr>
          <p:cNvCxnSpPr>
            <a:cxnSpLocks/>
            <a:endCxn id="66" idx="2"/>
          </p:cNvCxnSpPr>
          <p:nvPr/>
        </p:nvCxnSpPr>
        <p:spPr>
          <a:xfrm flipH="1" flipV="1">
            <a:off x="1542933" y="691627"/>
            <a:ext cx="56916" cy="3519198"/>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95" name="Рисунок 94">
            <a:extLst>
              <a:ext uri="{FF2B5EF4-FFF2-40B4-BE49-F238E27FC236}">
                <a16:creationId xmlns="" xmlns:a16="http://schemas.microsoft.com/office/drawing/2014/main" id="{5DB69F20-6E68-401D-8B58-CD902D04BE0E}"/>
              </a:ext>
            </a:extLst>
          </p:cNvPr>
          <p:cNvPicPr>
            <a:picLocks noChangeAspect="1"/>
          </p:cNvPicPr>
          <p:nvPr/>
        </p:nvPicPr>
        <p:blipFill>
          <a:blip r:embed="rId4"/>
          <a:stretch>
            <a:fillRect/>
          </a:stretch>
        </p:blipFill>
        <p:spPr>
          <a:xfrm>
            <a:off x="1115592" y="3714307"/>
            <a:ext cx="2768276" cy="281683"/>
          </a:xfrm>
          <a:prstGeom prst="rect">
            <a:avLst/>
          </a:prstGeom>
        </p:spPr>
      </p:pic>
      <p:cxnSp>
        <p:nvCxnSpPr>
          <p:cNvPr id="97" name="Прямая соединительная линия 96">
            <a:extLst>
              <a:ext uri="{FF2B5EF4-FFF2-40B4-BE49-F238E27FC236}">
                <a16:creationId xmlns="" xmlns:a16="http://schemas.microsoft.com/office/drawing/2014/main" id="{CD80708F-B601-4C65-8FAF-A2402366780F}"/>
              </a:ext>
            </a:extLst>
          </p:cNvPr>
          <p:cNvCxnSpPr>
            <a:cxnSpLocks/>
          </p:cNvCxnSpPr>
          <p:nvPr/>
        </p:nvCxnSpPr>
        <p:spPr>
          <a:xfrm flipH="1">
            <a:off x="350191" y="251927"/>
            <a:ext cx="4151933" cy="360322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8" name="Прямая соединительная линия 97">
            <a:extLst>
              <a:ext uri="{FF2B5EF4-FFF2-40B4-BE49-F238E27FC236}">
                <a16:creationId xmlns="" xmlns:a16="http://schemas.microsoft.com/office/drawing/2014/main" id="{9BA4A473-97CF-41E4-9604-E619D9CF77D7}"/>
              </a:ext>
            </a:extLst>
          </p:cNvPr>
          <p:cNvCxnSpPr>
            <a:cxnSpLocks/>
          </p:cNvCxnSpPr>
          <p:nvPr/>
        </p:nvCxnSpPr>
        <p:spPr>
          <a:xfrm>
            <a:off x="539552" y="409794"/>
            <a:ext cx="4103413" cy="34453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Прямоугольник 99">
            <a:extLst>
              <a:ext uri="{FF2B5EF4-FFF2-40B4-BE49-F238E27FC236}">
                <a16:creationId xmlns="" xmlns:a16="http://schemas.microsoft.com/office/drawing/2014/main" id="{8C4BBED0-E374-4B81-8CF6-A27089034E02}"/>
              </a:ext>
            </a:extLst>
          </p:cNvPr>
          <p:cNvSpPr/>
          <p:nvPr/>
        </p:nvSpPr>
        <p:spPr>
          <a:xfrm>
            <a:off x="655481" y="2600040"/>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01" name="Прямоугольник 100">
            <a:extLst>
              <a:ext uri="{FF2B5EF4-FFF2-40B4-BE49-F238E27FC236}">
                <a16:creationId xmlns="" xmlns:a16="http://schemas.microsoft.com/office/drawing/2014/main" id="{1D263551-8F68-4001-BD1C-64854759E80C}"/>
              </a:ext>
            </a:extLst>
          </p:cNvPr>
          <p:cNvSpPr/>
          <p:nvPr/>
        </p:nvSpPr>
        <p:spPr>
          <a:xfrm>
            <a:off x="2371252" y="2008399"/>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03" name="Стрелка: вправо 102">
            <a:extLst>
              <a:ext uri="{FF2B5EF4-FFF2-40B4-BE49-F238E27FC236}">
                <a16:creationId xmlns="" xmlns:a16="http://schemas.microsoft.com/office/drawing/2014/main" id="{BCA7FA88-EEDF-4AAA-BD13-5A9B319223FB}"/>
              </a:ext>
            </a:extLst>
          </p:cNvPr>
          <p:cNvSpPr/>
          <p:nvPr/>
        </p:nvSpPr>
        <p:spPr>
          <a:xfrm rot="10800000">
            <a:off x="3171314" y="3110480"/>
            <a:ext cx="544640" cy="158335"/>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04" name="Стрелка: вправо 103">
            <a:extLst>
              <a:ext uri="{FF2B5EF4-FFF2-40B4-BE49-F238E27FC236}">
                <a16:creationId xmlns="" xmlns:a16="http://schemas.microsoft.com/office/drawing/2014/main" id="{79B8A243-F1A1-45AA-A304-E16A19CEA579}"/>
              </a:ext>
            </a:extLst>
          </p:cNvPr>
          <p:cNvSpPr/>
          <p:nvPr/>
        </p:nvSpPr>
        <p:spPr>
          <a:xfrm rot="13299682">
            <a:off x="3264088" y="2836463"/>
            <a:ext cx="544640" cy="158335"/>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grpSp>
        <p:nvGrpSpPr>
          <p:cNvPr id="106" name="Группа 105">
            <a:extLst>
              <a:ext uri="{FF2B5EF4-FFF2-40B4-BE49-F238E27FC236}">
                <a16:creationId xmlns="" xmlns:a16="http://schemas.microsoft.com/office/drawing/2014/main" id="{A523ADA1-EB61-4E00-A081-D0FB058382D3}"/>
              </a:ext>
            </a:extLst>
          </p:cNvPr>
          <p:cNvGrpSpPr/>
          <p:nvPr/>
        </p:nvGrpSpPr>
        <p:grpSpPr>
          <a:xfrm>
            <a:off x="3218995" y="2361502"/>
            <a:ext cx="377156" cy="369332"/>
            <a:chOff x="9111" y="2855632"/>
            <a:chExt cx="502874" cy="492442"/>
          </a:xfrm>
        </p:grpSpPr>
        <p:sp>
          <p:nvSpPr>
            <p:cNvPr id="107" name="Прямоугольник 106">
              <a:extLst>
                <a:ext uri="{FF2B5EF4-FFF2-40B4-BE49-F238E27FC236}">
                  <a16:creationId xmlns="" xmlns:a16="http://schemas.microsoft.com/office/drawing/2014/main" id="{C5582257-2836-4E84-9943-4D28D7150DA3}"/>
                </a:ext>
              </a:extLst>
            </p:cNvPr>
            <p:cNvSpPr/>
            <p:nvPr/>
          </p:nvSpPr>
          <p:spPr>
            <a:xfrm>
              <a:off x="9111" y="2855632"/>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1</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08" name="Прямая со стрелкой 107">
              <a:extLst>
                <a:ext uri="{FF2B5EF4-FFF2-40B4-BE49-F238E27FC236}">
                  <a16:creationId xmlns="" xmlns:a16="http://schemas.microsoft.com/office/drawing/2014/main" id="{96ACA1F2-4DF1-4CBE-B5B1-34F6E1B5A730}"/>
                </a:ext>
              </a:extLst>
            </p:cNvPr>
            <p:cNvCxnSpPr/>
            <p:nvPr/>
          </p:nvCxnSpPr>
          <p:spPr>
            <a:xfrm>
              <a:off x="81137" y="2864430"/>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9" name="Группа 108">
            <a:extLst>
              <a:ext uri="{FF2B5EF4-FFF2-40B4-BE49-F238E27FC236}">
                <a16:creationId xmlns="" xmlns:a16="http://schemas.microsoft.com/office/drawing/2014/main" id="{35909288-8FFE-4905-A53C-14A3BF384C3C}"/>
              </a:ext>
            </a:extLst>
          </p:cNvPr>
          <p:cNvGrpSpPr/>
          <p:nvPr/>
        </p:nvGrpSpPr>
        <p:grpSpPr>
          <a:xfrm>
            <a:off x="2848264" y="3282015"/>
            <a:ext cx="377156" cy="369332"/>
            <a:chOff x="9111" y="2855632"/>
            <a:chExt cx="502874" cy="492442"/>
          </a:xfrm>
        </p:grpSpPr>
        <p:sp>
          <p:nvSpPr>
            <p:cNvPr id="110" name="Прямоугольник 109">
              <a:extLst>
                <a:ext uri="{FF2B5EF4-FFF2-40B4-BE49-F238E27FC236}">
                  <a16:creationId xmlns="" xmlns:a16="http://schemas.microsoft.com/office/drawing/2014/main" id="{A016E7B6-28DC-45EA-9CC6-731207D19D6B}"/>
                </a:ext>
              </a:extLst>
            </p:cNvPr>
            <p:cNvSpPr/>
            <p:nvPr/>
          </p:nvSpPr>
          <p:spPr>
            <a:xfrm>
              <a:off x="9111" y="2855632"/>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2</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11" name="Прямая со стрелкой 110">
              <a:extLst>
                <a:ext uri="{FF2B5EF4-FFF2-40B4-BE49-F238E27FC236}">
                  <a16:creationId xmlns="" xmlns:a16="http://schemas.microsoft.com/office/drawing/2014/main" id="{FEE75841-6CC2-497F-8453-5EF1AF170908}"/>
                </a:ext>
              </a:extLst>
            </p:cNvPr>
            <p:cNvCxnSpPr/>
            <p:nvPr/>
          </p:nvCxnSpPr>
          <p:spPr>
            <a:xfrm>
              <a:off x="81137" y="2864430"/>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8" name="Овал 117">
            <a:extLst>
              <a:ext uri="{FF2B5EF4-FFF2-40B4-BE49-F238E27FC236}">
                <a16:creationId xmlns="" xmlns:a16="http://schemas.microsoft.com/office/drawing/2014/main" id="{F570CA48-6DD0-4688-AE4B-C6B22A5578C1}"/>
              </a:ext>
            </a:extLst>
          </p:cNvPr>
          <p:cNvSpPr/>
          <p:nvPr/>
        </p:nvSpPr>
        <p:spPr>
          <a:xfrm>
            <a:off x="3712418" y="3021789"/>
            <a:ext cx="342900" cy="346249"/>
          </a:xfrm>
          <a:prstGeom prst="ellipse">
            <a:avLst/>
          </a:prstGeom>
          <a:gradFill>
            <a:gsLst>
              <a:gs pos="100000">
                <a:schemeClr val="accent1">
                  <a:lumMod val="20000"/>
                  <a:lumOff val="80000"/>
                </a:schemeClr>
              </a:gs>
              <a:gs pos="0">
                <a:schemeClr val="accent1">
                  <a:lumMod val="50000"/>
                </a:schemeClr>
              </a:gs>
              <a:gs pos="19000">
                <a:schemeClr val="accent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19" name="Прямоугольник 118">
            <a:extLst>
              <a:ext uri="{FF2B5EF4-FFF2-40B4-BE49-F238E27FC236}">
                <a16:creationId xmlns="" xmlns:a16="http://schemas.microsoft.com/office/drawing/2014/main" id="{75628A87-3D87-4387-A0FB-152C5D365199}"/>
              </a:ext>
            </a:extLst>
          </p:cNvPr>
          <p:cNvSpPr/>
          <p:nvPr/>
        </p:nvSpPr>
        <p:spPr>
          <a:xfrm>
            <a:off x="3785126" y="3188300"/>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grpSp>
        <p:nvGrpSpPr>
          <p:cNvPr id="120" name="Группа 119">
            <a:extLst>
              <a:ext uri="{FF2B5EF4-FFF2-40B4-BE49-F238E27FC236}">
                <a16:creationId xmlns="" xmlns:a16="http://schemas.microsoft.com/office/drawing/2014/main" id="{4B695458-B419-40E5-9C06-E9918EABA1CD}"/>
              </a:ext>
            </a:extLst>
          </p:cNvPr>
          <p:cNvGrpSpPr/>
          <p:nvPr/>
        </p:nvGrpSpPr>
        <p:grpSpPr>
          <a:xfrm>
            <a:off x="4854008" y="584189"/>
            <a:ext cx="879151" cy="965447"/>
            <a:chOff x="8260719" y="694944"/>
            <a:chExt cx="1172201" cy="1287262"/>
          </a:xfrm>
        </p:grpSpPr>
        <p:grpSp>
          <p:nvGrpSpPr>
            <p:cNvPr id="121" name="Группа 120">
              <a:extLst>
                <a:ext uri="{FF2B5EF4-FFF2-40B4-BE49-F238E27FC236}">
                  <a16:creationId xmlns="" xmlns:a16="http://schemas.microsoft.com/office/drawing/2014/main" id="{FA6DF304-3682-42C5-9369-45BE615479C9}"/>
                </a:ext>
              </a:extLst>
            </p:cNvPr>
            <p:cNvGrpSpPr/>
            <p:nvPr/>
          </p:nvGrpSpPr>
          <p:grpSpPr>
            <a:xfrm>
              <a:off x="8406384" y="694944"/>
              <a:ext cx="795528" cy="795528"/>
              <a:chOff x="8406384" y="694944"/>
              <a:chExt cx="795528" cy="795528"/>
            </a:xfrm>
          </p:grpSpPr>
          <p:grpSp>
            <p:nvGrpSpPr>
              <p:cNvPr id="123" name="Группа 122">
                <a:extLst>
                  <a:ext uri="{FF2B5EF4-FFF2-40B4-BE49-F238E27FC236}">
                    <a16:creationId xmlns="" xmlns:a16="http://schemas.microsoft.com/office/drawing/2014/main" id="{8AD587B5-637B-4D2E-BB72-E481DF5985C2}"/>
                  </a:ext>
                </a:extLst>
              </p:cNvPr>
              <p:cNvGrpSpPr/>
              <p:nvPr/>
            </p:nvGrpSpPr>
            <p:grpSpPr>
              <a:xfrm>
                <a:off x="8406384" y="694944"/>
                <a:ext cx="795528" cy="795528"/>
                <a:chOff x="2779776" y="694944"/>
                <a:chExt cx="795528" cy="795528"/>
              </a:xfrm>
            </p:grpSpPr>
            <p:sp>
              <p:nvSpPr>
                <p:cNvPr id="125" name="Овал 124">
                  <a:extLst>
                    <a:ext uri="{FF2B5EF4-FFF2-40B4-BE49-F238E27FC236}">
                      <a16:creationId xmlns="" xmlns:a16="http://schemas.microsoft.com/office/drawing/2014/main" id="{EF6ABAEC-5102-4B1C-B7EE-422373A6EC9D}"/>
                    </a:ext>
                  </a:extLst>
                </p:cNvPr>
                <p:cNvSpPr/>
                <p:nvPr/>
              </p:nvSpPr>
              <p:spPr>
                <a:xfrm>
                  <a:off x="2779776" y="694944"/>
                  <a:ext cx="795528" cy="795528"/>
                </a:xfrm>
                <a:prstGeom prst="ellipse">
                  <a:avLst/>
                </a:prstGeom>
                <a:gradFill flip="none" rotWithShape="1">
                  <a:gsLst>
                    <a:gs pos="100000">
                      <a:srgbClr val="FE937E"/>
                    </a:gs>
                    <a:gs pos="0">
                      <a:srgbClr val="FF0000"/>
                    </a:gs>
                    <a:gs pos="91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6" name="Прямоугольник 125">
                  <a:extLst>
                    <a:ext uri="{FF2B5EF4-FFF2-40B4-BE49-F238E27FC236}">
                      <a16:creationId xmlns="" xmlns:a16="http://schemas.microsoft.com/office/drawing/2014/main" id="{786B32E3-CA55-46EC-80BF-B9449D9623BC}"/>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4" name="Прямоугольник 123">
                <a:extLst>
                  <a:ext uri="{FF2B5EF4-FFF2-40B4-BE49-F238E27FC236}">
                    <a16:creationId xmlns="" xmlns:a16="http://schemas.microsoft.com/office/drawing/2014/main" id="{BE1C0204-C9FC-41B2-A96F-7DDD87E9BA5B}"/>
                  </a:ext>
                </a:extLst>
              </p:cNvPr>
              <p:cNvSpPr/>
              <p:nvPr/>
            </p:nvSpPr>
            <p:spPr>
              <a:xfrm rot="16200000">
                <a:off x="8613648" y="106680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22" name="Прямоугольник 121">
              <a:extLst>
                <a:ext uri="{FF2B5EF4-FFF2-40B4-BE49-F238E27FC236}">
                  <a16:creationId xmlns="" xmlns:a16="http://schemas.microsoft.com/office/drawing/2014/main" id="{BC2E18BF-4531-49F8-853F-67245D7AF128}"/>
                </a:ext>
              </a:extLst>
            </p:cNvPr>
            <p:cNvSpPr/>
            <p:nvPr/>
          </p:nvSpPr>
          <p:spPr>
            <a:xfrm>
              <a:off x="8260719" y="1489763"/>
              <a:ext cx="1172201" cy="492443"/>
            </a:xfrm>
            <a:prstGeom prst="rect">
              <a:avLst/>
            </a:prstGeom>
            <a:noFill/>
          </p:spPr>
          <p:txBody>
            <a:bodyPr wrap="none" lIns="91440" tIns="45720" rIns="91440" bIns="45720">
              <a:spAutoFit/>
            </a:bodyPr>
            <a:lstStyle/>
            <a:p>
              <a:pPr algn="ctr"/>
              <a:r>
                <a:rPr lang="ru-RU" b="1" spc="38" dirty="0">
                  <a:ln w="9525" cmpd="sng">
                    <a:solidFill>
                      <a:schemeClr val="accent1"/>
                    </a:solidFill>
                    <a:prstDash val="solid"/>
                  </a:ln>
                  <a:solidFill>
                    <a:srgbClr val="70AD47">
                      <a:tint val="1000"/>
                    </a:srgbClr>
                  </a:solidFill>
                  <a:effectLst>
                    <a:glow rad="38100">
                      <a:schemeClr val="accent1">
                        <a:alpha val="40000"/>
                      </a:schemeClr>
                    </a:glow>
                  </a:effectLst>
                </a:rPr>
                <a:t>40 </a:t>
              </a:r>
              <a:r>
                <a:rPr lang="ru-RU" b="1" spc="38" dirty="0" err="1">
                  <a:ln w="9525" cmpd="sng">
                    <a:solidFill>
                      <a:schemeClr val="accent1"/>
                    </a:solidFill>
                    <a:prstDash val="solid"/>
                  </a:ln>
                  <a:solidFill>
                    <a:srgbClr val="70AD47">
                      <a:tint val="1000"/>
                    </a:srgbClr>
                  </a:solidFill>
                  <a:effectLst>
                    <a:glow rad="38100">
                      <a:schemeClr val="accent1">
                        <a:alpha val="40000"/>
                      </a:schemeClr>
                    </a:glow>
                  </a:effectLst>
                </a:rPr>
                <a:t>нКл</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mc:AlternateContent xmlns:mc="http://schemas.openxmlformats.org/markup-compatibility/2006" xmlns:a14="http://schemas.microsoft.com/office/drawing/2010/main">
        <mc:Choice Requires="a14">
          <p:sp>
            <p:nvSpPr>
              <p:cNvPr id="134" name="Прямоугольник 133">
                <a:extLst>
                  <a:ext uri="{FF2B5EF4-FFF2-40B4-BE49-F238E27FC236}">
                    <a16:creationId xmlns="" xmlns:a16="http://schemas.microsoft.com/office/drawing/2014/main" id="{E574E3E9-98DE-4FCD-8D54-EBA60F3CCD8F}"/>
                  </a:ext>
                </a:extLst>
              </p:cNvPr>
              <p:cNvSpPr/>
              <p:nvPr/>
            </p:nvSpPr>
            <p:spPr>
              <a:xfrm>
                <a:off x="4946369" y="2379201"/>
                <a:ext cx="557268" cy="484748"/>
              </a:xfrm>
              <a:prstGeom prst="rect">
                <a:avLst/>
              </a:prstGeom>
            </p:spPr>
            <p:txBody>
              <a:bodyPr wrap="none" lIns="68580" tIns="34290" rIns="68580" bIns="34290">
                <a:spAutoFit/>
              </a:bodyPr>
              <a:lstStyle/>
              <a:p>
                <a:pPr/>
                <a14:m>
                  <m:oMathPara xmlns:m="http://schemas.openxmlformats.org/officeDocument/2006/math">
                    <m:oMathParaPr>
                      <m:jc m:val="centerGroup"/>
                    </m:oMathParaPr>
                    <m:oMath xmlns:m="http://schemas.openxmlformats.org/officeDocument/2006/math">
                      <m:sSub>
                        <m:sSubPr>
                          <m:ctrlPr>
                            <a:rPr lang="en-US" sz="2700" i="1">
                              <a:solidFill>
                                <a:prstClr val="black"/>
                              </a:solidFill>
                              <a:latin typeface="Cambria Math"/>
                            </a:rPr>
                          </m:ctrlPr>
                        </m:sSubPr>
                        <m:e>
                          <m:r>
                            <a:rPr lang="en-US" sz="2700" i="1">
                              <a:solidFill>
                                <a:prstClr val="black"/>
                              </a:solidFill>
                              <a:latin typeface="Cambria Math" panose="02040503050406030204" pitchFamily="18" charset="0"/>
                            </a:rPr>
                            <m:t>𝑞</m:t>
                          </m:r>
                        </m:e>
                        <m:sub>
                          <m:r>
                            <a:rPr lang="en-US" sz="2700" i="1">
                              <a:solidFill>
                                <a:prstClr val="black"/>
                              </a:solidFill>
                              <a:latin typeface="Cambria Math" panose="02040503050406030204" pitchFamily="18" charset="0"/>
                            </a:rPr>
                            <m:t>2</m:t>
                          </m:r>
                        </m:sub>
                      </m:sSub>
                    </m:oMath>
                  </m:oMathPara>
                </a14:m>
                <a:endParaRPr lang="ru-RU" dirty="0"/>
              </a:p>
            </p:txBody>
          </p:sp>
        </mc:Choice>
        <mc:Fallback xmlns="">
          <p:sp>
            <p:nvSpPr>
              <p:cNvPr id="134" name="Прямоугольник 133">
                <a:extLst>
                  <a:ext uri="{FF2B5EF4-FFF2-40B4-BE49-F238E27FC236}">
                    <a16:creationId xmlns:a16="http://schemas.microsoft.com/office/drawing/2014/main" id="{E574E3E9-98DE-4FCD-8D54-EBA60F3CCD8F}"/>
                  </a:ext>
                </a:extLst>
              </p:cNvPr>
              <p:cNvSpPr>
                <a:spLocks noRot="1" noChangeAspect="1" noMove="1" noResize="1" noEditPoints="1" noAdjustHandles="1" noChangeArrowheads="1" noChangeShapeType="1" noTextEdit="1"/>
              </p:cNvSpPr>
              <p:nvPr/>
            </p:nvSpPr>
            <p:spPr>
              <a:xfrm>
                <a:off x="6595159" y="3172267"/>
                <a:ext cx="743024" cy="646331"/>
              </a:xfrm>
              <a:prstGeom prst="rect">
                <a:avLst/>
              </a:prstGeom>
              <a:blipFill>
                <a:blip r:embed="rId5"/>
                <a:stretch>
                  <a:fillRect/>
                </a:stretch>
              </a:blipFill>
            </p:spPr>
            <p:txBody>
              <a:bodyPr/>
              <a:lstStyle/>
              <a:p>
                <a:r>
                  <a:rPr lang="ru-RU">
                    <a:noFill/>
                  </a:rPr>
                  <a:t> </a:t>
                </a:r>
              </a:p>
            </p:txBody>
          </p:sp>
        </mc:Fallback>
      </mc:AlternateContent>
      <p:cxnSp>
        <p:nvCxnSpPr>
          <p:cNvPr id="135" name="Прямая соединительная линия 134">
            <a:extLst>
              <a:ext uri="{FF2B5EF4-FFF2-40B4-BE49-F238E27FC236}">
                <a16:creationId xmlns="" xmlns:a16="http://schemas.microsoft.com/office/drawing/2014/main" id="{FC7ED566-67E7-48EA-B2C0-5256E9CAEAFC}"/>
              </a:ext>
            </a:extLst>
          </p:cNvPr>
          <p:cNvCxnSpPr>
            <a:cxnSpLocks/>
          </p:cNvCxnSpPr>
          <p:nvPr/>
        </p:nvCxnSpPr>
        <p:spPr>
          <a:xfrm>
            <a:off x="4488060" y="872646"/>
            <a:ext cx="4221810"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a:extLst>
              <a:ext uri="{FF2B5EF4-FFF2-40B4-BE49-F238E27FC236}">
                <a16:creationId xmlns="" xmlns:a16="http://schemas.microsoft.com/office/drawing/2014/main" id="{67D42E52-4F1A-4B03-83FC-9340FAAF1304}"/>
              </a:ext>
            </a:extLst>
          </p:cNvPr>
          <p:cNvCxnSpPr>
            <a:cxnSpLocks/>
          </p:cNvCxnSpPr>
          <p:nvPr/>
        </p:nvCxnSpPr>
        <p:spPr>
          <a:xfrm>
            <a:off x="4488060" y="3195970"/>
            <a:ext cx="4221810"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a:extLst>
              <a:ext uri="{FF2B5EF4-FFF2-40B4-BE49-F238E27FC236}">
                <a16:creationId xmlns="" xmlns:a16="http://schemas.microsoft.com/office/drawing/2014/main" id="{071203BB-4E72-4647-BD63-BC3F7C61F294}"/>
              </a:ext>
            </a:extLst>
          </p:cNvPr>
          <p:cNvCxnSpPr>
            <a:cxnSpLocks/>
          </p:cNvCxnSpPr>
          <p:nvPr/>
        </p:nvCxnSpPr>
        <p:spPr>
          <a:xfrm flipH="1" flipV="1">
            <a:off x="7933809" y="584190"/>
            <a:ext cx="87929" cy="3593593"/>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a:extLst>
              <a:ext uri="{FF2B5EF4-FFF2-40B4-BE49-F238E27FC236}">
                <a16:creationId xmlns="" xmlns:a16="http://schemas.microsoft.com/office/drawing/2014/main" id="{A95A6FA0-C2CD-4B61-8590-179179A17CA2}"/>
              </a:ext>
            </a:extLst>
          </p:cNvPr>
          <p:cNvCxnSpPr>
            <a:cxnSpLocks/>
          </p:cNvCxnSpPr>
          <p:nvPr/>
        </p:nvCxnSpPr>
        <p:spPr>
          <a:xfrm flipH="1" flipV="1">
            <a:off x="5225003" y="554621"/>
            <a:ext cx="56916" cy="3519198"/>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39" name="Рисунок 138">
            <a:extLst>
              <a:ext uri="{FF2B5EF4-FFF2-40B4-BE49-F238E27FC236}">
                <a16:creationId xmlns="" xmlns:a16="http://schemas.microsoft.com/office/drawing/2014/main" id="{87C088EC-EFD3-4305-B16E-B3B56329C19A}"/>
              </a:ext>
            </a:extLst>
          </p:cNvPr>
          <p:cNvPicPr>
            <a:picLocks noChangeAspect="1"/>
          </p:cNvPicPr>
          <p:nvPr/>
        </p:nvPicPr>
        <p:blipFill>
          <a:blip r:embed="rId4"/>
          <a:stretch>
            <a:fillRect/>
          </a:stretch>
        </p:blipFill>
        <p:spPr>
          <a:xfrm>
            <a:off x="5253462" y="3714307"/>
            <a:ext cx="2768276" cy="281683"/>
          </a:xfrm>
          <a:prstGeom prst="rect">
            <a:avLst/>
          </a:prstGeom>
        </p:spPr>
      </p:pic>
      <p:cxnSp>
        <p:nvCxnSpPr>
          <p:cNvPr id="140" name="Прямая соединительная линия 139">
            <a:extLst>
              <a:ext uri="{FF2B5EF4-FFF2-40B4-BE49-F238E27FC236}">
                <a16:creationId xmlns="" xmlns:a16="http://schemas.microsoft.com/office/drawing/2014/main" id="{2317A8BF-5D10-4AA7-8DC3-7A312C8A67AF}"/>
              </a:ext>
            </a:extLst>
          </p:cNvPr>
          <p:cNvCxnSpPr>
            <a:cxnSpLocks/>
          </p:cNvCxnSpPr>
          <p:nvPr/>
        </p:nvCxnSpPr>
        <p:spPr>
          <a:xfrm flipH="1">
            <a:off x="4488062" y="483518"/>
            <a:ext cx="3904915" cy="337163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1" name="Прямая соединительная линия 140">
            <a:extLst>
              <a:ext uri="{FF2B5EF4-FFF2-40B4-BE49-F238E27FC236}">
                <a16:creationId xmlns="" xmlns:a16="http://schemas.microsoft.com/office/drawing/2014/main" id="{60EE597E-ADF0-489A-AA99-F3599D4A48D6}"/>
              </a:ext>
            </a:extLst>
          </p:cNvPr>
          <p:cNvCxnSpPr>
            <a:cxnSpLocks/>
          </p:cNvCxnSpPr>
          <p:nvPr/>
        </p:nvCxnSpPr>
        <p:spPr>
          <a:xfrm>
            <a:off x="4488060" y="251927"/>
            <a:ext cx="4292775" cy="360322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Прямоугольник 141">
            <a:extLst>
              <a:ext uri="{FF2B5EF4-FFF2-40B4-BE49-F238E27FC236}">
                <a16:creationId xmlns="" xmlns:a16="http://schemas.microsoft.com/office/drawing/2014/main" id="{A790532E-04AB-44BA-8104-CE52B8CDF451}"/>
              </a:ext>
            </a:extLst>
          </p:cNvPr>
          <p:cNvSpPr/>
          <p:nvPr/>
        </p:nvSpPr>
        <p:spPr>
          <a:xfrm>
            <a:off x="4793351" y="2600040"/>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43" name="Прямоугольник 142">
            <a:extLst>
              <a:ext uri="{FF2B5EF4-FFF2-40B4-BE49-F238E27FC236}">
                <a16:creationId xmlns="" xmlns:a16="http://schemas.microsoft.com/office/drawing/2014/main" id="{48916F7F-28E1-49A4-A6A4-699310DFC1D4}"/>
              </a:ext>
            </a:extLst>
          </p:cNvPr>
          <p:cNvSpPr/>
          <p:nvPr/>
        </p:nvSpPr>
        <p:spPr>
          <a:xfrm>
            <a:off x="6509122" y="2008399"/>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44" name="Стрелка: вправо 143">
            <a:extLst>
              <a:ext uri="{FF2B5EF4-FFF2-40B4-BE49-F238E27FC236}">
                <a16:creationId xmlns="" xmlns:a16="http://schemas.microsoft.com/office/drawing/2014/main" id="{1871369C-FD10-4EAF-BEB6-6AB5691A8BD1}"/>
              </a:ext>
            </a:extLst>
          </p:cNvPr>
          <p:cNvSpPr/>
          <p:nvPr/>
        </p:nvSpPr>
        <p:spPr>
          <a:xfrm>
            <a:off x="8184838" y="3104931"/>
            <a:ext cx="544640" cy="158335"/>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45" name="Стрелка: вправо 144">
            <a:extLst>
              <a:ext uri="{FF2B5EF4-FFF2-40B4-BE49-F238E27FC236}">
                <a16:creationId xmlns="" xmlns:a16="http://schemas.microsoft.com/office/drawing/2014/main" id="{E2054CE4-BEA1-47C6-9106-255FDDE38F41}"/>
              </a:ext>
            </a:extLst>
          </p:cNvPr>
          <p:cNvSpPr/>
          <p:nvPr/>
        </p:nvSpPr>
        <p:spPr>
          <a:xfrm rot="13299682">
            <a:off x="7401958" y="2836463"/>
            <a:ext cx="544640" cy="158335"/>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grpSp>
        <p:nvGrpSpPr>
          <p:cNvPr id="146" name="Группа 145">
            <a:extLst>
              <a:ext uri="{FF2B5EF4-FFF2-40B4-BE49-F238E27FC236}">
                <a16:creationId xmlns="" xmlns:a16="http://schemas.microsoft.com/office/drawing/2014/main" id="{A0DCBC2A-BB7D-4244-B4A5-AA568ACDA72B}"/>
              </a:ext>
            </a:extLst>
          </p:cNvPr>
          <p:cNvGrpSpPr/>
          <p:nvPr/>
        </p:nvGrpSpPr>
        <p:grpSpPr>
          <a:xfrm>
            <a:off x="7356865" y="2361502"/>
            <a:ext cx="377156" cy="369332"/>
            <a:chOff x="9111" y="2855632"/>
            <a:chExt cx="502874" cy="492442"/>
          </a:xfrm>
        </p:grpSpPr>
        <p:sp>
          <p:nvSpPr>
            <p:cNvPr id="147" name="Прямоугольник 146">
              <a:extLst>
                <a:ext uri="{FF2B5EF4-FFF2-40B4-BE49-F238E27FC236}">
                  <a16:creationId xmlns="" xmlns:a16="http://schemas.microsoft.com/office/drawing/2014/main" id="{FB249D44-B912-447E-ACE9-ADF0D78DDF76}"/>
                </a:ext>
              </a:extLst>
            </p:cNvPr>
            <p:cNvSpPr/>
            <p:nvPr/>
          </p:nvSpPr>
          <p:spPr>
            <a:xfrm>
              <a:off x="9111" y="2855632"/>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1</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48" name="Прямая со стрелкой 147">
              <a:extLst>
                <a:ext uri="{FF2B5EF4-FFF2-40B4-BE49-F238E27FC236}">
                  <a16:creationId xmlns="" xmlns:a16="http://schemas.microsoft.com/office/drawing/2014/main" id="{70F5839F-6D01-4036-B91E-BC2E91712FD6}"/>
                </a:ext>
              </a:extLst>
            </p:cNvPr>
            <p:cNvCxnSpPr/>
            <p:nvPr/>
          </p:nvCxnSpPr>
          <p:spPr>
            <a:xfrm>
              <a:off x="81137" y="2864430"/>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9" name="Группа 148">
            <a:extLst>
              <a:ext uri="{FF2B5EF4-FFF2-40B4-BE49-F238E27FC236}">
                <a16:creationId xmlns="" xmlns:a16="http://schemas.microsoft.com/office/drawing/2014/main" id="{85E98FCA-8B1E-47C6-82FE-8F2268C3F6A5}"/>
              </a:ext>
            </a:extLst>
          </p:cNvPr>
          <p:cNvGrpSpPr/>
          <p:nvPr/>
        </p:nvGrpSpPr>
        <p:grpSpPr>
          <a:xfrm>
            <a:off x="8392977" y="3295920"/>
            <a:ext cx="377156" cy="369332"/>
            <a:chOff x="9111" y="2855632"/>
            <a:chExt cx="502874" cy="492442"/>
          </a:xfrm>
        </p:grpSpPr>
        <p:sp>
          <p:nvSpPr>
            <p:cNvPr id="150" name="Прямоугольник 149">
              <a:extLst>
                <a:ext uri="{FF2B5EF4-FFF2-40B4-BE49-F238E27FC236}">
                  <a16:creationId xmlns="" xmlns:a16="http://schemas.microsoft.com/office/drawing/2014/main" id="{EE1746F6-41E9-4DEF-8926-B440CFA90DA7}"/>
                </a:ext>
              </a:extLst>
            </p:cNvPr>
            <p:cNvSpPr/>
            <p:nvPr/>
          </p:nvSpPr>
          <p:spPr>
            <a:xfrm>
              <a:off x="9111" y="2855632"/>
              <a:ext cx="502874" cy="492442"/>
            </a:xfrm>
            <a:prstGeom prst="rect">
              <a:avLst/>
            </a:prstGeom>
            <a:noFill/>
          </p:spPr>
          <p:txBody>
            <a:bodyPr wrap="none" lIns="91440" tIns="45720" rIns="91440" bIns="45720">
              <a:spAutoFit/>
            </a:bodyPr>
            <a:lstStyle/>
            <a:p>
              <a:pPr algn="ctr"/>
              <a:r>
                <a:rPr lang="en-US" b="1" spc="38" dirty="0">
                  <a:ln w="9525" cmpd="sng">
                    <a:solidFill>
                      <a:schemeClr val="accent1"/>
                    </a:solidFill>
                    <a:prstDash val="solid"/>
                  </a:ln>
                  <a:solidFill>
                    <a:srgbClr val="70AD47">
                      <a:tint val="1000"/>
                    </a:srgbClr>
                  </a:solidFill>
                  <a:effectLst>
                    <a:glow rad="38100">
                      <a:schemeClr val="accent1">
                        <a:alpha val="40000"/>
                      </a:schemeClr>
                    </a:glow>
                  </a:effectLst>
                </a:rPr>
                <a:t>F</a:t>
              </a:r>
              <a:r>
                <a:rPr lang="en-US" b="1" spc="38" baseline="-25000" dirty="0">
                  <a:ln w="9525" cmpd="sng">
                    <a:solidFill>
                      <a:schemeClr val="accent1"/>
                    </a:solidFill>
                    <a:prstDash val="solid"/>
                  </a:ln>
                  <a:solidFill>
                    <a:srgbClr val="70AD47">
                      <a:tint val="1000"/>
                    </a:srgbClr>
                  </a:solidFill>
                  <a:effectLst>
                    <a:glow rad="38100">
                      <a:schemeClr val="accent1">
                        <a:alpha val="40000"/>
                      </a:schemeClr>
                    </a:glow>
                  </a:effectLst>
                </a:rPr>
                <a:t>2</a:t>
              </a:r>
              <a:endParaRPr lang="ru-RU" b="1" spc="38" baseline="-2500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51" name="Прямая со стрелкой 150">
              <a:extLst>
                <a:ext uri="{FF2B5EF4-FFF2-40B4-BE49-F238E27FC236}">
                  <a16:creationId xmlns="" xmlns:a16="http://schemas.microsoft.com/office/drawing/2014/main" id="{D2AB5611-71E2-4BBA-9694-7FA917323179}"/>
                </a:ext>
              </a:extLst>
            </p:cNvPr>
            <p:cNvCxnSpPr/>
            <p:nvPr/>
          </p:nvCxnSpPr>
          <p:spPr>
            <a:xfrm>
              <a:off x="81137" y="2864430"/>
              <a:ext cx="395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2" name="Овал 151">
            <a:extLst>
              <a:ext uri="{FF2B5EF4-FFF2-40B4-BE49-F238E27FC236}">
                <a16:creationId xmlns="" xmlns:a16="http://schemas.microsoft.com/office/drawing/2014/main" id="{BE53C508-B76A-4449-B5A8-5B74D549F8F2}"/>
              </a:ext>
            </a:extLst>
          </p:cNvPr>
          <p:cNvSpPr/>
          <p:nvPr/>
        </p:nvSpPr>
        <p:spPr>
          <a:xfrm>
            <a:off x="7850288" y="3021789"/>
            <a:ext cx="342900" cy="346249"/>
          </a:xfrm>
          <a:prstGeom prst="ellipse">
            <a:avLst/>
          </a:prstGeom>
          <a:gradFill>
            <a:gsLst>
              <a:gs pos="100000">
                <a:schemeClr val="accent1">
                  <a:lumMod val="20000"/>
                  <a:lumOff val="80000"/>
                </a:schemeClr>
              </a:gs>
              <a:gs pos="0">
                <a:schemeClr val="accent1">
                  <a:lumMod val="50000"/>
                </a:schemeClr>
              </a:gs>
              <a:gs pos="19000">
                <a:schemeClr val="accent1">
                  <a:lumMod val="7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153" name="Прямоугольник 152">
            <a:extLst>
              <a:ext uri="{FF2B5EF4-FFF2-40B4-BE49-F238E27FC236}">
                <a16:creationId xmlns="" xmlns:a16="http://schemas.microsoft.com/office/drawing/2014/main" id="{E9FA2530-4270-460D-B62B-7B489E594C38}"/>
              </a:ext>
            </a:extLst>
          </p:cNvPr>
          <p:cNvSpPr/>
          <p:nvPr/>
        </p:nvSpPr>
        <p:spPr>
          <a:xfrm>
            <a:off x="7922996" y="3188300"/>
            <a:ext cx="197483" cy="34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grpSp>
        <p:nvGrpSpPr>
          <p:cNvPr id="155" name="Группа 154">
            <a:extLst>
              <a:ext uri="{FF2B5EF4-FFF2-40B4-BE49-F238E27FC236}">
                <a16:creationId xmlns="" xmlns:a16="http://schemas.microsoft.com/office/drawing/2014/main" id="{A0E1F3D5-F1D6-4C63-BCD3-E4A1DC9E5339}"/>
              </a:ext>
            </a:extLst>
          </p:cNvPr>
          <p:cNvGrpSpPr/>
          <p:nvPr/>
        </p:nvGrpSpPr>
        <p:grpSpPr>
          <a:xfrm>
            <a:off x="4817575" y="2893517"/>
            <a:ext cx="954557" cy="923157"/>
            <a:chOff x="2541168" y="694944"/>
            <a:chExt cx="1272743" cy="1230875"/>
          </a:xfrm>
        </p:grpSpPr>
        <p:grpSp>
          <p:nvGrpSpPr>
            <p:cNvPr id="156" name="Группа 155">
              <a:extLst>
                <a:ext uri="{FF2B5EF4-FFF2-40B4-BE49-F238E27FC236}">
                  <a16:creationId xmlns="" xmlns:a16="http://schemas.microsoft.com/office/drawing/2014/main" id="{1D72A6A3-9353-4C6F-90A9-9BE26A92605E}"/>
                </a:ext>
              </a:extLst>
            </p:cNvPr>
            <p:cNvGrpSpPr/>
            <p:nvPr/>
          </p:nvGrpSpPr>
          <p:grpSpPr>
            <a:xfrm>
              <a:off x="2779776" y="694944"/>
              <a:ext cx="795528" cy="795528"/>
              <a:chOff x="2779776" y="694944"/>
              <a:chExt cx="795528" cy="795528"/>
            </a:xfrm>
          </p:grpSpPr>
          <p:sp>
            <p:nvSpPr>
              <p:cNvPr id="158" name="Овал 157">
                <a:extLst>
                  <a:ext uri="{FF2B5EF4-FFF2-40B4-BE49-F238E27FC236}">
                    <a16:creationId xmlns="" xmlns:a16="http://schemas.microsoft.com/office/drawing/2014/main" id="{24217AF2-593B-4196-ADCE-BB2A46660A4F}"/>
                  </a:ext>
                </a:extLst>
              </p:cNvPr>
              <p:cNvSpPr/>
              <p:nvPr/>
            </p:nvSpPr>
            <p:spPr>
              <a:xfrm>
                <a:off x="2779776" y="694944"/>
                <a:ext cx="795528" cy="79552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9" name="Прямоугольник 158">
                <a:extLst>
                  <a:ext uri="{FF2B5EF4-FFF2-40B4-BE49-F238E27FC236}">
                    <a16:creationId xmlns="" xmlns:a16="http://schemas.microsoft.com/office/drawing/2014/main" id="{8B8F16F0-2CB5-42A7-897D-29A56AEEAAF6}"/>
                  </a:ext>
                </a:extLst>
              </p:cNvPr>
              <p:cNvSpPr/>
              <p:nvPr/>
            </p:nvSpPr>
            <p:spPr>
              <a:xfrm>
                <a:off x="2990088" y="1051560"/>
                <a:ext cx="374904"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7" name="Прямоугольник 156">
              <a:extLst>
                <a:ext uri="{FF2B5EF4-FFF2-40B4-BE49-F238E27FC236}">
                  <a16:creationId xmlns="" xmlns:a16="http://schemas.microsoft.com/office/drawing/2014/main" id="{BB42F03F-F9B5-4C16-BBF8-4E48389ABDB4}"/>
                </a:ext>
              </a:extLst>
            </p:cNvPr>
            <p:cNvSpPr/>
            <p:nvPr/>
          </p:nvSpPr>
          <p:spPr>
            <a:xfrm>
              <a:off x="2541168" y="1433376"/>
              <a:ext cx="1272743" cy="492443"/>
            </a:xfrm>
            <a:prstGeom prst="rect">
              <a:avLst/>
            </a:prstGeom>
            <a:noFill/>
          </p:spPr>
          <p:txBody>
            <a:bodyPr wrap="none" lIns="91440" tIns="45720" rIns="91440" bIns="45720">
              <a:spAutoFit/>
            </a:bodyPr>
            <a:lstStyle/>
            <a:p>
              <a:pPr algn="ctr"/>
              <a:r>
                <a:rPr lang="ru-RU" b="1" spc="38" dirty="0">
                  <a:ln w="9525" cmpd="sng">
                    <a:solidFill>
                      <a:schemeClr val="accent1"/>
                    </a:solidFill>
                    <a:prstDash val="solid"/>
                  </a:ln>
                  <a:solidFill>
                    <a:srgbClr val="70AD47">
                      <a:tint val="1000"/>
                    </a:srgbClr>
                  </a:solidFill>
                  <a:effectLst>
                    <a:glow rad="38100">
                      <a:schemeClr val="accent1">
                        <a:alpha val="40000"/>
                      </a:schemeClr>
                    </a:glow>
                  </a:effectLst>
                </a:rPr>
                <a:t>-10 </a:t>
              </a:r>
              <a:r>
                <a:rPr lang="ru-RU" b="1" spc="38" dirty="0" err="1">
                  <a:ln w="9525" cmpd="sng">
                    <a:solidFill>
                      <a:schemeClr val="accent1"/>
                    </a:solidFill>
                    <a:prstDash val="solid"/>
                  </a:ln>
                  <a:solidFill>
                    <a:srgbClr val="70AD47">
                      <a:tint val="1000"/>
                    </a:srgbClr>
                  </a:solidFill>
                  <a:effectLst>
                    <a:glow rad="38100">
                      <a:schemeClr val="accent1">
                        <a:alpha val="40000"/>
                      </a:schemeClr>
                    </a:glow>
                  </a:effectLst>
                </a:rPr>
                <a:t>нКл</a:t>
              </a:r>
              <a:endParaRPr lang="ru-RU"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2" name="Прямоугольник 1"/>
          <p:cNvSpPr/>
          <p:nvPr/>
        </p:nvSpPr>
        <p:spPr>
          <a:xfrm>
            <a:off x="4483581" y="409794"/>
            <a:ext cx="45719" cy="4394204"/>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Tree>
    <p:extLst>
      <p:ext uri="{BB962C8B-B14F-4D97-AF65-F5344CB8AC3E}">
        <p14:creationId xmlns:p14="http://schemas.microsoft.com/office/powerpoint/2010/main" val="1406517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9782" y="339502"/>
            <a:ext cx="8764239" cy="900247"/>
          </a:xfrm>
          <a:prstGeom prst="rect">
            <a:avLst/>
          </a:prstGeom>
        </p:spPr>
        <p:txBody>
          <a:bodyPr wrap="square" lIns="68580" tIns="34290" rIns="68580" bIns="34290">
            <a:spAutoFit/>
          </a:bodyPr>
          <a:lstStyle/>
          <a:p>
            <a:pPr algn="just"/>
            <a:r>
              <a:rPr lang="ru-RU" b="1" dirty="0">
                <a:latin typeface="Courier New" pitchFamily="49" charset="0"/>
                <a:cs typeface="Courier New" pitchFamily="49" charset="0"/>
              </a:rPr>
              <a:t>3. </a:t>
            </a:r>
            <a:r>
              <a:rPr lang="ru-RU" dirty="0">
                <a:latin typeface="Courier New" pitchFamily="49" charset="0"/>
                <a:cs typeface="Courier New" pitchFamily="49" charset="0"/>
              </a:rPr>
              <a:t>Шарик массой 2 г, имеющий заряд 50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 подвешен в воздухе на тонкой изолирующей нити. Определите натяжение нити, если снизу на расстоянии 5 см расположен заряд —100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a:t>
            </a:r>
          </a:p>
        </p:txBody>
      </p:sp>
      <p:grpSp>
        <p:nvGrpSpPr>
          <p:cNvPr id="17" name="Группа 16"/>
          <p:cNvGrpSpPr/>
          <p:nvPr/>
        </p:nvGrpSpPr>
        <p:grpSpPr>
          <a:xfrm>
            <a:off x="69783" y="1409489"/>
            <a:ext cx="3350089" cy="1954349"/>
            <a:chOff x="93044" y="1810367"/>
            <a:chExt cx="6324600" cy="3739099"/>
          </a:xfrm>
        </p:grpSpPr>
        <p:pic>
          <p:nvPicPr>
            <p:cNvPr id="13" name="Рисунок 12"/>
            <p:cNvPicPr>
              <a:picLocks noChangeAspect="1"/>
            </p:cNvPicPr>
            <p:nvPr/>
          </p:nvPicPr>
          <p:blipFill>
            <a:blip r:embed="rId2"/>
            <a:stretch>
              <a:fillRect/>
            </a:stretch>
          </p:blipFill>
          <p:spPr>
            <a:xfrm>
              <a:off x="93044" y="2444316"/>
              <a:ext cx="6324600" cy="3105150"/>
            </a:xfrm>
            <a:prstGeom prst="rect">
              <a:avLst/>
            </a:prstGeom>
          </p:spPr>
        </p:pic>
        <p:sp>
          <p:nvSpPr>
            <p:cNvPr id="15" name="TextBox 14"/>
            <p:cNvSpPr txBox="1"/>
            <p:nvPr/>
          </p:nvSpPr>
          <p:spPr>
            <a:xfrm>
              <a:off x="132525" y="1810367"/>
              <a:ext cx="1658643" cy="687503"/>
            </a:xfrm>
            <a:prstGeom prst="rect">
              <a:avLst/>
            </a:prstGeom>
            <a:noFill/>
          </p:spPr>
          <p:txBody>
            <a:bodyPr wrap="none" rtlCol="0">
              <a:spAutoFit/>
            </a:bodyPr>
            <a:lstStyle/>
            <a:p>
              <a:r>
                <a:rPr lang="ru-RU" sz="2000" b="1" dirty="0">
                  <a:latin typeface="Courier New" pitchFamily="49" charset="0"/>
                  <a:cs typeface="Courier New" pitchFamily="49" charset="0"/>
                </a:rPr>
                <a:t>Дано:</a:t>
              </a:r>
            </a:p>
          </p:txBody>
        </p:sp>
      </p:grpSp>
      <p:sp>
        <p:nvSpPr>
          <p:cNvPr id="18" name="TextBox 17"/>
          <p:cNvSpPr txBox="1"/>
          <p:nvPr/>
        </p:nvSpPr>
        <p:spPr>
          <a:xfrm>
            <a:off x="4790516" y="1409489"/>
            <a:ext cx="1369606" cy="377026"/>
          </a:xfrm>
          <a:prstGeom prst="rect">
            <a:avLst/>
          </a:prstGeom>
          <a:noFill/>
        </p:spPr>
        <p:txBody>
          <a:bodyPr wrap="none" lIns="68580" tIns="34290" rIns="68580" bIns="34290" rtlCol="0">
            <a:spAutoFit/>
          </a:bodyPr>
          <a:lstStyle/>
          <a:p>
            <a:r>
              <a:rPr lang="ru-RU" sz="2000" b="1" dirty="0">
                <a:latin typeface="Courier New" pitchFamily="49" charset="0"/>
                <a:cs typeface="Courier New" pitchFamily="49" charset="0"/>
              </a:rPr>
              <a:t>Решение:</a:t>
            </a:r>
          </a:p>
        </p:txBody>
      </p:sp>
      <p:pic>
        <p:nvPicPr>
          <p:cNvPr id="20" name="Рисунок 19"/>
          <p:cNvPicPr>
            <a:picLocks noChangeAspect="1"/>
          </p:cNvPicPr>
          <p:nvPr/>
        </p:nvPicPr>
        <p:blipFill>
          <a:blip r:embed="rId3"/>
          <a:stretch>
            <a:fillRect/>
          </a:stretch>
        </p:blipFill>
        <p:spPr>
          <a:xfrm>
            <a:off x="6948264" y="1799951"/>
            <a:ext cx="1453709" cy="2365643"/>
          </a:xfrm>
          <a:prstGeom prst="rect">
            <a:avLst/>
          </a:prstGeom>
        </p:spPr>
      </p:pic>
      <p:sp>
        <p:nvSpPr>
          <p:cNvPr id="21" name="Прямоугольник 20"/>
          <p:cNvSpPr/>
          <p:nvPr/>
        </p:nvSpPr>
        <p:spPr>
          <a:xfrm>
            <a:off x="3419872" y="1768832"/>
            <a:ext cx="3600400" cy="623248"/>
          </a:xfrm>
          <a:prstGeom prst="rect">
            <a:avLst/>
          </a:prstGeom>
        </p:spPr>
        <p:txBody>
          <a:bodyPr wrap="square" lIns="68580" tIns="34290" rIns="68580" bIns="34290">
            <a:spAutoFit/>
          </a:bodyPr>
          <a:lstStyle/>
          <a:p>
            <a:r>
              <a:rPr lang="ru-RU" dirty="0">
                <a:latin typeface="Courier New" pitchFamily="49" charset="0"/>
                <a:cs typeface="Courier New" pitchFamily="49" charset="0"/>
              </a:rPr>
              <a:t>Запишем </a:t>
            </a:r>
            <a:r>
              <a:rPr lang="ru-RU" dirty="0" smtClean="0">
                <a:latin typeface="Courier New" pitchFamily="49" charset="0"/>
                <a:cs typeface="Courier New" pitchFamily="49" charset="0"/>
              </a:rPr>
              <a:t>первый </a:t>
            </a:r>
            <a:r>
              <a:rPr lang="ru-RU" dirty="0">
                <a:latin typeface="Courier New" pitchFamily="49" charset="0"/>
                <a:cs typeface="Courier New" pitchFamily="49" charset="0"/>
              </a:rPr>
              <a:t>закон Ньютона:</a:t>
            </a:r>
          </a:p>
        </p:txBody>
      </p:sp>
      <p:pic>
        <p:nvPicPr>
          <p:cNvPr id="22" name="Рисунок 21"/>
          <p:cNvPicPr>
            <a:picLocks noChangeAspect="1"/>
          </p:cNvPicPr>
          <p:nvPr/>
        </p:nvPicPr>
        <p:blipFill>
          <a:blip r:embed="rId4"/>
          <a:stretch>
            <a:fillRect/>
          </a:stretch>
        </p:blipFill>
        <p:spPr>
          <a:xfrm>
            <a:off x="3851920" y="2392080"/>
            <a:ext cx="2574658" cy="408258"/>
          </a:xfrm>
          <a:prstGeom prst="rect">
            <a:avLst/>
          </a:prstGeom>
        </p:spPr>
      </p:pic>
      <p:sp>
        <p:nvSpPr>
          <p:cNvPr id="23" name="Прямоугольник 22"/>
          <p:cNvSpPr/>
          <p:nvPr/>
        </p:nvSpPr>
        <p:spPr>
          <a:xfrm>
            <a:off x="3491880" y="2893056"/>
            <a:ext cx="3033523" cy="346249"/>
          </a:xfrm>
          <a:prstGeom prst="rect">
            <a:avLst/>
          </a:prstGeom>
        </p:spPr>
        <p:txBody>
          <a:bodyPr wrap="none" lIns="68580" tIns="34290" rIns="68580" bIns="34290">
            <a:spAutoFit/>
          </a:bodyPr>
          <a:lstStyle/>
          <a:p>
            <a:r>
              <a:rPr lang="ru-RU" dirty="0">
                <a:latin typeface="Courier New" pitchFamily="49" charset="0"/>
                <a:cs typeface="Courier New" pitchFamily="49" charset="0"/>
              </a:rPr>
              <a:t>В проекциях на ось х:</a:t>
            </a:r>
          </a:p>
        </p:txBody>
      </p:sp>
      <p:pic>
        <p:nvPicPr>
          <p:cNvPr id="24" name="Рисунок 23"/>
          <p:cNvPicPr>
            <a:picLocks noChangeAspect="1"/>
          </p:cNvPicPr>
          <p:nvPr/>
        </p:nvPicPr>
        <p:blipFill>
          <a:blip r:embed="rId5"/>
          <a:stretch>
            <a:fillRect/>
          </a:stretch>
        </p:blipFill>
        <p:spPr>
          <a:xfrm>
            <a:off x="3859423" y="3288172"/>
            <a:ext cx="2559651" cy="695049"/>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179512" y="4155926"/>
                <a:ext cx="7839903"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en-US" b="0" i="1" smtClean="0">
                              <a:latin typeface="Cambria Math"/>
                            </a:rPr>
                            <m:t>𝐹</m:t>
                          </m:r>
                        </m:e>
                        <m:sub>
                          <m:r>
                            <a:rPr lang="ru-RU" b="0" i="1" smtClean="0">
                              <a:latin typeface="Cambria Math"/>
                            </a:rPr>
                            <m:t>н</m:t>
                          </m:r>
                        </m:sub>
                      </m:sSub>
                      <m:r>
                        <a:rPr lang="ru-RU" b="0" i="1" smtClean="0">
                          <a:latin typeface="Cambria Math"/>
                        </a:rPr>
                        <m:t>=</m:t>
                      </m:r>
                      <m:r>
                        <a:rPr lang="en-US" b="0" i="1" smtClean="0">
                          <a:latin typeface="Cambria Math"/>
                        </a:rPr>
                        <m:t>𝑚𝑔</m:t>
                      </m:r>
                      <m:r>
                        <a:rPr lang="en-US" b="0" i="1" smtClean="0">
                          <a:latin typeface="Cambria Math"/>
                        </a:rPr>
                        <m:t>+</m:t>
                      </m:r>
                      <m:r>
                        <a:rPr lang="en-US" b="0" i="1" smtClean="0">
                          <a:latin typeface="Cambria Math"/>
                        </a:rPr>
                        <m:t>𝑘</m:t>
                      </m:r>
                      <m:f>
                        <m:fPr>
                          <m:ctrlPr>
                            <a:rPr lang="en-US" b="0" i="1" smtClean="0">
                              <a:latin typeface="Cambria Math"/>
                            </a:rPr>
                          </m:ctrlPr>
                        </m:fPr>
                        <m:num>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𝑞</m:t>
                                  </m:r>
                                </m:e>
                                <m:sub>
                                  <m:r>
                                    <a:rPr lang="en-US" b="0" i="1" smtClean="0">
                                      <a:latin typeface="Cambria Math"/>
                                    </a:rPr>
                                    <m:t>1</m:t>
                                  </m:r>
                                </m:sub>
                              </m:sSub>
                            </m:e>
                          </m:d>
                          <m:r>
                            <a:rPr lang="en-US" b="0" i="1" smtClean="0">
                              <a:latin typeface="Cambria Math"/>
                              <a:ea typeface="Cambria Math"/>
                            </a:rPr>
                            <m:t>∙</m:t>
                          </m:r>
                          <m:d>
                            <m:dPr>
                              <m:begChr m:val="|"/>
                              <m:endChr m:val="|"/>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𝑞</m:t>
                                  </m:r>
                                </m:e>
                                <m:sub>
                                  <m:r>
                                    <a:rPr lang="en-US" b="0" i="1" smtClean="0">
                                      <a:latin typeface="Cambria Math"/>
                                      <a:ea typeface="Cambria Math"/>
                                    </a:rPr>
                                    <m:t>2</m:t>
                                  </m:r>
                                </m:sub>
                              </m:sSub>
                            </m:e>
                          </m:d>
                        </m:num>
                        <m:den>
                          <m:sSup>
                            <m:sSupPr>
                              <m:ctrlPr>
                                <a:rPr lang="en-US" b="0" i="1" smtClean="0">
                                  <a:latin typeface="Cambria Math"/>
                                </a:rPr>
                              </m:ctrlPr>
                            </m:sSupPr>
                            <m:e>
                              <m:r>
                                <a:rPr lang="en-US" b="0" i="1" smtClean="0">
                                  <a:latin typeface="Cambria Math"/>
                                </a:rPr>
                                <m:t>𝑟</m:t>
                              </m:r>
                            </m:e>
                            <m:sup>
                              <m:r>
                                <a:rPr lang="en-US" b="0" i="1" smtClean="0">
                                  <a:latin typeface="Cambria Math"/>
                                </a:rPr>
                                <m:t>2</m:t>
                              </m:r>
                            </m:sup>
                          </m:sSup>
                        </m:den>
                      </m:f>
                      <m:r>
                        <a:rPr lang="en-US" b="0" i="1" smtClean="0">
                          <a:latin typeface="Cambria Math"/>
                        </a:rPr>
                        <m:t>=2</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−3</m:t>
                          </m:r>
                        </m:sup>
                      </m:sSup>
                      <m:r>
                        <a:rPr lang="en-US" b="0" i="1" smtClean="0">
                          <a:latin typeface="Cambria Math"/>
                          <a:ea typeface="Cambria Math"/>
                        </a:rPr>
                        <m:t>∙10+9∙</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9</m:t>
                          </m:r>
                        </m:sup>
                      </m:sSup>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5∙</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−8</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−7</m:t>
                              </m:r>
                            </m:sup>
                          </m:sSup>
                        </m:num>
                        <m:den>
                          <m:r>
                            <a:rPr lang="en-US" b="0" i="1" smtClean="0">
                              <a:latin typeface="Cambria Math"/>
                              <a:ea typeface="Cambria Math"/>
                            </a:rPr>
                            <m:t>25∙</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−4</m:t>
                              </m:r>
                            </m:sup>
                          </m:sSup>
                        </m:den>
                      </m:f>
                      <m:r>
                        <a:rPr lang="en-US" b="0" i="1" smtClean="0">
                          <a:latin typeface="Cambria Math"/>
                          <a:ea typeface="Cambria Math"/>
                        </a:rPr>
                        <m:t>=3,8∙</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−2</m:t>
                          </m:r>
                        </m:sup>
                      </m:sSup>
                      <m:r>
                        <a:rPr lang="ru-RU" b="0" i="1" smtClean="0">
                          <a:latin typeface="Cambria Math"/>
                          <a:ea typeface="Cambria Math"/>
                        </a:rPr>
                        <m:t>Н.</m:t>
                      </m:r>
                    </m:oMath>
                  </m:oMathPara>
                </a14:m>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179512" y="4155926"/>
                <a:ext cx="7839903" cy="648191"/>
              </a:xfrm>
              <a:prstGeom prst="rect">
                <a:avLst/>
              </a:prstGeom>
              <a:blipFill rotWithShape="1">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5404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785596"/>
            <a:ext cx="864096" cy="864096"/>
          </a:xfrm>
          <a:prstGeom prst="rect">
            <a:avLst/>
          </a:prstGeom>
        </p:spPr>
      </p:pic>
      <p:sp>
        <p:nvSpPr>
          <p:cNvPr id="10" name="Прямоугольник 9"/>
          <p:cNvSpPr/>
          <p:nvPr/>
        </p:nvSpPr>
        <p:spPr>
          <a:xfrm>
            <a:off x="1187626" y="877929"/>
            <a:ext cx="7457468" cy="900244"/>
          </a:xfrm>
          <a:prstGeom prst="rect">
            <a:avLst/>
          </a:prstGeom>
        </p:spPr>
        <p:txBody>
          <a:bodyPr wrap="square" lIns="68568" tIns="34289" rIns="68568" bIns="34289">
            <a:spAutoFit/>
          </a:bodyPr>
          <a:lstStyle/>
          <a:p>
            <a:pPr algn="just" defTabSz="685664"/>
            <a:r>
              <a:rPr lang="ru-RU" dirty="0">
                <a:solidFill>
                  <a:prstClr val="black"/>
                </a:solidFill>
                <a:latin typeface="Courier New" pitchFamily="49" charset="0"/>
                <a:cs typeface="Courier New" pitchFamily="49" charset="0"/>
              </a:rPr>
              <a:t>     Атом — нейтральная частица. Он состоит из ядра и электронов. Число электронов равно числу протонов в ядре.</a:t>
            </a:r>
          </a:p>
        </p:txBody>
      </p:sp>
      <p:sp>
        <p:nvSpPr>
          <p:cNvPr id="16" name="Прямоугольник 15"/>
          <p:cNvSpPr/>
          <p:nvPr/>
        </p:nvSpPr>
        <p:spPr>
          <a:xfrm>
            <a:off x="78273" y="1880652"/>
            <a:ext cx="4789858" cy="2839237"/>
          </a:xfrm>
          <a:prstGeom prst="rect">
            <a:avLst/>
          </a:prstGeom>
        </p:spPr>
        <p:txBody>
          <a:bodyPr wrap="square" lIns="68568" tIns="34289" rIns="68568" bIns="34289">
            <a:spAutoFit/>
          </a:bodyPr>
          <a:lstStyle/>
          <a:p>
            <a:pPr indent="355537" algn="just" defTabSz="685664"/>
            <a:r>
              <a:rPr lang="ru-RU" dirty="0">
                <a:solidFill>
                  <a:prstClr val="black"/>
                </a:solidFill>
                <a:latin typeface="Courier New" pitchFamily="49" charset="0"/>
                <a:cs typeface="Courier New" pitchFamily="49" charset="0"/>
              </a:rPr>
              <a:t>Электрон </a:t>
            </a:r>
            <a:r>
              <a:rPr lang="ru-RU" b="1" i="1" dirty="0">
                <a:solidFill>
                  <a:prstClr val="black"/>
                </a:solidFill>
                <a:latin typeface="Courier New" pitchFamily="49" charset="0"/>
                <a:cs typeface="Courier New" pitchFamily="49" charset="0"/>
              </a:rPr>
              <a:t>е</a:t>
            </a:r>
            <a:r>
              <a:rPr lang="ru-RU" dirty="0">
                <a:solidFill>
                  <a:prstClr val="black"/>
                </a:solidFill>
                <a:latin typeface="Courier New" pitchFamily="49" charset="0"/>
                <a:cs typeface="Courier New" pitchFamily="49" charset="0"/>
              </a:rPr>
              <a:t> — элементарная неделимая частица с отрицательным зарядом.</a:t>
            </a:r>
          </a:p>
          <a:p>
            <a:pPr algn="just" defTabSz="685664"/>
            <a:r>
              <a:rPr lang="ru-RU" dirty="0">
                <a:solidFill>
                  <a:prstClr val="black"/>
                </a:solidFill>
                <a:latin typeface="Courier New" pitchFamily="49" charset="0"/>
                <a:cs typeface="Courier New" pitchFamily="49" charset="0"/>
              </a:rPr>
              <a:t>Заряд протона равен заряду электрона, но с противоположным знаком.</a:t>
            </a:r>
          </a:p>
          <a:p>
            <a:pPr algn="just" defTabSz="685664"/>
            <a:r>
              <a:rPr lang="ru-RU" dirty="0">
                <a:solidFill>
                  <a:prstClr val="black"/>
                </a:solidFill>
                <a:latin typeface="Courier New" pitchFamily="49" charset="0"/>
                <a:cs typeface="Courier New" pitchFamily="49" charset="0"/>
              </a:rPr>
              <a:t>Тело всегда обладает массой, но заряд тела может быть равен 0.</a:t>
            </a:r>
          </a:p>
          <a:p>
            <a:pPr algn="just" defTabSz="685664"/>
            <a:r>
              <a:rPr lang="ru-RU" dirty="0">
                <a:solidFill>
                  <a:prstClr val="black"/>
                </a:solidFill>
                <a:latin typeface="Courier New" pitchFamily="49" charset="0"/>
                <a:cs typeface="Courier New" pitchFamily="49" charset="0"/>
              </a:rPr>
              <a:t>Заряд тела « + »: не хватает е.</a:t>
            </a:r>
          </a:p>
          <a:p>
            <a:pPr algn="just" defTabSz="685664"/>
            <a:r>
              <a:rPr lang="ru-RU" dirty="0">
                <a:solidFill>
                  <a:prstClr val="black"/>
                </a:solidFill>
                <a:latin typeface="Courier New" pitchFamily="49" charset="0"/>
                <a:cs typeface="Courier New" pitchFamily="49" charset="0"/>
              </a:rPr>
              <a:t>Заряд тела « —»: избыток е.</a:t>
            </a:r>
          </a:p>
        </p:txBody>
      </p:sp>
      <p:sp>
        <p:nvSpPr>
          <p:cNvPr id="7" name="Прямоугольник 6"/>
          <p:cNvSpPr/>
          <p:nvPr/>
        </p:nvSpPr>
        <p:spPr>
          <a:xfrm>
            <a:off x="2987831" y="416270"/>
            <a:ext cx="2765501" cy="461665"/>
          </a:xfrm>
          <a:prstGeom prst="rect">
            <a:avLst/>
          </a:prstGeom>
        </p:spPr>
        <p:txBody>
          <a:bodyPr wrap="none" lIns="91426" tIns="45713" rIns="91426" bIns="45713">
            <a:spAutoFit/>
          </a:bodyPr>
          <a:lstStyle/>
          <a:p>
            <a:r>
              <a:rPr lang="ru-RU" sz="2400" b="1" dirty="0">
                <a:latin typeface="Courier New" pitchFamily="49" charset="0"/>
                <a:cs typeface="Courier New" pitchFamily="49" charset="0"/>
              </a:rPr>
              <a:t>Строение атома</a:t>
            </a:r>
          </a:p>
        </p:txBody>
      </p:sp>
      <p:pic>
        <p:nvPicPr>
          <p:cNvPr id="11" name="Рисунок 10"/>
          <p:cNvPicPr>
            <a:picLocks noChangeAspect="1"/>
          </p:cNvPicPr>
          <p:nvPr/>
        </p:nvPicPr>
        <p:blipFill>
          <a:blip r:embed="rId4">
            <a:extLst>
              <a:ext uri="{BEBA8EAE-BF5A-486C-A8C5-ECC9F3942E4B}">
                <a14:imgProps xmlns:a14="http://schemas.microsoft.com/office/drawing/2010/main">
                  <a14:imgLayer r:embed="rId5">
                    <a14:imgEffect>
                      <a14:brightnessContrast bright="32000" contrast="-6000"/>
                    </a14:imgEffect>
                  </a14:imgLayer>
                </a14:imgProps>
              </a:ext>
              <a:ext uri="{28A0092B-C50C-407E-A947-70E740481C1C}">
                <a14:useLocalDpi xmlns:a14="http://schemas.microsoft.com/office/drawing/2010/main" val="0"/>
              </a:ext>
            </a:extLst>
          </a:blip>
          <a:stretch>
            <a:fillRect/>
          </a:stretch>
        </p:blipFill>
        <p:spPr>
          <a:xfrm>
            <a:off x="5004047" y="1556303"/>
            <a:ext cx="1152525" cy="1533525"/>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2636" y="1508675"/>
            <a:ext cx="2857500" cy="1628775"/>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309" y="3089828"/>
            <a:ext cx="2857500" cy="1628775"/>
          </a:xfrm>
          <a:prstGeom prst="rect">
            <a:avLst/>
          </a:prstGeom>
        </p:spPr>
      </p:pic>
    </p:spTree>
    <p:extLst>
      <p:ext uri="{BB962C8B-B14F-4D97-AF65-F5344CB8AC3E}">
        <p14:creationId xmlns:p14="http://schemas.microsoft.com/office/powerpoint/2010/main" val="4167549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63466" y="398602"/>
            <a:ext cx="8737333" cy="1454244"/>
          </a:xfrm>
          <a:prstGeom prst="rect">
            <a:avLst/>
          </a:prstGeom>
        </p:spPr>
        <p:txBody>
          <a:bodyPr wrap="square" lIns="68580" tIns="34290" rIns="68580" bIns="34290">
            <a:spAutoFit/>
          </a:bodyPr>
          <a:lstStyle/>
          <a:p>
            <a:pPr algn="just"/>
            <a:r>
              <a:rPr lang="ru-RU" b="1" dirty="0">
                <a:latin typeface="Courier New" pitchFamily="49" charset="0"/>
                <a:cs typeface="Courier New" pitchFamily="49" charset="0"/>
              </a:rPr>
              <a:t>4</a:t>
            </a:r>
            <a:r>
              <a:rPr lang="ru-RU" b="1" dirty="0" smtClean="0">
                <a:latin typeface="Courier New" pitchFamily="49" charset="0"/>
                <a:cs typeface="Courier New" pitchFamily="49" charset="0"/>
              </a:rPr>
              <a:t>. </a:t>
            </a:r>
            <a:r>
              <a:rPr lang="ru-RU" dirty="0" smtClean="0">
                <a:latin typeface="Courier New" pitchFamily="49" charset="0"/>
                <a:cs typeface="Courier New" pitchFamily="49" charset="0"/>
              </a:rPr>
              <a:t>Между </a:t>
            </a:r>
            <a:r>
              <a:rPr lang="ru-RU" dirty="0">
                <a:latin typeface="Courier New" pitchFamily="49" charset="0"/>
                <a:cs typeface="Courier New" pitchFamily="49" charset="0"/>
              </a:rPr>
              <a:t>двумя точечными зарядами +15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 и +10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 помещен третий заряд —5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 Расстояние между первым и вторым зарядом равно 1 м, а третий заряд помещен на прямой, соединяющей их, на равном расстоянии от них. Найдите силу, действующую на третий заряд.</a:t>
            </a:r>
          </a:p>
        </p:txBody>
      </p:sp>
      <p:grpSp>
        <p:nvGrpSpPr>
          <p:cNvPr id="26" name="Группа 25"/>
          <p:cNvGrpSpPr/>
          <p:nvPr/>
        </p:nvGrpSpPr>
        <p:grpSpPr>
          <a:xfrm>
            <a:off x="158397" y="1801659"/>
            <a:ext cx="3045451" cy="2148090"/>
            <a:chOff x="211195" y="2370806"/>
            <a:chExt cx="5705475" cy="4436297"/>
          </a:xfrm>
        </p:grpSpPr>
        <p:pic>
          <p:nvPicPr>
            <p:cNvPr id="19" name="Рисунок 18"/>
            <p:cNvPicPr>
              <a:picLocks noChangeAspect="1"/>
            </p:cNvPicPr>
            <p:nvPr/>
          </p:nvPicPr>
          <p:blipFill>
            <a:blip r:embed="rId2"/>
            <a:stretch>
              <a:fillRect/>
            </a:stretch>
          </p:blipFill>
          <p:spPr>
            <a:xfrm>
              <a:off x="211195" y="2977079"/>
              <a:ext cx="5705475" cy="3830024"/>
            </a:xfrm>
            <a:prstGeom prst="rect">
              <a:avLst/>
            </a:prstGeom>
          </p:spPr>
        </p:pic>
        <p:sp>
          <p:nvSpPr>
            <p:cNvPr id="25" name="TextBox 24"/>
            <p:cNvSpPr txBox="1"/>
            <p:nvPr/>
          </p:nvSpPr>
          <p:spPr>
            <a:xfrm>
              <a:off x="314422" y="2370806"/>
              <a:ext cx="1787464" cy="826318"/>
            </a:xfrm>
            <a:prstGeom prst="rect">
              <a:avLst/>
            </a:prstGeom>
            <a:noFill/>
          </p:spPr>
          <p:txBody>
            <a:bodyPr wrap="none" rtlCol="0">
              <a:spAutoFit/>
            </a:bodyPr>
            <a:lstStyle/>
            <a:p>
              <a:r>
                <a:rPr lang="ru-RU" sz="2000" b="1" dirty="0">
                  <a:latin typeface="Courier New" pitchFamily="49" charset="0"/>
                  <a:cs typeface="Courier New" pitchFamily="49" charset="0"/>
                </a:rPr>
                <a:t>Дано:</a:t>
              </a:r>
            </a:p>
          </p:txBody>
        </p:sp>
      </p:grpSp>
      <p:sp>
        <p:nvSpPr>
          <p:cNvPr id="27" name="TextBox 26"/>
          <p:cNvSpPr txBox="1"/>
          <p:nvPr/>
        </p:nvSpPr>
        <p:spPr>
          <a:xfrm>
            <a:off x="4508723" y="1852846"/>
            <a:ext cx="1369606" cy="377026"/>
          </a:xfrm>
          <a:prstGeom prst="rect">
            <a:avLst/>
          </a:prstGeom>
          <a:noFill/>
        </p:spPr>
        <p:txBody>
          <a:bodyPr wrap="none" lIns="68580" tIns="34290" rIns="68580" bIns="34290" rtlCol="0">
            <a:spAutoFit/>
          </a:bodyPr>
          <a:lstStyle/>
          <a:p>
            <a:r>
              <a:rPr lang="ru-RU" sz="2000" b="1" dirty="0">
                <a:latin typeface="Courier New" pitchFamily="49" charset="0"/>
                <a:cs typeface="Courier New" pitchFamily="49" charset="0"/>
              </a:rPr>
              <a:t>Решение:</a:t>
            </a:r>
          </a:p>
        </p:txBody>
      </p:sp>
      <p:pic>
        <p:nvPicPr>
          <p:cNvPr id="28" name="Рисунок 27"/>
          <p:cNvPicPr>
            <a:picLocks noChangeAspect="1"/>
          </p:cNvPicPr>
          <p:nvPr/>
        </p:nvPicPr>
        <p:blipFill>
          <a:blip r:embed="rId3"/>
          <a:stretch>
            <a:fillRect/>
          </a:stretch>
        </p:blipFill>
        <p:spPr>
          <a:xfrm>
            <a:off x="4355976" y="2283717"/>
            <a:ext cx="3360898" cy="1564471"/>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525" y="3795886"/>
            <a:ext cx="505936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18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2912" y="191930"/>
            <a:ext cx="1201111" cy="435729"/>
          </a:xfrm>
          <a:prstGeom prst="rect">
            <a:avLst/>
          </a:prstGeom>
        </p:spPr>
      </p:pic>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6317" y="121778"/>
            <a:ext cx="336090" cy="336090"/>
          </a:xfrm>
          <a:prstGeom prst="rect">
            <a:avLst/>
          </a:prstGeom>
        </p:spPr>
      </p:pic>
      <p:pic>
        <p:nvPicPr>
          <p:cNvPr id="28" name="Рисунок 27"/>
          <p:cNvPicPr>
            <a:picLocks noChangeAspect="1"/>
          </p:cNvPicPr>
          <p:nvPr/>
        </p:nvPicPr>
        <p:blipFill>
          <a:blip r:embed="rId5"/>
          <a:stretch>
            <a:fillRect/>
          </a:stretch>
        </p:blipFill>
        <p:spPr>
          <a:xfrm>
            <a:off x="2297950" y="445031"/>
            <a:ext cx="4441018" cy="2067258"/>
          </a:xfrm>
          <a:prstGeom prst="rect">
            <a:avLst/>
          </a:prstGeom>
        </p:spPr>
      </p:pic>
      <p:pic>
        <p:nvPicPr>
          <p:cNvPr id="8" name="Рисунок 7"/>
          <p:cNvPicPr>
            <a:picLocks noChangeAspect="1"/>
          </p:cNvPicPr>
          <p:nvPr/>
        </p:nvPicPr>
        <p:blipFill>
          <a:blip r:embed="rId6"/>
          <a:stretch>
            <a:fillRect/>
          </a:stretch>
        </p:blipFill>
        <p:spPr>
          <a:xfrm>
            <a:off x="3563888" y="2355726"/>
            <a:ext cx="2000250" cy="514350"/>
          </a:xfrm>
          <a:prstGeom prst="rect">
            <a:avLst/>
          </a:prstGeom>
        </p:spPr>
      </p:pic>
      <p:grpSp>
        <p:nvGrpSpPr>
          <p:cNvPr id="11" name="Группа 10"/>
          <p:cNvGrpSpPr/>
          <p:nvPr/>
        </p:nvGrpSpPr>
        <p:grpSpPr>
          <a:xfrm>
            <a:off x="1763688" y="3003798"/>
            <a:ext cx="6407944" cy="442913"/>
            <a:chOff x="3063933" y="5570530"/>
            <a:chExt cx="8543925" cy="590550"/>
          </a:xfrm>
        </p:grpSpPr>
        <p:pic>
          <p:nvPicPr>
            <p:cNvPr id="9" name="Рисунок 8"/>
            <p:cNvPicPr>
              <a:picLocks noChangeAspect="1"/>
            </p:cNvPicPr>
            <p:nvPr/>
          </p:nvPicPr>
          <p:blipFill>
            <a:blip r:embed="rId7"/>
            <a:stretch>
              <a:fillRect/>
            </a:stretch>
          </p:blipFill>
          <p:spPr>
            <a:xfrm>
              <a:off x="3063933" y="5698524"/>
              <a:ext cx="2352675" cy="447675"/>
            </a:xfrm>
            <a:prstGeom prst="rect">
              <a:avLst/>
            </a:prstGeom>
          </p:spPr>
        </p:pic>
        <p:pic>
          <p:nvPicPr>
            <p:cNvPr id="10" name="Рисунок 9"/>
            <p:cNvPicPr>
              <a:picLocks noChangeAspect="1"/>
            </p:cNvPicPr>
            <p:nvPr/>
          </p:nvPicPr>
          <p:blipFill>
            <a:blip r:embed="rId8"/>
            <a:stretch>
              <a:fillRect/>
            </a:stretch>
          </p:blipFill>
          <p:spPr>
            <a:xfrm>
              <a:off x="5416608" y="5570530"/>
              <a:ext cx="6191250" cy="590550"/>
            </a:xfrm>
            <a:prstGeom prst="rect">
              <a:avLst/>
            </a:prstGeom>
          </p:spPr>
        </p:pic>
      </p:grpSp>
      <p:grpSp>
        <p:nvGrpSpPr>
          <p:cNvPr id="17" name="Группа 16"/>
          <p:cNvGrpSpPr/>
          <p:nvPr/>
        </p:nvGrpSpPr>
        <p:grpSpPr>
          <a:xfrm>
            <a:off x="1754153" y="3638385"/>
            <a:ext cx="5286375" cy="450056"/>
            <a:chOff x="2184684" y="4106473"/>
            <a:chExt cx="7048500" cy="600075"/>
          </a:xfrm>
        </p:grpSpPr>
        <p:pic>
          <p:nvPicPr>
            <p:cNvPr id="18" name="Рисунок 17"/>
            <p:cNvPicPr>
              <a:picLocks noChangeAspect="1"/>
            </p:cNvPicPr>
            <p:nvPr/>
          </p:nvPicPr>
          <p:blipFill>
            <a:blip r:embed="rId7"/>
            <a:stretch>
              <a:fillRect/>
            </a:stretch>
          </p:blipFill>
          <p:spPr>
            <a:xfrm>
              <a:off x="2184684" y="4172048"/>
              <a:ext cx="2352675" cy="447675"/>
            </a:xfrm>
            <a:prstGeom prst="rect">
              <a:avLst/>
            </a:prstGeom>
          </p:spPr>
        </p:pic>
        <p:pic>
          <p:nvPicPr>
            <p:cNvPr id="20" name="Рисунок 19"/>
            <p:cNvPicPr>
              <a:picLocks noChangeAspect="1"/>
            </p:cNvPicPr>
            <p:nvPr/>
          </p:nvPicPr>
          <p:blipFill>
            <a:blip r:embed="rId9"/>
            <a:stretch>
              <a:fillRect/>
            </a:stretch>
          </p:blipFill>
          <p:spPr>
            <a:xfrm>
              <a:off x="4537359" y="4106473"/>
              <a:ext cx="4695825" cy="600075"/>
            </a:xfrm>
            <a:prstGeom prst="rect">
              <a:avLst/>
            </a:prstGeom>
          </p:spPr>
        </p:pic>
      </p:grpSp>
      <p:pic>
        <p:nvPicPr>
          <p:cNvPr id="21" name="Рисунок 20"/>
          <p:cNvPicPr>
            <a:picLocks noChangeAspect="1"/>
          </p:cNvPicPr>
          <p:nvPr/>
        </p:nvPicPr>
        <p:blipFill>
          <a:blip r:embed="rId10"/>
          <a:stretch>
            <a:fillRect/>
          </a:stretch>
        </p:blipFill>
        <p:spPr>
          <a:xfrm>
            <a:off x="683568" y="4088441"/>
            <a:ext cx="8008144" cy="535781"/>
          </a:xfrm>
          <a:prstGeom prst="rect">
            <a:avLst/>
          </a:prstGeom>
        </p:spPr>
      </p:pic>
    </p:spTree>
    <p:extLst>
      <p:ext uri="{BB962C8B-B14F-4D97-AF65-F5344CB8AC3E}">
        <p14:creationId xmlns:p14="http://schemas.microsoft.com/office/powerpoint/2010/main" val="37081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119914" y="1408125"/>
            <a:ext cx="1369606" cy="377026"/>
          </a:xfrm>
          <a:prstGeom prst="rect">
            <a:avLst/>
          </a:prstGeom>
          <a:noFill/>
        </p:spPr>
        <p:txBody>
          <a:bodyPr wrap="none" lIns="68580" tIns="34290" rIns="68580" bIns="34290" rtlCol="0">
            <a:spAutoFit/>
          </a:bodyPr>
          <a:lstStyle/>
          <a:p>
            <a:r>
              <a:rPr lang="ru-RU" sz="2000" b="1" dirty="0">
                <a:latin typeface="Courier New" pitchFamily="49" charset="0"/>
                <a:cs typeface="Courier New" pitchFamily="49" charset="0"/>
              </a:rPr>
              <a:t>Решение:</a:t>
            </a:r>
          </a:p>
        </p:txBody>
      </p:sp>
      <p:sp>
        <p:nvSpPr>
          <p:cNvPr id="2" name="Прямоугольник 1"/>
          <p:cNvSpPr/>
          <p:nvPr/>
        </p:nvSpPr>
        <p:spPr>
          <a:xfrm>
            <a:off x="150217" y="411510"/>
            <a:ext cx="8886279" cy="900246"/>
          </a:xfrm>
          <a:prstGeom prst="rect">
            <a:avLst/>
          </a:prstGeom>
        </p:spPr>
        <p:txBody>
          <a:bodyPr wrap="square" lIns="68580" tIns="34290" rIns="68580" bIns="34290">
            <a:spAutoFit/>
          </a:bodyPr>
          <a:lstStyle/>
          <a:p>
            <a:pPr algn="just"/>
            <a:r>
              <a:rPr lang="ru-RU" b="1" dirty="0">
                <a:latin typeface="Courier New" pitchFamily="49" charset="0"/>
                <a:cs typeface="Courier New" pitchFamily="49" charset="0"/>
              </a:rPr>
              <a:t>5. </a:t>
            </a:r>
            <a:r>
              <a:rPr lang="ru-RU" dirty="0">
                <a:latin typeface="Courier New" pitchFamily="49" charset="0"/>
                <a:cs typeface="Courier New" pitchFamily="49" charset="0"/>
              </a:rPr>
              <a:t>В вершинах равностороннего треугольника со стороной 10 см расположены заряды q</a:t>
            </a:r>
            <a:r>
              <a:rPr lang="ru-RU" baseline="-25000" dirty="0">
                <a:latin typeface="Courier New" pitchFamily="49" charset="0"/>
                <a:cs typeface="Courier New" pitchFamily="49" charset="0"/>
              </a:rPr>
              <a:t>1</a:t>
            </a:r>
            <a:r>
              <a:rPr lang="ru-RU" dirty="0">
                <a:latin typeface="Courier New" pitchFamily="49" charset="0"/>
                <a:cs typeface="Courier New" pitchFamily="49" charset="0"/>
              </a:rPr>
              <a:t>= +100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 q</a:t>
            </a:r>
            <a:r>
              <a:rPr lang="ru-RU" baseline="-25000" dirty="0">
                <a:latin typeface="Courier New" pitchFamily="49" charset="0"/>
                <a:cs typeface="Courier New" pitchFamily="49" charset="0"/>
              </a:rPr>
              <a:t>2</a:t>
            </a:r>
            <a:r>
              <a:rPr lang="ru-RU" dirty="0">
                <a:latin typeface="Courier New" pitchFamily="49" charset="0"/>
                <a:cs typeface="Courier New" pitchFamily="49" charset="0"/>
              </a:rPr>
              <a:t> = +200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 и </a:t>
            </a:r>
            <a:r>
              <a:rPr lang="ru-RU" dirty="0" err="1">
                <a:latin typeface="Courier New" pitchFamily="49" charset="0"/>
                <a:cs typeface="Courier New" pitchFamily="49" charset="0"/>
              </a:rPr>
              <a:t>q</a:t>
            </a:r>
            <a:r>
              <a:rPr lang="ru-RU" baseline="-25000" dirty="0" err="1">
                <a:latin typeface="Courier New" pitchFamily="49" charset="0"/>
                <a:cs typeface="Courier New" pitchFamily="49" charset="0"/>
              </a:rPr>
              <a:t>з</a:t>
            </a:r>
            <a:r>
              <a:rPr lang="ru-RU" dirty="0">
                <a:latin typeface="Courier New" pitchFamily="49" charset="0"/>
                <a:cs typeface="Courier New" pitchFamily="49" charset="0"/>
              </a:rPr>
              <a:t> = +150 </a:t>
            </a:r>
            <a:r>
              <a:rPr lang="ru-RU" dirty="0" err="1">
                <a:latin typeface="Courier New" pitchFamily="49" charset="0"/>
                <a:cs typeface="Courier New" pitchFamily="49" charset="0"/>
              </a:rPr>
              <a:t>нКл</a:t>
            </a:r>
            <a:r>
              <a:rPr lang="ru-RU" dirty="0">
                <a:latin typeface="Courier New" pitchFamily="49" charset="0"/>
                <a:cs typeface="Courier New" pitchFamily="49" charset="0"/>
              </a:rPr>
              <a:t>. Найдите силу, действующую на третий заряд.</a:t>
            </a:r>
          </a:p>
        </p:txBody>
      </p:sp>
      <p:grpSp>
        <p:nvGrpSpPr>
          <p:cNvPr id="8" name="Группа 7"/>
          <p:cNvGrpSpPr/>
          <p:nvPr/>
        </p:nvGrpSpPr>
        <p:grpSpPr>
          <a:xfrm>
            <a:off x="185958" y="1347202"/>
            <a:ext cx="2883519" cy="2195136"/>
            <a:chOff x="392482" y="2207176"/>
            <a:chExt cx="3844691" cy="2926848"/>
          </a:xfrm>
        </p:grpSpPr>
        <p:pic>
          <p:nvPicPr>
            <p:cNvPr id="7" name="Рисунок 6"/>
            <p:cNvPicPr>
              <a:picLocks noChangeAspect="1"/>
            </p:cNvPicPr>
            <p:nvPr/>
          </p:nvPicPr>
          <p:blipFill>
            <a:blip r:embed="rId2"/>
            <a:stretch>
              <a:fillRect/>
            </a:stretch>
          </p:blipFill>
          <p:spPr>
            <a:xfrm>
              <a:off x="392482" y="2751823"/>
              <a:ext cx="3844691" cy="2382201"/>
            </a:xfrm>
            <a:prstGeom prst="rect">
              <a:avLst/>
            </a:prstGeom>
          </p:spPr>
        </p:pic>
        <p:sp>
          <p:nvSpPr>
            <p:cNvPr id="15" name="TextBox 14"/>
            <p:cNvSpPr txBox="1"/>
            <p:nvPr/>
          </p:nvSpPr>
          <p:spPr>
            <a:xfrm>
              <a:off x="392482" y="2207176"/>
              <a:ext cx="1272142" cy="533480"/>
            </a:xfrm>
            <a:prstGeom prst="rect">
              <a:avLst/>
            </a:prstGeom>
            <a:noFill/>
          </p:spPr>
          <p:txBody>
            <a:bodyPr wrap="none" rtlCol="0">
              <a:spAutoFit/>
            </a:bodyPr>
            <a:lstStyle/>
            <a:p>
              <a:r>
                <a:rPr lang="ru-RU" sz="2000" b="1" dirty="0">
                  <a:latin typeface="Courier New" pitchFamily="49" charset="0"/>
                  <a:cs typeface="Courier New" pitchFamily="49" charset="0"/>
                </a:rPr>
                <a:t>Дано:</a:t>
              </a:r>
            </a:p>
          </p:txBody>
        </p:sp>
      </p:grpSp>
      <p:pic>
        <p:nvPicPr>
          <p:cNvPr id="10" name="Рисунок 9"/>
          <p:cNvPicPr>
            <a:picLocks noChangeAspect="1"/>
          </p:cNvPicPr>
          <p:nvPr/>
        </p:nvPicPr>
        <p:blipFill>
          <a:blip r:embed="rId3"/>
          <a:stretch>
            <a:fillRect/>
          </a:stretch>
        </p:blipFill>
        <p:spPr>
          <a:xfrm>
            <a:off x="3203849" y="1747312"/>
            <a:ext cx="2808312" cy="2446188"/>
          </a:xfrm>
          <a:prstGeom prst="rect">
            <a:avLst/>
          </a:prstGeom>
        </p:spPr>
      </p:pic>
      <p:pic>
        <p:nvPicPr>
          <p:cNvPr id="16" name="Рисунок 15"/>
          <p:cNvPicPr>
            <a:picLocks noChangeAspect="1"/>
          </p:cNvPicPr>
          <p:nvPr/>
        </p:nvPicPr>
        <p:blipFill>
          <a:blip r:embed="rId4"/>
          <a:stretch>
            <a:fillRect/>
          </a:stretch>
        </p:blipFill>
        <p:spPr>
          <a:xfrm>
            <a:off x="6240840" y="1755080"/>
            <a:ext cx="2550319" cy="464344"/>
          </a:xfrm>
          <a:prstGeom prst="rect">
            <a:avLst/>
          </a:prstGeom>
        </p:spPr>
      </p:pic>
      <p:pic>
        <p:nvPicPr>
          <p:cNvPr id="17" name="Рисунок 16"/>
          <p:cNvPicPr>
            <a:picLocks noChangeAspect="1"/>
          </p:cNvPicPr>
          <p:nvPr/>
        </p:nvPicPr>
        <p:blipFill>
          <a:blip r:embed="rId5"/>
          <a:stretch>
            <a:fillRect/>
          </a:stretch>
        </p:blipFill>
        <p:spPr>
          <a:xfrm>
            <a:off x="6182198" y="2283718"/>
            <a:ext cx="2636044" cy="507206"/>
          </a:xfrm>
          <a:prstGeom prst="rect">
            <a:avLst/>
          </a:prstGeom>
        </p:spPr>
      </p:pic>
      <p:pic>
        <p:nvPicPr>
          <p:cNvPr id="18" name="Рисунок 17"/>
          <p:cNvPicPr>
            <a:picLocks noChangeAspect="1"/>
          </p:cNvPicPr>
          <p:nvPr/>
        </p:nvPicPr>
        <p:blipFill>
          <a:blip r:embed="rId6"/>
          <a:stretch>
            <a:fillRect/>
          </a:stretch>
        </p:blipFill>
        <p:spPr>
          <a:xfrm>
            <a:off x="6571532" y="3007084"/>
            <a:ext cx="1857375" cy="485775"/>
          </a:xfrm>
          <a:prstGeom prst="rect">
            <a:avLst/>
          </a:prstGeom>
        </p:spPr>
      </p:pic>
      <p:pic>
        <p:nvPicPr>
          <p:cNvPr id="19" name="Рисунок 18"/>
          <p:cNvPicPr>
            <a:picLocks noChangeAspect="1"/>
          </p:cNvPicPr>
          <p:nvPr/>
        </p:nvPicPr>
        <p:blipFill>
          <a:blip r:embed="rId7"/>
          <a:stretch>
            <a:fillRect/>
          </a:stretch>
        </p:blipFill>
        <p:spPr>
          <a:xfrm>
            <a:off x="2627784" y="4299942"/>
            <a:ext cx="4436269" cy="507206"/>
          </a:xfrm>
          <a:prstGeom prst="rect">
            <a:avLst/>
          </a:prstGeom>
        </p:spPr>
      </p:pic>
    </p:spTree>
    <p:extLst>
      <p:ext uri="{BB962C8B-B14F-4D97-AF65-F5344CB8AC3E}">
        <p14:creationId xmlns:p14="http://schemas.microsoft.com/office/powerpoint/2010/main" val="27307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6142" y="645084"/>
            <a:ext cx="4537483" cy="3952387"/>
          </a:xfrm>
          <a:prstGeom prst="rect">
            <a:avLst/>
          </a:prstGeom>
        </p:spPr>
      </p:pic>
      <p:pic>
        <p:nvPicPr>
          <p:cNvPr id="13" name="Рисунок 12"/>
          <p:cNvPicPr>
            <a:picLocks noChangeAspect="1"/>
          </p:cNvPicPr>
          <p:nvPr/>
        </p:nvPicPr>
        <p:blipFill>
          <a:blip r:embed="rId3"/>
          <a:stretch>
            <a:fillRect/>
          </a:stretch>
        </p:blipFill>
        <p:spPr>
          <a:xfrm>
            <a:off x="2987824" y="915566"/>
            <a:ext cx="4071938" cy="435769"/>
          </a:xfrm>
          <a:prstGeom prst="rect">
            <a:avLst/>
          </a:prstGeom>
        </p:spPr>
      </p:pic>
      <p:pic>
        <p:nvPicPr>
          <p:cNvPr id="14" name="Рисунок 13"/>
          <p:cNvPicPr>
            <a:picLocks noChangeAspect="1"/>
          </p:cNvPicPr>
          <p:nvPr/>
        </p:nvPicPr>
        <p:blipFill>
          <a:blip r:embed="rId4"/>
          <a:stretch>
            <a:fillRect/>
          </a:stretch>
        </p:blipFill>
        <p:spPr>
          <a:xfrm>
            <a:off x="2805658" y="408360"/>
            <a:ext cx="4436269" cy="507206"/>
          </a:xfrm>
          <a:prstGeom prst="rect">
            <a:avLst/>
          </a:prstGeom>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9561" y="1380494"/>
            <a:ext cx="4783559" cy="41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1707654"/>
            <a:ext cx="3264519" cy="41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Рисунок 18"/>
          <p:cNvPicPr>
            <a:picLocks noChangeAspect="1"/>
          </p:cNvPicPr>
          <p:nvPr/>
        </p:nvPicPr>
        <p:blipFill>
          <a:blip r:embed="rId7"/>
          <a:stretch>
            <a:fillRect/>
          </a:stretch>
        </p:blipFill>
        <p:spPr>
          <a:xfrm>
            <a:off x="3359037" y="2178363"/>
            <a:ext cx="5750719" cy="442913"/>
          </a:xfrm>
          <a:prstGeom prst="rect">
            <a:avLst/>
          </a:prstGeom>
        </p:spPr>
      </p:pic>
      <p:grpSp>
        <p:nvGrpSpPr>
          <p:cNvPr id="20" name="Группа 19"/>
          <p:cNvGrpSpPr/>
          <p:nvPr/>
        </p:nvGrpSpPr>
        <p:grpSpPr>
          <a:xfrm>
            <a:off x="4679573" y="2787774"/>
            <a:ext cx="4261247" cy="478631"/>
            <a:chOff x="3248025" y="2258618"/>
            <a:chExt cx="5681662" cy="638175"/>
          </a:xfrm>
        </p:grpSpPr>
        <p:pic>
          <p:nvPicPr>
            <p:cNvPr id="21" name="Рисунок 20"/>
            <p:cNvPicPr>
              <a:picLocks noChangeAspect="1"/>
            </p:cNvPicPr>
            <p:nvPr/>
          </p:nvPicPr>
          <p:blipFill>
            <a:blip r:embed="rId8"/>
            <a:stretch>
              <a:fillRect/>
            </a:stretch>
          </p:blipFill>
          <p:spPr>
            <a:xfrm>
              <a:off x="3248025" y="2258618"/>
              <a:ext cx="790575" cy="638175"/>
            </a:xfrm>
            <a:prstGeom prst="rect">
              <a:avLst/>
            </a:prstGeom>
          </p:spPr>
        </p:pic>
        <p:pic>
          <p:nvPicPr>
            <p:cNvPr id="22" name="Рисунок 21"/>
            <p:cNvPicPr>
              <a:picLocks noChangeAspect="1"/>
            </p:cNvPicPr>
            <p:nvPr/>
          </p:nvPicPr>
          <p:blipFill>
            <a:blip r:embed="rId9"/>
            <a:stretch>
              <a:fillRect/>
            </a:stretch>
          </p:blipFill>
          <p:spPr>
            <a:xfrm>
              <a:off x="3643312" y="2258618"/>
              <a:ext cx="5286375" cy="600075"/>
            </a:xfrm>
            <a:prstGeom prst="rect">
              <a:avLst/>
            </a:prstGeom>
          </p:spPr>
        </p:pic>
      </p:grpSp>
      <p:pic>
        <p:nvPicPr>
          <p:cNvPr id="23" name="Рисунок 22"/>
          <p:cNvPicPr>
            <a:picLocks noChangeAspect="1"/>
          </p:cNvPicPr>
          <p:nvPr/>
        </p:nvPicPr>
        <p:blipFill>
          <a:blip r:embed="rId10"/>
          <a:stretch>
            <a:fillRect/>
          </a:stretch>
        </p:blipFill>
        <p:spPr>
          <a:xfrm>
            <a:off x="5665410" y="3363838"/>
            <a:ext cx="2586038" cy="407194"/>
          </a:xfrm>
          <a:prstGeom prst="rect">
            <a:avLst/>
          </a:prstGeom>
        </p:spPr>
      </p:pic>
    </p:spTree>
    <p:extLst>
      <p:ext uri="{BB962C8B-B14F-4D97-AF65-F5344CB8AC3E}">
        <p14:creationId xmlns:p14="http://schemas.microsoft.com/office/powerpoint/2010/main" val="314084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3" name="Прямоугольник 2"/>
          <p:cNvSpPr/>
          <p:nvPr/>
        </p:nvSpPr>
        <p:spPr>
          <a:xfrm>
            <a:off x="383307" y="339502"/>
            <a:ext cx="7632848" cy="1477328"/>
          </a:xfrm>
          <a:prstGeom prst="rect">
            <a:avLst/>
          </a:prstGeom>
        </p:spPr>
        <p:txBody>
          <a:bodyPr wrap="square">
            <a:spAutoFit/>
          </a:bodyPr>
          <a:lstStyle/>
          <a:p>
            <a:pPr indent="355600" algn="just"/>
            <a:r>
              <a:rPr lang="ru-RU" b="1" dirty="0" smtClean="0">
                <a:latin typeface="Courier New" pitchFamily="49" charset="0"/>
                <a:cs typeface="Courier New" pitchFamily="49" charset="0"/>
              </a:rPr>
              <a:t>6. </a:t>
            </a:r>
            <a:r>
              <a:rPr lang="ru-RU" dirty="0" smtClean="0">
                <a:latin typeface="Courier New" pitchFamily="49" charset="0"/>
                <a:cs typeface="Courier New" pitchFamily="49" charset="0"/>
              </a:rPr>
              <a:t>Два неподвижных точечных заряда действуют друг на друга с силами, модуль которых равен F. Во сколько раз уменьшится модуль этих сил, если один заряд уменьшить в 2 раза и расстояние между зарядами увеличить в 2 раза?</a:t>
            </a:r>
            <a:endParaRPr lang="ru-RU" dirty="0">
              <a:latin typeface="Courier New" pitchFamily="49" charset="0"/>
              <a:cs typeface="Courier New" pitchFamily="49"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5" y="339502"/>
            <a:ext cx="683345"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155" y="407168"/>
            <a:ext cx="1009774" cy="143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808382" y="2221001"/>
            <a:ext cx="3217547" cy="369332"/>
          </a:xfrm>
          <a:prstGeom prst="rect">
            <a:avLst/>
          </a:prstGeom>
        </p:spPr>
        <p:txBody>
          <a:bodyPr wrap="none">
            <a:spAutoFit/>
          </a:bodyPr>
          <a:lstStyle/>
          <a:p>
            <a:r>
              <a:rPr lang="ru-RU" b="0" i="0" u="none" strike="noStrike" dirty="0" smtClean="0">
                <a:solidFill>
                  <a:srgbClr val="000000"/>
                </a:solidFill>
                <a:latin typeface="Courier New"/>
              </a:rPr>
              <a:t>Ответ: в______ раз(а).</a:t>
            </a:r>
          </a:p>
        </p:txBody>
      </p:sp>
      <mc:AlternateContent xmlns:mc="http://schemas.openxmlformats.org/markup-compatibility/2006" xmlns:a14="http://schemas.microsoft.com/office/drawing/2010/main">
        <mc:Choice Requires="a14">
          <p:sp>
            <p:nvSpPr>
              <p:cNvPr id="5" name="Прямоугольник 4"/>
              <p:cNvSpPr/>
              <p:nvPr/>
            </p:nvSpPr>
            <p:spPr>
              <a:xfrm>
                <a:off x="3419872" y="1779662"/>
                <a:ext cx="1687963" cy="626005"/>
              </a:xfrm>
              <a:prstGeom prst="rect">
                <a:avLst/>
              </a:prstGeom>
            </p:spPr>
            <p:txBody>
              <a:bodyPr wrap="none">
                <a:spAutoFit/>
              </a:bodyPr>
              <a:lstStyle/>
              <a:p>
                <a:pPr lvl="0" defTabSz="685783"/>
                <a14:m>
                  <m:oMathPara xmlns:m="http://schemas.openxmlformats.org/officeDocument/2006/math">
                    <m:oMathParaPr>
                      <m:jc m:val="centerGroup"/>
                    </m:oMathParaPr>
                    <m:oMath xmlns:m="http://schemas.openxmlformats.org/officeDocument/2006/math">
                      <m:acc>
                        <m:accPr>
                          <m:chr m:val="⃗"/>
                          <m:ctrlPr>
                            <a:rPr lang="ru-RU" i="1" smtClean="0">
                              <a:solidFill>
                                <a:prstClr val="black"/>
                              </a:solidFill>
                              <a:latin typeface="Cambria Math"/>
                            </a:rPr>
                          </m:ctrlPr>
                        </m:accPr>
                        <m:e>
                          <m:r>
                            <a:rPr lang="ru-RU" i="1">
                              <a:solidFill>
                                <a:prstClr val="black"/>
                              </a:solidFill>
                              <a:latin typeface="Cambria Math" panose="02040503050406030204" pitchFamily="18" charset="0"/>
                            </a:rPr>
                            <m:t>𝐹</m:t>
                          </m:r>
                        </m:e>
                      </m:acc>
                      <m:r>
                        <a:rPr lang="ru-RU">
                          <a:solidFill>
                            <a:prstClr val="black"/>
                          </a:solidFill>
                          <a:latin typeface="Cambria Math" panose="02040503050406030204" pitchFamily="18" charset="0"/>
                        </a:rPr>
                        <m:t>=</m:t>
                      </m:r>
                      <m:r>
                        <m:rPr>
                          <m:sty m:val="p"/>
                        </m:rPr>
                        <a:rPr lang="en-US">
                          <a:solidFill>
                            <a:prstClr val="black"/>
                          </a:solidFill>
                          <a:latin typeface="Cambria Math" panose="02040503050406030204" pitchFamily="18" charset="0"/>
                        </a:rPr>
                        <m:t>k</m:t>
                      </m:r>
                      <m:f>
                        <m:fPr>
                          <m:ctrlPr>
                            <a:rPr lang="ru-RU" i="1">
                              <a:solidFill>
                                <a:prstClr val="black"/>
                              </a:solidFill>
                              <a:latin typeface="Cambria Math"/>
                            </a:rPr>
                          </m:ctrlPr>
                        </m:fPr>
                        <m:num>
                          <m:d>
                            <m:dPr>
                              <m:begChr m:val="|"/>
                              <m:endChr m:val="|"/>
                              <m:ctrlPr>
                                <a:rPr lang="ru-RU" i="1">
                                  <a:solidFill>
                                    <a:prstClr val="black"/>
                                  </a:solidFill>
                                  <a:latin typeface="Cambria Math"/>
                                </a:rPr>
                              </m:ctrlPr>
                            </m:dPr>
                            <m:e>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1</m:t>
                                  </m:r>
                                </m:sub>
                              </m:sSub>
                            </m:e>
                          </m:d>
                          <m:d>
                            <m:dPr>
                              <m:begChr m:val="|"/>
                              <m:endChr m:val="|"/>
                              <m:ctrlPr>
                                <a:rPr lang="ru-RU" i="1">
                                  <a:solidFill>
                                    <a:prstClr val="black"/>
                                  </a:solidFill>
                                  <a:latin typeface="Cambria Math"/>
                                </a:rPr>
                              </m:ctrlPr>
                            </m:dPr>
                            <m:e>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2</m:t>
                                  </m:r>
                                </m:sub>
                              </m:sSub>
                            </m:e>
                          </m:d>
                        </m:num>
                        <m:den>
                          <m:sSup>
                            <m:sSupPr>
                              <m:ctrlPr>
                                <a:rPr lang="ru-RU" i="1">
                                  <a:solidFill>
                                    <a:prstClr val="black"/>
                                  </a:solidFill>
                                  <a:latin typeface="Cambria Math"/>
                                </a:rPr>
                              </m:ctrlPr>
                            </m:sSupPr>
                            <m:e>
                              <m:r>
                                <a:rPr lang="ru-RU" b="0" i="1" smtClean="0">
                                  <a:solidFill>
                                    <a:prstClr val="black"/>
                                  </a:solidFill>
                                  <a:latin typeface="Cambria Math"/>
                                </a:rPr>
                                <m:t>2</m:t>
                              </m:r>
                              <m:r>
                                <a:rPr lang="ru-RU" b="0" i="1" smtClean="0">
                                  <a:solidFill>
                                    <a:prstClr val="black"/>
                                  </a:solidFill>
                                  <a:latin typeface="Cambria Math"/>
                                  <a:ea typeface="Cambria Math"/>
                                </a:rPr>
                                <m:t>∙4∙</m:t>
                              </m:r>
                              <m:r>
                                <a:rPr lang="ru-RU" i="1">
                                  <a:solidFill>
                                    <a:prstClr val="black"/>
                                  </a:solidFill>
                                  <a:latin typeface="Cambria Math" panose="02040503050406030204" pitchFamily="18" charset="0"/>
                                </a:rPr>
                                <m:t>𝑅</m:t>
                              </m:r>
                            </m:e>
                            <m:sup>
                              <m:r>
                                <a:rPr lang="ru-RU">
                                  <a:solidFill>
                                    <a:prstClr val="black"/>
                                  </a:solidFill>
                                  <a:latin typeface="Cambria Math" panose="02040503050406030204" pitchFamily="18" charset="0"/>
                                </a:rPr>
                                <m:t>2</m:t>
                              </m:r>
                            </m:sup>
                          </m:sSup>
                        </m:den>
                      </m:f>
                    </m:oMath>
                  </m:oMathPara>
                </a14:m>
                <a:endParaRPr lang="ru-RU" dirty="0">
                  <a:solidFill>
                    <a:prstClr val="black"/>
                  </a:solidFill>
                </a:endParaRP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419872" y="1779662"/>
                <a:ext cx="1687963" cy="626005"/>
              </a:xfrm>
              <a:prstGeom prst="rect">
                <a:avLst/>
              </a:prstGeom>
              <a:blipFill rotWithShape="1">
                <a:blip r:embed="rId4"/>
                <a:stretch>
                  <a:fillRect/>
                </a:stretch>
              </a:blipFill>
            </p:spPr>
            <p:txBody>
              <a:bodyPr/>
              <a:lstStyle/>
              <a:p>
                <a:r>
                  <a:rPr lang="ru-RU">
                    <a:noFill/>
                  </a:rPr>
                  <a:t> </a:t>
                </a:r>
              </a:p>
            </p:txBody>
          </p:sp>
        </mc:Fallback>
      </mc:AlternateContent>
      <p:sp>
        <p:nvSpPr>
          <p:cNvPr id="6" name="TextBox 5"/>
          <p:cNvSpPr txBox="1"/>
          <p:nvPr/>
        </p:nvSpPr>
        <p:spPr>
          <a:xfrm>
            <a:off x="7236296" y="2190223"/>
            <a:ext cx="338554" cy="400110"/>
          </a:xfrm>
          <a:prstGeom prst="rect">
            <a:avLst/>
          </a:prstGeom>
          <a:noFill/>
        </p:spPr>
        <p:txBody>
          <a:bodyPr wrap="none" rtlCol="0">
            <a:spAutoFit/>
          </a:bodyPr>
          <a:lstStyle/>
          <a:p>
            <a:r>
              <a:rPr lang="ru-RU" sz="2000" b="1" dirty="0" smtClean="0">
                <a:latin typeface="Courier New" pitchFamily="49" charset="0"/>
                <a:cs typeface="Courier New" pitchFamily="49" charset="0"/>
              </a:rPr>
              <a:t>8</a:t>
            </a:r>
            <a:endParaRPr lang="ru-RU" sz="2000" b="1" dirty="0">
              <a:latin typeface="Courier New" pitchFamily="49" charset="0"/>
              <a:cs typeface="Courier New" pitchFamily="49" charset="0"/>
            </a:endParaRPr>
          </a:p>
        </p:txBody>
      </p:sp>
      <p:sp>
        <p:nvSpPr>
          <p:cNvPr id="7" name="Прямоугольник 6"/>
          <p:cNvSpPr/>
          <p:nvPr/>
        </p:nvSpPr>
        <p:spPr>
          <a:xfrm>
            <a:off x="391318" y="2715766"/>
            <a:ext cx="8573169" cy="1200329"/>
          </a:xfrm>
          <a:prstGeom prst="rect">
            <a:avLst/>
          </a:prstGeom>
        </p:spPr>
        <p:txBody>
          <a:bodyPr wrap="square">
            <a:spAutoFit/>
          </a:bodyPr>
          <a:lstStyle/>
          <a:p>
            <a:pPr indent="355600" algn="just"/>
            <a:r>
              <a:rPr lang="ru-RU" b="1" i="0" u="none" strike="noStrike" dirty="0" smtClean="0">
                <a:solidFill>
                  <a:srgbClr val="000000"/>
                </a:solidFill>
                <a:latin typeface="Courier New"/>
              </a:rPr>
              <a:t>7. </a:t>
            </a:r>
            <a:r>
              <a:rPr lang="ru-RU" b="0" i="0" u="none" strike="noStrike" dirty="0" smtClean="0">
                <a:solidFill>
                  <a:srgbClr val="000000"/>
                </a:solidFill>
                <a:latin typeface="Courier New"/>
              </a:rPr>
              <a:t>Силы электростатического взаимодействия между двумя точечными неподвижными заряженными телами равны по модулю 20 </a:t>
            </a:r>
            <a:r>
              <a:rPr lang="ru-RU" b="0" i="0" u="none" strike="noStrike" dirty="0" err="1" smtClean="0">
                <a:solidFill>
                  <a:srgbClr val="000000"/>
                </a:solidFill>
                <a:latin typeface="Courier New"/>
              </a:rPr>
              <a:t>нН</a:t>
            </a:r>
            <a:r>
              <a:rPr lang="ru-RU" b="0" i="0" u="none" strike="noStrike" dirty="0" smtClean="0">
                <a:solidFill>
                  <a:srgbClr val="000000"/>
                </a:solidFill>
                <a:latin typeface="Courier New"/>
              </a:rPr>
              <a:t>. Каким станет модуль этих сил, если заряд каждого из тел увеличить в 4 раза?</a:t>
            </a:r>
          </a:p>
        </p:txBody>
      </p:sp>
      <p:sp>
        <p:nvSpPr>
          <p:cNvPr id="8" name="Прямоугольник 7"/>
          <p:cNvSpPr/>
          <p:nvPr/>
        </p:nvSpPr>
        <p:spPr>
          <a:xfrm>
            <a:off x="5943464" y="4493898"/>
            <a:ext cx="3085777" cy="369332"/>
          </a:xfrm>
          <a:prstGeom prst="rect">
            <a:avLst/>
          </a:prstGeom>
        </p:spPr>
        <p:txBody>
          <a:bodyPr wrap="square">
            <a:spAutoFit/>
          </a:bodyPr>
          <a:lstStyle/>
          <a:p>
            <a:r>
              <a:rPr lang="ru-RU" b="0" i="0" u="none" strike="noStrike" dirty="0" smtClean="0">
                <a:solidFill>
                  <a:srgbClr val="000000"/>
                </a:solidFill>
                <a:latin typeface="Courier New"/>
              </a:rPr>
              <a:t>Ответ:________</a:t>
            </a:r>
            <a:r>
              <a:rPr lang="ru-RU" b="0" i="0" u="none" strike="noStrike" dirty="0" err="1" smtClean="0">
                <a:solidFill>
                  <a:srgbClr val="000000"/>
                </a:solidFill>
                <a:latin typeface="Courier New"/>
              </a:rPr>
              <a:t>нН</a:t>
            </a:r>
            <a:r>
              <a:rPr lang="ru-RU" b="0" i="0" u="none" strike="noStrike" dirty="0" smtClean="0">
                <a:solidFill>
                  <a:srgbClr val="000000"/>
                </a:solidFill>
                <a:latin typeface="Courier New"/>
              </a:rPr>
              <a:t>.</a:t>
            </a:r>
          </a:p>
        </p:txBody>
      </p:sp>
      <mc:AlternateContent xmlns:mc="http://schemas.openxmlformats.org/markup-compatibility/2006" xmlns:a14="http://schemas.microsoft.com/office/drawing/2010/main">
        <mc:Choice Requires="a14">
          <p:sp>
            <p:nvSpPr>
              <p:cNvPr id="11" name="Прямоугольник 10"/>
              <p:cNvSpPr/>
              <p:nvPr/>
            </p:nvSpPr>
            <p:spPr>
              <a:xfrm>
                <a:off x="467544" y="3867893"/>
                <a:ext cx="2556918" cy="626005"/>
              </a:xfrm>
              <a:prstGeom prst="rect">
                <a:avLst/>
              </a:prstGeom>
            </p:spPr>
            <p:txBody>
              <a:bodyPr wrap="none">
                <a:spAutoFit/>
              </a:bodyPr>
              <a:lstStyle/>
              <a:p>
                <a:pPr lvl="0" defTabSz="685783"/>
                <a14:m>
                  <m:oMathPara xmlns:m="http://schemas.openxmlformats.org/officeDocument/2006/math">
                    <m:oMathParaPr>
                      <m:jc m:val="centerGroup"/>
                    </m:oMathParaPr>
                    <m:oMath xmlns:m="http://schemas.openxmlformats.org/officeDocument/2006/math">
                      <m:acc>
                        <m:accPr>
                          <m:chr m:val="⃗"/>
                          <m:ctrlPr>
                            <a:rPr lang="ru-RU" i="1" smtClean="0">
                              <a:solidFill>
                                <a:prstClr val="black"/>
                              </a:solidFill>
                              <a:latin typeface="Cambria Math"/>
                            </a:rPr>
                          </m:ctrlPr>
                        </m:accPr>
                        <m:e>
                          <m:r>
                            <a:rPr lang="ru-RU" i="1">
                              <a:solidFill>
                                <a:prstClr val="black"/>
                              </a:solidFill>
                              <a:latin typeface="Cambria Math" panose="02040503050406030204" pitchFamily="18" charset="0"/>
                            </a:rPr>
                            <m:t>𝐹</m:t>
                          </m:r>
                        </m:e>
                      </m:acc>
                      <m:r>
                        <a:rPr lang="ru-RU">
                          <a:solidFill>
                            <a:prstClr val="black"/>
                          </a:solidFill>
                          <a:latin typeface="Cambria Math" panose="02040503050406030204" pitchFamily="18" charset="0"/>
                        </a:rPr>
                        <m:t>=</m:t>
                      </m:r>
                      <m:r>
                        <m:rPr>
                          <m:sty m:val="p"/>
                        </m:rPr>
                        <a:rPr lang="en-US">
                          <a:solidFill>
                            <a:prstClr val="black"/>
                          </a:solidFill>
                          <a:latin typeface="Cambria Math" panose="02040503050406030204" pitchFamily="18" charset="0"/>
                        </a:rPr>
                        <m:t>k</m:t>
                      </m:r>
                      <m:f>
                        <m:fPr>
                          <m:ctrlPr>
                            <a:rPr lang="ru-RU" i="1">
                              <a:solidFill>
                                <a:prstClr val="black"/>
                              </a:solidFill>
                              <a:latin typeface="Cambria Math"/>
                            </a:rPr>
                          </m:ctrlPr>
                        </m:fPr>
                        <m:num>
                          <m:d>
                            <m:dPr>
                              <m:begChr m:val="|"/>
                              <m:endChr m:val="|"/>
                              <m:ctrlPr>
                                <a:rPr lang="ru-RU" i="1">
                                  <a:solidFill>
                                    <a:prstClr val="black"/>
                                  </a:solidFill>
                                  <a:latin typeface="Cambria Math"/>
                                </a:rPr>
                              </m:ctrlPr>
                            </m:dPr>
                            <m:e>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1</m:t>
                                  </m:r>
                                </m:sub>
                              </m:sSub>
                            </m:e>
                          </m:d>
                          <m:d>
                            <m:dPr>
                              <m:begChr m:val="|"/>
                              <m:endChr m:val="|"/>
                              <m:ctrlPr>
                                <a:rPr lang="ru-RU" i="1">
                                  <a:solidFill>
                                    <a:prstClr val="black"/>
                                  </a:solidFill>
                                  <a:latin typeface="Cambria Math"/>
                                </a:rPr>
                              </m:ctrlPr>
                            </m:dPr>
                            <m:e>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2</m:t>
                                  </m:r>
                                </m:sub>
                              </m:sSub>
                            </m:e>
                          </m:d>
                        </m:num>
                        <m:den>
                          <m:sSup>
                            <m:sSupPr>
                              <m:ctrlPr>
                                <a:rPr lang="ru-RU" i="1">
                                  <a:solidFill>
                                    <a:prstClr val="black"/>
                                  </a:solidFill>
                                  <a:latin typeface="Cambria Math"/>
                                </a:rPr>
                              </m:ctrlPr>
                            </m:sSupPr>
                            <m:e>
                              <m:r>
                                <a:rPr lang="ru-RU" i="1">
                                  <a:solidFill>
                                    <a:prstClr val="black"/>
                                  </a:solidFill>
                                  <a:latin typeface="Cambria Math" panose="02040503050406030204" pitchFamily="18" charset="0"/>
                                </a:rPr>
                                <m:t>𝑅</m:t>
                              </m:r>
                            </m:e>
                            <m:sup>
                              <m:r>
                                <a:rPr lang="ru-RU">
                                  <a:solidFill>
                                    <a:prstClr val="black"/>
                                  </a:solidFill>
                                  <a:latin typeface="Cambria Math" panose="02040503050406030204" pitchFamily="18" charset="0"/>
                                </a:rPr>
                                <m:t>2</m:t>
                              </m:r>
                            </m:sup>
                          </m:sSup>
                        </m:den>
                      </m:f>
                      <m:r>
                        <a:rPr lang="ru-RU" b="0" i="1" smtClean="0">
                          <a:solidFill>
                            <a:prstClr val="black"/>
                          </a:solidFill>
                          <a:latin typeface="Cambria Math"/>
                        </a:rPr>
                        <m:t>=20 нН</m:t>
                      </m:r>
                      <m:r>
                        <a:rPr lang="en-US" b="0" i="1" smtClean="0">
                          <a:solidFill>
                            <a:prstClr val="black"/>
                          </a:solidFill>
                          <a:latin typeface="Cambria Math"/>
                        </a:rPr>
                        <m:t>;</m:t>
                      </m:r>
                    </m:oMath>
                  </m:oMathPara>
                </a14:m>
                <a:endParaRPr lang="ru-RU" dirty="0">
                  <a:solidFill>
                    <a:prstClr val="black"/>
                  </a:solidFill>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467544" y="3867893"/>
                <a:ext cx="2556918" cy="626005"/>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3044006" y="3867894"/>
                <a:ext cx="3422540" cy="626005"/>
              </a:xfrm>
              <a:prstGeom prst="rect">
                <a:avLst/>
              </a:prstGeom>
            </p:spPr>
            <p:txBody>
              <a:bodyPr wrap="none">
                <a:spAutoFit/>
              </a:bodyPr>
              <a:lstStyle/>
              <a:p>
                <a:pPr lvl="0" defTabSz="685783"/>
                <a14:m>
                  <m:oMathPara xmlns:m="http://schemas.openxmlformats.org/officeDocument/2006/math">
                    <m:oMathParaPr>
                      <m:jc m:val="centerGroup"/>
                    </m:oMathParaPr>
                    <m:oMath xmlns:m="http://schemas.openxmlformats.org/officeDocument/2006/math">
                      <m:acc>
                        <m:accPr>
                          <m:chr m:val="⃗"/>
                          <m:ctrlPr>
                            <a:rPr lang="ru-RU" i="1" smtClean="0">
                              <a:solidFill>
                                <a:prstClr val="black"/>
                              </a:solidFill>
                              <a:latin typeface="Cambria Math"/>
                            </a:rPr>
                          </m:ctrlPr>
                        </m:accPr>
                        <m:e>
                          <m:r>
                            <a:rPr lang="ru-RU" i="1">
                              <a:solidFill>
                                <a:prstClr val="black"/>
                              </a:solidFill>
                              <a:latin typeface="Cambria Math" panose="02040503050406030204" pitchFamily="18" charset="0"/>
                            </a:rPr>
                            <m:t>𝐹</m:t>
                          </m:r>
                        </m:e>
                      </m:acc>
                      <m:r>
                        <a:rPr lang="ru-RU">
                          <a:solidFill>
                            <a:prstClr val="black"/>
                          </a:solidFill>
                          <a:latin typeface="Cambria Math" panose="02040503050406030204" pitchFamily="18" charset="0"/>
                        </a:rPr>
                        <m:t>=</m:t>
                      </m:r>
                      <m:r>
                        <m:rPr>
                          <m:sty m:val="p"/>
                        </m:rPr>
                        <a:rPr lang="en-US">
                          <a:solidFill>
                            <a:prstClr val="black"/>
                          </a:solidFill>
                          <a:latin typeface="Cambria Math" panose="02040503050406030204" pitchFamily="18" charset="0"/>
                        </a:rPr>
                        <m:t>k</m:t>
                      </m:r>
                      <m:f>
                        <m:fPr>
                          <m:ctrlPr>
                            <a:rPr lang="ru-RU" i="1">
                              <a:solidFill>
                                <a:prstClr val="black"/>
                              </a:solidFill>
                              <a:latin typeface="Cambria Math"/>
                            </a:rPr>
                          </m:ctrlPr>
                        </m:fPr>
                        <m:num>
                          <m:d>
                            <m:dPr>
                              <m:begChr m:val="|"/>
                              <m:endChr m:val="|"/>
                              <m:ctrlPr>
                                <a:rPr lang="ru-RU" i="1">
                                  <a:solidFill>
                                    <a:prstClr val="black"/>
                                  </a:solidFill>
                                  <a:latin typeface="Cambria Math"/>
                                </a:rPr>
                              </m:ctrlPr>
                            </m:dPr>
                            <m:e>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1</m:t>
                                  </m:r>
                                </m:sub>
                              </m:sSub>
                            </m:e>
                          </m:d>
                          <m:r>
                            <a:rPr lang="ru-RU" i="1" smtClean="0">
                              <a:solidFill>
                                <a:prstClr val="black"/>
                              </a:solidFill>
                              <a:latin typeface="Cambria Math"/>
                              <a:ea typeface="Cambria Math"/>
                            </a:rPr>
                            <m:t>∙</m:t>
                          </m:r>
                          <m:r>
                            <a:rPr lang="en-US" b="0" i="1" smtClean="0">
                              <a:solidFill>
                                <a:prstClr val="black"/>
                              </a:solidFill>
                              <a:latin typeface="Cambria Math"/>
                              <a:ea typeface="Cambria Math"/>
                            </a:rPr>
                            <m:t>4∙</m:t>
                          </m:r>
                          <m:d>
                            <m:dPr>
                              <m:begChr m:val="|"/>
                              <m:endChr m:val="|"/>
                              <m:ctrlPr>
                                <a:rPr lang="ru-RU" i="1">
                                  <a:solidFill>
                                    <a:prstClr val="black"/>
                                  </a:solidFill>
                                  <a:latin typeface="Cambria Math"/>
                                </a:rPr>
                              </m:ctrlPr>
                            </m:dPr>
                            <m:e>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2</m:t>
                                  </m:r>
                                </m:sub>
                              </m:sSub>
                            </m:e>
                          </m:d>
                          <m:r>
                            <a:rPr lang="ru-RU" i="1" smtClean="0">
                              <a:solidFill>
                                <a:prstClr val="black"/>
                              </a:solidFill>
                              <a:latin typeface="Cambria Math"/>
                              <a:ea typeface="Cambria Math"/>
                            </a:rPr>
                            <m:t>∙</m:t>
                          </m:r>
                          <m:r>
                            <a:rPr lang="en-US" b="0" i="1" smtClean="0">
                              <a:solidFill>
                                <a:prstClr val="black"/>
                              </a:solidFill>
                              <a:latin typeface="Cambria Math"/>
                              <a:ea typeface="Cambria Math"/>
                            </a:rPr>
                            <m:t>4</m:t>
                          </m:r>
                        </m:num>
                        <m:den>
                          <m:sSup>
                            <m:sSupPr>
                              <m:ctrlPr>
                                <a:rPr lang="ru-RU" i="1">
                                  <a:solidFill>
                                    <a:prstClr val="black"/>
                                  </a:solidFill>
                                  <a:latin typeface="Cambria Math"/>
                                </a:rPr>
                              </m:ctrlPr>
                            </m:sSupPr>
                            <m:e>
                              <m:r>
                                <a:rPr lang="ru-RU" i="1">
                                  <a:solidFill>
                                    <a:prstClr val="black"/>
                                  </a:solidFill>
                                  <a:latin typeface="Cambria Math" panose="02040503050406030204" pitchFamily="18" charset="0"/>
                                </a:rPr>
                                <m:t>𝑅</m:t>
                              </m:r>
                            </m:e>
                            <m:sup>
                              <m:r>
                                <a:rPr lang="ru-RU">
                                  <a:solidFill>
                                    <a:prstClr val="black"/>
                                  </a:solidFill>
                                  <a:latin typeface="Cambria Math" panose="02040503050406030204" pitchFamily="18" charset="0"/>
                                </a:rPr>
                                <m:t>2</m:t>
                              </m:r>
                            </m:sup>
                          </m:sSup>
                        </m:den>
                      </m:f>
                      <m:r>
                        <a:rPr lang="ru-RU" b="0" i="1" smtClean="0">
                          <a:solidFill>
                            <a:prstClr val="black"/>
                          </a:solidFill>
                          <a:latin typeface="Cambria Math"/>
                        </a:rPr>
                        <m:t>=</m:t>
                      </m:r>
                      <m:r>
                        <a:rPr lang="en-US" b="0" i="1" smtClean="0">
                          <a:solidFill>
                            <a:prstClr val="black"/>
                          </a:solidFill>
                          <a:latin typeface="Cambria Math"/>
                        </a:rPr>
                        <m:t>3</m:t>
                      </m:r>
                      <m:r>
                        <a:rPr lang="ru-RU" b="0" i="1" smtClean="0">
                          <a:solidFill>
                            <a:prstClr val="black"/>
                          </a:solidFill>
                          <a:latin typeface="Cambria Math"/>
                        </a:rPr>
                        <m:t>20 нН</m:t>
                      </m:r>
                      <m:r>
                        <a:rPr lang="en-US" b="0" i="1" smtClean="0">
                          <a:solidFill>
                            <a:prstClr val="black"/>
                          </a:solidFill>
                          <a:latin typeface="Cambria Math"/>
                        </a:rPr>
                        <m:t>;</m:t>
                      </m:r>
                    </m:oMath>
                  </m:oMathPara>
                </a14:m>
                <a:endParaRPr lang="ru-RU" dirty="0">
                  <a:solidFill>
                    <a:prstClr val="black"/>
                  </a:solidFill>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3044006" y="3867894"/>
                <a:ext cx="3422540" cy="626005"/>
              </a:xfrm>
              <a:prstGeom prst="rect">
                <a:avLst/>
              </a:prstGeom>
              <a:blipFill rotWithShape="1">
                <a:blip r:embed="rId6"/>
                <a:stretch>
                  <a:fillRect/>
                </a:stretch>
              </a:blipFill>
            </p:spPr>
            <p:txBody>
              <a:bodyPr/>
              <a:lstStyle/>
              <a:p>
                <a:r>
                  <a:rPr lang="ru-RU">
                    <a:noFill/>
                  </a:rPr>
                  <a:t> </a:t>
                </a:r>
              </a:p>
            </p:txBody>
          </p:sp>
        </mc:Fallback>
      </mc:AlternateContent>
      <p:sp>
        <p:nvSpPr>
          <p:cNvPr id="13" name="TextBox 12"/>
          <p:cNvSpPr txBox="1"/>
          <p:nvPr/>
        </p:nvSpPr>
        <p:spPr>
          <a:xfrm>
            <a:off x="7093989" y="4478509"/>
            <a:ext cx="646331" cy="400110"/>
          </a:xfrm>
          <a:prstGeom prst="rect">
            <a:avLst/>
          </a:prstGeom>
          <a:noFill/>
        </p:spPr>
        <p:txBody>
          <a:bodyPr wrap="none" rtlCol="0">
            <a:spAutoFit/>
          </a:bodyPr>
          <a:lstStyle/>
          <a:p>
            <a:r>
              <a:rPr lang="en-US" sz="2000" b="1" dirty="0" smtClean="0">
                <a:latin typeface="Courier New" pitchFamily="49" charset="0"/>
                <a:cs typeface="Courier New" pitchFamily="49" charset="0"/>
              </a:rPr>
              <a:t>320</a:t>
            </a:r>
            <a:endParaRPr lang="ru-RU" sz="2000" b="1" dirty="0">
              <a:latin typeface="Courier New" pitchFamily="49" charset="0"/>
              <a:cs typeface="Courier New" pitchFamily="49" charset="0"/>
            </a:endParaRPr>
          </a:p>
        </p:txBody>
      </p:sp>
    </p:spTree>
    <p:extLst>
      <p:ext uri="{BB962C8B-B14F-4D97-AF65-F5344CB8AC3E}">
        <p14:creationId xmlns:p14="http://schemas.microsoft.com/office/powerpoint/2010/main" val="342860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3" name="Прямоугольник 2"/>
          <p:cNvSpPr/>
          <p:nvPr/>
        </p:nvSpPr>
        <p:spPr>
          <a:xfrm>
            <a:off x="179512" y="411510"/>
            <a:ext cx="7776864" cy="1754326"/>
          </a:xfrm>
          <a:prstGeom prst="rect">
            <a:avLst/>
          </a:prstGeom>
        </p:spPr>
        <p:txBody>
          <a:bodyPr wrap="square">
            <a:spAutoFit/>
          </a:bodyPr>
          <a:lstStyle/>
          <a:p>
            <a:pPr indent="355600" algn="just"/>
            <a:r>
              <a:rPr lang="ru-RU" b="1" i="0" u="none" strike="noStrike" dirty="0" smtClean="0">
                <a:solidFill>
                  <a:srgbClr val="000000"/>
                </a:solidFill>
                <a:latin typeface="Courier New"/>
              </a:rPr>
              <a:t>  </a:t>
            </a:r>
            <a:r>
              <a:rPr lang="en-US" b="1" i="0" u="none" strike="noStrike" dirty="0" smtClean="0">
                <a:solidFill>
                  <a:srgbClr val="000000"/>
                </a:solidFill>
                <a:latin typeface="Courier New"/>
              </a:rPr>
              <a:t>8. </a:t>
            </a:r>
            <a:r>
              <a:rPr lang="ru-RU" b="0" i="0" u="none" strike="noStrike" dirty="0" smtClean="0">
                <a:solidFill>
                  <a:srgbClr val="000000"/>
                </a:solidFill>
                <a:latin typeface="Courier New"/>
              </a:rPr>
              <a:t>На рисунке изображены линии напряжённости однородного электростатического поля, созданного равномерно заряженной протяжённой горизонтальной пластиной.</a:t>
            </a:r>
          </a:p>
          <a:p>
            <a:pPr algn="just"/>
            <a:r>
              <a:rPr lang="ru-RU" dirty="0">
                <a:solidFill>
                  <a:srgbClr val="000000"/>
                </a:solidFill>
                <a:latin typeface="Courier New"/>
              </a:rPr>
              <a:t>В</a:t>
            </a:r>
            <a:r>
              <a:rPr lang="ru-RU" b="0" i="0" u="none" strike="noStrike" dirty="0" smtClean="0">
                <a:solidFill>
                  <a:srgbClr val="000000"/>
                </a:solidFill>
                <a:latin typeface="Courier New"/>
              </a:rPr>
              <a:t>ыберите все верные утверждения относительно ситуации, показанной на рисунке.</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478" y="407168"/>
            <a:ext cx="1009774" cy="143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2643758"/>
            <a:ext cx="7632848" cy="2308324"/>
          </a:xfrm>
          <a:prstGeom prst="rect">
            <a:avLst/>
          </a:prstGeom>
        </p:spPr>
        <p:txBody>
          <a:bodyPr wrap="square">
            <a:spAutoFit/>
          </a:bodyPr>
          <a:lstStyle/>
          <a:p>
            <a:pPr algn="just"/>
            <a:r>
              <a:rPr lang="ru-RU" b="0" i="0" u="none" strike="noStrike" dirty="0" smtClean="0">
                <a:solidFill>
                  <a:srgbClr val="000000"/>
                </a:solidFill>
                <a:latin typeface="Courier New"/>
              </a:rPr>
              <a:t>2)Если в точку В поместить точечный отрицательный заряд, то на него со стороны пластины будет действовать сила, направленная вертикально вверх.</a:t>
            </a:r>
          </a:p>
          <a:p>
            <a:pPr algn="just"/>
            <a:r>
              <a:rPr lang="ru-RU" b="0" i="0" u="none" strike="noStrike" dirty="0" smtClean="0">
                <a:solidFill>
                  <a:srgbClr val="000000"/>
                </a:solidFill>
                <a:latin typeface="Courier New"/>
              </a:rPr>
              <a:t>3)Напряжённость электростатического поля в точке А меньше, чем в точке С.</a:t>
            </a:r>
          </a:p>
          <a:p>
            <a:pPr algn="just"/>
            <a:r>
              <a:rPr lang="ru-RU" b="0" i="0" u="none" strike="noStrike" dirty="0" smtClean="0">
                <a:solidFill>
                  <a:srgbClr val="000000"/>
                </a:solidFill>
                <a:latin typeface="Courier New"/>
              </a:rPr>
              <a:t>4)Потенциал электростатического поля в точке В выше, чем в точке С.</a:t>
            </a:r>
          </a:p>
          <a:p>
            <a:pPr algn="just"/>
            <a:r>
              <a:rPr lang="ru-RU" b="0" i="0" u="none" strike="noStrike" dirty="0" smtClean="0">
                <a:solidFill>
                  <a:srgbClr val="000000"/>
                </a:solidFill>
                <a:latin typeface="Courier New"/>
              </a:rPr>
              <a:t>5)Заряд пластины положительный.</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88" y="411550"/>
            <a:ext cx="69189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79512" y="2069435"/>
            <a:ext cx="8795732" cy="646331"/>
          </a:xfrm>
          <a:prstGeom prst="rect">
            <a:avLst/>
          </a:prstGeom>
        </p:spPr>
        <p:txBody>
          <a:bodyPr wrap="square">
            <a:spAutoFit/>
          </a:bodyPr>
          <a:lstStyle/>
          <a:p>
            <a:pPr algn="just"/>
            <a:r>
              <a:rPr lang="ru-RU" b="0" i="0" u="none" strike="noStrike" dirty="0" smtClean="0">
                <a:solidFill>
                  <a:srgbClr val="000000"/>
                </a:solidFill>
                <a:latin typeface="Courier New"/>
              </a:rPr>
              <a:t>1)Работа электростатического поля по перемещению точечного положительного заряда из точки А в точку В положительна.</a:t>
            </a: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717" y="2729544"/>
            <a:ext cx="1165787" cy="12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54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a:xfrm>
            <a:off x="2679238" y="4890403"/>
            <a:ext cx="3086100" cy="273844"/>
          </a:xfrm>
        </p:spPr>
        <p:txBody>
          <a:bodyPr/>
          <a:lstStyle/>
          <a:p>
            <a:r>
              <a:rPr lang="en-US" dirty="0" smtClean="0">
                <a:solidFill>
                  <a:prstClr val="black">
                    <a:tint val="75000"/>
                  </a:prstClr>
                </a:solidFill>
              </a:rPr>
              <a:t>http://dvsschool.zz.mu/</a:t>
            </a:r>
            <a:endParaRPr lang="ru-RU" dirty="0">
              <a:solidFill>
                <a:prstClr val="black">
                  <a:tint val="75000"/>
                </a:prstClr>
              </a:solidFill>
            </a:endParaRPr>
          </a:p>
        </p:txBody>
      </p:sp>
      <p:sp>
        <p:nvSpPr>
          <p:cNvPr id="3" name="Прямоугольник 2"/>
          <p:cNvSpPr/>
          <p:nvPr/>
        </p:nvSpPr>
        <p:spPr>
          <a:xfrm>
            <a:off x="179512" y="483518"/>
            <a:ext cx="5832648" cy="923330"/>
          </a:xfrm>
          <a:prstGeom prst="rect">
            <a:avLst/>
          </a:prstGeom>
        </p:spPr>
        <p:txBody>
          <a:bodyPr wrap="square">
            <a:spAutoFit/>
          </a:bodyPr>
          <a:lstStyle/>
          <a:p>
            <a:pPr algn="just"/>
            <a:r>
              <a:rPr lang="ru-RU" b="0" i="0" u="none" strike="noStrike" dirty="0" smtClean="0">
                <a:solidFill>
                  <a:srgbClr val="000000"/>
                </a:solidFill>
                <a:latin typeface="Courier New"/>
              </a:rPr>
              <a:t>1)Работа электростатического поля по перемещению точечного положительного заряда из точки А в точку В положительна.</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55667"/>
            <a:ext cx="2749963" cy="302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5" name="TextBox 4"/>
              <p:cNvSpPr txBox="1"/>
              <p:nvPr/>
            </p:nvSpPr>
            <p:spPr>
              <a:xfrm>
                <a:off x="323528" y="1416471"/>
                <a:ext cx="389876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𝐹</m:t>
                      </m:r>
                      <m:r>
                        <a:rPr lang="en-US" b="0" i="1" smtClean="0">
                          <a:latin typeface="Cambria Math"/>
                          <a:ea typeface="Cambria Math"/>
                        </a:rPr>
                        <m:t>∙</m:t>
                      </m:r>
                      <m:r>
                        <a:rPr lang="en-US" b="0" i="1" smtClean="0">
                          <a:latin typeface="Cambria Math"/>
                          <a:ea typeface="Cambria Math"/>
                        </a:rPr>
                        <m:t>𝑆</m:t>
                      </m:r>
                      <m:r>
                        <a:rPr lang="en-US" b="0" i="1" smtClean="0">
                          <a:latin typeface="Cambria Math"/>
                          <a:ea typeface="Cambria Math"/>
                        </a:rPr>
                        <m:t>∙</m:t>
                      </m:r>
                      <m:r>
                        <a:rPr lang="en-US" b="0" i="1" smtClean="0">
                          <a:latin typeface="Cambria Math"/>
                          <a:ea typeface="Cambria Math"/>
                        </a:rPr>
                        <m:t>𝑐𝑜𝑠</m:t>
                      </m:r>
                      <m:r>
                        <a:rPr lang="en-US" b="0" i="1" smtClean="0">
                          <a:latin typeface="Cambria Math"/>
                          <a:ea typeface="Cambria Math"/>
                        </a:rPr>
                        <m:t>𝛼</m:t>
                      </m:r>
                      <m:r>
                        <a:rPr lang="en-US" b="0" i="1" smtClean="0">
                          <a:latin typeface="Cambria Math"/>
                          <a:ea typeface="Cambria Math"/>
                        </a:rPr>
                        <m:t>;  </m:t>
                      </m:r>
                      <m:r>
                        <a:rPr lang="en-US" i="1">
                          <a:latin typeface="Cambria Math"/>
                          <a:ea typeface="Cambria Math"/>
                        </a:rPr>
                        <m:t>𝑐𝑜𝑠</m:t>
                      </m:r>
                      <m:r>
                        <a:rPr lang="en-US" i="1">
                          <a:latin typeface="Cambria Math"/>
                          <a:ea typeface="Cambria Math"/>
                        </a:rPr>
                        <m:t>𝛼</m:t>
                      </m:r>
                      <m:r>
                        <a:rPr lang="en-US" b="0" i="1" smtClean="0">
                          <a:latin typeface="Cambria Math"/>
                          <a:ea typeface="Cambria Math"/>
                        </a:rPr>
                        <m:t>=0⇒</m:t>
                      </m:r>
                      <m:r>
                        <a:rPr lang="en-US" b="0" i="1" smtClean="0">
                          <a:latin typeface="Cambria Math"/>
                          <a:ea typeface="Cambria Math"/>
                        </a:rPr>
                        <m:t>𝐴</m:t>
                      </m:r>
                      <m:r>
                        <a:rPr lang="en-US" b="0" i="1" smtClean="0">
                          <a:latin typeface="Cambria Math"/>
                          <a:ea typeface="Cambria Math"/>
                        </a:rPr>
                        <m:t>=0.</m:t>
                      </m:r>
                    </m:oMath>
                  </m:oMathPara>
                </a14:m>
                <a:endParaRPr lang="ru-RU" dirty="0"/>
              </a:p>
            </p:txBody>
          </p:sp>
        </mc:Choice>
        <mc:Fallback>
          <p:sp>
            <p:nvSpPr>
              <p:cNvPr id="5" name="TextBox 4"/>
              <p:cNvSpPr txBox="1">
                <a:spLocks noRot="1" noChangeAspect="1" noMove="1" noResize="1" noEditPoints="1" noAdjustHandles="1" noChangeArrowheads="1" noChangeShapeType="1" noTextEdit="1"/>
              </p:cNvSpPr>
              <p:nvPr/>
            </p:nvSpPr>
            <p:spPr>
              <a:xfrm>
                <a:off x="323528" y="1416471"/>
                <a:ext cx="3898760" cy="369332"/>
              </a:xfrm>
              <a:prstGeom prst="rect">
                <a:avLst/>
              </a:prstGeom>
              <a:blipFill rotWithShape="1">
                <a:blip r:embed="rId4"/>
                <a:stretch>
                  <a:fillRect/>
                </a:stretch>
              </a:blipFill>
            </p:spPr>
            <p:txBody>
              <a:bodyPr/>
              <a:lstStyle/>
              <a:p>
                <a:r>
                  <a:rPr lang="ru-RU">
                    <a:noFill/>
                  </a:rPr>
                  <a:t> </a:t>
                </a:r>
              </a:p>
            </p:txBody>
          </p:sp>
        </mc:Fallback>
      </mc:AlternateContent>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3" y="455667"/>
            <a:ext cx="522269" cy="451892"/>
          </a:xfrm>
          <a:prstGeom prst="rect">
            <a:avLst/>
          </a:prstGeom>
        </p:spPr>
      </p:pic>
      <p:sp>
        <p:nvSpPr>
          <p:cNvPr id="7" name="Прямоугольник 6"/>
          <p:cNvSpPr/>
          <p:nvPr/>
        </p:nvSpPr>
        <p:spPr>
          <a:xfrm>
            <a:off x="179512" y="1950414"/>
            <a:ext cx="5832648" cy="1200329"/>
          </a:xfrm>
          <a:prstGeom prst="rect">
            <a:avLst/>
          </a:prstGeom>
        </p:spPr>
        <p:txBody>
          <a:bodyPr wrap="square">
            <a:spAutoFit/>
          </a:bodyPr>
          <a:lstStyle/>
          <a:p>
            <a:pPr algn="just"/>
            <a:r>
              <a:rPr lang="ru-RU" dirty="0">
                <a:solidFill>
                  <a:srgbClr val="000000"/>
                </a:solidFill>
                <a:latin typeface="Courier New"/>
              </a:rPr>
              <a:t>2</a:t>
            </a:r>
            <a:r>
              <a:rPr lang="ru-RU" dirty="0" smtClean="0">
                <a:solidFill>
                  <a:srgbClr val="000000"/>
                </a:solidFill>
                <a:latin typeface="Courier New"/>
              </a:rPr>
              <a:t>)</a:t>
            </a:r>
            <a:r>
              <a:rPr lang="en-US" dirty="0" smtClean="0">
                <a:solidFill>
                  <a:srgbClr val="000000"/>
                </a:solidFill>
                <a:latin typeface="Courier New"/>
              </a:rPr>
              <a:t> </a:t>
            </a:r>
            <a:r>
              <a:rPr lang="ru-RU" dirty="0" smtClean="0">
                <a:solidFill>
                  <a:srgbClr val="000000"/>
                </a:solidFill>
                <a:latin typeface="Courier New"/>
              </a:rPr>
              <a:t>Если </a:t>
            </a:r>
            <a:r>
              <a:rPr lang="ru-RU" dirty="0">
                <a:solidFill>
                  <a:srgbClr val="000000"/>
                </a:solidFill>
                <a:latin typeface="Courier New"/>
              </a:rPr>
              <a:t>в точку В поместить точечный отрицательный заряд, то на него со стороны пластины будет действовать сила, направленная вертикально вверх.</a:t>
            </a: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27" y="1968147"/>
            <a:ext cx="522269" cy="451892"/>
          </a:xfrm>
          <a:prstGeom prst="rect">
            <a:avLst/>
          </a:prstGeom>
        </p:spPr>
      </p:pic>
      <p:grpSp>
        <p:nvGrpSpPr>
          <p:cNvPr id="15" name="Группа 14"/>
          <p:cNvGrpSpPr/>
          <p:nvPr/>
        </p:nvGrpSpPr>
        <p:grpSpPr>
          <a:xfrm>
            <a:off x="6300192" y="3467904"/>
            <a:ext cx="2448272" cy="280217"/>
            <a:chOff x="6300192" y="3467904"/>
            <a:chExt cx="2448272" cy="280217"/>
          </a:xfrm>
        </p:grpSpPr>
        <p:sp>
          <p:nvSpPr>
            <p:cNvPr id="9" name="Крест 8"/>
            <p:cNvSpPr/>
            <p:nvPr/>
          </p:nvSpPr>
          <p:spPr>
            <a:xfrm>
              <a:off x="6300192" y="3467904"/>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Крест 9"/>
            <p:cNvSpPr/>
            <p:nvPr/>
          </p:nvSpPr>
          <p:spPr>
            <a:xfrm>
              <a:off x="6740624" y="3480627"/>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Крест 10"/>
            <p:cNvSpPr/>
            <p:nvPr/>
          </p:nvSpPr>
          <p:spPr>
            <a:xfrm>
              <a:off x="7164288" y="3480627"/>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Крест 11"/>
            <p:cNvSpPr/>
            <p:nvPr/>
          </p:nvSpPr>
          <p:spPr>
            <a:xfrm>
              <a:off x="7596336" y="3468708"/>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Крест 12"/>
            <p:cNvSpPr/>
            <p:nvPr/>
          </p:nvSpPr>
          <p:spPr>
            <a:xfrm>
              <a:off x="8028384" y="3467904"/>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Крест 13"/>
            <p:cNvSpPr/>
            <p:nvPr/>
          </p:nvSpPr>
          <p:spPr>
            <a:xfrm>
              <a:off x="8460432" y="3467904"/>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Прямоугольник 15"/>
          <p:cNvSpPr/>
          <p:nvPr/>
        </p:nvSpPr>
        <p:spPr>
          <a:xfrm>
            <a:off x="251520" y="3273733"/>
            <a:ext cx="5616624" cy="646331"/>
          </a:xfrm>
          <a:prstGeom prst="rect">
            <a:avLst/>
          </a:prstGeom>
        </p:spPr>
        <p:txBody>
          <a:bodyPr wrap="square">
            <a:spAutoFit/>
          </a:bodyPr>
          <a:lstStyle/>
          <a:p>
            <a:pPr algn="just"/>
            <a:r>
              <a:rPr lang="ru-RU" dirty="0">
                <a:solidFill>
                  <a:srgbClr val="000000"/>
                </a:solidFill>
                <a:latin typeface="Courier New"/>
              </a:rPr>
              <a:t>3)Напряжённость электростатического поля в точке А меньше, чем в точке С.</a:t>
            </a:r>
          </a:p>
        </p:txBody>
      </p:sp>
      <p:sp>
        <p:nvSpPr>
          <p:cNvPr id="17" name="Прямоугольник 16"/>
          <p:cNvSpPr/>
          <p:nvPr/>
        </p:nvSpPr>
        <p:spPr>
          <a:xfrm>
            <a:off x="323528" y="4011910"/>
            <a:ext cx="4572000" cy="369332"/>
          </a:xfrm>
          <a:prstGeom prst="rect">
            <a:avLst/>
          </a:prstGeom>
        </p:spPr>
        <p:txBody>
          <a:bodyPr>
            <a:spAutoFit/>
          </a:bodyPr>
          <a:lstStyle/>
          <a:p>
            <a:r>
              <a:rPr lang="ru-RU" dirty="0" smtClean="0">
                <a:solidFill>
                  <a:srgbClr val="000000"/>
                </a:solidFill>
                <a:latin typeface="Courier New"/>
              </a:rPr>
              <a:t>По условию поле однородно.</a:t>
            </a:r>
            <a:endParaRPr lang="ru-RU" dirty="0"/>
          </a:p>
        </p:txBody>
      </p:sp>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614" y="3254681"/>
            <a:ext cx="522269" cy="451892"/>
          </a:xfrm>
          <a:prstGeom prst="rect">
            <a:avLst/>
          </a:prstGeom>
        </p:spPr>
      </p:pic>
    </p:spTree>
    <p:extLst>
      <p:ext uri="{BB962C8B-B14F-4D97-AF65-F5344CB8AC3E}">
        <p14:creationId xmlns:p14="http://schemas.microsoft.com/office/powerpoint/2010/main" val="3286562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3" name="Прямоугольник 2"/>
          <p:cNvSpPr/>
          <p:nvPr/>
        </p:nvSpPr>
        <p:spPr>
          <a:xfrm>
            <a:off x="251520" y="555526"/>
            <a:ext cx="5904656" cy="646331"/>
          </a:xfrm>
          <a:prstGeom prst="rect">
            <a:avLst/>
          </a:prstGeom>
        </p:spPr>
        <p:txBody>
          <a:bodyPr wrap="square">
            <a:spAutoFit/>
          </a:bodyPr>
          <a:lstStyle/>
          <a:p>
            <a:pPr algn="just"/>
            <a:r>
              <a:rPr lang="ru-RU" dirty="0">
                <a:solidFill>
                  <a:srgbClr val="000000"/>
                </a:solidFill>
                <a:latin typeface="Courier New"/>
              </a:rPr>
              <a:t>4)Потенциал электростатического поля в точке В выше, чем в точке С.</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55667"/>
            <a:ext cx="2749963" cy="302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5" name="TextBox 4"/>
              <p:cNvSpPr txBox="1"/>
              <p:nvPr/>
            </p:nvSpPr>
            <p:spPr>
              <a:xfrm>
                <a:off x="467544" y="1275606"/>
                <a:ext cx="104650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ru-RU" i="1" smtClean="0">
                          <a:latin typeface="Cambria Math"/>
                          <a:ea typeface="Cambria Math"/>
                        </a:rPr>
                        <m:t>𝜑</m:t>
                      </m:r>
                      <m:r>
                        <a:rPr lang="ru-RU" b="0" i="1" smtClean="0">
                          <a:latin typeface="Cambria Math"/>
                          <a:ea typeface="Cambria Math"/>
                        </a:rPr>
                        <m:t>=</m:t>
                      </m:r>
                      <m:r>
                        <a:rPr lang="en-US" b="0" i="1" smtClean="0">
                          <a:latin typeface="Cambria Math"/>
                          <a:ea typeface="Cambria Math"/>
                        </a:rPr>
                        <m:t>𝐸𝑑</m:t>
                      </m:r>
                      <m:r>
                        <a:rPr lang="en-US" b="0" i="1" smtClean="0">
                          <a:latin typeface="Cambria Math"/>
                          <a:ea typeface="Cambria Math"/>
                        </a:rPr>
                        <m:t>;</m:t>
                      </m:r>
                    </m:oMath>
                  </m:oMathPara>
                </a14:m>
                <a:endParaRPr lang="ru-RU" dirty="0"/>
              </a:p>
            </p:txBody>
          </p:sp>
        </mc:Choice>
        <mc:Fallback>
          <p:sp>
            <p:nvSpPr>
              <p:cNvPr id="5" name="TextBox 4"/>
              <p:cNvSpPr txBox="1">
                <a:spLocks noRot="1" noChangeAspect="1" noMove="1" noResize="1" noEditPoints="1" noAdjustHandles="1" noChangeArrowheads="1" noChangeShapeType="1" noTextEdit="1"/>
              </p:cNvSpPr>
              <p:nvPr/>
            </p:nvSpPr>
            <p:spPr>
              <a:xfrm>
                <a:off x="467544" y="1275606"/>
                <a:ext cx="1046505" cy="369332"/>
              </a:xfrm>
              <a:prstGeom prst="rect">
                <a:avLst/>
              </a:prstGeom>
              <a:blipFill rotWithShape="1">
                <a:blip r:embed="rId3"/>
                <a:stretch>
                  <a:fillRect b="-4918"/>
                </a:stretch>
              </a:blipFill>
            </p:spPr>
            <p:txBody>
              <a:bodyPr/>
              <a:lstStyle/>
              <a:p>
                <a:r>
                  <a:rPr lang="ru-RU">
                    <a:noFill/>
                  </a:rPr>
                  <a:t> </a:t>
                </a:r>
              </a:p>
            </p:txBody>
          </p:sp>
        </mc:Fallback>
      </mc:AlternateContent>
      <p:sp>
        <p:nvSpPr>
          <p:cNvPr id="6" name="Прямоугольник 5"/>
          <p:cNvSpPr/>
          <p:nvPr/>
        </p:nvSpPr>
        <p:spPr>
          <a:xfrm>
            <a:off x="264268" y="2859782"/>
            <a:ext cx="4458272" cy="369332"/>
          </a:xfrm>
          <a:prstGeom prst="rect">
            <a:avLst/>
          </a:prstGeom>
        </p:spPr>
        <p:txBody>
          <a:bodyPr wrap="none">
            <a:spAutoFit/>
          </a:bodyPr>
          <a:lstStyle/>
          <a:p>
            <a:pPr algn="just"/>
            <a:r>
              <a:rPr lang="ru-RU" dirty="0">
                <a:solidFill>
                  <a:srgbClr val="000000"/>
                </a:solidFill>
                <a:latin typeface="Courier New"/>
              </a:rPr>
              <a:t>5)Заряд пластины положительный.</a:t>
            </a:r>
          </a:p>
        </p:txBody>
      </p:sp>
      <p:grpSp>
        <p:nvGrpSpPr>
          <p:cNvPr id="7" name="Группа 6"/>
          <p:cNvGrpSpPr/>
          <p:nvPr/>
        </p:nvGrpSpPr>
        <p:grpSpPr>
          <a:xfrm>
            <a:off x="6300192" y="3467904"/>
            <a:ext cx="2448272" cy="280217"/>
            <a:chOff x="6300192" y="3467904"/>
            <a:chExt cx="2448272" cy="280217"/>
          </a:xfrm>
        </p:grpSpPr>
        <p:sp>
          <p:nvSpPr>
            <p:cNvPr id="8" name="Крест 7"/>
            <p:cNvSpPr/>
            <p:nvPr/>
          </p:nvSpPr>
          <p:spPr>
            <a:xfrm>
              <a:off x="6300192" y="3467904"/>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Крест 8"/>
            <p:cNvSpPr/>
            <p:nvPr/>
          </p:nvSpPr>
          <p:spPr>
            <a:xfrm>
              <a:off x="6740624" y="3480627"/>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Крест 9"/>
            <p:cNvSpPr/>
            <p:nvPr/>
          </p:nvSpPr>
          <p:spPr>
            <a:xfrm>
              <a:off x="7164288" y="3480627"/>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Крест 10"/>
            <p:cNvSpPr/>
            <p:nvPr/>
          </p:nvSpPr>
          <p:spPr>
            <a:xfrm>
              <a:off x="7596336" y="3468708"/>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Крест 11"/>
            <p:cNvSpPr/>
            <p:nvPr/>
          </p:nvSpPr>
          <p:spPr>
            <a:xfrm>
              <a:off x="8028384" y="3467904"/>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Крест 12"/>
            <p:cNvSpPr/>
            <p:nvPr/>
          </p:nvSpPr>
          <p:spPr>
            <a:xfrm>
              <a:off x="8460432" y="3467904"/>
              <a:ext cx="288032" cy="267494"/>
            </a:xfrm>
            <a:prstGeom prst="plus">
              <a:avLst>
                <a:gd name="adj" fmla="val 32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268" y="2769337"/>
            <a:ext cx="483518" cy="483518"/>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315684"/>
            <a:ext cx="37814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57487"/>
            <a:ext cx="483518" cy="483518"/>
          </a:xfrm>
          <a:prstGeom prst="rect">
            <a:avLst/>
          </a:prstGeom>
        </p:spPr>
      </p:pic>
    </p:spTree>
    <p:extLst>
      <p:ext uri="{BB962C8B-B14F-4D97-AF65-F5344CB8AC3E}">
        <p14:creationId xmlns:p14="http://schemas.microsoft.com/office/powerpoint/2010/main" val="594818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mc:AlternateContent xmlns:mc="http://schemas.openxmlformats.org/markup-compatibility/2006">
        <mc:Choice xmlns:a14="http://schemas.microsoft.com/office/drawing/2010/main" Requires="a14">
          <p:sp>
            <p:nvSpPr>
              <p:cNvPr id="3" name="Прямоугольник 2"/>
              <p:cNvSpPr/>
              <p:nvPr/>
            </p:nvSpPr>
            <p:spPr>
              <a:xfrm>
                <a:off x="251520" y="483518"/>
                <a:ext cx="6768752" cy="4003917"/>
              </a:xfrm>
              <a:prstGeom prst="rect">
                <a:avLst/>
              </a:prstGeom>
            </p:spPr>
            <p:txBody>
              <a:bodyPr wrap="square">
                <a:spAutoFit/>
              </a:bodyPr>
              <a:lstStyle/>
              <a:p>
                <a:pPr indent="719138" algn="just"/>
                <a:r>
                  <a:rPr lang="en-US" dirty="0" smtClean="0">
                    <a:solidFill>
                      <a:srgbClr val="000000"/>
                    </a:solidFill>
                    <a:latin typeface="Courier New"/>
                  </a:rPr>
                  <a:t>9.</a:t>
                </a:r>
                <a:r>
                  <a:rPr lang="ru-RU" dirty="0" smtClean="0">
                    <a:solidFill>
                      <a:srgbClr val="000000"/>
                    </a:solidFill>
                    <a:latin typeface="Courier New"/>
                  </a:rPr>
                  <a:t>Незаряженное металлическое тело, продольное сечение которого </a:t>
                </a:r>
                <a:r>
                  <a:rPr lang="ru-RU" dirty="0">
                    <a:solidFill>
                      <a:srgbClr val="000000"/>
                    </a:solidFill>
                    <a:latin typeface="Courier New"/>
                  </a:rPr>
                  <a:t>показано на рисунке, поместили в однородное электрическое поле </a:t>
                </a:r>
                <a:r>
                  <a:rPr lang="ru-RU" dirty="0" smtClean="0">
                    <a:solidFill>
                      <a:srgbClr val="000000"/>
                    </a:solidFill>
                    <a:latin typeface="Courier New"/>
                  </a:rPr>
                  <a:t>напряжённостью</a:t>
                </a:r>
                <a:r>
                  <a:rPr lang="en-US" dirty="0" smtClean="0">
                    <a:solidFill>
                      <a:srgbClr val="000000"/>
                    </a:solidFill>
                    <a:latin typeface="Courier New"/>
                  </a:rPr>
                  <a:t> </a:t>
                </a:r>
                <a14:m>
                  <m:oMath xmlns:m="http://schemas.openxmlformats.org/officeDocument/2006/math">
                    <m:acc>
                      <m:accPr>
                        <m:chr m:val="⃗"/>
                        <m:ctrlPr>
                          <a:rPr lang="en-US" i="1" smtClean="0">
                            <a:solidFill>
                              <a:srgbClr val="000000"/>
                            </a:solidFill>
                            <a:latin typeface="Cambria Math"/>
                          </a:rPr>
                        </m:ctrlPr>
                      </m:accPr>
                      <m:e>
                        <m:r>
                          <a:rPr lang="en-US" b="0" i="1" smtClean="0">
                            <a:solidFill>
                              <a:srgbClr val="000000"/>
                            </a:solidFill>
                            <a:latin typeface="Cambria Math"/>
                          </a:rPr>
                          <m:t>𝐸</m:t>
                        </m:r>
                      </m:e>
                    </m:acc>
                  </m:oMath>
                </a14:m>
                <a:r>
                  <a:rPr lang="ru-RU" dirty="0" smtClean="0">
                    <a:solidFill>
                      <a:srgbClr val="000000"/>
                    </a:solidFill>
                    <a:latin typeface="Courier New"/>
                  </a:rPr>
                  <a:t>. </a:t>
                </a:r>
                <a:r>
                  <a:rPr lang="ru-RU" dirty="0">
                    <a:solidFill>
                      <a:srgbClr val="000000"/>
                    </a:solidFill>
                    <a:latin typeface="Courier New"/>
                  </a:rPr>
                  <a:t>Из приведённого </a:t>
                </a:r>
                <a:r>
                  <a:rPr lang="ru-RU" dirty="0" smtClean="0">
                    <a:solidFill>
                      <a:srgbClr val="000000"/>
                    </a:solidFill>
                    <a:latin typeface="Courier New"/>
                  </a:rPr>
                  <a:t>ниже </a:t>
                </a:r>
                <a:r>
                  <a:rPr lang="ru-RU" dirty="0">
                    <a:solidFill>
                      <a:srgbClr val="000000"/>
                    </a:solidFill>
                    <a:latin typeface="Courier New"/>
                  </a:rPr>
                  <a:t>списка выберите все верные утверждения, </a:t>
                </a:r>
                <a:r>
                  <a:rPr lang="ru-RU" dirty="0" smtClean="0">
                    <a:solidFill>
                      <a:srgbClr val="000000"/>
                    </a:solidFill>
                    <a:latin typeface="Courier New"/>
                  </a:rPr>
                  <a:t>описывающие</a:t>
                </a:r>
                <a:r>
                  <a:rPr lang="en-US" dirty="0" smtClean="0">
                    <a:solidFill>
                      <a:srgbClr val="000000"/>
                    </a:solidFill>
                    <a:latin typeface="Courier New"/>
                  </a:rPr>
                  <a:t> </a:t>
                </a:r>
                <a:r>
                  <a:rPr lang="ru-RU" dirty="0" smtClean="0">
                    <a:solidFill>
                      <a:srgbClr val="000000"/>
                    </a:solidFill>
                    <a:latin typeface="Courier New"/>
                  </a:rPr>
                  <a:t>результаты </a:t>
                </a:r>
                <a:r>
                  <a:rPr lang="ru-RU" dirty="0">
                    <a:solidFill>
                      <a:srgbClr val="000000"/>
                    </a:solidFill>
                    <a:latin typeface="Courier New"/>
                  </a:rPr>
                  <a:t>воздействия этого поля на металлическое тело.</a:t>
                </a:r>
              </a:p>
              <a:p>
                <a:pPr algn="just"/>
                <a:r>
                  <a:rPr lang="ru-RU" dirty="0" smtClean="0">
                    <a:solidFill>
                      <a:srgbClr val="000000"/>
                    </a:solidFill>
                    <a:latin typeface="Courier New"/>
                  </a:rPr>
                  <a:t>1)Потенциалы </a:t>
                </a:r>
                <a:r>
                  <a:rPr lang="ru-RU" dirty="0">
                    <a:solidFill>
                      <a:srgbClr val="000000"/>
                    </a:solidFill>
                    <a:latin typeface="Courier New"/>
                  </a:rPr>
                  <a:t>в точках А и С равны.	</a:t>
                </a:r>
                <a:endParaRPr lang="en-US" dirty="0" smtClean="0">
                  <a:solidFill>
                    <a:srgbClr val="000000"/>
                  </a:solidFill>
                  <a:latin typeface="Courier New"/>
                </a:endParaRPr>
              </a:p>
              <a:p>
                <a:pPr algn="just"/>
                <a:r>
                  <a:rPr lang="ru-RU" dirty="0" smtClean="0">
                    <a:solidFill>
                      <a:srgbClr val="000000"/>
                    </a:solidFill>
                    <a:latin typeface="Courier New"/>
                  </a:rPr>
                  <a:t>2)В </a:t>
                </a:r>
                <a:r>
                  <a:rPr lang="ru-RU" dirty="0">
                    <a:solidFill>
                      <a:srgbClr val="000000"/>
                    </a:solidFill>
                    <a:latin typeface="Courier New"/>
                  </a:rPr>
                  <a:t>точке А индуцируется положительный заряд.</a:t>
                </a:r>
              </a:p>
              <a:p>
                <a:pPr algn="just"/>
                <a:r>
                  <a:rPr lang="ru-RU" dirty="0" smtClean="0">
                    <a:solidFill>
                      <a:srgbClr val="000000"/>
                    </a:solidFill>
                    <a:latin typeface="Courier New"/>
                  </a:rPr>
                  <a:t>3)Напряжённость </a:t>
                </a:r>
                <a:r>
                  <a:rPr lang="ru-RU" dirty="0">
                    <a:solidFill>
                      <a:srgbClr val="000000"/>
                    </a:solidFill>
                    <a:latin typeface="Courier New"/>
                  </a:rPr>
                  <a:t>электрического поля в точке </a:t>
                </a:r>
                <a:r>
                  <a:rPr lang="en-US" dirty="0">
                    <a:solidFill>
                      <a:srgbClr val="000000"/>
                    </a:solidFill>
                    <a:latin typeface="Courier New"/>
                  </a:rPr>
                  <a:t>D </a:t>
                </a:r>
                <a:r>
                  <a:rPr lang="ru-RU" dirty="0">
                    <a:solidFill>
                      <a:srgbClr val="000000"/>
                    </a:solidFill>
                    <a:latin typeface="Courier New"/>
                  </a:rPr>
                  <a:t>не равна нулю.</a:t>
                </a:r>
              </a:p>
              <a:p>
                <a:pPr algn="just"/>
                <a:r>
                  <a:rPr lang="ru-RU" dirty="0" smtClean="0">
                    <a:solidFill>
                      <a:srgbClr val="000000"/>
                    </a:solidFill>
                    <a:latin typeface="Courier New"/>
                  </a:rPr>
                  <a:t>4)В </a:t>
                </a:r>
                <a:r>
                  <a:rPr lang="ru-RU" dirty="0">
                    <a:solidFill>
                      <a:srgbClr val="000000"/>
                    </a:solidFill>
                    <a:latin typeface="Courier New"/>
                  </a:rPr>
                  <a:t>точке </a:t>
                </a:r>
                <a:r>
                  <a:rPr lang="en-US" dirty="0">
                    <a:solidFill>
                      <a:srgbClr val="000000"/>
                    </a:solidFill>
                    <a:latin typeface="Courier New"/>
                  </a:rPr>
                  <a:t>D </a:t>
                </a:r>
                <a:r>
                  <a:rPr lang="ru-RU" dirty="0">
                    <a:solidFill>
                      <a:srgbClr val="000000"/>
                    </a:solidFill>
                    <a:latin typeface="Courier New"/>
                  </a:rPr>
                  <a:t>индуцируется отрицательный заряд.</a:t>
                </a:r>
              </a:p>
              <a:p>
                <a:pPr algn="just"/>
                <a:r>
                  <a:rPr lang="ru-RU" dirty="0" smtClean="0">
                    <a:solidFill>
                      <a:srgbClr val="000000"/>
                    </a:solidFill>
                    <a:latin typeface="Courier New"/>
                  </a:rPr>
                  <a:t>5)Концентрация </a:t>
                </a:r>
                <a:r>
                  <a:rPr lang="ru-RU" dirty="0">
                    <a:solidFill>
                      <a:srgbClr val="000000"/>
                    </a:solidFill>
                    <a:latin typeface="Courier New"/>
                  </a:rPr>
                  <a:t>свободных электронов в точке В наибольшая.</a:t>
                </a:r>
              </a:p>
            </p:txBody>
          </p:sp>
        </mc:Choice>
        <mc:Fallback>
          <p:sp>
            <p:nvSpPr>
              <p:cNvPr id="3" name="Прямоугольник 2"/>
              <p:cNvSpPr>
                <a:spLocks noRot="1" noChangeAspect="1" noMove="1" noResize="1" noEditPoints="1" noAdjustHandles="1" noChangeArrowheads="1" noChangeShapeType="1" noTextEdit="1"/>
              </p:cNvSpPr>
              <p:nvPr/>
            </p:nvSpPr>
            <p:spPr>
              <a:xfrm>
                <a:off x="251520" y="483518"/>
                <a:ext cx="6768752" cy="4003917"/>
              </a:xfrm>
              <a:prstGeom prst="rect">
                <a:avLst/>
              </a:prstGeom>
              <a:blipFill rotWithShape="1">
                <a:blip r:embed="rId2"/>
                <a:stretch>
                  <a:fillRect l="-720" t="-761" r="-720" b="-1522"/>
                </a:stretch>
              </a:blipFill>
            </p:spPr>
            <p:txBody>
              <a:bodyPr/>
              <a:lstStyle/>
              <a:p>
                <a:r>
                  <a:rPr lang="ru-RU">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88" y="411550"/>
            <a:ext cx="69189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627534"/>
            <a:ext cx="1947861" cy="147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877" y="2355726"/>
            <a:ext cx="483518" cy="48351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877" y="3723878"/>
            <a:ext cx="483518" cy="483518"/>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477" y="2715766"/>
            <a:ext cx="522269" cy="451892"/>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688" y="3003798"/>
            <a:ext cx="522269" cy="451892"/>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657" y="3455690"/>
            <a:ext cx="522269" cy="451892"/>
          </a:xfrm>
          <a:prstGeom prst="rect">
            <a:avLst/>
          </a:prstGeom>
        </p:spPr>
      </p:pic>
    </p:spTree>
    <p:extLst>
      <p:ext uri="{BB962C8B-B14F-4D97-AF65-F5344CB8AC3E}">
        <p14:creationId xmlns:p14="http://schemas.microsoft.com/office/powerpoint/2010/main" val="8727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3" name="Прямоугольник 2"/>
          <p:cNvSpPr/>
          <p:nvPr/>
        </p:nvSpPr>
        <p:spPr>
          <a:xfrm>
            <a:off x="179512" y="483518"/>
            <a:ext cx="8784976" cy="2585323"/>
          </a:xfrm>
          <a:prstGeom prst="rect">
            <a:avLst/>
          </a:prstGeom>
        </p:spPr>
        <p:txBody>
          <a:bodyPr wrap="square">
            <a:spAutoFit/>
          </a:bodyPr>
          <a:lstStyle/>
          <a:p>
            <a:pPr indent="719138"/>
            <a:r>
              <a:rPr lang="en-US" dirty="0" smtClean="0">
                <a:solidFill>
                  <a:srgbClr val="000000"/>
                </a:solidFill>
                <a:latin typeface="Courier New"/>
              </a:rPr>
              <a:t>9.</a:t>
            </a:r>
            <a:r>
              <a:rPr lang="ru-RU" dirty="0" smtClean="0">
                <a:solidFill>
                  <a:srgbClr val="000000"/>
                </a:solidFill>
                <a:latin typeface="Courier New"/>
              </a:rPr>
              <a:t>Конденсатор </a:t>
            </a:r>
            <a:r>
              <a:rPr lang="ru-RU" dirty="0">
                <a:solidFill>
                  <a:srgbClr val="000000"/>
                </a:solidFill>
                <a:latin typeface="Courier New"/>
              </a:rPr>
              <a:t>подсоединили к источнику тока, и он стал заряжаться. Как меняются в процессе зарядки конденсатора электроёмкость конденсатора и энергия электрического поля конденсатора?</a:t>
            </a:r>
          </a:p>
          <a:p>
            <a:r>
              <a:rPr lang="ru-RU" dirty="0">
                <a:solidFill>
                  <a:srgbClr val="000000"/>
                </a:solidFill>
                <a:latin typeface="Courier New"/>
              </a:rPr>
              <a:t>Для каждой величины определите соответствующий характер изменения:</a:t>
            </a:r>
          </a:p>
          <a:p>
            <a:r>
              <a:rPr lang="ru-RU" dirty="0">
                <a:solidFill>
                  <a:srgbClr val="000000"/>
                </a:solidFill>
                <a:latin typeface="Courier New"/>
              </a:rPr>
              <a:t>1) увеличивается	2) уменьшается	3) не изменяется</a:t>
            </a:r>
          </a:p>
          <a:p>
            <a:r>
              <a:rPr lang="ru-RU" dirty="0">
                <a:solidFill>
                  <a:srgbClr val="000000"/>
                </a:solidFill>
                <a:latin typeface="Courier New"/>
              </a:rPr>
              <a:t>Запишите в таблицу выбранные цифры для каждой физической величины. Цифры в ответе могут повторяться.</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11510"/>
            <a:ext cx="65333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713020668"/>
              </p:ext>
            </p:extLst>
          </p:nvPr>
        </p:nvGraphicFramePr>
        <p:xfrm>
          <a:off x="1619672" y="3435846"/>
          <a:ext cx="6096000" cy="1285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ctr" defTabSz="685681"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chemeClr val="tx1"/>
                          </a:solidFill>
                          <a:latin typeface="Courier New" pitchFamily="49" charset="0"/>
                          <a:ea typeface="+mn-ea"/>
                          <a:cs typeface="Courier New" pitchFamily="49" charset="0"/>
                        </a:rPr>
                        <a:t>Электроёмкость конденсатора</a:t>
                      </a:r>
                    </a:p>
                  </a:txBody>
                  <a:tcPr/>
                </a:tc>
                <a:tc>
                  <a:txBody>
                    <a:bodyPr/>
                    <a:lstStyle/>
                    <a:p>
                      <a:pPr marL="0" marR="0" indent="0" algn="ctr" defTabSz="685681" rtl="0" eaLnBrk="1" fontAlgn="auto" latinLnBrk="0" hangingPunct="1">
                        <a:lnSpc>
                          <a:spcPct val="100000"/>
                        </a:lnSpc>
                        <a:spcBef>
                          <a:spcPts val="0"/>
                        </a:spcBef>
                        <a:spcAft>
                          <a:spcPts val="0"/>
                        </a:spcAft>
                        <a:buClrTx/>
                        <a:buSzTx/>
                        <a:buFontTx/>
                        <a:buNone/>
                        <a:tabLst/>
                        <a:defRPr/>
                      </a:pPr>
                      <a:r>
                        <a:rPr lang="ru-RU" sz="1800" b="1" i="0" u="none" strike="noStrike" kern="1200" baseline="0" dirty="0" smtClean="0">
                          <a:solidFill>
                            <a:schemeClr val="tx1"/>
                          </a:solidFill>
                          <a:latin typeface="Courier New" pitchFamily="49" charset="0"/>
                          <a:ea typeface="+mn-ea"/>
                          <a:cs typeface="Courier New" pitchFamily="49" charset="0"/>
                        </a:rPr>
                        <a:t>Энергия электрического поля конденсатора</a:t>
                      </a:r>
                    </a:p>
                  </a:txBody>
                  <a:tcPr/>
                </a:tc>
              </a:tr>
              <a:tr h="370840">
                <a:tc>
                  <a:txBody>
                    <a:bodyPr/>
                    <a:lstStyle/>
                    <a:p>
                      <a:pPr algn="ctr"/>
                      <a:r>
                        <a:rPr lang="en-US" sz="1800" b="1" dirty="0" smtClean="0">
                          <a:solidFill>
                            <a:schemeClr val="tx1"/>
                          </a:solidFill>
                        </a:rPr>
                        <a:t>3</a:t>
                      </a:r>
                      <a:endParaRPr lang="ru-RU" sz="1800" b="1" dirty="0">
                        <a:solidFill>
                          <a:schemeClr val="tx1"/>
                        </a:solidFill>
                      </a:endParaRPr>
                    </a:p>
                  </a:txBody>
                  <a:tcPr/>
                </a:tc>
                <a:tc>
                  <a:txBody>
                    <a:bodyPr/>
                    <a:lstStyle/>
                    <a:p>
                      <a:pPr algn="ctr"/>
                      <a:r>
                        <a:rPr lang="en-US" sz="1800" b="1" dirty="0" smtClean="0">
                          <a:solidFill>
                            <a:schemeClr val="tx1"/>
                          </a:solidFill>
                        </a:rPr>
                        <a:t>1</a:t>
                      </a:r>
                      <a:endParaRPr lang="ru-RU" sz="1800" b="1" dirty="0">
                        <a:solidFill>
                          <a:schemeClr val="tx1"/>
                        </a:solidFill>
                      </a:endParaRPr>
                    </a:p>
                  </a:txBody>
                  <a:tcPr/>
                </a:tc>
              </a:tr>
            </a:tbl>
          </a:graphicData>
        </a:graphic>
      </p:graphicFrame>
      <mc:AlternateContent xmlns:mc="http://schemas.openxmlformats.org/markup-compatibility/2006">
        <mc:Choice xmlns:a14="http://schemas.microsoft.com/office/drawing/2010/main" Requires="a14">
          <p:sp>
            <p:nvSpPr>
              <p:cNvPr id="5" name="TextBox 4"/>
              <p:cNvSpPr txBox="1"/>
              <p:nvPr/>
            </p:nvSpPr>
            <p:spPr>
              <a:xfrm>
                <a:off x="241844" y="3454000"/>
                <a:ext cx="1347933" cy="485902"/>
              </a:xfrm>
              <a:prstGeom prst="rect">
                <a:avLst/>
              </a:prstGeom>
              <a:noFill/>
            </p:spPr>
            <p:txBody>
              <a:bodyPr wrap="none" rtlCol="0">
                <a:spAutoFit/>
              </a:bodyPr>
              <a:lstStyle/>
              <a:p>
                <a14:m>
                  <m:oMath xmlns:m="http://schemas.openxmlformats.org/officeDocument/2006/math">
                    <m:r>
                      <a:rPr lang="en-US" b="0" i="1" smtClean="0">
                        <a:latin typeface="Cambria Math"/>
                      </a:rPr>
                      <m:t>𝐶</m:t>
                    </m:r>
                    <m:r>
                      <a:rPr lang="en-US" b="0" i="1" smtClean="0">
                        <a:latin typeface="Cambria Math"/>
                      </a:rPr>
                      <m:t>=</m:t>
                    </m:r>
                    <m:f>
                      <m:fPr>
                        <m:ctrlPr>
                          <a:rPr lang="en-US" b="0" i="1" smtClean="0">
                            <a:latin typeface="Cambria Math"/>
                          </a:rPr>
                        </m:ctrlPr>
                      </m:fPr>
                      <m:num>
                        <m:r>
                          <a:rPr lang="en-US" b="0" i="1" smtClean="0">
                            <a:latin typeface="Cambria Math"/>
                          </a:rPr>
                          <m:t>𝑞</m:t>
                        </m:r>
                      </m:num>
                      <m:den>
                        <m:r>
                          <a:rPr lang="en-US" b="0" i="1" smtClean="0">
                            <a:latin typeface="Cambria Math"/>
                          </a:rPr>
                          <m:t>𝑈</m:t>
                        </m:r>
                      </m:den>
                    </m:f>
                    <m:r>
                      <a:rPr lang="en-US" b="0" i="1" smtClean="0">
                        <a:latin typeface="Cambria Math"/>
                      </a:rPr>
                      <m:t>=</m:t>
                    </m:r>
                    <m:f>
                      <m:fPr>
                        <m:ctrlPr>
                          <a:rPr lang="en-US" b="0" i="1" smtClean="0">
                            <a:latin typeface="Cambria Math"/>
                          </a:rPr>
                        </m:ctrlPr>
                      </m:fPr>
                      <m:num>
                        <m:r>
                          <a:rPr lang="en-US" b="0" i="1" smtClean="0">
                            <a:latin typeface="Cambria Math"/>
                          </a:rPr>
                          <m:t>2</m:t>
                        </m:r>
                        <m:r>
                          <a:rPr lang="en-US" b="0" i="1" smtClean="0">
                            <a:latin typeface="Cambria Math"/>
                          </a:rPr>
                          <m:t>𝑞</m:t>
                        </m:r>
                      </m:num>
                      <m:den>
                        <m:r>
                          <a:rPr lang="en-US" b="0" i="1" smtClean="0">
                            <a:latin typeface="Cambria Math"/>
                          </a:rPr>
                          <m:t>2</m:t>
                        </m:r>
                        <m:r>
                          <a:rPr lang="en-US" b="0" i="1" smtClean="0">
                            <a:latin typeface="Cambria Math"/>
                          </a:rPr>
                          <m:t>𝑈</m:t>
                        </m:r>
                      </m:den>
                    </m:f>
                  </m:oMath>
                </a14:m>
                <a:r>
                  <a:rPr lang="en-US" dirty="0" smtClean="0"/>
                  <a:t>;</a:t>
                </a:r>
                <a:endParaRPr lang="ru-RU" dirty="0"/>
              </a:p>
            </p:txBody>
          </p:sp>
        </mc:Choice>
        <mc:Fallback>
          <p:sp>
            <p:nvSpPr>
              <p:cNvPr id="5" name="TextBox 4"/>
              <p:cNvSpPr txBox="1">
                <a:spLocks noRot="1" noChangeAspect="1" noMove="1" noResize="1" noEditPoints="1" noAdjustHandles="1" noChangeArrowheads="1" noChangeShapeType="1" noTextEdit="1"/>
              </p:cNvSpPr>
              <p:nvPr/>
            </p:nvSpPr>
            <p:spPr>
              <a:xfrm>
                <a:off x="241844" y="3454000"/>
                <a:ext cx="1347933" cy="485902"/>
              </a:xfrm>
              <a:prstGeom prst="rect">
                <a:avLst/>
              </a:prstGeom>
              <a:blipFill rotWithShape="1">
                <a:blip r:embed="rId3"/>
                <a:stretch>
                  <a:fillRect r="-2715" b="-8861"/>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90760" y="3939902"/>
                <a:ext cx="1143198" cy="64812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a:rPr>
                          </m:ctrlPr>
                        </m:fPr>
                        <m:num>
                          <m:sSup>
                            <m:sSupPr>
                              <m:ctrlPr>
                                <a:rPr lang="en-US" b="0" i="1" smtClean="0">
                                  <a:latin typeface="Cambria Math"/>
                                </a:rPr>
                              </m:ctrlPr>
                            </m:sSupPr>
                            <m:e>
                              <m:r>
                                <a:rPr lang="en-US" b="0" i="1" smtClean="0">
                                  <a:latin typeface="Cambria Math"/>
                                </a:rPr>
                                <m:t>𝑞</m:t>
                              </m:r>
                            </m:e>
                            <m:sup>
                              <m:r>
                                <a:rPr lang="en-US" b="0" i="1" smtClean="0">
                                  <a:latin typeface="Cambria Math"/>
                                </a:rPr>
                                <m:t>2</m:t>
                              </m:r>
                            </m:sup>
                          </m:sSup>
                        </m:num>
                        <m:den>
                          <m:r>
                            <a:rPr lang="en-US" b="0" i="1" smtClean="0">
                              <a:latin typeface="Cambria Math"/>
                            </a:rPr>
                            <m:t>2</m:t>
                          </m:r>
                          <m:r>
                            <a:rPr lang="en-US" b="0" i="1" smtClean="0">
                              <a:latin typeface="Cambria Math"/>
                            </a:rPr>
                            <m:t>𝐶</m:t>
                          </m:r>
                        </m:den>
                      </m:f>
                      <m:r>
                        <a:rPr lang="en-US" b="0" i="1" smtClean="0">
                          <a:latin typeface="Cambria Math"/>
                        </a:rPr>
                        <m:t>;</m:t>
                      </m:r>
                    </m:oMath>
                  </m:oMathPara>
                </a14:m>
                <a:endParaRPr lang="ru-RU" dirty="0"/>
              </a:p>
            </p:txBody>
          </p:sp>
        </mc:Choice>
        <mc:Fallback>
          <p:sp>
            <p:nvSpPr>
              <p:cNvPr id="6" name="TextBox 5"/>
              <p:cNvSpPr txBox="1">
                <a:spLocks noRot="1" noChangeAspect="1" noMove="1" noResize="1" noEditPoints="1" noAdjustHandles="1" noChangeArrowheads="1" noChangeShapeType="1" noTextEdit="1"/>
              </p:cNvSpPr>
              <p:nvPr/>
            </p:nvSpPr>
            <p:spPr>
              <a:xfrm>
                <a:off x="290760" y="3939902"/>
                <a:ext cx="1143198" cy="648126"/>
              </a:xfrm>
              <a:prstGeom prst="rect">
                <a:avLst/>
              </a:prstGeom>
              <a:blipFill rotWithShape="1">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50982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231552" y="1131592"/>
            <a:ext cx="2232248" cy="767492"/>
          </a:xfrm>
          <a:prstGeom prst="rect">
            <a:avLst/>
          </a:prstGeom>
        </p:spPr>
      </p:pic>
      <p:sp>
        <p:nvSpPr>
          <p:cNvPr id="9" name="Прямоугольник 8"/>
          <p:cNvSpPr/>
          <p:nvPr/>
        </p:nvSpPr>
        <p:spPr>
          <a:xfrm>
            <a:off x="295446" y="2283720"/>
            <a:ext cx="4104456" cy="900244"/>
          </a:xfrm>
          <a:prstGeom prst="rect">
            <a:avLst/>
          </a:prstGeom>
        </p:spPr>
        <p:txBody>
          <a:bodyPr wrap="square" lIns="68573" tIns="34289" rIns="68573" bIns="34289">
            <a:spAutoFit/>
          </a:bodyPr>
          <a:lstStyle/>
          <a:p>
            <a:pPr indent="180958" algn="just" defTabSz="685715"/>
            <a:r>
              <a:rPr lang="ru-RU" b="1" dirty="0">
                <a:solidFill>
                  <a:prstClr val="black"/>
                </a:solidFill>
                <a:latin typeface="Courier New" pitchFamily="49" charset="0"/>
                <a:cs typeface="Courier New" pitchFamily="49" charset="0"/>
              </a:rPr>
              <a:t>Электризация трением </a:t>
            </a:r>
            <a:r>
              <a:rPr lang="ru-RU" dirty="0">
                <a:solidFill>
                  <a:prstClr val="black"/>
                </a:solidFill>
                <a:latin typeface="Courier New" pitchFamily="49" charset="0"/>
                <a:cs typeface="Courier New" pitchFamily="49" charset="0"/>
              </a:rPr>
              <a:t>Электроны переходят от тела </a:t>
            </a:r>
            <a:r>
              <a:rPr lang="ru-RU" b="1" i="1" dirty="0">
                <a:solidFill>
                  <a:prstClr val="black"/>
                </a:solidFill>
                <a:latin typeface="Courier New" pitchFamily="49" charset="0"/>
                <a:cs typeface="Courier New" pitchFamily="49" charset="0"/>
              </a:rPr>
              <a:t>В</a:t>
            </a:r>
            <a:r>
              <a:rPr lang="ru-RU" dirty="0">
                <a:solidFill>
                  <a:prstClr val="black"/>
                </a:solidFill>
                <a:latin typeface="Courier New" pitchFamily="49" charset="0"/>
                <a:cs typeface="Courier New" pitchFamily="49" charset="0"/>
              </a:rPr>
              <a:t> к телу </a:t>
            </a:r>
            <a:r>
              <a:rPr lang="ru-RU" b="1" i="1" dirty="0">
                <a:solidFill>
                  <a:prstClr val="black"/>
                </a:solidFill>
                <a:latin typeface="Courier New" pitchFamily="49" charset="0"/>
                <a:cs typeface="Courier New" pitchFamily="49" charset="0"/>
              </a:rPr>
              <a:t>А</a:t>
            </a:r>
            <a:r>
              <a:rPr lang="ru-RU" dirty="0">
                <a:solidFill>
                  <a:prstClr val="black"/>
                </a:solidFill>
                <a:latin typeface="Courier New" pitchFamily="49" charset="0"/>
                <a:cs typeface="Courier New" pitchFamily="49" charset="0"/>
              </a:rPr>
              <a:t>.</a:t>
            </a:r>
          </a:p>
        </p:txBody>
      </p:sp>
      <p:sp>
        <p:nvSpPr>
          <p:cNvPr id="10" name="Прямоугольник 9"/>
          <p:cNvSpPr/>
          <p:nvPr/>
        </p:nvSpPr>
        <p:spPr>
          <a:xfrm>
            <a:off x="3347866" y="411514"/>
            <a:ext cx="2396810" cy="461665"/>
          </a:xfrm>
          <a:prstGeom prst="rect">
            <a:avLst/>
          </a:prstGeom>
        </p:spPr>
        <p:txBody>
          <a:bodyPr wrap="none" lIns="91432" tIns="45716" rIns="91432" bIns="45716">
            <a:spAutoFit/>
          </a:bodyPr>
          <a:lstStyle/>
          <a:p>
            <a:r>
              <a:rPr lang="ru-RU" sz="2400" b="1" dirty="0">
                <a:latin typeface="Courier New" pitchFamily="49" charset="0"/>
                <a:cs typeface="Courier New" pitchFamily="49" charset="0"/>
              </a:rPr>
              <a:t>Электризация</a:t>
            </a: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53" y="3255827"/>
            <a:ext cx="4252646" cy="1080120"/>
          </a:xfrm>
          <a:prstGeom prst="rect">
            <a:avLst/>
          </a:prstGeom>
        </p:spPr>
      </p:pic>
      <p:pic>
        <p:nvPicPr>
          <p:cNvPr id="14" name="Рисунок 13"/>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5580112" y="2357548"/>
            <a:ext cx="3105282" cy="1996950"/>
          </a:xfrm>
          <a:prstGeom prst="rect">
            <a:avLst/>
          </a:prstGeom>
        </p:spPr>
      </p:pic>
      <p:sp>
        <p:nvSpPr>
          <p:cNvPr id="15" name="Прямоугольник 14"/>
          <p:cNvSpPr/>
          <p:nvPr/>
        </p:nvSpPr>
        <p:spPr>
          <a:xfrm>
            <a:off x="5004048" y="961019"/>
            <a:ext cx="4032448" cy="1200329"/>
          </a:xfrm>
          <a:prstGeom prst="rect">
            <a:avLst/>
          </a:prstGeom>
        </p:spPr>
        <p:txBody>
          <a:bodyPr wrap="square" lIns="91432" tIns="45716" rIns="91432" bIns="45716">
            <a:spAutoFit/>
          </a:bodyPr>
          <a:lstStyle/>
          <a:p>
            <a:pPr indent="268262" algn="just"/>
            <a:r>
              <a:rPr lang="ru-RU" b="1" dirty="0">
                <a:latin typeface="Courier New" pitchFamily="49" charset="0"/>
                <a:cs typeface="Courier New" pitchFamily="49" charset="0"/>
              </a:rPr>
              <a:t>Электризация через влияние</a:t>
            </a:r>
          </a:p>
          <a:p>
            <a:pPr algn="just"/>
            <a:r>
              <a:rPr lang="ru-RU" dirty="0">
                <a:latin typeface="Courier New" pitchFamily="49" charset="0"/>
                <a:cs typeface="Courier New" pitchFamily="49" charset="0"/>
              </a:rPr>
              <a:t>Появляется индуцированный заряд на теле, соединенном с землей</a:t>
            </a:r>
          </a:p>
        </p:txBody>
      </p:sp>
    </p:spTree>
    <p:extLst>
      <p:ext uri="{BB962C8B-B14F-4D97-AF65-F5344CB8AC3E}">
        <p14:creationId xmlns:p14="http://schemas.microsoft.com/office/powerpoint/2010/main" val="2041888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3" name="Прямоугольник 2"/>
          <p:cNvSpPr/>
          <p:nvPr/>
        </p:nvSpPr>
        <p:spPr>
          <a:xfrm>
            <a:off x="196652" y="339502"/>
            <a:ext cx="7704856" cy="2308324"/>
          </a:xfrm>
          <a:prstGeom prst="rect">
            <a:avLst/>
          </a:prstGeom>
        </p:spPr>
        <p:txBody>
          <a:bodyPr wrap="square">
            <a:spAutoFit/>
          </a:bodyPr>
          <a:lstStyle/>
          <a:p>
            <a:pPr indent="719138" algn="just"/>
            <a:r>
              <a:rPr lang="en-US" b="1" i="0" u="none" strike="noStrike" dirty="0" smtClean="0">
                <a:solidFill>
                  <a:srgbClr val="000000"/>
                </a:solidFill>
                <a:latin typeface="Courier New"/>
              </a:rPr>
              <a:t>10.</a:t>
            </a:r>
            <a:r>
              <a:rPr lang="en-US" b="0" i="0" u="none" strike="noStrike" dirty="0" smtClean="0">
                <a:solidFill>
                  <a:srgbClr val="000000"/>
                </a:solidFill>
                <a:latin typeface="Courier New"/>
              </a:rPr>
              <a:t> </a:t>
            </a:r>
            <a:r>
              <a:rPr lang="ru-RU" b="0" i="0" u="none" strike="noStrike" dirty="0" smtClean="0">
                <a:solidFill>
                  <a:srgbClr val="000000"/>
                </a:solidFill>
                <a:latin typeface="Courier New"/>
              </a:rPr>
              <a:t>Маленький незаряженный шарик, подвешенный на непроводящей нити, помещён над горизонтальной диэлектрической пластиной, равномерно заряженной отрицательным зарядом. Размеры пластины во много раз превышают длину нити. Опираясь на законы механики и электродинамики, объясните, как изменится циклическая частота малых свободных колебаний шарика, если ему сообщить положительный заряд.</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155" y="407168"/>
            <a:ext cx="1009774" cy="143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7" y="339542"/>
            <a:ext cx="676799"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18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724971"/>
            <a:ext cx="500094" cy="28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Дуга 21"/>
          <p:cNvSpPr/>
          <p:nvPr/>
        </p:nvSpPr>
        <p:spPr>
          <a:xfrm rot="5400000">
            <a:off x="1153344" y="2245990"/>
            <a:ext cx="1224136" cy="2595736"/>
          </a:xfrm>
          <a:prstGeom prst="arc">
            <a:avLst>
              <a:gd name="adj1" fmla="val 17061212"/>
              <a:gd name="adj2" fmla="val 4575208"/>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cxnSp>
        <p:nvCxnSpPr>
          <p:cNvPr id="14" name="Прямая соединительная линия 13"/>
          <p:cNvCxnSpPr/>
          <p:nvPr/>
        </p:nvCxnSpPr>
        <p:spPr>
          <a:xfrm>
            <a:off x="1563025" y="776961"/>
            <a:ext cx="105956" cy="3378965"/>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24965" y="4011910"/>
            <a:ext cx="288032" cy="288032"/>
          </a:xfrm>
          <a:prstGeom prst="ellipse">
            <a:avLst/>
          </a:prstGeom>
          <a:solidFill>
            <a:schemeClr val="bg2">
              <a:lumMod val="7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единительная линия 17"/>
          <p:cNvCxnSpPr/>
          <p:nvPr/>
        </p:nvCxnSpPr>
        <p:spPr>
          <a:xfrm flipH="1">
            <a:off x="611560" y="776961"/>
            <a:ext cx="936104" cy="3024556"/>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467544" y="3722422"/>
            <a:ext cx="288032" cy="288032"/>
          </a:xfrm>
          <a:prstGeom prst="ellipse">
            <a:avLst/>
          </a:prstGeom>
          <a:solidFill>
            <a:schemeClr val="bg2">
              <a:lumMod val="7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 стрелкой 24"/>
          <p:cNvCxnSpPr/>
          <p:nvPr/>
        </p:nvCxnSpPr>
        <p:spPr>
          <a:xfrm>
            <a:off x="395535" y="1131590"/>
            <a:ext cx="0" cy="345638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827584" y="1141553"/>
            <a:ext cx="0" cy="34464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1259632" y="1131590"/>
            <a:ext cx="0" cy="345638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323528" y="4659982"/>
            <a:ext cx="273975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  -  -  -  -  -  -  -  -  -  -  -  -  -</a:t>
            </a:r>
            <a:endParaRPr lang="ru-RU"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123" y="4010454"/>
            <a:ext cx="320392" cy="2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123" y="4303214"/>
            <a:ext cx="243458" cy="30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64" name="Группа 11263"/>
          <p:cNvGrpSpPr/>
          <p:nvPr/>
        </p:nvGrpSpPr>
        <p:grpSpPr>
          <a:xfrm>
            <a:off x="313455" y="505370"/>
            <a:ext cx="2736305" cy="4102449"/>
            <a:chOff x="395535" y="479894"/>
            <a:chExt cx="2736305" cy="4102449"/>
          </a:xfrm>
        </p:grpSpPr>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766" y="3795886"/>
              <a:ext cx="144115" cy="78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Группа 11"/>
            <p:cNvGrpSpPr/>
            <p:nvPr/>
          </p:nvGrpSpPr>
          <p:grpSpPr>
            <a:xfrm>
              <a:off x="395535" y="479894"/>
              <a:ext cx="2736305" cy="3440163"/>
              <a:chOff x="395535" y="479894"/>
              <a:chExt cx="2736305" cy="3440163"/>
            </a:xfrm>
          </p:grpSpPr>
          <p:grpSp>
            <p:nvGrpSpPr>
              <p:cNvPr id="10" name="Группа 9"/>
              <p:cNvGrpSpPr/>
              <p:nvPr/>
            </p:nvGrpSpPr>
            <p:grpSpPr>
              <a:xfrm>
                <a:off x="395535" y="479894"/>
                <a:ext cx="2553052" cy="3251696"/>
                <a:chOff x="395535" y="479894"/>
                <a:chExt cx="2553052" cy="3251696"/>
              </a:xfrm>
            </p:grpSpPr>
            <p:cxnSp>
              <p:nvCxnSpPr>
                <p:cNvPr id="6" name="Прямая соединительная линия 5"/>
                <p:cNvCxnSpPr/>
                <p:nvPr/>
              </p:nvCxnSpPr>
              <p:spPr>
                <a:xfrm>
                  <a:off x="1629744" y="784673"/>
                  <a:ext cx="1318843" cy="29469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395535" y="479894"/>
                  <a:ext cx="2546893" cy="295275"/>
                </a:xfrm>
                <a:prstGeom prst="rect">
                  <a:avLst/>
                </a:prstGeom>
              </p:spPr>
            </p:pic>
            <p:cxnSp>
              <p:nvCxnSpPr>
                <p:cNvPr id="9" name="Прямая соединительная линия 8"/>
                <p:cNvCxnSpPr/>
                <p:nvPr/>
              </p:nvCxnSpPr>
              <p:spPr>
                <a:xfrm>
                  <a:off x="395535" y="771550"/>
                  <a:ext cx="25468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Овал 10"/>
              <p:cNvSpPr/>
              <p:nvPr/>
            </p:nvSpPr>
            <p:spPr>
              <a:xfrm>
                <a:off x="2843808" y="3632025"/>
                <a:ext cx="288032" cy="288032"/>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11270" name="Прямая со стрелкой 11269"/>
          <p:cNvCxnSpPr/>
          <p:nvPr/>
        </p:nvCxnSpPr>
        <p:spPr>
          <a:xfrm flipH="1" flipV="1">
            <a:off x="2481822" y="2859782"/>
            <a:ext cx="361986" cy="839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6830" y="2759075"/>
            <a:ext cx="192658" cy="30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242" y="4167646"/>
            <a:ext cx="200636" cy="28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1" name="Прямоугольник 11280"/>
          <p:cNvSpPr/>
          <p:nvPr/>
        </p:nvSpPr>
        <p:spPr>
          <a:xfrm>
            <a:off x="3004123" y="411510"/>
            <a:ext cx="6032373" cy="3139321"/>
          </a:xfrm>
          <a:prstGeom prst="rect">
            <a:avLst/>
          </a:prstGeom>
        </p:spPr>
        <p:txBody>
          <a:bodyPr wrap="square">
            <a:spAutoFit/>
          </a:bodyPr>
          <a:lstStyle/>
          <a:p>
            <a:pPr algn="just"/>
            <a:r>
              <a:rPr lang="ru-RU" b="1" i="0" u="none" strike="noStrike" dirty="0" smtClean="0">
                <a:solidFill>
                  <a:srgbClr val="000000"/>
                </a:solidFill>
                <a:latin typeface="Courier New"/>
              </a:rPr>
              <a:t>1. </a:t>
            </a:r>
            <a:r>
              <a:rPr lang="ru-RU" b="0" i="0" u="none" strike="noStrike" dirty="0" smtClean="0">
                <a:solidFill>
                  <a:srgbClr val="000000"/>
                </a:solidFill>
                <a:latin typeface="Courier New"/>
              </a:rPr>
              <a:t>Колеблющийся шарик на нити можно считать математическим маятником. Первоначально, когда шарик не заряжен, электрическое поле пластины не оказывает влияния на колебательное движение, колебания происходят только за счёт периодически изменяющейся касательной составляющей силы тяжести. Поэтому циклическая частота свободных колебаний зависит только от длины нити </a:t>
            </a:r>
            <a:r>
              <a:rPr lang="en-US" b="0" i="0" u="none" strike="noStrike" dirty="0" smtClean="0">
                <a:solidFill>
                  <a:srgbClr val="000000"/>
                </a:solidFill>
                <a:latin typeface="Courier New"/>
              </a:rPr>
              <a:t> </a:t>
            </a:r>
            <a:r>
              <a:rPr lang="en-US" dirty="0">
                <a:solidFill>
                  <a:srgbClr val="000000"/>
                </a:solidFill>
                <a:latin typeface="Courier New"/>
              </a:rPr>
              <a:t>L</a:t>
            </a:r>
            <a:r>
              <a:rPr lang="ru-RU" b="0" i="0" u="none" strike="noStrike" dirty="0" smtClean="0">
                <a:solidFill>
                  <a:srgbClr val="000000"/>
                </a:solidFill>
                <a:latin typeface="Courier New"/>
              </a:rPr>
              <a:t> и ускорения свободного падения </a:t>
            </a:r>
            <a:r>
              <a:rPr lang="en-US" b="0" i="0" u="none" strike="noStrike" dirty="0" smtClean="0">
                <a:solidFill>
                  <a:srgbClr val="000000"/>
                </a:solidFill>
                <a:latin typeface="Courier New"/>
              </a:rPr>
              <a:t>g:</a:t>
            </a:r>
            <a:endParaRPr lang="ru-RU" b="0" i="0" u="none" strike="noStrike" dirty="0" smtClean="0">
              <a:solidFill>
                <a:srgbClr val="000000"/>
              </a:solidFill>
              <a:latin typeface="Courier New"/>
            </a:endParaRPr>
          </a:p>
        </p:txBody>
      </p:sp>
      <mc:AlternateContent xmlns:mc="http://schemas.openxmlformats.org/markup-compatibility/2006" xmlns:a14="http://schemas.microsoft.com/office/drawing/2010/main">
        <mc:Choice Requires="a14">
          <p:sp>
            <p:nvSpPr>
              <p:cNvPr id="11282" name="TextBox 11281"/>
              <p:cNvSpPr txBox="1"/>
              <p:nvPr/>
            </p:nvSpPr>
            <p:spPr>
              <a:xfrm>
                <a:off x="5580112" y="3511788"/>
                <a:ext cx="1225335"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ru-RU" i="1" smtClean="0">
                              <a:latin typeface="Cambria Math"/>
                              <a:ea typeface="Cambria Math"/>
                            </a:rPr>
                            <m:t>𝜔</m:t>
                          </m:r>
                        </m:e>
                        <m:sub>
                          <m:r>
                            <a:rPr lang="en-US" b="0" i="1" smtClean="0">
                              <a:latin typeface="Cambria Math"/>
                            </a:rPr>
                            <m:t>1</m:t>
                          </m:r>
                        </m:sub>
                      </m:sSub>
                      <m:r>
                        <a:rPr lang="en-US" b="0" i="1" smtClean="0">
                          <a:latin typeface="Cambria Math"/>
                        </a:rPr>
                        <m:t>=</m:t>
                      </m:r>
                      <m:rad>
                        <m:radPr>
                          <m:degHide m:val="on"/>
                          <m:ctrlPr>
                            <a:rPr lang="en-US" b="0" i="1" smtClean="0">
                              <a:latin typeface="Cambria Math"/>
                            </a:rPr>
                          </m:ctrlPr>
                        </m:radPr>
                        <m:deg/>
                        <m:e>
                          <m:f>
                            <m:fPr>
                              <m:ctrlPr>
                                <a:rPr lang="en-US" b="0" i="1" smtClean="0">
                                  <a:latin typeface="Cambria Math"/>
                                </a:rPr>
                              </m:ctrlPr>
                            </m:fPr>
                            <m:num>
                              <m:r>
                                <a:rPr lang="en-US" b="0" i="1" smtClean="0">
                                  <a:latin typeface="Cambria Math"/>
                                </a:rPr>
                                <m:t>𝑔</m:t>
                              </m:r>
                            </m:num>
                            <m:den>
                              <m:r>
                                <a:rPr lang="en-US" b="0" i="1" smtClean="0">
                                  <a:latin typeface="Cambria Math"/>
                                </a:rPr>
                                <m:t>𝐿</m:t>
                              </m:r>
                            </m:den>
                          </m:f>
                        </m:e>
                      </m:rad>
                      <m:r>
                        <a:rPr lang="en-US" b="0" i="1" smtClean="0">
                          <a:latin typeface="Cambria Math"/>
                        </a:rPr>
                        <m:t>;</m:t>
                      </m:r>
                    </m:oMath>
                  </m:oMathPara>
                </a14:m>
                <a:endParaRPr lang="ru-RU" dirty="0"/>
              </a:p>
            </p:txBody>
          </p:sp>
        </mc:Choice>
        <mc:Fallback xmlns="">
          <p:sp>
            <p:nvSpPr>
              <p:cNvPr id="11282" name="TextBox 11281"/>
              <p:cNvSpPr txBox="1">
                <a:spLocks noRot="1" noChangeAspect="1" noMove="1" noResize="1" noEditPoints="1" noAdjustHandles="1" noChangeArrowheads="1" noChangeShapeType="1" noTextEdit="1"/>
              </p:cNvSpPr>
              <p:nvPr/>
            </p:nvSpPr>
            <p:spPr>
              <a:xfrm>
                <a:off x="5580112" y="3511788"/>
                <a:ext cx="1225335" cy="656013"/>
              </a:xfrm>
              <a:prstGeom prst="rect">
                <a:avLst/>
              </a:prstGeom>
              <a:blipFill rotWithShape="1">
                <a:blip r:embed="rId9"/>
                <a:stretch>
                  <a:fillRect/>
                </a:stretch>
              </a:blipFill>
            </p:spPr>
            <p:txBody>
              <a:bodyPr/>
              <a:lstStyle/>
              <a:p>
                <a:r>
                  <a:rPr lang="ru-RU">
                    <a:noFill/>
                  </a:rPr>
                  <a:t> </a:t>
                </a:r>
              </a:p>
            </p:txBody>
          </p:sp>
        </mc:Fallback>
      </mc:AlternateContent>
      <p:sp>
        <p:nvSpPr>
          <p:cNvPr id="52" name="Плюс 51"/>
          <p:cNvSpPr/>
          <p:nvPr/>
        </p:nvSpPr>
        <p:spPr>
          <a:xfrm>
            <a:off x="2797228" y="3699682"/>
            <a:ext cx="217032" cy="216024"/>
          </a:xfrm>
          <a:prstGeom prst="mathPlus">
            <a:avLst>
              <a:gd name="adj1" fmla="val 146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47487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724971"/>
            <a:ext cx="500094" cy="28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Дуга 21"/>
          <p:cNvSpPr/>
          <p:nvPr/>
        </p:nvSpPr>
        <p:spPr>
          <a:xfrm rot="5400000">
            <a:off x="1153344" y="2245990"/>
            <a:ext cx="1224136" cy="2595736"/>
          </a:xfrm>
          <a:prstGeom prst="arc">
            <a:avLst>
              <a:gd name="adj1" fmla="val 17061212"/>
              <a:gd name="adj2" fmla="val 4575208"/>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cxnSp>
        <p:nvCxnSpPr>
          <p:cNvPr id="14" name="Прямая соединительная линия 13"/>
          <p:cNvCxnSpPr/>
          <p:nvPr/>
        </p:nvCxnSpPr>
        <p:spPr>
          <a:xfrm>
            <a:off x="1563025" y="776961"/>
            <a:ext cx="105956" cy="3378965"/>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24965" y="4011910"/>
            <a:ext cx="288032" cy="288032"/>
          </a:xfrm>
          <a:prstGeom prst="ellipse">
            <a:avLst/>
          </a:prstGeom>
          <a:solidFill>
            <a:schemeClr val="bg2">
              <a:lumMod val="7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единительная линия 17"/>
          <p:cNvCxnSpPr/>
          <p:nvPr/>
        </p:nvCxnSpPr>
        <p:spPr>
          <a:xfrm flipH="1">
            <a:off x="611560" y="776961"/>
            <a:ext cx="936104" cy="3024556"/>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467544" y="3722422"/>
            <a:ext cx="288032" cy="288032"/>
          </a:xfrm>
          <a:prstGeom prst="ellipse">
            <a:avLst/>
          </a:prstGeom>
          <a:solidFill>
            <a:schemeClr val="bg2">
              <a:lumMod val="7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 стрелкой 24"/>
          <p:cNvCxnSpPr/>
          <p:nvPr/>
        </p:nvCxnSpPr>
        <p:spPr>
          <a:xfrm>
            <a:off x="395535" y="1131590"/>
            <a:ext cx="0" cy="345638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827584" y="1141553"/>
            <a:ext cx="0" cy="34464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1259632" y="1131590"/>
            <a:ext cx="0" cy="345638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323528" y="4659982"/>
            <a:ext cx="273975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  -  -  -  -  -  -  -  -  -  -  -  -  -</a:t>
            </a:r>
            <a:endParaRPr lang="ru-RU"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123" y="4010454"/>
            <a:ext cx="320392" cy="2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123" y="4303214"/>
            <a:ext cx="243458" cy="30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64" name="Группа 11263"/>
          <p:cNvGrpSpPr/>
          <p:nvPr/>
        </p:nvGrpSpPr>
        <p:grpSpPr>
          <a:xfrm>
            <a:off x="313455" y="505370"/>
            <a:ext cx="2736305" cy="4102449"/>
            <a:chOff x="395535" y="479894"/>
            <a:chExt cx="2736305" cy="4102449"/>
          </a:xfrm>
        </p:grpSpPr>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766" y="3795886"/>
              <a:ext cx="144115" cy="78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Группа 11"/>
            <p:cNvGrpSpPr/>
            <p:nvPr/>
          </p:nvGrpSpPr>
          <p:grpSpPr>
            <a:xfrm>
              <a:off x="395535" y="479894"/>
              <a:ext cx="2736305" cy="3440163"/>
              <a:chOff x="395535" y="479894"/>
              <a:chExt cx="2736305" cy="3440163"/>
            </a:xfrm>
          </p:grpSpPr>
          <p:grpSp>
            <p:nvGrpSpPr>
              <p:cNvPr id="10" name="Группа 9"/>
              <p:cNvGrpSpPr/>
              <p:nvPr/>
            </p:nvGrpSpPr>
            <p:grpSpPr>
              <a:xfrm>
                <a:off x="395535" y="479894"/>
                <a:ext cx="2553052" cy="3251696"/>
                <a:chOff x="395535" y="479894"/>
                <a:chExt cx="2553052" cy="3251696"/>
              </a:xfrm>
            </p:grpSpPr>
            <p:cxnSp>
              <p:nvCxnSpPr>
                <p:cNvPr id="6" name="Прямая соединительная линия 5"/>
                <p:cNvCxnSpPr/>
                <p:nvPr/>
              </p:nvCxnSpPr>
              <p:spPr>
                <a:xfrm>
                  <a:off x="1629744" y="784673"/>
                  <a:ext cx="1318843" cy="29469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395535" y="479894"/>
                  <a:ext cx="2546893" cy="295275"/>
                </a:xfrm>
                <a:prstGeom prst="rect">
                  <a:avLst/>
                </a:prstGeom>
              </p:spPr>
            </p:pic>
            <p:cxnSp>
              <p:nvCxnSpPr>
                <p:cNvPr id="9" name="Прямая соединительная линия 8"/>
                <p:cNvCxnSpPr/>
                <p:nvPr/>
              </p:nvCxnSpPr>
              <p:spPr>
                <a:xfrm>
                  <a:off x="395535" y="771550"/>
                  <a:ext cx="25468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Овал 10"/>
              <p:cNvSpPr/>
              <p:nvPr/>
            </p:nvSpPr>
            <p:spPr>
              <a:xfrm>
                <a:off x="2843808" y="3632025"/>
                <a:ext cx="288032" cy="288032"/>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11270" name="Прямая со стрелкой 11269"/>
          <p:cNvCxnSpPr/>
          <p:nvPr/>
        </p:nvCxnSpPr>
        <p:spPr>
          <a:xfrm flipH="1" flipV="1">
            <a:off x="2481822" y="2859782"/>
            <a:ext cx="361986" cy="839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6830" y="2759075"/>
            <a:ext cx="192658" cy="30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242" y="4167646"/>
            <a:ext cx="200636" cy="28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Прямоугольник 28"/>
              <p:cNvSpPr/>
              <p:nvPr/>
            </p:nvSpPr>
            <p:spPr>
              <a:xfrm>
                <a:off x="3087144" y="505369"/>
                <a:ext cx="5877344" cy="2644635"/>
              </a:xfrm>
              <a:prstGeom prst="rect">
                <a:avLst/>
              </a:prstGeom>
            </p:spPr>
            <p:txBody>
              <a:bodyPr wrap="square">
                <a:spAutoFit/>
              </a:bodyPr>
              <a:lstStyle/>
              <a:p>
                <a:pPr algn="just"/>
                <a:r>
                  <a:rPr lang="ru-RU" b="1" i="0" u="none" strike="noStrike" dirty="0" smtClean="0">
                    <a:solidFill>
                      <a:srgbClr val="000000"/>
                    </a:solidFill>
                    <a:latin typeface="Courier New"/>
                  </a:rPr>
                  <a:t>2. </a:t>
                </a:r>
                <a:r>
                  <a:rPr lang="ru-RU" b="0" i="0" u="none" strike="noStrike" dirty="0" smtClean="0">
                    <a:solidFill>
                      <a:srgbClr val="000000"/>
                    </a:solidFill>
                    <a:latin typeface="Courier New"/>
                  </a:rPr>
                  <a:t>Протяжённая равномерно заряженная пластина создаёт однородное электрическое поле с напряжённостью</a:t>
                </a:r>
                <a:r>
                  <a:rPr lang="en-US" b="0" i="0" u="none" strike="noStrike" dirty="0" smtClean="0">
                    <a:solidFill>
                      <a:srgbClr val="000000"/>
                    </a:solidFill>
                    <a:latin typeface="Courier New"/>
                  </a:rPr>
                  <a:t> </a:t>
                </a:r>
                <a14:m>
                  <m:oMath xmlns:m="http://schemas.openxmlformats.org/officeDocument/2006/math">
                    <m:acc>
                      <m:accPr>
                        <m:chr m:val="⃗"/>
                        <m:ctrlPr>
                          <a:rPr lang="en-US" b="0" i="1" u="none" strike="noStrike" smtClean="0">
                            <a:solidFill>
                              <a:srgbClr val="000000"/>
                            </a:solidFill>
                            <a:latin typeface="Cambria Math"/>
                          </a:rPr>
                        </m:ctrlPr>
                      </m:accPr>
                      <m:e>
                        <m:r>
                          <a:rPr lang="en-US" b="0" i="1" u="none" strike="noStrike" smtClean="0">
                            <a:solidFill>
                              <a:srgbClr val="000000"/>
                            </a:solidFill>
                            <a:latin typeface="Cambria Math"/>
                          </a:rPr>
                          <m:t>𝐸</m:t>
                        </m:r>
                      </m:e>
                    </m:acc>
                  </m:oMath>
                </a14:m>
                <a:r>
                  <a:rPr lang="ru-RU" b="0" i="0" u="none" strike="noStrike" dirty="0" smtClean="0">
                    <a:solidFill>
                      <a:srgbClr val="000000"/>
                    </a:solidFill>
                    <a:latin typeface="Courier New"/>
                  </a:rPr>
                  <a:t>. Если шарику сообщить положительный заряд, то со стороны электрического поля пластины на него начнёт действовать постоянная сила Кулона, равная по модулю </a:t>
                </a:r>
                <a:r>
                  <a:rPr lang="en-US" b="0" i="0" u="none" strike="noStrike" dirty="0" smtClean="0">
                    <a:solidFill>
                      <a:srgbClr val="000000"/>
                    </a:solidFill>
                    <a:latin typeface="Courier New"/>
                  </a:rPr>
                  <a:t>F</a:t>
                </a:r>
                <a:r>
                  <a:rPr lang="en-US" b="0" i="0" u="none" strike="noStrike" baseline="-25000" dirty="0" smtClean="0">
                    <a:solidFill>
                      <a:srgbClr val="000000"/>
                    </a:solidFill>
                    <a:latin typeface="Courier New"/>
                  </a:rPr>
                  <a:t>K</a:t>
                </a:r>
                <a:r>
                  <a:rPr lang="en-US" dirty="0">
                    <a:solidFill>
                      <a:srgbClr val="000000"/>
                    </a:solidFill>
                    <a:latin typeface="Courier New"/>
                  </a:rPr>
                  <a:t> </a:t>
                </a:r>
                <a:r>
                  <a:rPr lang="ru-RU" b="0" i="0" u="none" strike="noStrike" dirty="0" smtClean="0">
                    <a:solidFill>
                      <a:srgbClr val="000000"/>
                    </a:solidFill>
                    <a:latin typeface="Courier New"/>
                  </a:rPr>
                  <a:t>= </a:t>
                </a:r>
                <a:r>
                  <a:rPr lang="en-US" b="0" i="0" u="none" strike="noStrike" dirty="0" err="1" smtClean="0">
                    <a:solidFill>
                      <a:srgbClr val="000000"/>
                    </a:solidFill>
                    <a:latin typeface="Courier New"/>
                  </a:rPr>
                  <a:t>Eq</a:t>
                </a:r>
                <a:r>
                  <a:rPr lang="en-US" b="0" i="0" u="none" strike="noStrike" dirty="0" smtClean="0">
                    <a:solidFill>
                      <a:srgbClr val="000000"/>
                    </a:solidFill>
                    <a:latin typeface="Courier New"/>
                  </a:rPr>
                  <a:t> </a:t>
                </a:r>
                <a:r>
                  <a:rPr lang="ru-RU" b="0" i="0" u="none" strike="noStrike" dirty="0" smtClean="0">
                    <a:solidFill>
                      <a:srgbClr val="000000"/>
                    </a:solidFill>
                    <a:latin typeface="Courier New"/>
                  </a:rPr>
                  <a:t>и направленная вертикально вниз (см. рисунок).</a:t>
                </a:r>
              </a:p>
            </p:txBody>
          </p:sp>
        </mc:Choice>
        <mc:Fallback xmlns="">
          <p:sp>
            <p:nvSpPr>
              <p:cNvPr id="29" name="Прямоугольник 28"/>
              <p:cNvSpPr>
                <a:spLocks noRot="1" noChangeAspect="1" noMove="1" noResize="1" noEditPoints="1" noAdjustHandles="1" noChangeArrowheads="1" noChangeShapeType="1" noTextEdit="1"/>
              </p:cNvSpPr>
              <p:nvPr/>
            </p:nvSpPr>
            <p:spPr>
              <a:xfrm>
                <a:off x="3087144" y="505369"/>
                <a:ext cx="5877344" cy="2644635"/>
              </a:xfrm>
              <a:prstGeom prst="rect">
                <a:avLst/>
              </a:prstGeom>
              <a:blipFill rotWithShape="1">
                <a:blip r:embed="rId9"/>
                <a:stretch>
                  <a:fillRect l="-829" t="-1152" r="-829" b="-1843"/>
                </a:stretch>
              </a:blipFill>
            </p:spPr>
            <p:txBody>
              <a:bodyPr/>
              <a:lstStyle/>
              <a:p>
                <a:r>
                  <a:rPr lang="ru-RU">
                    <a:noFill/>
                  </a:rPr>
                  <a:t> </a:t>
                </a:r>
              </a:p>
            </p:txBody>
          </p:sp>
        </mc:Fallback>
      </mc:AlternateContent>
      <p:sp>
        <p:nvSpPr>
          <p:cNvPr id="30" name="Плюс 29"/>
          <p:cNvSpPr/>
          <p:nvPr/>
        </p:nvSpPr>
        <p:spPr>
          <a:xfrm>
            <a:off x="2794112" y="3699682"/>
            <a:ext cx="217032" cy="216024"/>
          </a:xfrm>
          <a:prstGeom prst="mathPlus">
            <a:avLst>
              <a:gd name="adj1" fmla="val 146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6761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724971"/>
            <a:ext cx="500094" cy="28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Дуга 21"/>
          <p:cNvSpPr/>
          <p:nvPr/>
        </p:nvSpPr>
        <p:spPr>
          <a:xfrm rot="5400000">
            <a:off x="1153344" y="2245990"/>
            <a:ext cx="1224136" cy="2595736"/>
          </a:xfrm>
          <a:prstGeom prst="arc">
            <a:avLst>
              <a:gd name="adj1" fmla="val 17061212"/>
              <a:gd name="adj2" fmla="val 4575208"/>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cxnSp>
        <p:nvCxnSpPr>
          <p:cNvPr id="14" name="Прямая соединительная линия 13"/>
          <p:cNvCxnSpPr/>
          <p:nvPr/>
        </p:nvCxnSpPr>
        <p:spPr>
          <a:xfrm>
            <a:off x="1563025" y="776961"/>
            <a:ext cx="105956" cy="3378965"/>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24965" y="4011910"/>
            <a:ext cx="288032" cy="288032"/>
          </a:xfrm>
          <a:prstGeom prst="ellipse">
            <a:avLst/>
          </a:prstGeom>
          <a:solidFill>
            <a:schemeClr val="bg2">
              <a:lumMod val="7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единительная линия 17"/>
          <p:cNvCxnSpPr/>
          <p:nvPr/>
        </p:nvCxnSpPr>
        <p:spPr>
          <a:xfrm flipH="1">
            <a:off x="611560" y="776961"/>
            <a:ext cx="936104" cy="3024556"/>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467544" y="3722422"/>
            <a:ext cx="288032" cy="288032"/>
          </a:xfrm>
          <a:prstGeom prst="ellipse">
            <a:avLst/>
          </a:prstGeom>
          <a:solidFill>
            <a:schemeClr val="bg2">
              <a:lumMod val="7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 стрелкой 24"/>
          <p:cNvCxnSpPr/>
          <p:nvPr/>
        </p:nvCxnSpPr>
        <p:spPr>
          <a:xfrm>
            <a:off x="395535" y="1131590"/>
            <a:ext cx="0" cy="345638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827584" y="1141553"/>
            <a:ext cx="0" cy="34464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1259632" y="1131590"/>
            <a:ext cx="0" cy="345638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323528" y="4659982"/>
            <a:ext cx="273975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  -  -  -  -  -  -  -  -  -  -  -  -  -</a:t>
            </a:r>
            <a:endParaRPr lang="ru-RU"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123" y="4010454"/>
            <a:ext cx="320392" cy="2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123" y="4303214"/>
            <a:ext cx="243458" cy="30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64" name="Группа 11263"/>
          <p:cNvGrpSpPr/>
          <p:nvPr/>
        </p:nvGrpSpPr>
        <p:grpSpPr>
          <a:xfrm>
            <a:off x="313455" y="505370"/>
            <a:ext cx="2736305" cy="4102449"/>
            <a:chOff x="395535" y="479894"/>
            <a:chExt cx="2736305" cy="4102449"/>
          </a:xfrm>
        </p:grpSpPr>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766" y="3795886"/>
              <a:ext cx="144115" cy="78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Группа 11"/>
            <p:cNvGrpSpPr/>
            <p:nvPr/>
          </p:nvGrpSpPr>
          <p:grpSpPr>
            <a:xfrm>
              <a:off x="395535" y="479894"/>
              <a:ext cx="2736305" cy="3440163"/>
              <a:chOff x="395535" y="479894"/>
              <a:chExt cx="2736305" cy="3440163"/>
            </a:xfrm>
          </p:grpSpPr>
          <p:grpSp>
            <p:nvGrpSpPr>
              <p:cNvPr id="10" name="Группа 9"/>
              <p:cNvGrpSpPr/>
              <p:nvPr/>
            </p:nvGrpSpPr>
            <p:grpSpPr>
              <a:xfrm>
                <a:off x="395535" y="479894"/>
                <a:ext cx="2553052" cy="3251696"/>
                <a:chOff x="395535" y="479894"/>
                <a:chExt cx="2553052" cy="3251696"/>
              </a:xfrm>
            </p:grpSpPr>
            <p:cxnSp>
              <p:nvCxnSpPr>
                <p:cNvPr id="6" name="Прямая соединительная линия 5"/>
                <p:cNvCxnSpPr/>
                <p:nvPr/>
              </p:nvCxnSpPr>
              <p:spPr>
                <a:xfrm>
                  <a:off x="1629744" y="784673"/>
                  <a:ext cx="1318843" cy="29469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395535" y="479894"/>
                  <a:ext cx="2546893" cy="295275"/>
                </a:xfrm>
                <a:prstGeom prst="rect">
                  <a:avLst/>
                </a:prstGeom>
              </p:spPr>
            </p:pic>
            <p:cxnSp>
              <p:nvCxnSpPr>
                <p:cNvPr id="9" name="Прямая соединительная линия 8"/>
                <p:cNvCxnSpPr/>
                <p:nvPr/>
              </p:nvCxnSpPr>
              <p:spPr>
                <a:xfrm>
                  <a:off x="395535" y="771550"/>
                  <a:ext cx="25468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Овал 10"/>
              <p:cNvSpPr/>
              <p:nvPr/>
            </p:nvSpPr>
            <p:spPr>
              <a:xfrm>
                <a:off x="2843808" y="3632025"/>
                <a:ext cx="288032" cy="288032"/>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11270" name="Прямая со стрелкой 11269"/>
          <p:cNvCxnSpPr/>
          <p:nvPr/>
        </p:nvCxnSpPr>
        <p:spPr>
          <a:xfrm flipH="1" flipV="1">
            <a:off x="2481822" y="2859782"/>
            <a:ext cx="361986" cy="839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6830" y="2759075"/>
            <a:ext cx="192658" cy="30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242" y="4167646"/>
            <a:ext cx="200636" cy="28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977800" y="493976"/>
            <a:ext cx="6058695" cy="3139321"/>
          </a:xfrm>
          <a:prstGeom prst="rect">
            <a:avLst/>
          </a:prstGeom>
        </p:spPr>
        <p:txBody>
          <a:bodyPr wrap="square">
            <a:spAutoFit/>
          </a:bodyPr>
          <a:lstStyle/>
          <a:p>
            <a:pPr algn="just"/>
            <a:r>
              <a:rPr lang="ru-RU" b="1" i="0" u="none" strike="noStrike" dirty="0" smtClean="0">
                <a:solidFill>
                  <a:srgbClr val="000000"/>
                </a:solidFill>
                <a:latin typeface="Courier New"/>
              </a:rPr>
              <a:t>3.</a:t>
            </a:r>
            <a:r>
              <a:rPr lang="ru-RU" b="0" i="0" u="none" strike="noStrike" dirty="0" smtClean="0">
                <a:solidFill>
                  <a:srgbClr val="000000"/>
                </a:solidFill>
                <a:latin typeface="Courier New"/>
              </a:rPr>
              <a:t>	В этом случае равнодействующая сил тяжести и Кулона, которая определяет циклическую частоту свободных колебаний маятника, равна по модулю </a:t>
            </a:r>
            <a:r>
              <a:rPr lang="en-US" b="1" i="0" u="none" strike="noStrike" dirty="0" smtClean="0">
                <a:solidFill>
                  <a:srgbClr val="000000"/>
                </a:solidFill>
                <a:latin typeface="Courier New"/>
              </a:rPr>
              <a:t>mg </a:t>
            </a:r>
            <a:r>
              <a:rPr lang="ru-RU" b="1" i="0" u="none" strike="noStrike" dirty="0" smtClean="0">
                <a:solidFill>
                  <a:srgbClr val="000000"/>
                </a:solidFill>
                <a:latin typeface="Courier New"/>
              </a:rPr>
              <a:t>+ </a:t>
            </a:r>
            <a:r>
              <a:rPr lang="en-US" b="1" i="0" u="none" strike="noStrike" dirty="0" err="1" smtClean="0">
                <a:solidFill>
                  <a:srgbClr val="000000"/>
                </a:solidFill>
                <a:latin typeface="Courier New"/>
              </a:rPr>
              <a:t>qE</a:t>
            </a:r>
            <a:r>
              <a:rPr lang="en-US" b="1" i="0" u="none" strike="noStrike" dirty="0" smtClean="0">
                <a:solidFill>
                  <a:srgbClr val="000000"/>
                </a:solidFill>
                <a:latin typeface="Courier New"/>
              </a:rPr>
              <a:t> </a:t>
            </a:r>
            <a:r>
              <a:rPr lang="ru-RU" b="1" i="0" u="none" strike="noStrike" dirty="0" smtClean="0">
                <a:solidFill>
                  <a:srgbClr val="000000"/>
                </a:solidFill>
                <a:latin typeface="Courier New"/>
              </a:rPr>
              <a:t>&gt; </a:t>
            </a:r>
            <a:r>
              <a:rPr lang="en-US" b="1" i="0" u="none" strike="noStrike" dirty="0" smtClean="0">
                <a:solidFill>
                  <a:srgbClr val="000000"/>
                </a:solidFill>
                <a:latin typeface="Courier New"/>
              </a:rPr>
              <a:t>mg</a:t>
            </a:r>
            <a:r>
              <a:rPr lang="en-US" b="0" i="0" u="none" strike="noStrike" dirty="0" smtClean="0">
                <a:solidFill>
                  <a:srgbClr val="000000"/>
                </a:solidFill>
                <a:latin typeface="Courier New"/>
              </a:rPr>
              <a:t>. </a:t>
            </a:r>
            <a:r>
              <a:rPr lang="ru-RU" b="0" i="0" u="none" strike="noStrike" dirty="0" smtClean="0">
                <a:solidFill>
                  <a:srgbClr val="000000"/>
                </a:solidFill>
                <a:latin typeface="Courier New"/>
              </a:rPr>
              <a:t>Сила, возвращающая шарик в положение равновесия (касательная к траектории движения составляющая силы </a:t>
            </a:r>
            <a:r>
              <a:rPr lang="en-US" b="0" i="0" u="none" strike="noStrike" dirty="0" smtClean="0">
                <a:solidFill>
                  <a:srgbClr val="000000"/>
                </a:solidFill>
                <a:latin typeface="Courier New"/>
              </a:rPr>
              <a:t>mg </a:t>
            </a:r>
            <a:r>
              <a:rPr lang="ru-RU" b="0" i="0" u="none" strike="noStrike" dirty="0" smtClean="0">
                <a:solidFill>
                  <a:srgbClr val="000000"/>
                </a:solidFill>
                <a:latin typeface="Courier New"/>
              </a:rPr>
              <a:t>+ </a:t>
            </a:r>
            <a:r>
              <a:rPr lang="en-US" b="0" i="0" u="none" strike="noStrike" dirty="0" err="1" smtClean="0">
                <a:solidFill>
                  <a:srgbClr val="000000"/>
                </a:solidFill>
                <a:latin typeface="Courier New"/>
              </a:rPr>
              <a:t>qE</a:t>
            </a:r>
            <a:r>
              <a:rPr lang="en-US" b="0" i="0" u="none" strike="noStrike" dirty="0" smtClean="0">
                <a:solidFill>
                  <a:srgbClr val="000000"/>
                </a:solidFill>
                <a:latin typeface="Courier New"/>
              </a:rPr>
              <a:t>), </a:t>
            </a:r>
            <a:r>
              <a:rPr lang="ru-RU" b="0" i="0" u="none" strike="noStrike" dirty="0" smtClean="0">
                <a:solidFill>
                  <a:srgbClr val="000000"/>
                </a:solidFill>
                <a:latin typeface="Courier New"/>
              </a:rPr>
              <a:t>увеличится, шарик будет быстрее возвращаться к положению равновесия, а значит, циклическая частота свободных колебаний маятника увеличится:</a:t>
            </a:r>
          </a:p>
        </p:txBody>
      </p:sp>
      <mc:AlternateContent xmlns:mc="http://schemas.openxmlformats.org/markup-compatibility/2006" xmlns:a14="http://schemas.microsoft.com/office/drawing/2010/main">
        <mc:Choice Requires="a14">
          <p:sp>
            <p:nvSpPr>
              <p:cNvPr id="5" name="TextBox 4"/>
              <p:cNvSpPr txBox="1"/>
              <p:nvPr/>
            </p:nvSpPr>
            <p:spPr>
              <a:xfrm>
                <a:off x="3923928" y="3641761"/>
                <a:ext cx="4469365" cy="10016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000" i="1" smtClean="0">
                              <a:latin typeface="Cambria Math"/>
                            </a:rPr>
                          </m:ctrlPr>
                        </m:sSubPr>
                        <m:e>
                          <m:r>
                            <a:rPr lang="ru-RU" sz="2000" i="1" smtClean="0">
                              <a:latin typeface="Cambria Math"/>
                              <a:ea typeface="Cambria Math"/>
                            </a:rPr>
                            <m:t>𝜔</m:t>
                          </m:r>
                        </m:e>
                        <m:sub>
                          <m:r>
                            <a:rPr lang="en-US" sz="2000" b="0" i="1" smtClean="0">
                              <a:latin typeface="Cambria Math"/>
                            </a:rPr>
                            <m:t>2</m:t>
                          </m:r>
                        </m:sub>
                      </m:sSub>
                      <m:r>
                        <a:rPr lang="en-US" sz="2000" b="0" i="1" smtClean="0">
                          <a:latin typeface="Cambria Math"/>
                        </a:rPr>
                        <m:t>=</m:t>
                      </m:r>
                      <m:rad>
                        <m:radPr>
                          <m:degHide m:val="on"/>
                          <m:ctrlPr>
                            <a:rPr lang="en-US" sz="2000" b="0" i="1" smtClean="0">
                              <a:latin typeface="Cambria Math"/>
                            </a:rPr>
                          </m:ctrlPr>
                        </m:radPr>
                        <m:deg/>
                        <m:e>
                          <m:f>
                            <m:fPr>
                              <m:ctrlPr>
                                <a:rPr lang="en-US" sz="2000" b="0" i="1" smtClean="0">
                                  <a:latin typeface="Cambria Math"/>
                                </a:rPr>
                              </m:ctrlPr>
                            </m:fPr>
                            <m:num>
                              <m:r>
                                <a:rPr lang="en-US" sz="2000" b="0" i="1" smtClean="0">
                                  <a:latin typeface="Cambria Math"/>
                                </a:rPr>
                                <m:t>𝑎</m:t>
                              </m:r>
                            </m:num>
                            <m:den>
                              <m:r>
                                <a:rPr lang="en-US" sz="2000" b="0" i="1" smtClean="0">
                                  <a:latin typeface="Cambria Math"/>
                                </a:rPr>
                                <m:t>𝐿</m:t>
                              </m:r>
                            </m:den>
                          </m:f>
                        </m:e>
                      </m:rad>
                      <m:r>
                        <a:rPr lang="en-US" sz="2000" b="0" i="1" smtClean="0">
                          <a:latin typeface="Cambria Math"/>
                        </a:rPr>
                        <m:t>=</m:t>
                      </m:r>
                      <m:rad>
                        <m:radPr>
                          <m:degHide m:val="on"/>
                          <m:ctrlPr>
                            <a:rPr lang="en-US" sz="2000" b="0" i="1" smtClean="0">
                              <a:latin typeface="Cambria Math"/>
                            </a:rPr>
                          </m:ctrlPr>
                        </m:radPr>
                        <m:deg/>
                        <m:e>
                          <m:f>
                            <m:fPr>
                              <m:ctrlPr>
                                <a:rPr lang="en-US" sz="2000" b="0" i="1" smtClean="0">
                                  <a:latin typeface="Cambria Math"/>
                                </a:rPr>
                              </m:ctrlPr>
                            </m:fPr>
                            <m:num>
                              <m:r>
                                <a:rPr lang="en-US" sz="2000" b="0" i="1" smtClean="0">
                                  <a:latin typeface="Cambria Math"/>
                                </a:rPr>
                                <m:t>𝑔</m:t>
                              </m:r>
                              <m:r>
                                <a:rPr lang="en-US" sz="2000" b="0" i="1" smtClean="0">
                                  <a:latin typeface="Cambria Math"/>
                                </a:rPr>
                                <m:t>+</m:t>
                              </m:r>
                              <m:f>
                                <m:fPr>
                                  <m:type m:val="lin"/>
                                  <m:ctrlPr>
                                    <a:rPr lang="en-US" sz="2000" b="0" i="1" smtClean="0">
                                      <a:latin typeface="Cambria Math"/>
                                    </a:rPr>
                                  </m:ctrlPr>
                                </m:fPr>
                                <m:num>
                                  <m:r>
                                    <a:rPr lang="en-US" sz="2000" b="0" i="1" smtClean="0">
                                      <a:latin typeface="Cambria Math"/>
                                    </a:rPr>
                                    <m:t>𝐸𝑞</m:t>
                                  </m:r>
                                </m:num>
                                <m:den>
                                  <m:r>
                                    <a:rPr lang="en-US" sz="2000" b="0" i="1" smtClean="0">
                                      <a:latin typeface="Cambria Math"/>
                                    </a:rPr>
                                    <m:t>𝑚</m:t>
                                  </m:r>
                                </m:den>
                              </m:f>
                            </m:num>
                            <m:den>
                              <m:r>
                                <a:rPr lang="en-US" sz="2000" b="0" i="1" smtClean="0">
                                  <a:latin typeface="Cambria Math"/>
                                </a:rPr>
                                <m:t>𝐿</m:t>
                              </m:r>
                            </m:den>
                          </m:f>
                        </m:e>
                      </m:rad>
                      <m:r>
                        <a:rPr lang="en-US" sz="2000" b="0" i="1" smtClean="0">
                          <a:latin typeface="Cambria Math"/>
                        </a:rPr>
                        <m:t>, </m:t>
                      </m:r>
                      <m:r>
                        <a:rPr lang="ru-RU" sz="2000" b="0" i="1" smtClean="0">
                          <a:latin typeface="Cambria Math"/>
                        </a:rPr>
                        <m:t>т.е. </m:t>
                      </m:r>
                      <m:sSub>
                        <m:sSubPr>
                          <m:ctrlPr>
                            <a:rPr lang="ru-RU" sz="2000" b="0" i="1" smtClean="0">
                              <a:latin typeface="Cambria Math"/>
                            </a:rPr>
                          </m:ctrlPr>
                        </m:sSubPr>
                        <m:e>
                          <m:r>
                            <a:rPr lang="ru-RU" sz="2000" b="0" i="1" smtClean="0">
                              <a:latin typeface="Cambria Math"/>
                              <a:ea typeface="Cambria Math"/>
                            </a:rPr>
                            <m:t>𝜔</m:t>
                          </m:r>
                        </m:e>
                        <m:sub>
                          <m:r>
                            <a:rPr lang="ru-RU" sz="2000" b="0" i="1" smtClean="0">
                              <a:latin typeface="Cambria Math"/>
                            </a:rPr>
                            <m:t>2</m:t>
                          </m:r>
                        </m:sub>
                      </m:sSub>
                      <m:r>
                        <a:rPr lang="en-US" sz="2000" b="0" i="1" smtClean="0">
                          <a:latin typeface="Cambria Math"/>
                        </a:rPr>
                        <m:t>&gt;</m:t>
                      </m:r>
                      <m:sSub>
                        <m:sSubPr>
                          <m:ctrlPr>
                            <a:rPr lang="en-US" sz="2000" b="0" i="1" smtClean="0">
                              <a:latin typeface="Cambria Math"/>
                            </a:rPr>
                          </m:ctrlPr>
                        </m:sSubPr>
                        <m:e>
                          <m:r>
                            <a:rPr lang="en-US" sz="2000" i="1">
                              <a:latin typeface="Cambria Math"/>
                              <a:ea typeface="Cambria Math"/>
                            </a:rPr>
                            <m:t>𝜔</m:t>
                          </m:r>
                        </m:e>
                        <m:sub>
                          <m:r>
                            <a:rPr lang="en-US" sz="2000" b="0" i="1" smtClean="0">
                              <a:latin typeface="Cambria Math"/>
                            </a:rPr>
                            <m:t>1</m:t>
                          </m:r>
                        </m:sub>
                      </m:sSub>
                      <m:r>
                        <a:rPr lang="en-US" sz="2000" b="0" i="1" smtClean="0">
                          <a:latin typeface="Cambria Math"/>
                        </a:rPr>
                        <m:t>.</m:t>
                      </m:r>
                    </m:oMath>
                  </m:oMathPara>
                </a14:m>
                <a:endParaRPr lang="ru-RU"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23928" y="3641761"/>
                <a:ext cx="4469365" cy="1001684"/>
              </a:xfrm>
              <a:prstGeom prst="rect">
                <a:avLst/>
              </a:prstGeom>
              <a:blipFill rotWithShape="1">
                <a:blip r:embed="rId9"/>
                <a:stretch>
                  <a:fillRect/>
                </a:stretch>
              </a:blipFill>
            </p:spPr>
            <p:txBody>
              <a:bodyPr/>
              <a:lstStyle/>
              <a:p>
                <a:r>
                  <a:rPr lang="ru-RU">
                    <a:noFill/>
                  </a:rPr>
                  <a:t> </a:t>
                </a:r>
              </a:p>
            </p:txBody>
          </p:sp>
        </mc:Fallback>
      </mc:AlternateContent>
      <p:sp>
        <p:nvSpPr>
          <p:cNvPr id="30" name="Плюс 29"/>
          <p:cNvSpPr/>
          <p:nvPr/>
        </p:nvSpPr>
        <p:spPr>
          <a:xfrm>
            <a:off x="2800835" y="3699682"/>
            <a:ext cx="217032" cy="216024"/>
          </a:xfrm>
          <a:prstGeom prst="mathPlus">
            <a:avLst>
              <a:gd name="adj1" fmla="val 146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00974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mc:AlternateContent xmlns:mc="http://schemas.openxmlformats.org/markup-compatibility/2006">
        <mc:Choice xmlns:a14="http://schemas.microsoft.com/office/drawing/2010/main" Requires="a14">
          <p:sp>
            <p:nvSpPr>
              <p:cNvPr id="3" name="Прямоугольник 2"/>
              <p:cNvSpPr/>
              <p:nvPr/>
            </p:nvSpPr>
            <p:spPr>
              <a:xfrm>
                <a:off x="251520" y="411510"/>
                <a:ext cx="6480720" cy="4306628"/>
              </a:xfrm>
              <a:prstGeom prst="rect">
                <a:avLst/>
              </a:prstGeom>
            </p:spPr>
            <p:txBody>
              <a:bodyPr wrap="square">
                <a:spAutoFit/>
              </a:bodyPr>
              <a:lstStyle/>
              <a:p>
                <a:pPr indent="719138" algn="just"/>
                <a:r>
                  <a:rPr lang="en-US" dirty="0" smtClean="0">
                    <a:solidFill>
                      <a:srgbClr val="000000"/>
                    </a:solidFill>
                    <a:latin typeface="Courier New"/>
                  </a:rPr>
                  <a:t>10. </a:t>
                </a:r>
                <a:r>
                  <a:rPr lang="ru-RU" dirty="0" smtClean="0">
                    <a:solidFill>
                      <a:srgbClr val="000000"/>
                    </a:solidFill>
                    <a:latin typeface="Courier New"/>
                  </a:rPr>
                  <a:t>В </a:t>
                </a:r>
                <a:r>
                  <a:rPr lang="ru-RU" dirty="0">
                    <a:solidFill>
                      <a:srgbClr val="000000"/>
                    </a:solidFill>
                    <a:latin typeface="Courier New"/>
                  </a:rPr>
                  <a:t>левой половине незаряженного металлического шара располагается крупная шарообразная полость, заполненная воздухом. Шар находится в воздухе вдали от других предметов. В центр полости помещён отрицательный точечный заряд </a:t>
                </a:r>
                <a:r>
                  <a:rPr lang="en-US" dirty="0">
                    <a:solidFill>
                      <a:srgbClr val="000000"/>
                    </a:solidFill>
                    <a:latin typeface="Courier New"/>
                  </a:rPr>
                  <a:t>q </a:t>
                </a:r>
                <a:r>
                  <a:rPr lang="ru-RU" dirty="0">
                    <a:solidFill>
                      <a:srgbClr val="000000"/>
                    </a:solidFill>
                    <a:latin typeface="Courier New"/>
                  </a:rPr>
                  <a:t>&lt; 0 (см. рисунок). Нарисуйте картину линий напряжённости электростатического поля внутри полости, внутри проводника и снаружи шара. Если поле отсутствует, напишите в данной области: </a:t>
                </a:r>
                <a14:m>
                  <m:oMath xmlns:m="http://schemas.openxmlformats.org/officeDocument/2006/math">
                    <m:acc>
                      <m:accPr>
                        <m:chr m:val="⃗"/>
                        <m:ctrlPr>
                          <a:rPr lang="ru-RU" i="1" smtClean="0">
                            <a:solidFill>
                              <a:srgbClr val="000000"/>
                            </a:solidFill>
                            <a:latin typeface="Cambria Math"/>
                          </a:rPr>
                        </m:ctrlPr>
                      </m:accPr>
                      <m:e>
                        <m:r>
                          <a:rPr lang="en-US" b="0" i="1" smtClean="0">
                            <a:solidFill>
                              <a:srgbClr val="000000"/>
                            </a:solidFill>
                            <a:latin typeface="Cambria Math"/>
                          </a:rPr>
                          <m:t>𝐸</m:t>
                        </m:r>
                      </m:e>
                    </m:acc>
                  </m:oMath>
                </a14:m>
                <a:r>
                  <a:rPr lang="ru-RU" dirty="0" smtClean="0">
                    <a:solidFill>
                      <a:srgbClr val="000000"/>
                    </a:solidFill>
                    <a:latin typeface="Courier New"/>
                  </a:rPr>
                  <a:t>= </a:t>
                </a:r>
                <a:r>
                  <a:rPr lang="ru-RU" dirty="0">
                    <a:solidFill>
                      <a:srgbClr val="000000"/>
                    </a:solidFill>
                    <a:latin typeface="Courier New"/>
                  </a:rPr>
                  <a:t>0. Если поле отлично от нуля, нарисуйте картину поля в данной области, используя восемь линий напряжённости. Ответ поясните, указав, какие физические закономерности Вы использовали для объяснения.</a:t>
                </a:r>
              </a:p>
            </p:txBody>
          </p:sp>
        </mc:Choice>
        <mc:Fallback>
          <p:sp>
            <p:nvSpPr>
              <p:cNvPr id="3" name="Прямоугольник 2"/>
              <p:cNvSpPr>
                <a:spLocks noRot="1" noChangeAspect="1" noMove="1" noResize="1" noEditPoints="1" noAdjustHandles="1" noChangeArrowheads="1" noChangeShapeType="1" noTextEdit="1"/>
              </p:cNvSpPr>
              <p:nvPr/>
            </p:nvSpPr>
            <p:spPr>
              <a:xfrm>
                <a:off x="251520" y="411510"/>
                <a:ext cx="6480720" cy="4306628"/>
              </a:xfrm>
              <a:prstGeom prst="rect">
                <a:avLst/>
              </a:prstGeom>
              <a:blipFill rotWithShape="1">
                <a:blip r:embed="rId2"/>
                <a:stretch>
                  <a:fillRect l="-753" t="-708" r="-847" b="-850"/>
                </a:stretch>
              </a:blipFill>
            </p:spPr>
            <p:txBody>
              <a:bodyPr/>
              <a:lstStyle/>
              <a:p>
                <a:r>
                  <a:rPr lang="ru-RU">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55526"/>
            <a:ext cx="1909564" cy="188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7" y="339542"/>
            <a:ext cx="676799"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083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49152"/>
            <a:ext cx="4409938" cy="435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397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solidFill>
                  <a:prstClr val="black">
                    <a:tint val="75000"/>
                  </a:prstClr>
                </a:solidFill>
              </a:rPr>
              <a:t>http://dvsschool.zz.mu/</a:t>
            </a:r>
            <a:endParaRPr lang="ru-RU">
              <a:solidFill>
                <a:prstClr val="black">
                  <a:tint val="75000"/>
                </a:prstClr>
              </a:solidFill>
            </a:endParaRPr>
          </a:p>
        </p:txBody>
      </p:sp>
      <p:sp>
        <p:nvSpPr>
          <p:cNvPr id="3" name="Прямоугольник 2"/>
          <p:cNvSpPr/>
          <p:nvPr/>
        </p:nvSpPr>
        <p:spPr>
          <a:xfrm>
            <a:off x="251520" y="483518"/>
            <a:ext cx="6840760" cy="2308324"/>
          </a:xfrm>
          <a:prstGeom prst="rect">
            <a:avLst/>
          </a:prstGeom>
        </p:spPr>
        <p:txBody>
          <a:bodyPr wrap="square">
            <a:spAutoFit/>
          </a:bodyPr>
          <a:lstStyle/>
          <a:p>
            <a:pPr indent="719138" algn="just"/>
            <a:r>
              <a:rPr lang="en-US" dirty="0" smtClean="0">
                <a:solidFill>
                  <a:srgbClr val="000000"/>
                </a:solidFill>
                <a:latin typeface="Courier New"/>
              </a:rPr>
              <a:t>11. </a:t>
            </a:r>
            <a:r>
              <a:rPr lang="ru-RU" dirty="0" smtClean="0">
                <a:solidFill>
                  <a:srgbClr val="000000"/>
                </a:solidFill>
                <a:latin typeface="Courier New"/>
              </a:rPr>
              <a:t>Пластины </a:t>
            </a:r>
            <a:r>
              <a:rPr lang="ru-RU" dirty="0">
                <a:solidFill>
                  <a:srgbClr val="000000"/>
                </a:solidFill>
                <a:latin typeface="Courier New"/>
              </a:rPr>
              <a:t>большого по размерам плоского конденсатора расположены горизонтально на расстоянии </a:t>
            </a:r>
            <a:r>
              <a:rPr lang="en-US" dirty="0">
                <a:solidFill>
                  <a:srgbClr val="000000"/>
                </a:solidFill>
                <a:latin typeface="Courier New"/>
              </a:rPr>
              <a:t>d </a:t>
            </a:r>
            <a:r>
              <a:rPr lang="ru-RU" dirty="0">
                <a:solidFill>
                  <a:srgbClr val="000000"/>
                </a:solidFill>
                <a:latin typeface="Courier New"/>
              </a:rPr>
              <a:t>= 2 см друг от друга. Напряжение на пластинах конденсатора 10 </a:t>
            </a:r>
            <a:r>
              <a:rPr lang="ru-RU" dirty="0" err="1">
                <a:solidFill>
                  <a:srgbClr val="000000"/>
                </a:solidFill>
                <a:latin typeface="Courier New"/>
              </a:rPr>
              <a:t>кВ.</a:t>
            </a:r>
            <a:r>
              <a:rPr lang="ru-RU" dirty="0">
                <a:solidFill>
                  <a:srgbClr val="000000"/>
                </a:solidFill>
                <a:latin typeface="Courier New"/>
              </a:rPr>
              <a:t> В пространстве между пластинами падает капля жидкости. Заряд капли </a:t>
            </a:r>
            <a:r>
              <a:rPr lang="en-US" dirty="0">
                <a:solidFill>
                  <a:srgbClr val="000000"/>
                </a:solidFill>
                <a:latin typeface="Courier New"/>
              </a:rPr>
              <a:t>q </a:t>
            </a:r>
            <a:r>
              <a:rPr lang="ru-RU" dirty="0">
                <a:solidFill>
                  <a:srgbClr val="000000"/>
                </a:solidFill>
                <a:latin typeface="Courier New"/>
              </a:rPr>
              <a:t>= -</a:t>
            </a:r>
            <a:r>
              <a:rPr lang="ru-RU" dirty="0" smtClean="0">
                <a:solidFill>
                  <a:srgbClr val="000000"/>
                </a:solidFill>
                <a:latin typeface="Courier New"/>
              </a:rPr>
              <a:t>8•10</a:t>
            </a:r>
            <a:r>
              <a:rPr lang="ru-RU" baseline="30000" dirty="0" smtClean="0">
                <a:solidFill>
                  <a:srgbClr val="000000"/>
                </a:solidFill>
                <a:latin typeface="Courier New"/>
              </a:rPr>
              <a:t>-11</a:t>
            </a:r>
            <a:r>
              <a:rPr lang="ru-RU" dirty="0" smtClean="0">
                <a:solidFill>
                  <a:srgbClr val="000000"/>
                </a:solidFill>
                <a:latin typeface="Courier New"/>
              </a:rPr>
              <a:t> </a:t>
            </a:r>
            <a:r>
              <a:rPr lang="ru-RU" dirty="0">
                <a:solidFill>
                  <a:srgbClr val="000000"/>
                </a:solidFill>
                <a:latin typeface="Courier New"/>
              </a:rPr>
              <a:t>Кл. При каком значении массы капли её скорость будет постоянной? Влиянием воздуха на движение капли пренебречь.</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11510"/>
            <a:ext cx="7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90438"/>
            <a:ext cx="1742306" cy="12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3003798"/>
            <a:ext cx="1415772" cy="400110"/>
          </a:xfrm>
          <a:prstGeom prst="rect">
            <a:avLst/>
          </a:prstGeom>
        </p:spPr>
        <p:txBody>
          <a:bodyPr wrap="none">
            <a:spAutoFit/>
          </a:bodyPr>
          <a:lstStyle/>
          <a:p>
            <a:r>
              <a:rPr lang="en-US" sz="2000" b="1" dirty="0">
                <a:solidFill>
                  <a:srgbClr val="000000"/>
                </a:solidFill>
                <a:latin typeface="Courier New"/>
              </a:rPr>
              <a:t>mg </a:t>
            </a:r>
            <a:r>
              <a:rPr lang="ru-RU" sz="2000" b="1" dirty="0">
                <a:solidFill>
                  <a:srgbClr val="000000"/>
                </a:solidFill>
                <a:latin typeface="Courier New"/>
              </a:rPr>
              <a:t>= </a:t>
            </a:r>
            <a:r>
              <a:rPr lang="en-US" sz="2000" b="1" dirty="0" err="1" smtClean="0">
                <a:solidFill>
                  <a:srgbClr val="000000"/>
                </a:solidFill>
                <a:latin typeface="Courier New"/>
              </a:rPr>
              <a:t>qE</a:t>
            </a:r>
            <a:r>
              <a:rPr lang="en-US" sz="2000" b="1" dirty="0">
                <a:solidFill>
                  <a:srgbClr val="000000"/>
                </a:solidFill>
                <a:latin typeface="Courier New"/>
              </a:rPr>
              <a:t>;</a:t>
            </a:r>
          </a:p>
        </p:txBody>
      </p:sp>
      <mc:AlternateContent xmlns:mc="http://schemas.openxmlformats.org/markup-compatibility/2006">
        <mc:Choice xmlns:a14="http://schemas.microsoft.com/office/drawing/2010/main" Requires="a14">
          <p:sp>
            <p:nvSpPr>
              <p:cNvPr id="5" name="TextBox 4"/>
              <p:cNvSpPr txBox="1"/>
              <p:nvPr/>
            </p:nvSpPr>
            <p:spPr>
              <a:xfrm>
                <a:off x="467504" y="3507854"/>
                <a:ext cx="954813" cy="61087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f>
                        <m:fPr>
                          <m:ctrlPr>
                            <a:rPr lang="en-US" b="0" i="1" smtClean="0">
                              <a:latin typeface="Cambria Math"/>
                            </a:rPr>
                          </m:ctrlPr>
                        </m:fPr>
                        <m:num>
                          <m:r>
                            <a:rPr lang="en-US" b="0" i="1" smtClean="0">
                              <a:latin typeface="Cambria Math"/>
                            </a:rPr>
                            <m:t>𝑈</m:t>
                          </m:r>
                        </m:num>
                        <m:den>
                          <m:r>
                            <a:rPr lang="en-US" b="0" i="1" smtClean="0">
                              <a:latin typeface="Cambria Math"/>
                            </a:rPr>
                            <m:t>𝑑</m:t>
                          </m:r>
                        </m:den>
                      </m:f>
                      <m:r>
                        <a:rPr lang="en-US" b="0" i="1" smtClean="0">
                          <a:latin typeface="Cambria Math"/>
                        </a:rPr>
                        <m:t>;</m:t>
                      </m:r>
                    </m:oMath>
                  </m:oMathPara>
                </a14:m>
                <a:endParaRPr lang="ru-RU" dirty="0"/>
              </a:p>
            </p:txBody>
          </p:sp>
        </mc:Choice>
        <mc:Fallback>
          <p:sp>
            <p:nvSpPr>
              <p:cNvPr id="5" name="TextBox 4"/>
              <p:cNvSpPr txBox="1">
                <a:spLocks noRot="1" noChangeAspect="1" noMove="1" noResize="1" noEditPoints="1" noAdjustHandles="1" noChangeArrowheads="1" noChangeShapeType="1" noTextEdit="1"/>
              </p:cNvSpPr>
              <p:nvPr/>
            </p:nvSpPr>
            <p:spPr>
              <a:xfrm>
                <a:off x="467504" y="3507854"/>
                <a:ext cx="954813" cy="610873"/>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699792" y="3203853"/>
                <a:ext cx="4686924" cy="69615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𝑚</m:t>
                      </m:r>
                      <m:r>
                        <a:rPr lang="en-US" b="0" i="1" smtClean="0">
                          <a:latin typeface="Cambria Math"/>
                        </a:rPr>
                        <m:t>=</m:t>
                      </m:r>
                      <m:f>
                        <m:fPr>
                          <m:ctrlPr>
                            <a:rPr lang="en-US" b="0" i="1" smtClean="0">
                              <a:latin typeface="Cambria Math"/>
                            </a:rPr>
                          </m:ctrlPr>
                        </m:fPr>
                        <m:num>
                          <m:d>
                            <m:dPr>
                              <m:begChr m:val="|"/>
                              <m:endChr m:val="|"/>
                              <m:ctrlPr>
                                <a:rPr lang="en-US" b="0" i="1" smtClean="0">
                                  <a:latin typeface="Cambria Math"/>
                                </a:rPr>
                              </m:ctrlPr>
                            </m:dPr>
                            <m:e>
                              <m:r>
                                <a:rPr lang="en-US" b="0" i="1" smtClean="0">
                                  <a:latin typeface="Cambria Math"/>
                                </a:rPr>
                                <m:t>𝑞</m:t>
                              </m:r>
                            </m:e>
                          </m:d>
                          <m:r>
                            <a:rPr lang="en-US" b="0" i="1" smtClean="0">
                              <a:latin typeface="Cambria Math"/>
                            </a:rPr>
                            <m:t>𝑈</m:t>
                          </m:r>
                        </m:num>
                        <m:den>
                          <m:r>
                            <a:rPr lang="en-US" b="0" i="1" smtClean="0">
                              <a:latin typeface="Cambria Math"/>
                            </a:rPr>
                            <m:t>𝑔𝑑</m:t>
                          </m:r>
                        </m:den>
                      </m:f>
                      <m:r>
                        <a:rPr lang="en-US" b="0" i="1" smtClean="0">
                          <a:latin typeface="Cambria Math"/>
                        </a:rPr>
                        <m:t>=</m:t>
                      </m:r>
                      <m:f>
                        <m:fPr>
                          <m:ctrlPr>
                            <a:rPr lang="en-US" b="0" i="1" smtClean="0">
                              <a:latin typeface="Cambria Math"/>
                            </a:rPr>
                          </m:ctrlPr>
                        </m:fPr>
                        <m:num>
                          <m:r>
                            <a:rPr lang="en-US" b="0" i="1" smtClean="0">
                              <a:latin typeface="Cambria Math"/>
                            </a:rPr>
                            <m:t>8</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−11</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4</m:t>
                              </m:r>
                            </m:sup>
                          </m:sSup>
                        </m:num>
                        <m:den>
                          <m:r>
                            <a:rPr lang="en-US" b="0" i="1" smtClean="0">
                              <a:latin typeface="Cambria Math"/>
                            </a:rPr>
                            <m:t>10</m:t>
                          </m:r>
                          <m:r>
                            <a:rPr lang="en-US" b="0" i="1" smtClean="0">
                              <a:latin typeface="Cambria Math"/>
                              <a:ea typeface="Cambria Math"/>
                            </a:rPr>
                            <m:t>∙0,02</m:t>
                          </m:r>
                        </m:den>
                      </m:f>
                      <m:r>
                        <a:rPr lang="en-US" b="0" i="1" smtClean="0">
                          <a:latin typeface="Cambria Math"/>
                        </a:rPr>
                        <m:t>=4</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−6</m:t>
                          </m:r>
                        </m:sup>
                      </m:sSup>
                      <m:r>
                        <a:rPr lang="ru-RU" b="0" i="1" smtClean="0">
                          <a:latin typeface="Cambria Math"/>
                          <a:ea typeface="Cambria Math"/>
                        </a:rPr>
                        <m:t>=4мг.</m:t>
                      </m:r>
                    </m:oMath>
                  </m:oMathPara>
                </a14:m>
                <a:endParaRPr lang="ru-RU" dirty="0"/>
              </a:p>
            </p:txBody>
          </p:sp>
        </mc:Choice>
        <mc:Fallback>
          <p:sp>
            <p:nvSpPr>
              <p:cNvPr id="6" name="TextBox 5"/>
              <p:cNvSpPr txBox="1">
                <a:spLocks noRot="1" noChangeAspect="1" noMove="1" noResize="1" noEditPoints="1" noAdjustHandles="1" noChangeArrowheads="1" noChangeShapeType="1" noTextEdit="1"/>
              </p:cNvSpPr>
              <p:nvPr/>
            </p:nvSpPr>
            <p:spPr>
              <a:xfrm>
                <a:off x="2699792" y="3203853"/>
                <a:ext cx="4686924" cy="696153"/>
              </a:xfrm>
              <a:prstGeom prst="rect">
                <a:avLst/>
              </a:prstGeom>
              <a:blipFill rotWithShape="1">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02160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2469695" y="1752287"/>
            <a:ext cx="4355997" cy="473205"/>
          </a:xfrm>
          <a:prstGeom prst="rect">
            <a:avLst/>
          </a:prstGeom>
          <a:ln/>
        </p:spPr>
        <p:style>
          <a:lnRef idx="2">
            <a:schemeClr val="dk1"/>
          </a:lnRef>
          <a:fillRef idx="1">
            <a:schemeClr val="lt1"/>
          </a:fillRef>
          <a:effectRef idx="0">
            <a:schemeClr val="dk1"/>
          </a:effectRef>
          <a:fontRef idx="minor">
            <a:schemeClr val="dk1"/>
          </a:fontRef>
        </p:style>
        <p:txBody>
          <a:bodyPr vert="horz" wrap="none" lIns="68574" tIns="34289" rIns="68574" bIns="3428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32"/>
            <a:r>
              <a:rPr lang="ru-RU" altLang="ru-RU" sz="2600" i="1" dirty="0"/>
              <a:t>q</a:t>
            </a:r>
            <a:r>
              <a:rPr lang="ru-RU" altLang="ru-RU" sz="2600" baseline="-30000" dirty="0"/>
              <a:t>1</a:t>
            </a:r>
            <a:r>
              <a:rPr lang="ru-RU" altLang="ru-RU" sz="2600" dirty="0"/>
              <a:t> + </a:t>
            </a:r>
            <a:r>
              <a:rPr lang="ru-RU" altLang="ru-RU" sz="2600" i="1" dirty="0"/>
              <a:t>q</a:t>
            </a:r>
            <a:r>
              <a:rPr lang="ru-RU" altLang="ru-RU" sz="2600" baseline="-30000" dirty="0"/>
              <a:t>2</a:t>
            </a:r>
            <a:r>
              <a:rPr lang="ru-RU" altLang="ru-RU" sz="2600" dirty="0"/>
              <a:t> + </a:t>
            </a:r>
            <a:r>
              <a:rPr lang="ru-RU" altLang="ru-RU" sz="2600" i="1" dirty="0"/>
              <a:t>q</a:t>
            </a:r>
            <a:r>
              <a:rPr lang="ru-RU" altLang="ru-RU" sz="2600" baseline="-30000" dirty="0"/>
              <a:t>3</a:t>
            </a:r>
            <a:r>
              <a:rPr lang="ru-RU" altLang="ru-RU" sz="2600" dirty="0"/>
              <a:t> + ... +</a:t>
            </a:r>
            <a:r>
              <a:rPr lang="ru-RU" altLang="ru-RU" sz="2600" i="1" dirty="0" err="1"/>
              <a:t>q</a:t>
            </a:r>
            <a:r>
              <a:rPr lang="ru-RU" altLang="ru-RU" sz="2600" i="1" baseline="-30000" dirty="0" err="1"/>
              <a:t>n</a:t>
            </a:r>
            <a:r>
              <a:rPr lang="ru-RU" altLang="ru-RU" sz="2600" dirty="0"/>
              <a:t> = </a:t>
            </a:r>
            <a:r>
              <a:rPr lang="ru-RU" altLang="ru-RU" sz="2600" dirty="0" err="1"/>
              <a:t>const</a:t>
            </a:r>
            <a:r>
              <a:rPr lang="ru-RU" altLang="ru-RU" sz="900" dirty="0">
                <a:solidFill>
                  <a:srgbClr val="000000"/>
                </a:solidFill>
                <a:latin typeface="Times" panose="02020603050405020304" pitchFamily="18" charset="0"/>
              </a:rPr>
              <a:t>.</a:t>
            </a:r>
            <a:r>
              <a:rPr lang="ru-RU" altLang="ru-RU" sz="600" dirty="0"/>
              <a:t> </a:t>
            </a:r>
            <a:endParaRPr lang="ru-RU" altLang="ru-RU" sz="1400" dirty="0"/>
          </a:p>
        </p:txBody>
      </p:sp>
      <p:sp>
        <p:nvSpPr>
          <p:cNvPr id="11" name="Прямоугольник 10"/>
          <p:cNvSpPr/>
          <p:nvPr/>
        </p:nvSpPr>
        <p:spPr>
          <a:xfrm>
            <a:off x="143759" y="2380490"/>
            <a:ext cx="8856483" cy="1627367"/>
          </a:xfrm>
          <a:prstGeom prst="rect">
            <a:avLst/>
          </a:prstGeom>
        </p:spPr>
        <p:txBody>
          <a:bodyPr wrap="square" lIns="68574" tIns="34289" rIns="68574" bIns="34289">
            <a:spAutoFit/>
          </a:bodyPr>
          <a:lstStyle/>
          <a:p>
            <a:pPr>
              <a:lnSpc>
                <a:spcPts val="2000"/>
              </a:lnSpc>
            </a:pPr>
            <a:r>
              <a:rPr lang="ru-RU" i="1" u="sng" dirty="0">
                <a:latin typeface="Courier New" pitchFamily="49" charset="0"/>
                <a:cs typeface="Courier New" pitchFamily="49" charset="0"/>
              </a:rPr>
              <a:t>Выводы:</a:t>
            </a:r>
          </a:p>
          <a:p>
            <a:pPr>
              <a:lnSpc>
                <a:spcPts val="2000"/>
              </a:lnSpc>
            </a:pPr>
            <a:r>
              <a:rPr lang="ru-RU" i="1" dirty="0">
                <a:latin typeface="Courier New" pitchFamily="49" charset="0"/>
                <a:cs typeface="Courier New" pitchFamily="49" charset="0"/>
              </a:rPr>
              <a:t>1. Электрические заряды существуют в двух видах.</a:t>
            </a:r>
          </a:p>
          <a:p>
            <a:pPr defTabSz="134529">
              <a:lnSpc>
                <a:spcPts val="2000"/>
              </a:lnSpc>
            </a:pPr>
            <a:r>
              <a:rPr lang="ru-RU" i="1" dirty="0">
                <a:latin typeface="Courier New" pitchFamily="49" charset="0"/>
                <a:cs typeface="Courier New" pitchFamily="49" charset="0"/>
              </a:rPr>
              <a:t>2.	 Все электрические заряды кратны заряду </a:t>
            </a:r>
            <a:r>
              <a:rPr lang="ru-RU" b="1" i="1" dirty="0">
                <a:latin typeface="Courier New" pitchFamily="49" charset="0"/>
                <a:cs typeface="Courier New" pitchFamily="49" charset="0"/>
              </a:rPr>
              <a:t>е</a:t>
            </a:r>
            <a:r>
              <a:rPr lang="ru-RU" i="1" dirty="0">
                <a:latin typeface="Courier New" pitchFamily="49" charset="0"/>
                <a:cs typeface="Courier New" pitchFamily="49" charset="0"/>
              </a:rPr>
              <a:t>.</a:t>
            </a:r>
          </a:p>
          <a:p>
            <a:pPr marL="385727" indent="-385727" defTabSz="134529">
              <a:lnSpc>
                <a:spcPts val="2000"/>
              </a:lnSpc>
              <a:buAutoNum type="arabicPeriod" startAt="3"/>
            </a:pPr>
            <a:r>
              <a:rPr lang="ru-RU" i="1" dirty="0">
                <a:latin typeface="Courier New" pitchFamily="49" charset="0"/>
                <a:cs typeface="Courier New" pitchFamily="49" charset="0"/>
              </a:rPr>
              <a:t>Алгебраическая сумма зарядов в изолированной системе постоянна.</a:t>
            </a:r>
          </a:p>
          <a:p>
            <a:pPr marL="385727" indent="-385727" defTabSz="134529">
              <a:lnSpc>
                <a:spcPts val="2000"/>
              </a:lnSpc>
              <a:buFontTx/>
              <a:buAutoNum type="arabicPeriod" startAt="3"/>
            </a:pPr>
            <a:r>
              <a:rPr lang="ru-RU" i="1" dirty="0">
                <a:latin typeface="Courier New" pitchFamily="49" charset="0"/>
                <a:cs typeface="Courier New" pitchFamily="49" charset="0"/>
              </a:rPr>
              <a:t>Величина заряда не зависит от скорости движения частиц</a:t>
            </a:r>
            <a:r>
              <a:rPr lang="ru-RU" sz="2400" i="1" dirty="0"/>
              <a:t>.</a:t>
            </a:r>
          </a:p>
        </p:txBody>
      </p:sp>
      <p:sp>
        <p:nvSpPr>
          <p:cNvPr id="13" name="Прямоугольник 12"/>
          <p:cNvSpPr/>
          <p:nvPr/>
        </p:nvSpPr>
        <p:spPr>
          <a:xfrm>
            <a:off x="143759" y="945185"/>
            <a:ext cx="8856483" cy="588621"/>
          </a:xfrm>
          <a:prstGeom prst="rect">
            <a:avLst/>
          </a:prstGeom>
        </p:spPr>
        <p:txBody>
          <a:bodyPr wrap="square" lIns="68574" tIns="34289" rIns="68574" bIns="34289">
            <a:spAutoFit/>
          </a:bodyPr>
          <a:lstStyle/>
          <a:p>
            <a:pPr indent="268262" algn="just">
              <a:lnSpc>
                <a:spcPts val="2000"/>
              </a:lnSpc>
            </a:pPr>
            <a:r>
              <a:rPr lang="ru-RU" dirty="0">
                <a:solidFill>
                  <a:srgbClr val="000000"/>
                </a:solidFill>
                <a:latin typeface="Courier New" pitchFamily="49" charset="0"/>
                <a:cs typeface="Courier New" pitchFamily="49" charset="0"/>
              </a:rPr>
              <a:t>В изолированной системе алгебраическая сумма зарядов всех тел остается постоянной</a:t>
            </a:r>
            <a:r>
              <a:rPr lang="ru-RU" sz="2400" dirty="0">
                <a:solidFill>
                  <a:srgbClr val="000000"/>
                </a:solidFill>
                <a:latin typeface="Times" panose="02020603050405020304" pitchFamily="18" charset="0"/>
              </a:rPr>
              <a:t>:</a:t>
            </a:r>
            <a:endParaRPr lang="ru-RU" sz="2400" dirty="0"/>
          </a:p>
        </p:txBody>
      </p:sp>
      <p:sp>
        <p:nvSpPr>
          <p:cNvPr id="2" name="Прямоугольник 1"/>
          <p:cNvSpPr/>
          <p:nvPr/>
        </p:nvSpPr>
        <p:spPr>
          <a:xfrm>
            <a:off x="971601" y="483522"/>
            <a:ext cx="7488832" cy="461665"/>
          </a:xfrm>
          <a:prstGeom prst="rect">
            <a:avLst/>
          </a:prstGeom>
        </p:spPr>
        <p:txBody>
          <a:bodyPr wrap="square" lIns="91432" tIns="45716" rIns="91432" bIns="45716">
            <a:spAutoFit/>
          </a:bodyPr>
          <a:lstStyle/>
          <a:p>
            <a:r>
              <a:rPr lang="ru-RU" sz="2400" b="1" dirty="0">
                <a:latin typeface="Courier New" pitchFamily="49" charset="0"/>
                <a:cs typeface="Courier New" pitchFamily="49" charset="0"/>
              </a:rPr>
              <a:t>Закон сохранения  электрического заряда</a:t>
            </a:r>
          </a:p>
        </p:txBody>
      </p:sp>
    </p:spTree>
    <p:extLst>
      <p:ext uri="{BB962C8B-B14F-4D97-AF65-F5344CB8AC3E}">
        <p14:creationId xmlns:p14="http://schemas.microsoft.com/office/powerpoint/2010/main" val="305820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p:cNvSpPr txBox="1"/>
              <p:nvPr/>
            </p:nvSpPr>
            <p:spPr>
              <a:xfrm>
                <a:off x="1259632" y="1275606"/>
                <a:ext cx="1400816" cy="533753"/>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defTabSz="685783"/>
                <a14:m>
                  <m:oMathPara xmlns:m="http://schemas.openxmlformats.org/officeDocument/2006/math">
                    <m:oMathParaPr>
                      <m:jc m:val="centerGroup"/>
                    </m:oMathParaPr>
                    <m:oMath xmlns:m="http://schemas.openxmlformats.org/officeDocument/2006/math">
                      <m:acc>
                        <m:accPr>
                          <m:chr m:val="⃗"/>
                          <m:ctrlPr>
                            <a:rPr lang="ru-RU" i="1">
                              <a:solidFill>
                                <a:prstClr val="black"/>
                              </a:solidFill>
                              <a:latin typeface="Cambria Math"/>
                            </a:rPr>
                          </m:ctrlPr>
                        </m:accPr>
                        <m:e>
                          <m:r>
                            <a:rPr lang="ru-RU" i="1">
                              <a:solidFill>
                                <a:prstClr val="black"/>
                              </a:solidFill>
                              <a:latin typeface="Cambria Math" panose="02040503050406030204" pitchFamily="18" charset="0"/>
                            </a:rPr>
                            <m:t>𝐹</m:t>
                          </m:r>
                        </m:e>
                      </m:acc>
                      <m:r>
                        <a:rPr lang="ru-RU">
                          <a:solidFill>
                            <a:prstClr val="black"/>
                          </a:solidFill>
                          <a:latin typeface="Cambria Math" panose="02040503050406030204" pitchFamily="18" charset="0"/>
                        </a:rPr>
                        <m:t>=</m:t>
                      </m:r>
                      <m:r>
                        <m:rPr>
                          <m:sty m:val="p"/>
                        </m:rPr>
                        <a:rPr lang="en-US">
                          <a:solidFill>
                            <a:prstClr val="black"/>
                          </a:solidFill>
                          <a:latin typeface="Cambria Math" panose="02040503050406030204" pitchFamily="18" charset="0"/>
                        </a:rPr>
                        <m:t>k</m:t>
                      </m:r>
                      <m:f>
                        <m:fPr>
                          <m:ctrlPr>
                            <a:rPr lang="ru-RU" i="1">
                              <a:solidFill>
                                <a:prstClr val="black"/>
                              </a:solidFill>
                              <a:latin typeface="Cambria Math"/>
                            </a:rPr>
                          </m:ctrlPr>
                        </m:fPr>
                        <m:num>
                          <m:d>
                            <m:dPr>
                              <m:begChr m:val="|"/>
                              <m:endChr m:val="|"/>
                              <m:ctrlPr>
                                <a:rPr lang="ru-RU" i="1">
                                  <a:solidFill>
                                    <a:prstClr val="black"/>
                                  </a:solidFill>
                                  <a:latin typeface="Cambria Math"/>
                                </a:rPr>
                              </m:ctrlPr>
                            </m:dPr>
                            <m:e>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1</m:t>
                                  </m:r>
                                </m:sub>
                              </m:sSub>
                            </m:e>
                          </m:d>
                          <m:d>
                            <m:dPr>
                              <m:begChr m:val="|"/>
                              <m:endChr m:val="|"/>
                              <m:ctrlPr>
                                <a:rPr lang="ru-RU" i="1">
                                  <a:solidFill>
                                    <a:prstClr val="black"/>
                                  </a:solidFill>
                                  <a:latin typeface="Cambria Math"/>
                                </a:rPr>
                              </m:ctrlPr>
                            </m:dPr>
                            <m:e>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2</m:t>
                                  </m:r>
                                </m:sub>
                              </m:sSub>
                            </m:e>
                          </m:d>
                        </m:num>
                        <m:den>
                          <m:sSup>
                            <m:sSupPr>
                              <m:ctrlPr>
                                <a:rPr lang="ru-RU" i="1">
                                  <a:solidFill>
                                    <a:prstClr val="black"/>
                                  </a:solidFill>
                                  <a:latin typeface="Cambria Math"/>
                                </a:rPr>
                              </m:ctrlPr>
                            </m:sSupPr>
                            <m:e>
                              <m:r>
                                <a:rPr lang="ru-RU" i="1">
                                  <a:solidFill>
                                    <a:prstClr val="black"/>
                                  </a:solidFill>
                                  <a:latin typeface="Cambria Math" panose="02040503050406030204" pitchFamily="18" charset="0"/>
                                </a:rPr>
                                <m:t>𝑅</m:t>
                              </m:r>
                            </m:e>
                            <m:sup>
                              <m:r>
                                <a:rPr lang="ru-RU">
                                  <a:solidFill>
                                    <a:prstClr val="black"/>
                                  </a:solidFill>
                                  <a:latin typeface="Cambria Math" panose="02040503050406030204" pitchFamily="18" charset="0"/>
                                </a:rPr>
                                <m:t>2</m:t>
                              </m:r>
                            </m:sup>
                          </m:sSup>
                        </m:den>
                      </m:f>
                    </m:oMath>
                  </m:oMathPara>
                </a14:m>
                <a:endParaRPr lang="ru-RU" dirty="0">
                  <a:solidFill>
                    <a:prstClr val="black"/>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259632" y="1275606"/>
                <a:ext cx="1400816" cy="533753"/>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545767" y="1949380"/>
                <a:ext cx="920444" cy="602521"/>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defTabSz="685783"/>
                <a14:m>
                  <m:oMathPara xmlns:m="http://schemas.openxmlformats.org/officeDocument/2006/math">
                    <m:oMathParaPr>
                      <m:jc m:val="centerGroup"/>
                    </m:oMathParaPr>
                    <m:oMath xmlns:m="http://schemas.openxmlformats.org/officeDocument/2006/math">
                      <m:r>
                        <m:rPr>
                          <m:sty m:val="p"/>
                        </m:rPr>
                        <a:rPr lang="en-US">
                          <a:solidFill>
                            <a:prstClr val="black"/>
                          </a:solidFill>
                          <a:latin typeface="Cambria Math" panose="02040503050406030204" pitchFamily="18" charset="0"/>
                        </a:rPr>
                        <m:t>k</m:t>
                      </m:r>
                      <m:r>
                        <a:rPr lang="en-US">
                          <a:solidFill>
                            <a:prstClr val="black"/>
                          </a:solidFill>
                          <a:latin typeface="Cambria Math" panose="02040503050406030204" pitchFamily="18" charset="0"/>
                        </a:rPr>
                        <m:t>=</m:t>
                      </m:r>
                      <m:f>
                        <m:fPr>
                          <m:ctrlPr>
                            <a:rPr lang="ru-RU" i="1">
                              <a:solidFill>
                                <a:prstClr val="black"/>
                              </a:solidFill>
                              <a:latin typeface="Cambria Math"/>
                            </a:rPr>
                          </m:ctrlPr>
                        </m:fPr>
                        <m:num>
                          <m:sSup>
                            <m:sSupPr>
                              <m:ctrlPr>
                                <a:rPr lang="ru-RU" i="1">
                                  <a:solidFill>
                                    <a:prstClr val="black"/>
                                  </a:solidFill>
                                  <a:latin typeface="Cambria Math"/>
                                </a:rPr>
                              </m:ctrlPr>
                            </m:sSupPr>
                            <m:e>
                              <m:r>
                                <a:rPr lang="en-US" i="1">
                                  <a:solidFill>
                                    <a:prstClr val="black"/>
                                  </a:solidFill>
                                  <a:latin typeface="Cambria Math" panose="02040503050406030204" pitchFamily="18" charset="0"/>
                                </a:rPr>
                                <m:t>𝐹</m:t>
                              </m:r>
                              <m:r>
                                <a:rPr lang="ru-RU" i="1">
                                  <a:solidFill>
                                    <a:prstClr val="black"/>
                                  </a:solidFill>
                                  <a:latin typeface="Cambria Math" panose="02040503050406030204" pitchFamily="18" charset="0"/>
                                </a:rPr>
                                <m:t>𝑅</m:t>
                              </m:r>
                            </m:e>
                            <m:sup>
                              <m:r>
                                <a:rPr lang="ru-RU">
                                  <a:solidFill>
                                    <a:prstClr val="black"/>
                                  </a:solidFill>
                                  <a:latin typeface="Cambria Math" panose="02040503050406030204" pitchFamily="18" charset="0"/>
                                </a:rPr>
                                <m:t>2</m:t>
                              </m:r>
                            </m:sup>
                          </m:sSup>
                        </m:num>
                        <m:den>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1</m:t>
                              </m:r>
                            </m:sub>
                          </m:sSub>
                          <m:sSub>
                            <m:sSubPr>
                              <m:ctrlPr>
                                <a:rPr lang="ru-RU" i="1">
                                  <a:solidFill>
                                    <a:prstClr val="black"/>
                                  </a:solidFill>
                                  <a:latin typeface="Cambria Math"/>
                                </a:rPr>
                              </m:ctrlPr>
                            </m:sSubPr>
                            <m:e>
                              <m:r>
                                <a:rPr lang="ru-RU" i="1">
                                  <a:solidFill>
                                    <a:prstClr val="black"/>
                                  </a:solidFill>
                                  <a:latin typeface="Cambria Math" panose="02040503050406030204" pitchFamily="18" charset="0"/>
                                </a:rPr>
                                <m:t>𝑞</m:t>
                              </m:r>
                            </m:e>
                            <m:sub>
                              <m:r>
                                <a:rPr lang="ru-RU">
                                  <a:solidFill>
                                    <a:prstClr val="black"/>
                                  </a:solidFill>
                                  <a:latin typeface="Cambria Math" panose="02040503050406030204" pitchFamily="18" charset="0"/>
                                </a:rPr>
                                <m:t>2</m:t>
                              </m:r>
                            </m:sub>
                          </m:sSub>
                        </m:den>
                      </m:f>
                    </m:oMath>
                  </m:oMathPara>
                </a14:m>
                <a:endParaRPr lang="ru-RU" dirty="0">
                  <a:solidFill>
                    <a:prstClr val="black"/>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545767" y="1949380"/>
                <a:ext cx="920444" cy="602521"/>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95436" y="2791529"/>
                <a:ext cx="2729207" cy="932561"/>
              </a:xfrm>
              <a:prstGeom prst="rect">
                <a:avLst/>
              </a:prstGeom>
              <a:noFill/>
            </p:spPr>
            <p:txBody>
              <a:bodyPr wrap="none" lIns="68579" tIns="34289" rIns="68579" bIns="34289" rtlCol="0">
                <a:spAutoFit/>
              </a:bodyPr>
              <a:lstStyle/>
              <a:p>
                <a:pPr algn="ctr" defTabSz="685783"/>
                <a:r>
                  <a:rPr lang="ru-RU" dirty="0" smtClean="0">
                    <a:solidFill>
                      <a:prstClr val="black"/>
                    </a:solidFill>
                    <a:latin typeface="Courier New" pitchFamily="49" charset="0"/>
                    <a:cs typeface="Courier New" pitchFamily="49" charset="0"/>
                  </a:rPr>
                  <a:t>Выражается </a:t>
                </a:r>
                <a:r>
                  <a:rPr lang="en-US" b="1" dirty="0" smtClean="0">
                    <a:solidFill>
                      <a:prstClr val="black"/>
                    </a:solidFill>
                    <a:latin typeface="Courier New" pitchFamily="49" charset="0"/>
                    <a:cs typeface="Courier New" pitchFamily="49" charset="0"/>
                  </a:rPr>
                  <a:t>k</a:t>
                </a:r>
                <a:r>
                  <a:rPr lang="ru-RU" b="1" dirty="0" smtClean="0">
                    <a:solidFill>
                      <a:prstClr val="black"/>
                    </a:solidFill>
                    <a:latin typeface="Courier New" pitchFamily="49" charset="0"/>
                    <a:cs typeface="Courier New" pitchFamily="49" charset="0"/>
                  </a:rPr>
                  <a:t> </a:t>
                </a:r>
                <a:r>
                  <a:rPr lang="ru-RU" dirty="0" smtClean="0">
                    <a:solidFill>
                      <a:prstClr val="black"/>
                    </a:solidFill>
                    <a:latin typeface="Courier New" pitchFamily="49" charset="0"/>
                    <a:cs typeface="Courier New" pitchFamily="49" charset="0"/>
                  </a:rPr>
                  <a:t>в </a:t>
                </a:r>
                <a14:m>
                  <m:oMath xmlns:m="http://schemas.openxmlformats.org/officeDocument/2006/math">
                    <m:f>
                      <m:fPr>
                        <m:ctrlPr>
                          <a:rPr lang="ru-RU" i="1">
                            <a:solidFill>
                              <a:prstClr val="black"/>
                            </a:solidFill>
                            <a:latin typeface="Cambria Math"/>
                          </a:rPr>
                        </m:ctrlPr>
                      </m:fPr>
                      <m:num>
                        <m:r>
                          <a:rPr lang="ru-RU" i="1">
                            <a:solidFill>
                              <a:prstClr val="black"/>
                            </a:solidFill>
                            <a:latin typeface="Cambria Math" panose="02040503050406030204" pitchFamily="18" charset="0"/>
                          </a:rPr>
                          <m:t>𝐻</m:t>
                        </m:r>
                        <m:sSup>
                          <m:sSupPr>
                            <m:ctrlPr>
                              <a:rPr lang="ru-RU" i="1">
                                <a:solidFill>
                                  <a:prstClr val="black"/>
                                </a:solidFill>
                                <a:latin typeface="Cambria Math"/>
                              </a:rPr>
                            </m:ctrlPr>
                          </m:sSupPr>
                          <m:e>
                            <m:r>
                              <a:rPr lang="ru-RU" i="1">
                                <a:solidFill>
                                  <a:prstClr val="black"/>
                                </a:solidFill>
                                <a:latin typeface="Cambria Math" panose="02040503050406030204" pitchFamily="18" charset="0"/>
                              </a:rPr>
                              <m:t>м</m:t>
                            </m:r>
                          </m:e>
                          <m:sup>
                            <m:r>
                              <a:rPr lang="ru-RU">
                                <a:solidFill>
                                  <a:prstClr val="black"/>
                                </a:solidFill>
                                <a:latin typeface="Cambria Math" panose="02040503050406030204" pitchFamily="18" charset="0"/>
                              </a:rPr>
                              <m:t>2</m:t>
                            </m:r>
                          </m:sup>
                        </m:sSup>
                      </m:num>
                      <m:den>
                        <m:r>
                          <a:rPr lang="ru-RU" i="1">
                            <a:solidFill>
                              <a:prstClr val="black"/>
                            </a:solidFill>
                            <a:latin typeface="Cambria Math" panose="02040503050406030204" pitchFamily="18" charset="0"/>
                          </a:rPr>
                          <m:t>К</m:t>
                        </m:r>
                        <m:sSup>
                          <m:sSupPr>
                            <m:ctrlPr>
                              <a:rPr lang="ru-RU" i="1">
                                <a:solidFill>
                                  <a:prstClr val="black"/>
                                </a:solidFill>
                                <a:latin typeface="Cambria Math"/>
                              </a:rPr>
                            </m:ctrlPr>
                          </m:sSupPr>
                          <m:e>
                            <m:r>
                              <a:rPr lang="ru-RU" i="1">
                                <a:solidFill>
                                  <a:prstClr val="black"/>
                                </a:solidFill>
                                <a:latin typeface="Cambria Math" panose="02040503050406030204" pitchFamily="18" charset="0"/>
                              </a:rPr>
                              <m:t>л</m:t>
                            </m:r>
                          </m:e>
                          <m:sup>
                            <m:r>
                              <a:rPr lang="ru-RU">
                                <a:solidFill>
                                  <a:prstClr val="black"/>
                                </a:solidFill>
                                <a:latin typeface="Cambria Math" panose="02040503050406030204" pitchFamily="18" charset="0"/>
                              </a:rPr>
                              <m:t>2</m:t>
                            </m:r>
                          </m:sup>
                        </m:sSup>
                      </m:den>
                    </m:f>
                    <m:r>
                      <a:rPr lang="ru-RU" i="1">
                        <a:solidFill>
                          <a:prstClr val="black"/>
                        </a:solidFill>
                        <a:latin typeface="Cambria Math" panose="02040503050406030204" pitchFamily="18" charset="0"/>
                      </a:rPr>
                      <m:t> ,</m:t>
                    </m:r>
                    <m:r>
                      <a:rPr lang="ru-RU" b="0" i="1" smtClean="0">
                        <a:solidFill>
                          <a:prstClr val="black"/>
                        </a:solidFill>
                        <a:latin typeface="Cambria Math"/>
                      </a:rPr>
                      <m:t> </m:t>
                    </m:r>
                  </m:oMath>
                </a14:m>
                <a:endParaRPr lang="ru-RU" b="1" dirty="0" smtClean="0">
                  <a:solidFill>
                    <a:prstClr val="black"/>
                  </a:solidFill>
                </a:endParaRPr>
              </a:p>
              <a:p>
                <a:pPr algn="ctr" defTabSz="685783"/>
                <a14:m>
                  <m:oMath xmlns:m="http://schemas.openxmlformats.org/officeDocument/2006/math">
                    <m:r>
                      <a:rPr lang="en-US" b="0" i="1" smtClean="0">
                        <a:latin typeface="Cambria Math" panose="02040503050406030204" pitchFamily="18" charset="0"/>
                      </a:rPr>
                      <m:t>𝑘</m:t>
                    </m:r>
                  </m:oMath>
                </a14:m>
                <a:r>
                  <a:rPr lang="ru-RU" b="1" dirty="0" smtClean="0">
                    <a:solidFill>
                      <a:prstClr val="black"/>
                    </a:solidFill>
                  </a:rPr>
                  <a:t> </a:t>
                </a:r>
                <a:r>
                  <a:rPr lang="ru-RU" dirty="0">
                    <a:solidFill>
                      <a:prstClr val="black"/>
                    </a:solidFill>
                  </a:rPr>
                  <a:t>= 9</a:t>
                </a:r>
                <a14:m>
                  <m:oMath xmlns:m="http://schemas.openxmlformats.org/officeDocument/2006/math">
                    <m:r>
                      <a:rPr lang="ru-RU" b="0" i="1">
                        <a:solidFill>
                          <a:prstClr val="black"/>
                        </a:solidFill>
                        <a:latin typeface="Cambria Math" panose="02040503050406030204" pitchFamily="18" charset="0"/>
                        <a:ea typeface="Cambria Math" panose="02040503050406030204" pitchFamily="18" charset="0"/>
                      </a:rPr>
                      <m:t>∙</m:t>
                    </m:r>
                    <m:sSup>
                      <m:sSupPr>
                        <m:ctrlPr>
                          <a:rPr lang="ru-RU" i="1">
                            <a:solidFill>
                              <a:prstClr val="black"/>
                            </a:solidFill>
                            <a:latin typeface="Cambria Math"/>
                            <a:ea typeface="Cambria Math" panose="02040503050406030204" pitchFamily="18" charset="0"/>
                          </a:rPr>
                        </m:ctrlPr>
                      </m:sSupPr>
                      <m:e>
                        <m:r>
                          <a:rPr lang="ru-RU" b="0" i="1">
                            <a:solidFill>
                              <a:prstClr val="black"/>
                            </a:solidFill>
                            <a:latin typeface="Cambria Math" panose="02040503050406030204" pitchFamily="18" charset="0"/>
                            <a:ea typeface="Cambria Math" panose="02040503050406030204" pitchFamily="18" charset="0"/>
                          </a:rPr>
                          <m:t>10</m:t>
                        </m:r>
                      </m:e>
                      <m:sup>
                        <m:r>
                          <a:rPr lang="ru-RU" b="0" i="1">
                            <a:solidFill>
                              <a:prstClr val="black"/>
                            </a:solidFill>
                            <a:latin typeface="Cambria Math" panose="02040503050406030204" pitchFamily="18" charset="0"/>
                            <a:ea typeface="Cambria Math" panose="02040503050406030204" pitchFamily="18" charset="0"/>
                          </a:rPr>
                          <m:t>9</m:t>
                        </m:r>
                      </m:sup>
                    </m:sSup>
                    <m:f>
                      <m:fPr>
                        <m:ctrlPr>
                          <a:rPr lang="ru-RU" i="1">
                            <a:solidFill>
                              <a:prstClr val="black"/>
                            </a:solidFill>
                            <a:latin typeface="Cambria Math"/>
                          </a:rPr>
                        </m:ctrlPr>
                      </m:fPr>
                      <m:num>
                        <m:r>
                          <a:rPr lang="ru-RU" i="1">
                            <a:solidFill>
                              <a:prstClr val="black"/>
                            </a:solidFill>
                            <a:latin typeface="Cambria Math" panose="02040503050406030204" pitchFamily="18" charset="0"/>
                          </a:rPr>
                          <m:t>𝐻</m:t>
                        </m:r>
                        <m:sSup>
                          <m:sSupPr>
                            <m:ctrlPr>
                              <a:rPr lang="ru-RU" i="1">
                                <a:solidFill>
                                  <a:prstClr val="black"/>
                                </a:solidFill>
                                <a:latin typeface="Cambria Math"/>
                              </a:rPr>
                            </m:ctrlPr>
                          </m:sSupPr>
                          <m:e>
                            <m:r>
                              <a:rPr lang="ru-RU" i="1">
                                <a:solidFill>
                                  <a:prstClr val="black"/>
                                </a:solidFill>
                                <a:latin typeface="Cambria Math" panose="02040503050406030204" pitchFamily="18" charset="0"/>
                              </a:rPr>
                              <m:t>м</m:t>
                            </m:r>
                          </m:e>
                          <m:sup>
                            <m:r>
                              <a:rPr lang="ru-RU">
                                <a:solidFill>
                                  <a:prstClr val="black"/>
                                </a:solidFill>
                                <a:latin typeface="Cambria Math" panose="02040503050406030204" pitchFamily="18" charset="0"/>
                              </a:rPr>
                              <m:t>2</m:t>
                            </m:r>
                          </m:sup>
                        </m:sSup>
                      </m:num>
                      <m:den>
                        <m:r>
                          <a:rPr lang="ru-RU" i="1">
                            <a:solidFill>
                              <a:prstClr val="black"/>
                            </a:solidFill>
                            <a:latin typeface="Cambria Math" panose="02040503050406030204" pitchFamily="18" charset="0"/>
                          </a:rPr>
                          <m:t>К</m:t>
                        </m:r>
                        <m:sSup>
                          <m:sSupPr>
                            <m:ctrlPr>
                              <a:rPr lang="ru-RU" i="1">
                                <a:solidFill>
                                  <a:prstClr val="black"/>
                                </a:solidFill>
                                <a:latin typeface="Cambria Math"/>
                              </a:rPr>
                            </m:ctrlPr>
                          </m:sSupPr>
                          <m:e>
                            <m:r>
                              <a:rPr lang="ru-RU" i="1">
                                <a:solidFill>
                                  <a:prstClr val="black"/>
                                </a:solidFill>
                                <a:latin typeface="Cambria Math" panose="02040503050406030204" pitchFamily="18" charset="0"/>
                              </a:rPr>
                              <m:t>л</m:t>
                            </m:r>
                          </m:e>
                          <m:sup>
                            <m:r>
                              <a:rPr lang="ru-RU">
                                <a:solidFill>
                                  <a:prstClr val="black"/>
                                </a:solidFill>
                                <a:latin typeface="Cambria Math" panose="02040503050406030204" pitchFamily="18" charset="0"/>
                              </a:rPr>
                              <m:t>2</m:t>
                            </m:r>
                          </m:sup>
                        </m:sSup>
                      </m:den>
                    </m:f>
                  </m:oMath>
                </a14:m>
                <a:r>
                  <a:rPr lang="ru-RU" dirty="0">
                    <a:solidFill>
                      <a:prstClr val="black"/>
                    </a:solidFill>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595436" y="2791529"/>
                <a:ext cx="2729207" cy="932561"/>
              </a:xfrm>
              <a:prstGeom prst="rect">
                <a:avLst/>
              </a:prstGeom>
              <a:blipFill rotWithShape="1">
                <a:blip r:embed="rId4"/>
                <a:stretch>
                  <a:fillRect l="-2237" b="-4575"/>
                </a:stretch>
              </a:blipFill>
            </p:spPr>
            <p:txBody>
              <a:bodyPr/>
              <a:lstStyle/>
              <a:p>
                <a:r>
                  <a:rPr lang="ru-RU">
                    <a:noFill/>
                  </a:rPr>
                  <a:t> </a:t>
                </a:r>
              </a:p>
            </p:txBody>
          </p:sp>
        </mc:Fallback>
      </mc:AlternateContent>
      <p:sp>
        <p:nvSpPr>
          <p:cNvPr id="2" name="Прямоугольник 1"/>
          <p:cNvSpPr/>
          <p:nvPr/>
        </p:nvSpPr>
        <p:spPr>
          <a:xfrm>
            <a:off x="3580267" y="411509"/>
            <a:ext cx="2396810" cy="461665"/>
          </a:xfrm>
          <a:prstGeom prst="rect">
            <a:avLst/>
          </a:prstGeom>
        </p:spPr>
        <p:txBody>
          <a:bodyPr wrap="none">
            <a:spAutoFit/>
          </a:bodyPr>
          <a:lstStyle/>
          <a:p>
            <a:r>
              <a:rPr lang="ru-RU" sz="2400" b="1" dirty="0" smtClean="0">
                <a:latin typeface="Courier New" pitchFamily="49" charset="0"/>
                <a:cs typeface="Courier New" pitchFamily="49" charset="0"/>
              </a:rPr>
              <a:t>Закон Кулона</a:t>
            </a:r>
            <a:endParaRPr lang="ru-RU" sz="2400" b="1" dirty="0">
              <a:latin typeface="Courier New" pitchFamily="49" charset="0"/>
              <a:cs typeface="Courier New" pitchFamily="49" charset="0"/>
            </a:endParaRPr>
          </a:p>
        </p:txBody>
      </p:sp>
      <p:sp>
        <p:nvSpPr>
          <p:cNvPr id="20" name="Прямоугольник 19"/>
          <p:cNvSpPr/>
          <p:nvPr/>
        </p:nvSpPr>
        <p:spPr>
          <a:xfrm>
            <a:off x="155759" y="771550"/>
            <a:ext cx="4320413" cy="369332"/>
          </a:xfrm>
          <a:prstGeom prst="rect">
            <a:avLst/>
          </a:prstGeom>
        </p:spPr>
        <p:txBody>
          <a:bodyPr wrap="none">
            <a:spAutoFit/>
          </a:bodyPr>
          <a:lstStyle/>
          <a:p>
            <a:r>
              <a:rPr lang="ru-RU" b="1" dirty="0">
                <a:latin typeface="Courier New" pitchFamily="49" charset="0"/>
                <a:cs typeface="Courier New" pitchFamily="49" charset="0"/>
              </a:rPr>
              <a:t>Единица заряда </a:t>
            </a:r>
            <a:r>
              <a:rPr lang="ru-RU" dirty="0">
                <a:latin typeface="Courier New" pitchFamily="49" charset="0"/>
                <a:cs typeface="Courier New" pitchFamily="49" charset="0"/>
              </a:rPr>
              <a:t>— кулон (1 Кл</a:t>
            </a:r>
            <a:r>
              <a:rPr lang="ru-RU" dirty="0" smtClean="0">
                <a:latin typeface="Courier New" pitchFamily="49" charset="0"/>
                <a:cs typeface="Courier New" pitchFamily="49" charset="0"/>
              </a:rPr>
              <a:t>).</a:t>
            </a:r>
            <a:endParaRPr lang="ru-RU" dirty="0">
              <a:latin typeface="Courier New" pitchFamily="49" charset="0"/>
              <a:cs typeface="Courier New" pitchFamily="49"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1275606"/>
            <a:ext cx="4925696" cy="178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Прямоугольник 27"/>
          <p:cNvSpPr/>
          <p:nvPr/>
        </p:nvSpPr>
        <p:spPr>
          <a:xfrm>
            <a:off x="4005728" y="3102894"/>
            <a:ext cx="4137671" cy="369332"/>
          </a:xfrm>
          <a:prstGeom prst="rect">
            <a:avLst/>
          </a:prstGeom>
        </p:spPr>
        <p:txBody>
          <a:bodyPr wrap="none">
            <a:spAutoFit/>
          </a:bodyPr>
          <a:lstStyle/>
          <a:p>
            <a:r>
              <a:rPr lang="ru-RU" b="1" dirty="0">
                <a:latin typeface="Courier New" pitchFamily="49" charset="0"/>
                <a:cs typeface="Courier New" pitchFamily="49" charset="0"/>
              </a:rPr>
              <a:t>Электрическая постоянная (</a:t>
            </a:r>
            <a:r>
              <a:rPr lang="el-GR" b="1" dirty="0">
                <a:latin typeface="Courier New" pitchFamily="49" charset="0"/>
                <a:cs typeface="Courier New" pitchFamily="49" charset="0"/>
              </a:rPr>
              <a:t>ε</a:t>
            </a:r>
            <a:r>
              <a:rPr lang="ru-RU" b="1" baseline="-25000" dirty="0">
                <a:latin typeface="Courier New" pitchFamily="49" charset="0"/>
                <a:cs typeface="Courier New" pitchFamily="49" charset="0"/>
              </a:rPr>
              <a:t>о</a:t>
            </a:r>
            <a:r>
              <a:rPr lang="ru-RU" b="1" dirty="0">
                <a:latin typeface="Courier New" pitchFamily="49" charset="0"/>
                <a:cs typeface="Courier New" pitchFamily="49" charset="0"/>
              </a:rPr>
              <a:t>)</a:t>
            </a:r>
          </a:p>
        </p:txBody>
      </p:sp>
      <mc:AlternateContent xmlns:mc="http://schemas.openxmlformats.org/markup-compatibility/2006" xmlns:a14="http://schemas.microsoft.com/office/drawing/2010/main">
        <mc:Choice Requires="a14">
          <p:sp>
            <p:nvSpPr>
              <p:cNvPr id="29" name="TextBox 28"/>
              <p:cNvSpPr txBox="1"/>
              <p:nvPr/>
            </p:nvSpPr>
            <p:spPr>
              <a:xfrm>
                <a:off x="1524952" y="3899636"/>
                <a:ext cx="931024" cy="426976"/>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0</m:t>
                            </m:r>
                          </m:sub>
                        </m:sSub>
                      </m:den>
                    </m:f>
                  </m:oMath>
                </a14:m>
                <a:r>
                  <a:rPr lang="en-US" dirty="0" smtClean="0"/>
                  <a:t> ,</a:t>
                </a:r>
                <a:endParaRPr lang="ru-RU" dirty="0"/>
              </a:p>
            </p:txBody>
          </p:sp>
        </mc:Choice>
        <mc:Fallback xmlns="">
          <p:sp>
            <p:nvSpPr>
              <p:cNvPr id="29" name="TextBox 28"/>
              <p:cNvSpPr txBox="1">
                <a:spLocks noRot="1" noChangeAspect="1" noMove="1" noResize="1" noEditPoints="1" noAdjustHandles="1" noChangeArrowheads="1" noChangeShapeType="1" noTextEdit="1"/>
              </p:cNvSpPr>
              <p:nvPr/>
            </p:nvSpPr>
            <p:spPr>
              <a:xfrm>
                <a:off x="1524952" y="3899636"/>
                <a:ext cx="931024" cy="426976"/>
              </a:xfrm>
              <a:prstGeom prst="rect">
                <a:avLst/>
              </a:prstGeom>
              <a:blipFill rotWithShape="1">
                <a:blip r:embed="rId6"/>
                <a:stretch>
                  <a:fillRect l="-8497" t="-4286" r="-14379" b="-1142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054443" y="3500872"/>
                <a:ext cx="2040239" cy="398764"/>
              </a:xfrm>
              <a:prstGeom prst="rect">
                <a:avLst/>
              </a:prstGeom>
              <a:noFill/>
            </p:spPr>
            <p:txBody>
              <a:bodyPr wrap="none" lIns="0" tIns="0" rIns="0" bIns="0" rtlCol="0">
                <a:spAutoFit/>
              </a:bodyPr>
              <a:lstStyle/>
              <a:p>
                <a14:m>
                  <m:oMath xmlns:m="http://schemas.openxmlformats.org/officeDocument/2006/math">
                    <m:sSub>
                      <m:sSubPr>
                        <m:ctrlPr>
                          <a:rPr lang="ru-RU" i="1" smtClean="0">
                            <a:latin typeface="Cambria Math"/>
                          </a:rPr>
                        </m:ctrlPr>
                      </m:sSubPr>
                      <m:e>
                        <m:r>
                          <a:rPr lang="ru-RU"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0</m:t>
                        </m:r>
                      </m:sub>
                    </m:sSub>
                  </m:oMath>
                </a14:m>
                <a:r>
                  <a:rPr lang="en-US" dirty="0" smtClean="0"/>
                  <a:t> = 8,85</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−12</m:t>
                        </m:r>
                      </m:sup>
                    </m:sSup>
                    <m:f>
                      <m:fPr>
                        <m:ctrlPr>
                          <a:rPr lang="en-US" i="1" dirty="0" smtClean="0">
                            <a:latin typeface="Cambria Math"/>
                          </a:rPr>
                        </m:ctrlPr>
                      </m:fPr>
                      <m:num>
                        <m:r>
                          <a:rPr lang="ru-RU" b="0" i="1" dirty="0" smtClean="0">
                            <a:latin typeface="Cambria Math" panose="02040503050406030204" pitchFamily="18" charset="0"/>
                          </a:rPr>
                          <m:t>Кл</m:t>
                        </m:r>
                      </m:num>
                      <m:den>
                        <m:r>
                          <a:rPr lang="ru-RU" b="0" i="1" dirty="0" smtClean="0">
                            <a:latin typeface="Cambria Math" panose="02040503050406030204" pitchFamily="18" charset="0"/>
                          </a:rPr>
                          <m:t>Н</m:t>
                        </m:r>
                        <m:r>
                          <a:rPr lang="ru-RU" b="0" i="1" dirty="0" smtClean="0">
                            <a:latin typeface="Cambria Math" panose="02040503050406030204" pitchFamily="18" charset="0"/>
                            <a:ea typeface="Cambria Math" panose="02040503050406030204" pitchFamily="18" charset="0"/>
                          </a:rPr>
                          <m:t>∙</m:t>
                        </m:r>
                        <m:sSup>
                          <m:sSupPr>
                            <m:ctrlPr>
                              <a:rPr lang="ru-RU" b="0" i="1" dirty="0" smtClean="0">
                                <a:latin typeface="Cambria Math"/>
                                <a:ea typeface="Cambria Math" panose="02040503050406030204" pitchFamily="18" charset="0"/>
                              </a:rPr>
                            </m:ctrlPr>
                          </m:sSupPr>
                          <m:e>
                            <m:r>
                              <a:rPr lang="ru-RU" b="0" i="1" dirty="0" smtClean="0">
                                <a:latin typeface="Cambria Math" panose="02040503050406030204" pitchFamily="18" charset="0"/>
                                <a:ea typeface="Cambria Math" panose="02040503050406030204" pitchFamily="18" charset="0"/>
                              </a:rPr>
                              <m:t>м</m:t>
                            </m:r>
                          </m:e>
                          <m:sup>
                            <m:r>
                              <a:rPr lang="ru-RU" b="0" i="1" dirty="0" smtClean="0">
                                <a:latin typeface="Cambria Math" panose="02040503050406030204" pitchFamily="18" charset="0"/>
                                <a:ea typeface="Cambria Math" panose="02040503050406030204" pitchFamily="18" charset="0"/>
                              </a:rPr>
                              <m:t>2</m:t>
                            </m:r>
                          </m:sup>
                        </m:sSup>
                      </m:den>
                    </m:f>
                  </m:oMath>
                </a14:m>
                <a:r>
                  <a:rPr lang="ru-RU" dirty="0" smtClean="0"/>
                  <a:t> .</a:t>
                </a:r>
                <a:endParaRPr lang="ru-RU" dirty="0"/>
              </a:p>
            </p:txBody>
          </p:sp>
        </mc:Choice>
        <mc:Fallback xmlns="">
          <p:sp>
            <p:nvSpPr>
              <p:cNvPr id="30" name="TextBox 29"/>
              <p:cNvSpPr txBox="1">
                <a:spLocks noRot="1" noChangeAspect="1" noMove="1" noResize="1" noEditPoints="1" noAdjustHandles="1" noChangeArrowheads="1" noChangeShapeType="1" noTextEdit="1"/>
              </p:cNvSpPr>
              <p:nvPr/>
            </p:nvSpPr>
            <p:spPr>
              <a:xfrm>
                <a:off x="5054443" y="3500872"/>
                <a:ext cx="2040239" cy="398764"/>
              </a:xfrm>
              <a:prstGeom prst="rect">
                <a:avLst/>
              </a:prstGeom>
              <a:blipFill rotWithShape="1">
                <a:blip r:embed="rId7"/>
                <a:stretch>
                  <a:fillRect l="-2687" t="-1515" r="-6269" b="-2121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92080" y="3984589"/>
                <a:ext cx="1246944" cy="582532"/>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a:rPr>
                          </m:ctrlPr>
                        </m:fPr>
                        <m:num>
                          <m:d>
                            <m:dPr>
                              <m:begChr m:val="|"/>
                              <m:endChr m:val="|"/>
                              <m:ctrlPr>
                                <a:rPr lang="ru-RU" i="1">
                                  <a:latin typeface="Cambria Math"/>
                                </a:rPr>
                              </m:ctrlPr>
                            </m:dPr>
                            <m:e>
                              <m:sSub>
                                <m:sSubPr>
                                  <m:ctrlPr>
                                    <a:rPr lang="ru-RU" i="1">
                                      <a:latin typeface="Cambria Math"/>
                                    </a:rPr>
                                  </m:ctrlPr>
                                </m:sSubPr>
                                <m:e>
                                  <m:r>
                                    <a:rPr lang="ru-RU" i="1">
                                      <a:latin typeface="Cambria Math" panose="02040503050406030204" pitchFamily="18" charset="0"/>
                                    </a:rPr>
                                    <m:t>𝑞</m:t>
                                  </m:r>
                                </m:e>
                                <m:sub>
                                  <m:r>
                                    <a:rPr lang="ru-RU">
                                      <a:latin typeface="Cambria Math" panose="02040503050406030204" pitchFamily="18" charset="0"/>
                                    </a:rPr>
                                    <m:t>1</m:t>
                                  </m:r>
                                </m:sub>
                              </m:sSub>
                            </m:e>
                          </m:d>
                          <m:d>
                            <m:dPr>
                              <m:begChr m:val="|"/>
                              <m:endChr m:val="|"/>
                              <m:ctrlPr>
                                <a:rPr lang="ru-RU" i="1">
                                  <a:latin typeface="Cambria Math"/>
                                </a:rPr>
                              </m:ctrlPr>
                            </m:dPr>
                            <m:e>
                              <m:sSub>
                                <m:sSubPr>
                                  <m:ctrlPr>
                                    <a:rPr lang="ru-RU" i="1">
                                      <a:latin typeface="Cambria Math"/>
                                    </a:rPr>
                                  </m:ctrlPr>
                                </m:sSubPr>
                                <m:e>
                                  <m:r>
                                    <a:rPr lang="ru-RU" i="1">
                                      <a:latin typeface="Cambria Math" panose="02040503050406030204" pitchFamily="18" charset="0"/>
                                    </a:rPr>
                                    <m:t>𝑞</m:t>
                                  </m:r>
                                </m:e>
                                <m:sub>
                                  <m:r>
                                    <a:rPr lang="ru-RU">
                                      <a:latin typeface="Cambria Math" panose="02040503050406030204" pitchFamily="18" charset="0"/>
                                    </a:rPr>
                                    <m:t>2</m:t>
                                  </m:r>
                                </m:sub>
                              </m:sSub>
                            </m:e>
                          </m:d>
                        </m:num>
                        <m:den>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0</m:t>
                              </m:r>
                            </m:sub>
                          </m:sSub>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den>
                      </m:f>
                    </m:oMath>
                  </m:oMathPara>
                </a14:m>
                <a:endParaRPr lang="ru-RU" dirty="0"/>
              </a:p>
            </p:txBody>
          </p:sp>
        </mc:Choice>
        <mc:Fallback xmlns="">
          <p:sp>
            <p:nvSpPr>
              <p:cNvPr id="31" name="TextBox 30"/>
              <p:cNvSpPr txBox="1">
                <a:spLocks noRot="1" noChangeAspect="1" noMove="1" noResize="1" noEditPoints="1" noAdjustHandles="1" noChangeArrowheads="1" noChangeShapeType="1" noTextEdit="1"/>
              </p:cNvSpPr>
              <p:nvPr/>
            </p:nvSpPr>
            <p:spPr>
              <a:xfrm>
                <a:off x="5292080" y="3984589"/>
                <a:ext cx="1246944" cy="582532"/>
              </a:xfrm>
              <a:prstGeom prst="rect">
                <a:avLst/>
              </a:prstGeom>
              <a:blipFill rotWithShape="1">
                <a:blip r:embed="rId8"/>
                <a:stretch>
                  <a:fillRect/>
                </a:stretch>
              </a:blipFill>
            </p:spPr>
            <p:txBody>
              <a:bodyPr/>
              <a:lstStyle/>
              <a:p>
                <a:r>
                  <a:rPr lang="ru-RU">
                    <a:noFill/>
                  </a:rPr>
                  <a:t> </a:t>
                </a:r>
              </a:p>
            </p:txBody>
          </p:sp>
        </mc:Fallback>
      </mc:AlternateContent>
      <p:sp>
        <p:nvSpPr>
          <p:cNvPr id="32" name="Прямоугольник 31"/>
          <p:cNvSpPr/>
          <p:nvPr/>
        </p:nvSpPr>
        <p:spPr>
          <a:xfrm>
            <a:off x="3169287" y="4509362"/>
            <a:ext cx="5974713" cy="369332"/>
          </a:xfrm>
          <a:prstGeom prst="rect">
            <a:avLst/>
          </a:prstGeom>
        </p:spPr>
        <p:txBody>
          <a:bodyPr wrap="none">
            <a:spAutoFit/>
          </a:bodyPr>
          <a:lstStyle/>
          <a:p>
            <a:r>
              <a:rPr lang="ru-RU" dirty="0">
                <a:latin typeface="Courier New" pitchFamily="49" charset="0"/>
                <a:cs typeface="Courier New" pitchFamily="49" charset="0"/>
              </a:rPr>
              <a:t>Эта запись закона Кулона в СИ для вакуума.</a:t>
            </a:r>
          </a:p>
        </p:txBody>
      </p:sp>
    </p:spTree>
    <p:extLst>
      <p:ext uri="{BB962C8B-B14F-4D97-AF65-F5344CB8AC3E}">
        <p14:creationId xmlns:p14="http://schemas.microsoft.com/office/powerpoint/2010/main" val="2378605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p:cNvSpPr txBox="1"/>
          <p:nvPr/>
        </p:nvSpPr>
        <p:spPr>
          <a:xfrm>
            <a:off x="2959676" y="2166359"/>
            <a:ext cx="138564" cy="346249"/>
          </a:xfrm>
          <a:prstGeom prst="rect">
            <a:avLst/>
          </a:prstGeom>
          <a:noFill/>
        </p:spPr>
        <p:txBody>
          <a:bodyPr wrap="none" lIns="68580" tIns="34290" rIns="68580" bIns="34290" rtlCol="0">
            <a:spAutoFit/>
          </a:bodyPr>
          <a:lstStyle/>
          <a:p>
            <a:endParaRPr lang="ru-RU" dirty="0"/>
          </a:p>
        </p:txBody>
      </p:sp>
      <p:pic>
        <p:nvPicPr>
          <p:cNvPr id="9" name="Рисунок 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51520" y="411510"/>
            <a:ext cx="1865921" cy="1625504"/>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2521671" y="906819"/>
                <a:ext cx="876009" cy="634886"/>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14:m>
                  <m:oMath xmlns:m="http://schemas.openxmlformats.org/officeDocument/2006/math">
                    <m:acc>
                      <m:accPr>
                        <m:chr m:val="⃗"/>
                        <m:ctrlPr>
                          <a:rPr lang="ru-RU" sz="2400" i="1">
                            <a:latin typeface="Cambria Math"/>
                          </a:rPr>
                        </m:ctrlPr>
                      </m:accPr>
                      <m:e>
                        <m:r>
                          <a:rPr lang="ru-RU" sz="2400" i="1">
                            <a:latin typeface="Cambria Math" panose="02040503050406030204" pitchFamily="18" charset="0"/>
                          </a:rPr>
                          <m:t>Е</m:t>
                        </m:r>
                      </m:e>
                    </m:acc>
                    <m:r>
                      <a:rPr lang="ru-RU" sz="2400" i="1">
                        <a:latin typeface="Cambria Math" panose="02040503050406030204" pitchFamily="18" charset="0"/>
                      </a:rPr>
                      <m:t>= </m:t>
                    </m:r>
                    <m:f>
                      <m:fPr>
                        <m:ctrlPr>
                          <a:rPr lang="ru-RU" sz="2400" i="1">
                            <a:latin typeface="Cambria Math"/>
                          </a:rPr>
                        </m:ctrlPr>
                      </m:fPr>
                      <m:num>
                        <m:acc>
                          <m:accPr>
                            <m:chr m:val="⃗"/>
                            <m:ctrlPr>
                              <a:rPr lang="ru-RU" sz="2400" i="1">
                                <a:latin typeface="Cambria Math"/>
                              </a:rPr>
                            </m:ctrlPr>
                          </m:accPr>
                          <m:e>
                            <m:r>
                              <a:rPr lang="en-US" sz="2400" i="1">
                                <a:latin typeface="Cambria Math" panose="02040503050406030204" pitchFamily="18" charset="0"/>
                              </a:rPr>
                              <m:t>𝐹</m:t>
                            </m:r>
                          </m:e>
                        </m:acc>
                      </m:num>
                      <m:den>
                        <m:r>
                          <a:rPr lang="en-US" sz="2400" i="1">
                            <a:latin typeface="Cambria Math" panose="02040503050406030204" pitchFamily="18" charset="0"/>
                          </a:rPr>
                          <m:t>𝑞</m:t>
                        </m:r>
                      </m:den>
                    </m:f>
                  </m:oMath>
                </a14:m>
                <a:r>
                  <a:rPr lang="en-US" sz="2400" dirty="0"/>
                  <a:t>;</a:t>
                </a:r>
                <a:endParaRPr lang="ru-RU"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521671" y="906819"/>
                <a:ext cx="876009" cy="634886"/>
              </a:xfrm>
              <a:prstGeom prst="rect">
                <a:avLst/>
              </a:prstGeom>
              <a:blipFill rotWithShape="1">
                <a:blip r:embed="rId4"/>
                <a:stretch>
                  <a:fillRect r="-19310" b="-84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83934" y="846115"/>
                <a:ext cx="2014397" cy="763430"/>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𝐸</m:t>
                      </m:r>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𝑄𝑞𝑘</m:t>
                          </m:r>
                        </m:num>
                        <m:den>
                          <m:sSup>
                            <m:sSupPr>
                              <m:ctrlPr>
                                <a:rPr lang="en-US" sz="2400" i="1">
                                  <a:latin typeface="Cambria Math"/>
                                </a:rPr>
                              </m:ctrlPr>
                            </m:sSupPr>
                            <m:e>
                              <m:r>
                                <a:rPr lang="en-US" sz="2400" i="1">
                                  <a:latin typeface="Cambria Math" panose="02040503050406030204" pitchFamily="18" charset="0"/>
                                </a:rPr>
                                <m:t>𝑟</m:t>
                              </m:r>
                            </m:e>
                            <m:sup>
                              <m:r>
                                <a:rPr lang="en-US" sz="2400" i="1">
                                  <a:latin typeface="Cambria Math" panose="02040503050406030204" pitchFamily="18" charset="0"/>
                                </a:rPr>
                                <m:t>2</m:t>
                              </m:r>
                            </m:sup>
                          </m:sSup>
                          <m:r>
                            <a:rPr lang="en-US" sz="2400" i="1">
                              <a:latin typeface="Cambria Math" panose="02040503050406030204" pitchFamily="18" charset="0"/>
                            </a:rPr>
                            <m:t>𝑞</m:t>
                          </m:r>
                        </m:den>
                      </m:f>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𝑄𝑘</m:t>
                          </m:r>
                        </m:num>
                        <m:den>
                          <m:sSup>
                            <m:sSupPr>
                              <m:ctrlPr>
                                <a:rPr lang="en-US" sz="2400" i="1">
                                  <a:latin typeface="Cambria Math"/>
                                </a:rPr>
                              </m:ctrlPr>
                            </m:sSupPr>
                            <m:e>
                              <m:r>
                                <a:rPr lang="en-US" sz="2400" i="1">
                                  <a:latin typeface="Cambria Math" panose="02040503050406030204" pitchFamily="18" charset="0"/>
                                </a:rPr>
                                <m:t>𝑟</m:t>
                              </m:r>
                            </m:e>
                            <m:sup>
                              <m:r>
                                <a:rPr lang="en-US" sz="2400" i="1">
                                  <a:latin typeface="Cambria Math" panose="02040503050406030204" pitchFamily="18" charset="0"/>
                                </a:rPr>
                                <m:t>2</m:t>
                              </m:r>
                            </m:sup>
                          </m:sSup>
                        </m:den>
                      </m:f>
                    </m:oMath>
                  </m:oMathPara>
                </a14:m>
                <a:endParaRPr lang="ru-RU"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83934" y="846115"/>
                <a:ext cx="2014397" cy="763430"/>
              </a:xfrm>
              <a:prstGeom prst="rect">
                <a:avLst/>
              </a:prstGeom>
              <a:blipFill rotWithShape="1">
                <a:blip r:embed="rId5"/>
                <a:stretch>
                  <a:fillRect/>
                </a:stretch>
              </a:blipFill>
            </p:spPr>
            <p:txBody>
              <a:bodyPr/>
              <a:lstStyle/>
              <a:p>
                <a:r>
                  <a:rPr lang="ru-RU">
                    <a:noFill/>
                  </a:rPr>
                  <a:t> </a:t>
                </a:r>
              </a:p>
            </p:txBody>
          </p:sp>
        </mc:Fallback>
      </mc:AlternateContent>
      <p:sp>
        <p:nvSpPr>
          <p:cNvPr id="20" name="Прямоугольник 19"/>
          <p:cNvSpPr/>
          <p:nvPr/>
        </p:nvSpPr>
        <p:spPr>
          <a:xfrm>
            <a:off x="2521671" y="1700438"/>
            <a:ext cx="6204263" cy="346249"/>
          </a:xfrm>
          <a:prstGeom prst="rect">
            <a:avLst/>
          </a:prstGeom>
        </p:spPr>
        <p:txBody>
          <a:bodyPr wrap="none" lIns="68580" tIns="34290" rIns="68580" bIns="34290">
            <a:spAutoFit/>
          </a:bodyPr>
          <a:lstStyle/>
          <a:p>
            <a:r>
              <a:rPr lang="ru-RU" dirty="0">
                <a:latin typeface="Courier New" pitchFamily="49" charset="0"/>
                <a:cs typeface="Courier New" pitchFamily="49" charset="0"/>
              </a:rPr>
              <a:t>где Q — заряд, создающий электрическое поле;</a:t>
            </a:r>
          </a:p>
        </p:txBody>
      </p:sp>
      <mc:AlternateContent xmlns:mc="http://schemas.openxmlformats.org/markup-compatibility/2006" xmlns:a14="http://schemas.microsoft.com/office/drawing/2010/main">
        <mc:Choice Requires="a14">
          <p:sp>
            <p:nvSpPr>
              <p:cNvPr id="21" name="TextBox 20"/>
              <p:cNvSpPr txBox="1"/>
              <p:nvPr/>
            </p:nvSpPr>
            <p:spPr>
              <a:xfrm>
                <a:off x="2521671" y="2134307"/>
                <a:ext cx="2169921" cy="756602"/>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𝐸</m:t>
                      </m:r>
                      <m:r>
                        <a:rPr lang="en-US" sz="2400" i="1">
                          <a:latin typeface="Cambria Math" panose="02040503050406030204" pitchFamily="18" charset="0"/>
                        </a:rPr>
                        <m:t>= </m:t>
                      </m:r>
                      <m:f>
                        <m:fPr>
                          <m:ctrlPr>
                            <a:rPr lang="en-US" sz="2400" i="1">
                              <a:latin typeface="Cambria Math"/>
                            </a:rPr>
                          </m:ctrlPr>
                        </m:fPr>
                        <m:num>
                          <m:r>
                            <a:rPr lang="en-US" sz="2400" i="1">
                              <a:latin typeface="Cambria Math" panose="02040503050406030204" pitchFamily="18" charset="0"/>
                            </a:rPr>
                            <m:t>𝑄</m:t>
                          </m:r>
                        </m:num>
                        <m:den>
                          <m:r>
                            <a:rPr lang="en-US" sz="2400" i="1">
                              <a:latin typeface="Cambria Math" panose="02040503050406030204" pitchFamily="18" charset="0"/>
                            </a:rPr>
                            <m:t>4 </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𝜀</m:t>
                          </m:r>
                          <m:r>
                            <a:rPr lang="en-US" sz="2400" i="1">
                              <a:latin typeface="Cambria Math" panose="02040503050406030204" pitchFamily="18" charset="0"/>
                              <a:ea typeface="Cambria Math" panose="02040503050406030204" pitchFamily="18" charset="0"/>
                            </a:rPr>
                            <m:t> </m:t>
                          </m:r>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𝜀</m:t>
                              </m:r>
                            </m:e>
                            <m:sub>
                              <m:r>
                                <a:rPr lang="en-US" sz="2400" i="1">
                                  <a:latin typeface="Cambria Math" panose="02040503050406030204" pitchFamily="18" charset="0"/>
                                  <a:ea typeface="Cambria Math" panose="02040503050406030204" pitchFamily="18" charset="0"/>
                                </a:rPr>
                                <m:t>0</m:t>
                              </m:r>
                            </m:sub>
                          </m:sSub>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den>
                      </m:f>
                      <m:r>
                        <a:rPr lang="en-US" sz="2400">
                          <a:latin typeface="Cambria Math" panose="02040503050406030204" pitchFamily="18" charset="0"/>
                        </a:rPr>
                        <m:t>;</m:t>
                      </m:r>
                    </m:oMath>
                  </m:oMathPara>
                </a14:m>
                <a:endParaRPr lang="ru-RU"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521671" y="2134307"/>
                <a:ext cx="2169921" cy="756602"/>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Прямоугольник 22"/>
              <p:cNvSpPr/>
              <p:nvPr/>
            </p:nvSpPr>
            <p:spPr>
              <a:xfrm>
                <a:off x="2535038" y="3003798"/>
                <a:ext cx="5956695" cy="346249"/>
              </a:xfrm>
              <a:prstGeom prst="rect">
                <a:avLst/>
              </a:prstGeom>
            </p:spPr>
            <p:txBody>
              <a:bodyPr wrap="none" lIns="68580" tIns="34290" rIns="68580" bIns="34290">
                <a:spAutoFit/>
              </a:bodyPr>
              <a:lstStyle/>
              <a:p>
                <a14:m>
                  <m:oMath xmlns:m="http://schemas.openxmlformats.org/officeDocument/2006/math">
                    <m:r>
                      <a:rPr lang="ru-RU" i="1" smtClean="0">
                        <a:latin typeface="Cambria Math" panose="02040503050406030204" pitchFamily="18" charset="0"/>
                        <a:ea typeface="Cambria Math" panose="02040503050406030204" pitchFamily="18" charset="0"/>
                      </a:rPr>
                      <m:t>𝜀</m:t>
                    </m:r>
                  </m:oMath>
                </a14:m>
                <a:r>
                  <a:rPr lang="ru-RU" dirty="0" smtClean="0"/>
                  <a:t> </a:t>
                </a:r>
                <a:r>
                  <a:rPr lang="ru-RU" dirty="0">
                    <a:latin typeface="Courier New" pitchFamily="49" charset="0"/>
                    <a:cs typeface="Courier New" pitchFamily="49" charset="0"/>
                  </a:rPr>
                  <a:t>— диэлектрическая проницаемость вещества;</a:t>
                </a:r>
              </a:p>
            </p:txBody>
          </p:sp>
        </mc:Choice>
        <mc:Fallback xmlns="">
          <p:sp>
            <p:nvSpPr>
              <p:cNvPr id="23" name="Прямоугольник 22"/>
              <p:cNvSpPr>
                <a:spLocks noRot="1" noChangeAspect="1" noMove="1" noResize="1" noEditPoints="1" noAdjustHandles="1" noChangeArrowheads="1" noChangeShapeType="1" noTextEdit="1"/>
              </p:cNvSpPr>
              <p:nvPr/>
            </p:nvSpPr>
            <p:spPr>
              <a:xfrm>
                <a:off x="2535038" y="3003798"/>
                <a:ext cx="5956695" cy="346249"/>
              </a:xfrm>
              <a:prstGeom prst="rect">
                <a:avLst/>
              </a:prstGeom>
              <a:blipFill rotWithShape="1">
                <a:blip r:embed="rId7"/>
                <a:stretch>
                  <a:fillRect t="-10526" r="-614" b="-3157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60032" y="2113075"/>
                <a:ext cx="1100350" cy="799065"/>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i="1">
                          <a:latin typeface="Cambria Math" panose="02040503050406030204" pitchFamily="18" charset="0"/>
                          <a:ea typeface="Cambria Math" panose="02040503050406030204" pitchFamily="18" charset="0"/>
                        </a:rPr>
                        <m:t>𝜀</m:t>
                      </m:r>
                      <m:r>
                        <a:rPr lang="en-US" sz="2400" i="1">
                          <a:latin typeface="Cambria Math" panose="02040503050406030204" pitchFamily="18" charset="0"/>
                          <a:ea typeface="Cambria Math" panose="02040503050406030204" pitchFamily="18" charset="0"/>
                        </a:rPr>
                        <m:t>= </m:t>
                      </m:r>
                      <m:f>
                        <m:fPr>
                          <m:ctrlPr>
                            <a:rPr lang="en-US" sz="2400" i="1">
                              <a:latin typeface="Cambria Math"/>
                              <a:ea typeface="Cambria Math" panose="02040503050406030204" pitchFamily="18" charset="0"/>
                            </a:rPr>
                          </m:ctrlPr>
                        </m:fPr>
                        <m:num>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𝐸</m:t>
                              </m:r>
                            </m:e>
                            <m:sub>
                              <m:r>
                                <a:rPr lang="ru-RU" sz="2400" i="1">
                                  <a:latin typeface="Cambria Math" panose="02040503050406030204" pitchFamily="18" charset="0"/>
                                  <a:ea typeface="Cambria Math" panose="02040503050406030204" pitchFamily="18" charset="0"/>
                                </a:rPr>
                                <m:t>в</m:t>
                              </m:r>
                            </m:sub>
                          </m:sSub>
                        </m:num>
                        <m:den>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𝐸</m:t>
                              </m:r>
                            </m:e>
                            <m:sub>
                              <m:r>
                                <a:rPr lang="ru-RU" sz="2400" i="1">
                                  <a:latin typeface="Cambria Math" panose="02040503050406030204" pitchFamily="18" charset="0"/>
                                  <a:ea typeface="Cambria Math" panose="02040503050406030204" pitchFamily="18" charset="0"/>
                                </a:rPr>
                                <m:t>ср</m:t>
                              </m:r>
                            </m:sub>
                          </m:sSub>
                        </m:den>
                      </m:f>
                    </m:oMath>
                  </m:oMathPara>
                </a14:m>
                <a:endParaRPr lang="ru-RU"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860032" y="2113075"/>
                <a:ext cx="1100350" cy="799065"/>
              </a:xfrm>
              <a:prstGeom prst="rect">
                <a:avLst/>
              </a:prstGeom>
              <a:blipFill rotWithShape="1">
                <a:blip r:embed="rId8"/>
                <a:stretch>
                  <a:fillRect/>
                </a:stretch>
              </a:blipFill>
            </p:spPr>
            <p:txBody>
              <a:bodyPr/>
              <a:lstStyle/>
              <a:p>
                <a:r>
                  <a:rPr lang="ru-RU">
                    <a:noFill/>
                  </a:rPr>
                  <a:t> </a:t>
                </a:r>
              </a:p>
            </p:txBody>
          </p:sp>
        </mc:Fallback>
      </mc:AlternateContent>
      <p:sp>
        <p:nvSpPr>
          <p:cNvPr id="2" name="Прямоугольник 1"/>
          <p:cNvSpPr/>
          <p:nvPr/>
        </p:nvSpPr>
        <p:spPr>
          <a:xfrm>
            <a:off x="2820559" y="348995"/>
            <a:ext cx="3502882" cy="461665"/>
          </a:xfrm>
          <a:prstGeom prst="rect">
            <a:avLst/>
          </a:prstGeom>
        </p:spPr>
        <p:txBody>
          <a:bodyPr wrap="none">
            <a:spAutoFit/>
          </a:bodyPr>
          <a:lstStyle/>
          <a:p>
            <a:r>
              <a:rPr lang="ru-RU" sz="2400" b="1" dirty="0" smtClean="0">
                <a:latin typeface="Courier New" pitchFamily="49" charset="0"/>
                <a:cs typeface="Courier New" pitchFamily="49" charset="0"/>
              </a:rPr>
              <a:t>Электрическое поле</a:t>
            </a:r>
            <a:endParaRPr lang="ru-RU" sz="2400" b="1" dirty="0">
              <a:latin typeface="Courier New" pitchFamily="49" charset="0"/>
              <a:cs typeface="Courier New" pitchFamily="49" charset="0"/>
            </a:endParaRPr>
          </a:p>
        </p:txBody>
      </p:sp>
      <mc:AlternateContent xmlns:mc="http://schemas.openxmlformats.org/markup-compatibility/2006" xmlns:a14="http://schemas.microsoft.com/office/drawing/2010/main">
        <mc:Choice Requires="a14">
          <p:sp>
            <p:nvSpPr>
              <p:cNvPr id="16" name="TextBox 15"/>
              <p:cNvSpPr txBox="1"/>
              <p:nvPr/>
            </p:nvSpPr>
            <p:spPr>
              <a:xfrm>
                <a:off x="250023" y="3435846"/>
                <a:ext cx="3133262" cy="634886"/>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14:m>
                  <m:oMath xmlns:m="http://schemas.openxmlformats.org/officeDocument/2006/math">
                    <m:acc>
                      <m:accPr>
                        <m:chr m:val="⃗"/>
                        <m:ctrlPr>
                          <a:rPr lang="ru-RU" sz="2400" i="1">
                            <a:latin typeface="Cambria Math"/>
                          </a:rPr>
                        </m:ctrlPr>
                      </m:accPr>
                      <m:e>
                        <m:r>
                          <a:rPr lang="ru-RU" sz="2400" i="1">
                            <a:latin typeface="Cambria Math" panose="02040503050406030204" pitchFamily="18" charset="0"/>
                          </a:rPr>
                          <m:t>Е</m:t>
                        </m:r>
                      </m:e>
                    </m:acc>
                    <m:r>
                      <a:rPr lang="ru-RU" sz="2400" i="1">
                        <a:latin typeface="Cambria Math" panose="02040503050406030204" pitchFamily="18" charset="0"/>
                      </a:rPr>
                      <m:t>= </m:t>
                    </m:r>
                    <m:f>
                      <m:fPr>
                        <m:ctrlPr>
                          <a:rPr lang="ru-RU" sz="2400" i="1">
                            <a:latin typeface="Cambria Math"/>
                          </a:rPr>
                        </m:ctrlPr>
                      </m:fPr>
                      <m:num>
                        <m:acc>
                          <m:accPr>
                            <m:chr m:val="⃗"/>
                            <m:ctrlPr>
                              <a:rPr lang="ru-RU" sz="2400" i="1">
                                <a:latin typeface="Cambria Math"/>
                              </a:rPr>
                            </m:ctrlPr>
                          </m:accPr>
                          <m:e>
                            <m:r>
                              <a:rPr lang="en-US" sz="2400" i="1">
                                <a:latin typeface="Cambria Math" panose="02040503050406030204" pitchFamily="18" charset="0"/>
                              </a:rPr>
                              <m:t>𝐹</m:t>
                            </m:r>
                          </m:e>
                        </m:acc>
                      </m:num>
                      <m:den>
                        <m:r>
                          <a:rPr lang="en-US" sz="2400" i="1">
                            <a:latin typeface="Cambria Math" panose="02040503050406030204" pitchFamily="18" charset="0"/>
                          </a:rPr>
                          <m:t>𝑞</m:t>
                        </m:r>
                      </m:den>
                    </m:f>
                    <m:r>
                      <a:rPr lang="en-US" sz="2400">
                        <a:latin typeface="Cambria Math" panose="02040503050406030204" pitchFamily="18" charset="0"/>
                      </a:rPr>
                      <m:t>=</m:t>
                    </m:r>
                    <m:f>
                      <m:fPr>
                        <m:ctrlPr>
                          <a:rPr lang="ru-RU" sz="2400" i="1">
                            <a:latin typeface="Cambria Math"/>
                          </a:rPr>
                        </m:ctrlPr>
                      </m:fPr>
                      <m:num>
                        <m:acc>
                          <m:accPr>
                            <m:chr m:val="⃗"/>
                            <m:ctrlPr>
                              <a:rPr lang="ru-RU" sz="2400" i="1">
                                <a:latin typeface="Cambria Math"/>
                              </a:rPr>
                            </m:ctrlPr>
                          </m:accPr>
                          <m:e>
                            <m:r>
                              <a:rPr lang="en-US" sz="2400" i="1">
                                <a:latin typeface="Cambria Math" panose="02040503050406030204" pitchFamily="18" charset="0"/>
                              </a:rPr>
                              <m:t>2</m:t>
                            </m:r>
                            <m:r>
                              <a:rPr lang="en-US" sz="2400" i="1">
                                <a:latin typeface="Cambria Math" panose="02040503050406030204" pitchFamily="18" charset="0"/>
                              </a:rPr>
                              <m:t>𝐹</m:t>
                            </m:r>
                            <m:r>
                              <a:rPr lang="en-US" sz="2400" i="1">
                                <a:latin typeface="Cambria Math" panose="02040503050406030204" pitchFamily="18" charset="0"/>
                              </a:rPr>
                              <m:t> </m:t>
                            </m:r>
                          </m:e>
                        </m:acc>
                      </m:num>
                      <m:den>
                        <m:r>
                          <a:rPr lang="en-US" sz="2400" i="1">
                            <a:latin typeface="Cambria Math" panose="02040503050406030204" pitchFamily="18" charset="0"/>
                          </a:rPr>
                          <m:t>2</m:t>
                        </m:r>
                        <m:r>
                          <a:rPr lang="en-US" sz="2400" i="1">
                            <a:latin typeface="Cambria Math" panose="02040503050406030204" pitchFamily="18" charset="0"/>
                          </a:rPr>
                          <m:t>𝑞</m:t>
                        </m:r>
                      </m:den>
                    </m:f>
                  </m:oMath>
                </a14:m>
                <a:r>
                  <a:rPr lang="en-US" sz="2400" dirty="0"/>
                  <a:t> = </a:t>
                </a:r>
                <a14:m>
                  <m:oMath xmlns:m="http://schemas.openxmlformats.org/officeDocument/2006/math">
                    <m:f>
                      <m:fPr>
                        <m:ctrlPr>
                          <a:rPr lang="ru-RU" sz="2400" i="1">
                            <a:latin typeface="Cambria Math"/>
                          </a:rPr>
                        </m:ctrlPr>
                      </m:fPr>
                      <m:num>
                        <m:r>
                          <a:rPr lang="en-US" sz="2400" i="1">
                            <a:latin typeface="Cambria Math" panose="02040503050406030204" pitchFamily="18" charset="0"/>
                          </a:rPr>
                          <m:t>4</m:t>
                        </m:r>
                        <m:acc>
                          <m:accPr>
                            <m:chr m:val="⃗"/>
                            <m:ctrlPr>
                              <a:rPr lang="ru-RU" sz="2400" i="1">
                                <a:latin typeface="Cambria Math"/>
                              </a:rPr>
                            </m:ctrlPr>
                          </m:accPr>
                          <m:e>
                            <m:r>
                              <a:rPr lang="en-US" sz="2400" i="1">
                                <a:latin typeface="Cambria Math" panose="02040503050406030204" pitchFamily="18" charset="0"/>
                              </a:rPr>
                              <m:t>𝐹</m:t>
                            </m:r>
                          </m:e>
                        </m:acc>
                      </m:num>
                      <m:den>
                        <m:r>
                          <a:rPr lang="en-US" sz="2400" i="1">
                            <a:latin typeface="Cambria Math" panose="02040503050406030204" pitchFamily="18" charset="0"/>
                          </a:rPr>
                          <m:t>4</m:t>
                        </m:r>
                        <m:r>
                          <a:rPr lang="en-US" sz="2400" i="1">
                            <a:latin typeface="Cambria Math" panose="02040503050406030204" pitchFamily="18" charset="0"/>
                          </a:rPr>
                          <m:t>𝑞</m:t>
                        </m:r>
                      </m:den>
                    </m:f>
                    <m:r>
                      <a:rPr lang="en-US" sz="2400" i="1">
                        <a:latin typeface="Cambria Math" panose="02040503050406030204" pitchFamily="18" charset="0"/>
                      </a:rPr>
                      <m:t>=</m:t>
                    </m:r>
                    <m:r>
                      <a:rPr lang="en-US" sz="2400" i="1">
                        <a:latin typeface="Cambria Math" panose="02040503050406030204" pitchFamily="18" charset="0"/>
                      </a:rPr>
                      <m:t>𝑐𝑜𝑠𝑡</m:t>
                    </m:r>
                    <m:r>
                      <a:rPr lang="en-US" sz="2400" i="1">
                        <a:latin typeface="Cambria Math" panose="02040503050406030204" pitchFamily="18" charset="0"/>
                      </a:rPr>
                      <m:t>.</m:t>
                    </m:r>
                  </m:oMath>
                </a14:m>
                <a:endParaRPr lang="ru-RU"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50023" y="3435846"/>
                <a:ext cx="3133262" cy="634886"/>
              </a:xfrm>
              <a:prstGeom prst="rect">
                <a:avLst/>
              </a:prstGeom>
              <a:blipFill rotWithShape="1">
                <a:blip r:embed="rId9"/>
                <a:stretch>
                  <a:fillRect b="-8491"/>
                </a:stretch>
              </a:blipFill>
            </p:spPr>
            <p:txBody>
              <a:bodyPr/>
              <a:lstStyle/>
              <a:p>
                <a:r>
                  <a:rPr lang="ru-RU">
                    <a:noFill/>
                  </a:rPr>
                  <a:t> </a:t>
                </a:r>
              </a:p>
            </p:txBody>
          </p:sp>
        </mc:Fallback>
      </mc:AlternateContent>
      <p:sp>
        <p:nvSpPr>
          <p:cNvPr id="3" name="Прямоугольник 2"/>
          <p:cNvSpPr/>
          <p:nvPr/>
        </p:nvSpPr>
        <p:spPr>
          <a:xfrm>
            <a:off x="3491880" y="3568623"/>
            <a:ext cx="3217547" cy="369332"/>
          </a:xfrm>
          <a:prstGeom prst="rect">
            <a:avLst/>
          </a:prstGeom>
        </p:spPr>
        <p:txBody>
          <a:bodyPr wrap="none">
            <a:spAutoFit/>
          </a:bodyPr>
          <a:lstStyle/>
          <a:p>
            <a:r>
              <a:rPr lang="ru-RU" dirty="0" smtClean="0">
                <a:latin typeface="Courier New" pitchFamily="49" charset="0"/>
                <a:cs typeface="Courier New" pitchFamily="49" charset="0"/>
              </a:rPr>
              <a:t>Где </a:t>
            </a:r>
            <a:r>
              <a:rPr lang="en-US" dirty="0" smtClean="0">
                <a:latin typeface="Courier New" pitchFamily="49" charset="0"/>
                <a:cs typeface="Courier New" pitchFamily="49" charset="0"/>
              </a:rPr>
              <a:t>q — </a:t>
            </a:r>
            <a:r>
              <a:rPr lang="ru-RU" dirty="0" smtClean="0">
                <a:latin typeface="Courier New" pitchFamily="49" charset="0"/>
                <a:cs typeface="Courier New" pitchFamily="49" charset="0"/>
              </a:rPr>
              <a:t>пробный заряд.</a:t>
            </a:r>
            <a:endParaRPr lang="ru-RU" dirty="0">
              <a:latin typeface="Courier New" pitchFamily="49" charset="0"/>
              <a:cs typeface="Courier New" pitchFamily="49" charset="0"/>
            </a:endParaRPr>
          </a:p>
        </p:txBody>
      </p:sp>
      <p:sp>
        <p:nvSpPr>
          <p:cNvPr id="7" name="Прямоугольник 6"/>
          <p:cNvSpPr/>
          <p:nvPr/>
        </p:nvSpPr>
        <p:spPr>
          <a:xfrm>
            <a:off x="1979712" y="4155926"/>
            <a:ext cx="4572000" cy="646331"/>
          </a:xfrm>
          <a:prstGeom prst="rect">
            <a:avLst/>
          </a:prstGeom>
        </p:spPr>
        <p:txBody>
          <a:bodyPr>
            <a:spAutoFit/>
          </a:bodyPr>
          <a:lstStyle/>
          <a:p>
            <a:pPr algn="ctr"/>
            <a:r>
              <a:rPr lang="ru-RU" b="1" dirty="0" smtClean="0">
                <a:latin typeface="Courier New" pitchFamily="49" charset="0"/>
                <a:cs typeface="Courier New" pitchFamily="49" charset="0"/>
              </a:rPr>
              <a:t>Единицы напряженности </a:t>
            </a:r>
          </a:p>
          <a:p>
            <a:pPr algn="ctr"/>
            <a:r>
              <a:rPr lang="ru-RU" dirty="0" smtClean="0">
                <a:latin typeface="Courier New" pitchFamily="49" charset="0"/>
                <a:cs typeface="Courier New" pitchFamily="49" charset="0"/>
              </a:rPr>
              <a:t>Выражается E в Н/Кл.</a:t>
            </a:r>
            <a:endParaRPr lang="ru-RU" dirty="0">
              <a:latin typeface="Courier New" pitchFamily="49" charset="0"/>
              <a:cs typeface="Courier New" pitchFamily="49" charset="0"/>
            </a:endParaRPr>
          </a:p>
        </p:txBody>
      </p:sp>
    </p:spTree>
    <p:extLst>
      <p:ext uri="{BB962C8B-B14F-4D97-AF65-F5344CB8AC3E}">
        <p14:creationId xmlns:p14="http://schemas.microsoft.com/office/powerpoint/2010/main" val="250134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p:cNvSpPr txBox="1"/>
          <p:nvPr/>
        </p:nvSpPr>
        <p:spPr>
          <a:xfrm>
            <a:off x="2959676" y="2166359"/>
            <a:ext cx="138564" cy="346249"/>
          </a:xfrm>
          <a:prstGeom prst="rect">
            <a:avLst/>
          </a:prstGeom>
          <a:noFill/>
        </p:spPr>
        <p:txBody>
          <a:bodyPr wrap="none" lIns="68580" tIns="34290" rIns="68580" bIns="34290" rtlCol="0">
            <a:spAutoFit/>
          </a:bodyPr>
          <a:lstStyle/>
          <a:p>
            <a:endParaRPr lang="ru-RU" dirty="0"/>
          </a:p>
        </p:txBody>
      </p:sp>
      <p:sp>
        <p:nvSpPr>
          <p:cNvPr id="2" name="Прямоугольник 1"/>
          <p:cNvSpPr/>
          <p:nvPr/>
        </p:nvSpPr>
        <p:spPr>
          <a:xfrm>
            <a:off x="153035" y="339502"/>
            <a:ext cx="8789083" cy="623248"/>
          </a:xfrm>
          <a:prstGeom prst="rect">
            <a:avLst/>
          </a:prstGeom>
        </p:spPr>
        <p:txBody>
          <a:bodyPr wrap="square" lIns="68580" tIns="34290" rIns="68580" bIns="34290">
            <a:spAutoFit/>
          </a:bodyPr>
          <a:lstStyle/>
          <a:p>
            <a:pPr algn="ctr"/>
            <a:r>
              <a:rPr lang="ru-RU" b="1" dirty="0" smtClean="0">
                <a:latin typeface="Courier New" pitchFamily="49" charset="0"/>
                <a:cs typeface="Courier New" pitchFamily="49" charset="0"/>
              </a:rPr>
              <a:t>Принцип </a:t>
            </a:r>
            <a:r>
              <a:rPr lang="ru-RU" b="1" dirty="0">
                <a:latin typeface="Courier New" pitchFamily="49" charset="0"/>
                <a:cs typeface="Courier New" pitchFamily="49" charset="0"/>
              </a:rPr>
              <a:t>суперпозиции полей</a:t>
            </a:r>
          </a:p>
          <a:p>
            <a:r>
              <a:rPr lang="ru-RU" dirty="0">
                <a:latin typeface="Courier New" pitchFamily="49" charset="0"/>
                <a:cs typeface="Courier New" pitchFamily="49" charset="0"/>
              </a:rPr>
              <a:t>Заряд q пробный. Внесен в поле, созданное зарядами q</a:t>
            </a:r>
            <a:r>
              <a:rPr lang="en-US" baseline="-25000" dirty="0">
                <a:latin typeface="Courier New" pitchFamily="49" charset="0"/>
                <a:cs typeface="Courier New" pitchFamily="49" charset="0"/>
              </a:rPr>
              <a:t>1</a:t>
            </a:r>
            <a:r>
              <a:rPr lang="ru-RU" dirty="0">
                <a:latin typeface="Courier New" pitchFamily="49" charset="0"/>
                <a:cs typeface="Courier New" pitchFamily="49" charset="0"/>
              </a:rPr>
              <a:t> и q</a:t>
            </a:r>
            <a:r>
              <a:rPr lang="ru-RU" baseline="-25000" dirty="0">
                <a:latin typeface="Courier New" pitchFamily="49" charset="0"/>
                <a:cs typeface="Courier New" pitchFamily="49" charset="0"/>
              </a:rPr>
              <a:t>2</a:t>
            </a:r>
            <a:r>
              <a:rPr lang="ru-RU" dirty="0" smtClean="0">
                <a:latin typeface="Courier New" pitchFamily="49" charset="0"/>
                <a:cs typeface="Courier New" pitchFamily="49" charset="0"/>
              </a:rPr>
              <a:t>.</a:t>
            </a:r>
            <a:endParaRPr lang="ru-RU" dirty="0">
              <a:latin typeface="Courier New" pitchFamily="49" charset="0"/>
              <a:cs typeface="Courier New" pitchFamily="49" charset="0"/>
            </a:endParaRPr>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53035" y="989349"/>
            <a:ext cx="5931133" cy="1472342"/>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609724"/>
            <a:ext cx="3600400" cy="212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208270"/>
            <a:ext cx="37338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1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lum contrast="40000"/>
          </a:blip>
          <a:srcRect/>
          <a:stretch>
            <a:fillRect/>
          </a:stretch>
        </p:blipFill>
        <p:spPr bwMode="auto">
          <a:xfrm>
            <a:off x="2763482" y="1054688"/>
            <a:ext cx="3374762" cy="1479916"/>
          </a:xfrm>
          <a:prstGeom prst="rect">
            <a:avLst/>
          </a:prstGeom>
          <a:noFill/>
          <a:ln w="9525">
            <a:noFill/>
            <a:miter lim="800000"/>
            <a:headEnd/>
            <a:tailEnd/>
          </a:ln>
          <a:effectLst/>
        </p:spPr>
      </p:pic>
      <p:pic>
        <p:nvPicPr>
          <p:cNvPr id="25605" name="Picture 5"/>
          <p:cNvPicPr>
            <a:picLocks noChangeAspect="1" noChangeArrowheads="1"/>
          </p:cNvPicPr>
          <p:nvPr/>
        </p:nvPicPr>
        <p:blipFill>
          <a:blip r:embed="rId3">
            <a:lum contrast="40000"/>
          </a:blip>
          <a:srcRect/>
          <a:stretch>
            <a:fillRect/>
          </a:stretch>
        </p:blipFill>
        <p:spPr bwMode="auto">
          <a:xfrm>
            <a:off x="2994878" y="2534604"/>
            <a:ext cx="3212325" cy="2041165"/>
          </a:xfrm>
          <a:prstGeom prst="rect">
            <a:avLst/>
          </a:prstGeom>
          <a:noFill/>
          <a:ln w="9525">
            <a:noFill/>
            <a:miter lim="800000"/>
            <a:headEnd/>
            <a:tailEnd/>
          </a:ln>
          <a:effectLst/>
        </p:spPr>
      </p:pic>
      <p:sp>
        <p:nvSpPr>
          <p:cNvPr id="3" name="Прямоугольник 2"/>
          <p:cNvSpPr/>
          <p:nvPr/>
        </p:nvSpPr>
        <p:spPr>
          <a:xfrm>
            <a:off x="179512" y="411510"/>
            <a:ext cx="8843058" cy="646331"/>
          </a:xfrm>
          <a:prstGeom prst="rect">
            <a:avLst/>
          </a:prstGeom>
        </p:spPr>
        <p:txBody>
          <a:bodyPr wrap="square">
            <a:spAutoFit/>
          </a:bodyPr>
          <a:lstStyle/>
          <a:p>
            <a:pPr algn="ctr"/>
            <a:r>
              <a:rPr lang="ru-RU" b="1" dirty="0" smtClean="0">
                <a:latin typeface="Courier New" pitchFamily="49" charset="0"/>
                <a:cs typeface="Courier New" pitchFamily="49" charset="0"/>
              </a:rPr>
              <a:t>Напряженность поля, </a:t>
            </a:r>
          </a:p>
          <a:p>
            <a:pPr algn="ctr"/>
            <a:r>
              <a:rPr lang="ru-RU" b="1" dirty="0" smtClean="0">
                <a:latin typeface="Courier New" pitchFamily="49" charset="0"/>
                <a:cs typeface="Courier New" pitchFamily="49" charset="0"/>
              </a:rPr>
              <a:t>созданного заряженным металлическим шаром</a:t>
            </a:r>
            <a:endParaRPr lang="ru-RU" b="1" dirty="0">
              <a:latin typeface="Courier New" pitchFamily="49" charset="0"/>
              <a:cs typeface="Courier New" pitchFamily="49" charset="0"/>
            </a:endParaRPr>
          </a:p>
        </p:txBody>
      </p:sp>
    </p:spTree>
    <p:extLst>
      <p:ext uri="{BB962C8B-B14F-4D97-AF65-F5344CB8AC3E}">
        <p14:creationId xmlns:p14="http://schemas.microsoft.com/office/powerpoint/2010/main" val="292566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7980518" y="638024"/>
            <a:ext cx="1128713" cy="1128713"/>
          </a:xfrm>
          <a:prstGeom prst="rect">
            <a:avLst/>
          </a:prstGeom>
        </p:spPr>
      </p:pic>
      <p:pic>
        <p:nvPicPr>
          <p:cNvPr id="16" name="Рисунок 15"/>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3606392" y="630880"/>
            <a:ext cx="1100138" cy="1143000"/>
          </a:xfrm>
          <a:prstGeom prst="rect">
            <a:avLst/>
          </a:prstGeom>
        </p:spPr>
      </p:pic>
      <p:sp>
        <p:nvSpPr>
          <p:cNvPr id="18" name="TextBox 17"/>
          <p:cNvSpPr txBox="1"/>
          <p:nvPr/>
        </p:nvSpPr>
        <p:spPr>
          <a:xfrm>
            <a:off x="2959676" y="2166359"/>
            <a:ext cx="138564" cy="346249"/>
          </a:xfrm>
          <a:prstGeom prst="rect">
            <a:avLst/>
          </a:prstGeom>
          <a:noFill/>
        </p:spPr>
        <p:txBody>
          <a:bodyPr wrap="none" lIns="68580" tIns="34290" rIns="68580" bIns="34290" rtlCol="0">
            <a:spAutoFit/>
          </a:bodyPr>
          <a:lstStyle/>
          <a:p>
            <a:endParaRPr lang="ru-RU" dirty="0"/>
          </a:p>
        </p:txBody>
      </p:sp>
      <p:sp>
        <p:nvSpPr>
          <p:cNvPr id="7" name="Прямоугольник 6"/>
          <p:cNvSpPr/>
          <p:nvPr/>
        </p:nvSpPr>
        <p:spPr>
          <a:xfrm>
            <a:off x="1403648" y="318844"/>
            <a:ext cx="6552728" cy="346249"/>
          </a:xfrm>
          <a:prstGeom prst="rect">
            <a:avLst/>
          </a:prstGeom>
        </p:spPr>
        <p:txBody>
          <a:bodyPr wrap="square" lIns="68580" tIns="34290" rIns="68580" bIns="34290">
            <a:spAutoFit/>
          </a:bodyPr>
          <a:lstStyle/>
          <a:p>
            <a:r>
              <a:rPr lang="ru-RU" b="1" dirty="0">
                <a:latin typeface="Courier New" pitchFamily="49" charset="0"/>
                <a:cs typeface="Courier New" pitchFamily="49" charset="0"/>
              </a:rPr>
              <a:t>Графическое изображение электрических полей</a:t>
            </a:r>
          </a:p>
        </p:txBody>
      </p:sp>
      <p:sp>
        <p:nvSpPr>
          <p:cNvPr id="15" name="Прямоугольник 14"/>
          <p:cNvSpPr/>
          <p:nvPr/>
        </p:nvSpPr>
        <p:spPr>
          <a:xfrm>
            <a:off x="107504" y="677165"/>
            <a:ext cx="3596597" cy="1177245"/>
          </a:xfrm>
          <a:prstGeom prst="rect">
            <a:avLst/>
          </a:prstGeom>
        </p:spPr>
        <p:txBody>
          <a:bodyPr wrap="square" lIns="68580" tIns="34290" rIns="68580" bIns="34290">
            <a:spAutoFit/>
          </a:bodyPr>
          <a:lstStyle/>
          <a:p>
            <a:pPr indent="268288" algn="just"/>
            <a:r>
              <a:rPr lang="ru-RU" dirty="0">
                <a:latin typeface="Courier New" pitchFamily="49" charset="0"/>
                <a:cs typeface="Courier New" pitchFamily="49" charset="0"/>
              </a:rPr>
              <a:t>Линии напряженности уединенного отрицательно заряженного шарика</a:t>
            </a:r>
            <a:r>
              <a:rPr lang="ru-RU" dirty="0"/>
              <a:t>.</a:t>
            </a:r>
            <a:endParaRPr lang="en-US" dirty="0"/>
          </a:p>
          <a:p>
            <a:endParaRPr lang="ru-RU" dirty="0"/>
          </a:p>
        </p:txBody>
      </p:sp>
      <p:sp>
        <p:nvSpPr>
          <p:cNvPr id="17" name="Прямоугольник 16"/>
          <p:cNvSpPr/>
          <p:nvPr/>
        </p:nvSpPr>
        <p:spPr>
          <a:xfrm>
            <a:off x="4706530" y="679915"/>
            <a:ext cx="3465870" cy="900246"/>
          </a:xfrm>
          <a:prstGeom prst="rect">
            <a:avLst/>
          </a:prstGeom>
        </p:spPr>
        <p:txBody>
          <a:bodyPr wrap="square" lIns="68580" tIns="34290" rIns="68580" bIns="34290">
            <a:spAutoFit/>
          </a:bodyPr>
          <a:lstStyle/>
          <a:p>
            <a:pPr indent="268288" algn="just"/>
            <a:r>
              <a:rPr lang="ru-RU" dirty="0">
                <a:latin typeface="Courier New" pitchFamily="49" charset="0"/>
                <a:cs typeface="Courier New" pitchFamily="49" charset="0"/>
              </a:rPr>
              <a:t>Линии напряженности уединенного </a:t>
            </a:r>
            <a:r>
              <a:rPr lang="ru-RU" dirty="0" err="1">
                <a:latin typeface="Courier New" pitchFamily="49" charset="0"/>
                <a:cs typeface="Courier New" pitchFamily="49" charset="0"/>
              </a:rPr>
              <a:t>пoложительно</a:t>
            </a:r>
            <a:r>
              <a:rPr lang="ru-RU" dirty="0">
                <a:latin typeface="Courier New" pitchFamily="49" charset="0"/>
                <a:cs typeface="Courier New" pitchFamily="49" charset="0"/>
              </a:rPr>
              <a:t> заряженного шарика.</a:t>
            </a:r>
          </a:p>
        </p:txBody>
      </p:sp>
      <p:pic>
        <p:nvPicPr>
          <p:cNvPr id="20" name="Рисунок 19"/>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a:off x="710131" y="1773880"/>
            <a:ext cx="3467869" cy="1447024"/>
          </a:xfrm>
          <a:prstGeom prst="rect">
            <a:avLst/>
          </a:prstGeom>
        </p:spPr>
      </p:pic>
      <p:pic>
        <p:nvPicPr>
          <p:cNvPr id="21" name="Рисунок 20"/>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Lst>
          </a:blip>
          <a:stretch>
            <a:fillRect/>
          </a:stretch>
        </p:blipFill>
        <p:spPr>
          <a:xfrm>
            <a:off x="5702174" y="2025755"/>
            <a:ext cx="2076242" cy="1153468"/>
          </a:xfrm>
          <a:prstGeom prst="rect">
            <a:avLst/>
          </a:prstGeom>
        </p:spPr>
      </p:pic>
      <p:sp>
        <p:nvSpPr>
          <p:cNvPr id="23" name="Прямоугольник 22"/>
          <p:cNvSpPr/>
          <p:nvPr/>
        </p:nvSpPr>
        <p:spPr>
          <a:xfrm>
            <a:off x="1201595" y="3210332"/>
            <a:ext cx="2482090" cy="346249"/>
          </a:xfrm>
          <a:prstGeom prst="rect">
            <a:avLst/>
          </a:prstGeom>
        </p:spPr>
        <p:txBody>
          <a:bodyPr wrap="none" lIns="68580" tIns="34290" rIns="68580" bIns="34290">
            <a:spAutoFit/>
          </a:bodyPr>
          <a:lstStyle/>
          <a:p>
            <a:r>
              <a:rPr lang="ru-RU" dirty="0">
                <a:latin typeface="Courier New" pitchFamily="49" charset="0"/>
                <a:cs typeface="Courier New" pitchFamily="49" charset="0"/>
              </a:rPr>
              <a:t>Неоднородное поде</a:t>
            </a:r>
          </a:p>
        </p:txBody>
      </p:sp>
      <p:sp>
        <p:nvSpPr>
          <p:cNvPr id="24" name="Прямоугольник 23"/>
          <p:cNvSpPr/>
          <p:nvPr/>
        </p:nvSpPr>
        <p:spPr>
          <a:xfrm>
            <a:off x="5637109" y="3198854"/>
            <a:ext cx="2206373" cy="346249"/>
          </a:xfrm>
          <a:prstGeom prst="rect">
            <a:avLst/>
          </a:prstGeom>
        </p:spPr>
        <p:txBody>
          <a:bodyPr wrap="none" lIns="68580" tIns="34290" rIns="68580" bIns="34290">
            <a:spAutoFit/>
          </a:bodyPr>
          <a:lstStyle/>
          <a:p>
            <a:r>
              <a:rPr lang="ru-RU" dirty="0">
                <a:latin typeface="Courier New" pitchFamily="49" charset="0"/>
                <a:cs typeface="Courier New" pitchFamily="49" charset="0"/>
              </a:rPr>
              <a:t>Однородное поле</a:t>
            </a:r>
          </a:p>
        </p:txBody>
      </p:sp>
      <mc:AlternateContent xmlns:mc="http://schemas.openxmlformats.org/markup-compatibility/2006" xmlns:a14="http://schemas.microsoft.com/office/drawing/2010/main">
        <mc:Choice Requires="a14">
          <p:sp>
            <p:nvSpPr>
              <p:cNvPr id="25" name="Прямоугольник 24"/>
              <p:cNvSpPr/>
              <p:nvPr/>
            </p:nvSpPr>
            <p:spPr>
              <a:xfrm>
                <a:off x="170011" y="3556581"/>
                <a:ext cx="8631956" cy="1210812"/>
              </a:xfrm>
              <a:prstGeom prst="rect">
                <a:avLst/>
              </a:prstGeom>
            </p:spPr>
            <p:txBody>
              <a:bodyPr wrap="square" lIns="68580" tIns="34290" rIns="68580" bIns="34290">
                <a:spAutoFit/>
              </a:bodyPr>
              <a:lstStyle/>
              <a:p>
                <a:pPr indent="355600" algn="just"/>
                <a:r>
                  <a:rPr lang="ru-RU" dirty="0">
                    <a:latin typeface="Courier New" pitchFamily="49" charset="0"/>
                    <a:cs typeface="Courier New" pitchFamily="49" charset="0"/>
                  </a:rPr>
                  <a:t>Линии напряженности электрического поля начинаются на «+ » зарядах и заканчиваются на « —» зарядах.</a:t>
                </a:r>
              </a:p>
              <a:p>
                <a:pPr indent="355600" algn="just"/>
                <a:r>
                  <a:rPr lang="ru-RU" dirty="0">
                    <a:latin typeface="Courier New" pitchFamily="49" charset="0"/>
                    <a:cs typeface="Courier New" pitchFamily="49" charset="0"/>
                  </a:rPr>
                  <a:t>Линией напряженности называется линия, касательная к конторой в каждой точке совпадает с вектором напряженности </a:t>
                </a:r>
                <a14:m>
                  <m:oMath xmlns:m="http://schemas.openxmlformats.org/officeDocument/2006/math">
                    <m:acc>
                      <m:accPr>
                        <m:chr m:val="⃗"/>
                        <m:ctrlPr>
                          <a:rPr lang="ru-RU" i="1" dirty="0">
                            <a:latin typeface="Cambria Math"/>
                          </a:rPr>
                        </m:ctrlPr>
                      </m:accPr>
                      <m:e>
                        <m:r>
                          <a:rPr lang="ru-RU" i="1" dirty="0">
                            <a:latin typeface="Cambria Math" panose="02040503050406030204" pitchFamily="18" charset="0"/>
                          </a:rPr>
                          <m:t>Е</m:t>
                        </m:r>
                      </m:e>
                    </m:acc>
                  </m:oMath>
                </a14:m>
                <a:r>
                  <a:rPr lang="ru-RU" dirty="0"/>
                  <a:t>.</a:t>
                </a:r>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170011" y="3556581"/>
                <a:ext cx="8631956" cy="1210812"/>
              </a:xfrm>
              <a:prstGeom prst="rect">
                <a:avLst/>
              </a:prstGeom>
              <a:blipFill rotWithShape="1">
                <a:blip r:embed="rId10"/>
                <a:stretch>
                  <a:fillRect l="-847" t="-3015" r="-918" b="-8543"/>
                </a:stretch>
              </a:blipFill>
            </p:spPr>
            <p:txBody>
              <a:bodyPr/>
              <a:lstStyle/>
              <a:p>
                <a:r>
                  <a:rPr lang="ru-RU">
                    <a:noFill/>
                  </a:rPr>
                  <a:t> </a:t>
                </a:r>
              </a:p>
            </p:txBody>
          </p:sp>
        </mc:Fallback>
      </mc:AlternateContent>
    </p:spTree>
    <p:extLst>
      <p:ext uri="{BB962C8B-B14F-4D97-AF65-F5344CB8AC3E}">
        <p14:creationId xmlns:p14="http://schemas.microsoft.com/office/powerpoint/2010/main" val="69946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2066</Words>
  <Application>Microsoft Office PowerPoint</Application>
  <PresentationFormat>Экран (16:9)</PresentationFormat>
  <Paragraphs>201</Paragraphs>
  <Slides>36</Slides>
  <Notes>2</Notes>
  <HiddenSlides>5</HiddenSlides>
  <MMClips>0</MMClips>
  <ScaleCrop>false</ScaleCrop>
  <HeadingPairs>
    <vt:vector size="4" baseType="variant">
      <vt:variant>
        <vt:lpstr>Тема</vt:lpstr>
      </vt:variant>
      <vt:variant>
        <vt:i4>4</vt:i4>
      </vt:variant>
      <vt:variant>
        <vt:lpstr>Заголовки слайдов</vt:lpstr>
      </vt:variant>
      <vt:variant>
        <vt:i4>36</vt:i4>
      </vt:variant>
    </vt:vector>
  </HeadingPairs>
  <TitlesOfParts>
    <vt:vector size="40" baseType="lpstr">
      <vt:lpstr>Тема Office</vt:lpstr>
      <vt:lpstr>1_Тема Office</vt:lpstr>
      <vt:lpstr>2_Тема Office</vt:lpstr>
      <vt:lpstr>3_Тема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DVS</dc:creator>
  <cp:lastModifiedBy>DVS</cp:lastModifiedBy>
  <cp:revision>37</cp:revision>
  <dcterms:created xsi:type="dcterms:W3CDTF">2025-11-19T08:30:03Z</dcterms:created>
  <dcterms:modified xsi:type="dcterms:W3CDTF">2025-11-19T15:42:23Z</dcterms:modified>
</cp:coreProperties>
</file>