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35" r:id="rId3"/>
    <p:sldId id="339" r:id="rId4"/>
    <p:sldId id="256" r:id="rId5"/>
    <p:sldId id="336" r:id="rId6"/>
    <p:sldId id="258" r:id="rId7"/>
    <p:sldId id="260" r:id="rId8"/>
    <p:sldId id="337" r:id="rId9"/>
    <p:sldId id="338" r:id="rId10"/>
    <p:sldId id="257" r:id="rId11"/>
    <p:sldId id="261" r:id="rId12"/>
    <p:sldId id="343" r:id="rId13"/>
    <p:sldId id="262" r:id="rId14"/>
    <p:sldId id="263" r:id="rId15"/>
    <p:sldId id="264" r:id="rId16"/>
    <p:sldId id="265" r:id="rId17"/>
    <p:sldId id="266" r:id="rId18"/>
    <p:sldId id="287" r:id="rId19"/>
    <p:sldId id="288" r:id="rId20"/>
    <p:sldId id="289" r:id="rId21"/>
    <p:sldId id="342" r:id="rId22"/>
    <p:sldId id="341" r:id="rId23"/>
    <p:sldId id="340"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7" d="100"/>
          <a:sy n="97" d="100"/>
        </p:scale>
        <p:origin x="78"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2D65AE-7285-4EFF-A9A0-3EFAEA9C7645}"/>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14FD12F0-C66B-4CC5-8F2C-FD19844340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CDD94D90-92F8-4F64-A198-D9F5913941D3}"/>
              </a:ext>
            </a:extLst>
          </p:cNvPr>
          <p:cNvSpPr>
            <a:spLocks noGrp="1"/>
          </p:cNvSpPr>
          <p:nvPr>
            <p:ph type="dt" sz="half" idx="10"/>
          </p:nvPr>
        </p:nvSpPr>
        <p:spPr/>
        <p:txBody>
          <a:bodyPr/>
          <a:lstStyle/>
          <a:p>
            <a:fld id="{C026461A-C007-401D-8F87-18BF9F14B637}" type="datetimeFigureOut">
              <a:rPr lang="ru-RU" smtClean="0"/>
              <a:t>31.10.2025</a:t>
            </a:fld>
            <a:endParaRPr lang="ru-RU"/>
          </a:p>
        </p:txBody>
      </p:sp>
      <p:sp>
        <p:nvSpPr>
          <p:cNvPr id="5" name="Нижний колонтитул 4">
            <a:extLst>
              <a:ext uri="{FF2B5EF4-FFF2-40B4-BE49-F238E27FC236}">
                <a16:creationId xmlns:a16="http://schemas.microsoft.com/office/drawing/2014/main" id="{342A2780-F7C1-407A-95B9-97CA03B14DB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0951575-FFFC-4475-8CC0-3E02B6009E3F}"/>
              </a:ext>
            </a:extLst>
          </p:cNvPr>
          <p:cNvSpPr>
            <a:spLocks noGrp="1"/>
          </p:cNvSpPr>
          <p:nvPr>
            <p:ph type="sldNum" sz="quarter" idx="12"/>
          </p:nvPr>
        </p:nvSpPr>
        <p:spPr/>
        <p:txBody>
          <a:bodyPr/>
          <a:lstStyle/>
          <a:p>
            <a:fld id="{6DB5283A-D69F-4869-A0A9-E285185156E7}" type="slidenum">
              <a:rPr lang="ru-RU" smtClean="0"/>
              <a:t>‹#›</a:t>
            </a:fld>
            <a:endParaRPr lang="ru-RU"/>
          </a:p>
        </p:txBody>
      </p:sp>
    </p:spTree>
    <p:extLst>
      <p:ext uri="{BB962C8B-B14F-4D97-AF65-F5344CB8AC3E}">
        <p14:creationId xmlns:p14="http://schemas.microsoft.com/office/powerpoint/2010/main" val="1806190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C4E38C-056B-4FFC-8C49-ABF4F260EE2B}"/>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344A004E-C53D-4655-BF9D-CB359F37AEC8}"/>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0076F73-3B15-4E87-9F04-2701C2D688DA}"/>
              </a:ext>
            </a:extLst>
          </p:cNvPr>
          <p:cNvSpPr>
            <a:spLocks noGrp="1"/>
          </p:cNvSpPr>
          <p:nvPr>
            <p:ph type="dt" sz="half" idx="10"/>
          </p:nvPr>
        </p:nvSpPr>
        <p:spPr/>
        <p:txBody>
          <a:bodyPr/>
          <a:lstStyle/>
          <a:p>
            <a:fld id="{C026461A-C007-401D-8F87-18BF9F14B637}" type="datetimeFigureOut">
              <a:rPr lang="ru-RU" smtClean="0"/>
              <a:t>31.10.2025</a:t>
            </a:fld>
            <a:endParaRPr lang="ru-RU"/>
          </a:p>
        </p:txBody>
      </p:sp>
      <p:sp>
        <p:nvSpPr>
          <p:cNvPr id="5" name="Нижний колонтитул 4">
            <a:extLst>
              <a:ext uri="{FF2B5EF4-FFF2-40B4-BE49-F238E27FC236}">
                <a16:creationId xmlns:a16="http://schemas.microsoft.com/office/drawing/2014/main" id="{DCADE4EB-6B69-4B41-AFEE-CD3A65FD3FD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390FA67-BE04-4AF9-BAC2-66401E6B20E5}"/>
              </a:ext>
            </a:extLst>
          </p:cNvPr>
          <p:cNvSpPr>
            <a:spLocks noGrp="1"/>
          </p:cNvSpPr>
          <p:nvPr>
            <p:ph type="sldNum" sz="quarter" idx="12"/>
          </p:nvPr>
        </p:nvSpPr>
        <p:spPr/>
        <p:txBody>
          <a:bodyPr/>
          <a:lstStyle/>
          <a:p>
            <a:fld id="{6DB5283A-D69F-4869-A0A9-E285185156E7}" type="slidenum">
              <a:rPr lang="ru-RU" smtClean="0"/>
              <a:t>‹#›</a:t>
            </a:fld>
            <a:endParaRPr lang="ru-RU"/>
          </a:p>
        </p:txBody>
      </p:sp>
    </p:spTree>
    <p:extLst>
      <p:ext uri="{BB962C8B-B14F-4D97-AF65-F5344CB8AC3E}">
        <p14:creationId xmlns:p14="http://schemas.microsoft.com/office/powerpoint/2010/main" val="1095116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0238E853-2186-488B-9E78-31896A507002}"/>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7B0F5055-ADD9-4439-B827-6259BC7ABEDB}"/>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B449239-15BF-4A18-BE6E-42E999C7AE28}"/>
              </a:ext>
            </a:extLst>
          </p:cNvPr>
          <p:cNvSpPr>
            <a:spLocks noGrp="1"/>
          </p:cNvSpPr>
          <p:nvPr>
            <p:ph type="dt" sz="half" idx="10"/>
          </p:nvPr>
        </p:nvSpPr>
        <p:spPr/>
        <p:txBody>
          <a:bodyPr/>
          <a:lstStyle/>
          <a:p>
            <a:fld id="{C026461A-C007-401D-8F87-18BF9F14B637}" type="datetimeFigureOut">
              <a:rPr lang="ru-RU" smtClean="0"/>
              <a:t>31.10.2025</a:t>
            </a:fld>
            <a:endParaRPr lang="ru-RU"/>
          </a:p>
        </p:txBody>
      </p:sp>
      <p:sp>
        <p:nvSpPr>
          <p:cNvPr id="5" name="Нижний колонтитул 4">
            <a:extLst>
              <a:ext uri="{FF2B5EF4-FFF2-40B4-BE49-F238E27FC236}">
                <a16:creationId xmlns:a16="http://schemas.microsoft.com/office/drawing/2014/main" id="{C33548D6-2D7F-4DED-802A-D6F5AAC8C75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7BAE95D-931F-408A-BB5C-DD45BC9D26AE}"/>
              </a:ext>
            </a:extLst>
          </p:cNvPr>
          <p:cNvSpPr>
            <a:spLocks noGrp="1"/>
          </p:cNvSpPr>
          <p:nvPr>
            <p:ph type="sldNum" sz="quarter" idx="12"/>
          </p:nvPr>
        </p:nvSpPr>
        <p:spPr/>
        <p:txBody>
          <a:bodyPr/>
          <a:lstStyle/>
          <a:p>
            <a:fld id="{6DB5283A-D69F-4869-A0A9-E285185156E7}" type="slidenum">
              <a:rPr lang="ru-RU" smtClean="0"/>
              <a:t>‹#›</a:t>
            </a:fld>
            <a:endParaRPr lang="ru-RU"/>
          </a:p>
        </p:txBody>
      </p:sp>
    </p:spTree>
    <p:extLst>
      <p:ext uri="{BB962C8B-B14F-4D97-AF65-F5344CB8AC3E}">
        <p14:creationId xmlns:p14="http://schemas.microsoft.com/office/powerpoint/2010/main" val="1551405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EF7039-63DD-4496-8E71-B92DA4D1A8E9}"/>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A2AEF198-F4BB-4E8F-A0C5-1FCD162D10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43AC1529-14D0-41D1-81BE-55383F808EDE}"/>
              </a:ext>
            </a:extLst>
          </p:cNvPr>
          <p:cNvSpPr>
            <a:spLocks noGrp="1"/>
          </p:cNvSpPr>
          <p:nvPr>
            <p:ph type="dt" sz="half" idx="10"/>
          </p:nvPr>
        </p:nvSpPr>
        <p:spPr/>
        <p:txBody>
          <a:bodyPr/>
          <a:lstStyle/>
          <a:p>
            <a:fld id="{10AD56FC-4CF2-46F6-9905-F1D5C70333B9}" type="datetimeFigureOut">
              <a:rPr lang="ru-RU" smtClean="0">
                <a:solidFill>
                  <a:prstClr val="black">
                    <a:tint val="75000"/>
                  </a:prstClr>
                </a:solidFill>
              </a:rPr>
              <a:pPr/>
              <a:t>31.10.2025</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0405112-33D3-4CEE-9B06-134A6B12CF6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115BF6B-738B-4E5B-9150-DBD44CF020CE}"/>
              </a:ext>
            </a:extLst>
          </p:cNvPr>
          <p:cNvSpPr>
            <a:spLocks noGrp="1"/>
          </p:cNvSpPr>
          <p:nvPr>
            <p:ph type="sldNum" sz="quarter" idx="12"/>
          </p:nvPr>
        </p:nvSpPr>
        <p:spPr/>
        <p:txBody>
          <a:bodyPr/>
          <a:lstStyle/>
          <a:p>
            <a:fld id="{0C453DE0-90F9-45A5-A517-B643072E74B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73715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1D0749-7A73-4862-A718-146434E2249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35D4C84-7785-476C-8ACE-7C5F6458D996}"/>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8BDE9EB-DED7-4618-BAA4-38FF7D3BF17D}"/>
              </a:ext>
            </a:extLst>
          </p:cNvPr>
          <p:cNvSpPr>
            <a:spLocks noGrp="1"/>
          </p:cNvSpPr>
          <p:nvPr>
            <p:ph type="dt" sz="half" idx="10"/>
          </p:nvPr>
        </p:nvSpPr>
        <p:spPr/>
        <p:txBody>
          <a:bodyPr/>
          <a:lstStyle/>
          <a:p>
            <a:fld id="{10AD56FC-4CF2-46F6-9905-F1D5C70333B9}" type="datetimeFigureOut">
              <a:rPr lang="ru-RU" smtClean="0">
                <a:solidFill>
                  <a:prstClr val="black">
                    <a:tint val="75000"/>
                  </a:prstClr>
                </a:solidFill>
              </a:rPr>
              <a:pPr/>
              <a:t>31.10.2025</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30AC0D6-268E-4A2D-876E-16C706F0B258}"/>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8D9A976F-E6E5-4584-A694-BD59AE4121A3}"/>
              </a:ext>
            </a:extLst>
          </p:cNvPr>
          <p:cNvSpPr>
            <a:spLocks noGrp="1"/>
          </p:cNvSpPr>
          <p:nvPr>
            <p:ph type="sldNum" sz="quarter" idx="12"/>
          </p:nvPr>
        </p:nvSpPr>
        <p:spPr/>
        <p:txBody>
          <a:bodyPr/>
          <a:lstStyle/>
          <a:p>
            <a:fld id="{0C453DE0-90F9-45A5-A517-B643072E74B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08062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2E9912-019D-4C82-94C4-9D102F9B334D}"/>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BDD8DF43-211F-48FF-89EE-97C8F6C621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EDA994B5-86B6-4D26-BBA7-5F19A9ED2C49}"/>
              </a:ext>
            </a:extLst>
          </p:cNvPr>
          <p:cNvSpPr>
            <a:spLocks noGrp="1"/>
          </p:cNvSpPr>
          <p:nvPr>
            <p:ph type="dt" sz="half" idx="10"/>
          </p:nvPr>
        </p:nvSpPr>
        <p:spPr/>
        <p:txBody>
          <a:bodyPr/>
          <a:lstStyle/>
          <a:p>
            <a:fld id="{10AD56FC-4CF2-46F6-9905-F1D5C70333B9}" type="datetimeFigureOut">
              <a:rPr lang="ru-RU" smtClean="0">
                <a:solidFill>
                  <a:prstClr val="black">
                    <a:tint val="75000"/>
                  </a:prstClr>
                </a:solidFill>
              </a:rPr>
              <a:pPr/>
              <a:t>31.10.2025</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5CAAC7B-47C9-4D00-B714-647051810C3C}"/>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E5A41DC-06F4-44FF-84B1-3834FDF02B54}"/>
              </a:ext>
            </a:extLst>
          </p:cNvPr>
          <p:cNvSpPr>
            <a:spLocks noGrp="1"/>
          </p:cNvSpPr>
          <p:nvPr>
            <p:ph type="sldNum" sz="quarter" idx="12"/>
          </p:nvPr>
        </p:nvSpPr>
        <p:spPr/>
        <p:txBody>
          <a:bodyPr/>
          <a:lstStyle/>
          <a:p>
            <a:fld id="{0C453DE0-90F9-45A5-A517-B643072E74B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15103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D60587-57CE-4946-8C99-68BCA71BDC6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F810DBE-FAA2-4CDF-BBF8-20AB66333929}"/>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6E90D012-BD1B-4AC5-843A-F3577FFF4F45}"/>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CF31386E-625C-4B58-972A-5D1F2CE00398}"/>
              </a:ext>
            </a:extLst>
          </p:cNvPr>
          <p:cNvSpPr>
            <a:spLocks noGrp="1"/>
          </p:cNvSpPr>
          <p:nvPr>
            <p:ph type="dt" sz="half" idx="10"/>
          </p:nvPr>
        </p:nvSpPr>
        <p:spPr/>
        <p:txBody>
          <a:bodyPr/>
          <a:lstStyle/>
          <a:p>
            <a:fld id="{10AD56FC-4CF2-46F6-9905-F1D5C70333B9}" type="datetimeFigureOut">
              <a:rPr lang="ru-RU" smtClean="0">
                <a:solidFill>
                  <a:prstClr val="black">
                    <a:tint val="75000"/>
                  </a:prstClr>
                </a:solidFill>
              </a:rPr>
              <a:pPr/>
              <a:t>31.10.2025</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768CE85E-DA9D-4695-B899-64D7F9716992}"/>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DA411BC9-A740-42E7-9AC2-3EFDBA1F5CB0}"/>
              </a:ext>
            </a:extLst>
          </p:cNvPr>
          <p:cNvSpPr>
            <a:spLocks noGrp="1"/>
          </p:cNvSpPr>
          <p:nvPr>
            <p:ph type="sldNum" sz="quarter" idx="12"/>
          </p:nvPr>
        </p:nvSpPr>
        <p:spPr/>
        <p:txBody>
          <a:bodyPr/>
          <a:lstStyle/>
          <a:p>
            <a:fld id="{0C453DE0-90F9-45A5-A517-B643072E74B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82221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E92512-1252-436F-A640-732FEC55EC4F}"/>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694AFA04-29DA-46B4-B9F2-C929D097E4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1ED6C231-CB20-4B8D-8C45-DC0C60268BC9}"/>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769E35F8-BB39-490A-9E74-16AFC2574A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C1CD73E4-CFEE-436D-9F2F-7802F662E0CE}"/>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8CEF3CB0-8044-4A44-900D-FD1C956DE658}"/>
              </a:ext>
            </a:extLst>
          </p:cNvPr>
          <p:cNvSpPr>
            <a:spLocks noGrp="1"/>
          </p:cNvSpPr>
          <p:nvPr>
            <p:ph type="dt" sz="half" idx="10"/>
          </p:nvPr>
        </p:nvSpPr>
        <p:spPr/>
        <p:txBody>
          <a:bodyPr/>
          <a:lstStyle/>
          <a:p>
            <a:fld id="{10AD56FC-4CF2-46F6-9905-F1D5C70333B9}" type="datetimeFigureOut">
              <a:rPr lang="ru-RU" smtClean="0">
                <a:solidFill>
                  <a:prstClr val="black">
                    <a:tint val="75000"/>
                  </a:prstClr>
                </a:solidFill>
              </a:rPr>
              <a:pPr/>
              <a:t>31.10.2025</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69BC8FDC-9190-4D03-A54E-11713613308C}"/>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D3A5D3E1-1A66-4FD7-AA07-7DC4E6E7D3F1}"/>
              </a:ext>
            </a:extLst>
          </p:cNvPr>
          <p:cNvSpPr>
            <a:spLocks noGrp="1"/>
          </p:cNvSpPr>
          <p:nvPr>
            <p:ph type="sldNum" sz="quarter" idx="12"/>
          </p:nvPr>
        </p:nvSpPr>
        <p:spPr/>
        <p:txBody>
          <a:bodyPr/>
          <a:lstStyle/>
          <a:p>
            <a:fld id="{0C453DE0-90F9-45A5-A517-B643072E74B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02962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A040F9-C896-4FAD-8C7C-767675B4741A}"/>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B0003F26-85D9-46E2-9BA0-161F8992B9B0}"/>
              </a:ext>
            </a:extLst>
          </p:cNvPr>
          <p:cNvSpPr>
            <a:spLocks noGrp="1"/>
          </p:cNvSpPr>
          <p:nvPr>
            <p:ph type="dt" sz="half" idx="10"/>
          </p:nvPr>
        </p:nvSpPr>
        <p:spPr/>
        <p:txBody>
          <a:bodyPr/>
          <a:lstStyle/>
          <a:p>
            <a:fld id="{10AD56FC-4CF2-46F6-9905-F1D5C70333B9}" type="datetimeFigureOut">
              <a:rPr lang="ru-RU" smtClean="0">
                <a:solidFill>
                  <a:prstClr val="black">
                    <a:tint val="75000"/>
                  </a:prstClr>
                </a:solidFill>
              </a:rPr>
              <a:pPr/>
              <a:t>31.10.2025</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8169FE6E-60DF-44A5-8279-DACC127999D4}"/>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0BE14C0F-7D5E-4FAE-BBB3-43775934C410}"/>
              </a:ext>
            </a:extLst>
          </p:cNvPr>
          <p:cNvSpPr>
            <a:spLocks noGrp="1"/>
          </p:cNvSpPr>
          <p:nvPr>
            <p:ph type="sldNum" sz="quarter" idx="12"/>
          </p:nvPr>
        </p:nvSpPr>
        <p:spPr/>
        <p:txBody>
          <a:bodyPr/>
          <a:lstStyle/>
          <a:p>
            <a:fld id="{0C453DE0-90F9-45A5-A517-B643072E74B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694492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4FF90E20-E04A-4EB1-8E0B-A7B71E493070}"/>
              </a:ext>
            </a:extLst>
          </p:cNvPr>
          <p:cNvSpPr>
            <a:spLocks noGrp="1"/>
          </p:cNvSpPr>
          <p:nvPr>
            <p:ph type="dt" sz="half" idx="10"/>
          </p:nvPr>
        </p:nvSpPr>
        <p:spPr/>
        <p:txBody>
          <a:bodyPr/>
          <a:lstStyle/>
          <a:p>
            <a:fld id="{10AD56FC-4CF2-46F6-9905-F1D5C70333B9}" type="datetimeFigureOut">
              <a:rPr lang="ru-RU" smtClean="0">
                <a:solidFill>
                  <a:prstClr val="black">
                    <a:tint val="75000"/>
                  </a:prstClr>
                </a:solidFill>
              </a:rPr>
              <a:pPr/>
              <a:t>31.10.2025</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8669E8DE-852D-461B-A6C9-F69F5FAE0D50}"/>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860E7E07-9C1A-4120-B8F1-BAF01B6BE22F}"/>
              </a:ext>
            </a:extLst>
          </p:cNvPr>
          <p:cNvSpPr>
            <a:spLocks noGrp="1"/>
          </p:cNvSpPr>
          <p:nvPr>
            <p:ph type="sldNum" sz="quarter" idx="12"/>
          </p:nvPr>
        </p:nvSpPr>
        <p:spPr/>
        <p:txBody>
          <a:bodyPr/>
          <a:lstStyle/>
          <a:p>
            <a:fld id="{0C453DE0-90F9-45A5-A517-B643072E74B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056639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A04DCC-FD15-4EC9-9347-AD810B31710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075B3A9B-D425-4299-BBD2-11904EBD17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A5FD15E6-97DA-4AFC-BCA0-18DD87C755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4A232ED-212E-4CC8-B0C2-F8B4AEA14720}"/>
              </a:ext>
            </a:extLst>
          </p:cNvPr>
          <p:cNvSpPr>
            <a:spLocks noGrp="1"/>
          </p:cNvSpPr>
          <p:nvPr>
            <p:ph type="dt" sz="half" idx="10"/>
          </p:nvPr>
        </p:nvSpPr>
        <p:spPr/>
        <p:txBody>
          <a:bodyPr/>
          <a:lstStyle/>
          <a:p>
            <a:fld id="{10AD56FC-4CF2-46F6-9905-F1D5C70333B9}" type="datetimeFigureOut">
              <a:rPr lang="ru-RU" smtClean="0">
                <a:solidFill>
                  <a:prstClr val="black">
                    <a:tint val="75000"/>
                  </a:prstClr>
                </a:solidFill>
              </a:rPr>
              <a:pPr/>
              <a:t>31.10.2025</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9A5971A5-B6A4-4003-9CAD-1F475B93FE37}"/>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CB8CF990-C665-4540-AD07-781C865D573E}"/>
              </a:ext>
            </a:extLst>
          </p:cNvPr>
          <p:cNvSpPr>
            <a:spLocks noGrp="1"/>
          </p:cNvSpPr>
          <p:nvPr>
            <p:ph type="sldNum" sz="quarter" idx="12"/>
          </p:nvPr>
        </p:nvSpPr>
        <p:spPr/>
        <p:txBody>
          <a:bodyPr/>
          <a:lstStyle/>
          <a:p>
            <a:fld id="{0C453DE0-90F9-45A5-A517-B643072E74B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38989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002248-7ECB-4C4F-9687-919D1670970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4A59745-66FD-4429-823A-07AE6855998A}"/>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92C122F-C205-4789-AF5F-8E8407697D94}"/>
              </a:ext>
            </a:extLst>
          </p:cNvPr>
          <p:cNvSpPr>
            <a:spLocks noGrp="1"/>
          </p:cNvSpPr>
          <p:nvPr>
            <p:ph type="dt" sz="half" idx="10"/>
          </p:nvPr>
        </p:nvSpPr>
        <p:spPr/>
        <p:txBody>
          <a:bodyPr/>
          <a:lstStyle/>
          <a:p>
            <a:fld id="{C026461A-C007-401D-8F87-18BF9F14B637}" type="datetimeFigureOut">
              <a:rPr lang="ru-RU" smtClean="0"/>
              <a:t>31.10.2025</a:t>
            </a:fld>
            <a:endParaRPr lang="ru-RU"/>
          </a:p>
        </p:txBody>
      </p:sp>
      <p:sp>
        <p:nvSpPr>
          <p:cNvPr id="5" name="Нижний колонтитул 4">
            <a:extLst>
              <a:ext uri="{FF2B5EF4-FFF2-40B4-BE49-F238E27FC236}">
                <a16:creationId xmlns:a16="http://schemas.microsoft.com/office/drawing/2014/main" id="{E28C3A76-3D76-44DE-A753-4B68A9B3FB6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1A8991E-4AD1-4472-8D0F-C734B6DFB4D6}"/>
              </a:ext>
            </a:extLst>
          </p:cNvPr>
          <p:cNvSpPr>
            <a:spLocks noGrp="1"/>
          </p:cNvSpPr>
          <p:nvPr>
            <p:ph type="sldNum" sz="quarter" idx="12"/>
          </p:nvPr>
        </p:nvSpPr>
        <p:spPr/>
        <p:txBody>
          <a:bodyPr/>
          <a:lstStyle/>
          <a:p>
            <a:fld id="{6DB5283A-D69F-4869-A0A9-E285185156E7}" type="slidenum">
              <a:rPr lang="ru-RU" smtClean="0"/>
              <a:t>‹#›</a:t>
            </a:fld>
            <a:endParaRPr lang="ru-RU"/>
          </a:p>
        </p:txBody>
      </p:sp>
    </p:spTree>
    <p:extLst>
      <p:ext uri="{BB962C8B-B14F-4D97-AF65-F5344CB8AC3E}">
        <p14:creationId xmlns:p14="http://schemas.microsoft.com/office/powerpoint/2010/main" val="2896617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8260FD-3347-4F5D-88A6-ECD4B2763CD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92776B70-46A4-4673-8323-8D90C7AE4B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47A250DF-47C2-436B-BB68-2476DCAED7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413D669-A898-4A8A-A8F6-6F6042073D87}"/>
              </a:ext>
            </a:extLst>
          </p:cNvPr>
          <p:cNvSpPr>
            <a:spLocks noGrp="1"/>
          </p:cNvSpPr>
          <p:nvPr>
            <p:ph type="dt" sz="half" idx="10"/>
          </p:nvPr>
        </p:nvSpPr>
        <p:spPr/>
        <p:txBody>
          <a:bodyPr/>
          <a:lstStyle/>
          <a:p>
            <a:fld id="{10AD56FC-4CF2-46F6-9905-F1D5C70333B9}" type="datetimeFigureOut">
              <a:rPr lang="ru-RU" smtClean="0">
                <a:solidFill>
                  <a:prstClr val="black">
                    <a:tint val="75000"/>
                  </a:prstClr>
                </a:solidFill>
              </a:rPr>
              <a:pPr/>
              <a:t>31.10.2025</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2D0D09DD-CB47-492E-AA54-98FE7C314F69}"/>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E2B9EB2C-48C1-429A-B65F-E98C6021F957}"/>
              </a:ext>
            </a:extLst>
          </p:cNvPr>
          <p:cNvSpPr>
            <a:spLocks noGrp="1"/>
          </p:cNvSpPr>
          <p:nvPr>
            <p:ph type="sldNum" sz="quarter" idx="12"/>
          </p:nvPr>
        </p:nvSpPr>
        <p:spPr/>
        <p:txBody>
          <a:bodyPr/>
          <a:lstStyle/>
          <a:p>
            <a:fld id="{0C453DE0-90F9-45A5-A517-B643072E74B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09225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4EDA98-308D-488C-B100-D8AB6F923A46}"/>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59AF0636-DC1C-4553-BCA3-C3E8082F15C9}"/>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5FB7E4F-A5A5-43E3-9D93-306FD1F0831D}"/>
              </a:ext>
            </a:extLst>
          </p:cNvPr>
          <p:cNvSpPr>
            <a:spLocks noGrp="1"/>
          </p:cNvSpPr>
          <p:nvPr>
            <p:ph type="dt" sz="half" idx="10"/>
          </p:nvPr>
        </p:nvSpPr>
        <p:spPr/>
        <p:txBody>
          <a:bodyPr/>
          <a:lstStyle/>
          <a:p>
            <a:fld id="{10AD56FC-4CF2-46F6-9905-F1D5C70333B9}" type="datetimeFigureOut">
              <a:rPr lang="ru-RU" smtClean="0">
                <a:solidFill>
                  <a:prstClr val="black">
                    <a:tint val="75000"/>
                  </a:prstClr>
                </a:solidFill>
              </a:rPr>
              <a:pPr/>
              <a:t>31.10.2025</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30C81BBB-FE18-4A12-B03E-92EC4DC79E1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FAAD317-F732-4B15-840B-C89E561E193A}"/>
              </a:ext>
            </a:extLst>
          </p:cNvPr>
          <p:cNvSpPr>
            <a:spLocks noGrp="1"/>
          </p:cNvSpPr>
          <p:nvPr>
            <p:ph type="sldNum" sz="quarter" idx="12"/>
          </p:nvPr>
        </p:nvSpPr>
        <p:spPr/>
        <p:txBody>
          <a:bodyPr/>
          <a:lstStyle/>
          <a:p>
            <a:fld id="{0C453DE0-90F9-45A5-A517-B643072E74B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533685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42B0471A-D926-4FBD-B142-4123CF10FE69}"/>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E285FFC8-F4F3-4CEA-A859-E6C92030ADCD}"/>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F5F72B1-D9DB-4025-8C56-05C7065C438A}"/>
              </a:ext>
            </a:extLst>
          </p:cNvPr>
          <p:cNvSpPr>
            <a:spLocks noGrp="1"/>
          </p:cNvSpPr>
          <p:nvPr>
            <p:ph type="dt" sz="half" idx="10"/>
          </p:nvPr>
        </p:nvSpPr>
        <p:spPr/>
        <p:txBody>
          <a:bodyPr/>
          <a:lstStyle/>
          <a:p>
            <a:fld id="{10AD56FC-4CF2-46F6-9905-F1D5C70333B9}" type="datetimeFigureOut">
              <a:rPr lang="ru-RU" smtClean="0">
                <a:solidFill>
                  <a:prstClr val="black">
                    <a:tint val="75000"/>
                  </a:prstClr>
                </a:solidFill>
              </a:rPr>
              <a:pPr/>
              <a:t>31.10.2025</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C4ED8C32-3B10-4976-B29B-B42848DE6C37}"/>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B1BC9CE-F910-49F3-B218-896FACA25295}"/>
              </a:ext>
            </a:extLst>
          </p:cNvPr>
          <p:cNvSpPr>
            <a:spLocks noGrp="1"/>
          </p:cNvSpPr>
          <p:nvPr>
            <p:ph type="sldNum" sz="quarter" idx="12"/>
          </p:nvPr>
        </p:nvSpPr>
        <p:spPr/>
        <p:txBody>
          <a:bodyPr/>
          <a:lstStyle/>
          <a:p>
            <a:fld id="{0C453DE0-90F9-45A5-A517-B643072E74B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8079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044A4B-089D-40FD-B668-E017F73F72B2}"/>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7915786B-AD7C-4957-B7C9-3164A04442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B93E5423-5540-4F57-8E5C-B457C4F64B7E}"/>
              </a:ext>
            </a:extLst>
          </p:cNvPr>
          <p:cNvSpPr>
            <a:spLocks noGrp="1"/>
          </p:cNvSpPr>
          <p:nvPr>
            <p:ph type="dt" sz="half" idx="10"/>
          </p:nvPr>
        </p:nvSpPr>
        <p:spPr/>
        <p:txBody>
          <a:bodyPr/>
          <a:lstStyle/>
          <a:p>
            <a:fld id="{C026461A-C007-401D-8F87-18BF9F14B637}" type="datetimeFigureOut">
              <a:rPr lang="ru-RU" smtClean="0"/>
              <a:t>31.10.2025</a:t>
            </a:fld>
            <a:endParaRPr lang="ru-RU"/>
          </a:p>
        </p:txBody>
      </p:sp>
      <p:sp>
        <p:nvSpPr>
          <p:cNvPr id="5" name="Нижний колонтитул 4">
            <a:extLst>
              <a:ext uri="{FF2B5EF4-FFF2-40B4-BE49-F238E27FC236}">
                <a16:creationId xmlns:a16="http://schemas.microsoft.com/office/drawing/2014/main" id="{3B63BB40-FC9A-40BD-852F-AFD36FBF6EF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FBB98C6-93FF-460D-9554-0474CC9DFBF5}"/>
              </a:ext>
            </a:extLst>
          </p:cNvPr>
          <p:cNvSpPr>
            <a:spLocks noGrp="1"/>
          </p:cNvSpPr>
          <p:nvPr>
            <p:ph type="sldNum" sz="quarter" idx="12"/>
          </p:nvPr>
        </p:nvSpPr>
        <p:spPr/>
        <p:txBody>
          <a:bodyPr/>
          <a:lstStyle/>
          <a:p>
            <a:fld id="{6DB5283A-D69F-4869-A0A9-E285185156E7}" type="slidenum">
              <a:rPr lang="ru-RU" smtClean="0"/>
              <a:t>‹#›</a:t>
            </a:fld>
            <a:endParaRPr lang="ru-RU"/>
          </a:p>
        </p:txBody>
      </p:sp>
    </p:spTree>
    <p:extLst>
      <p:ext uri="{BB962C8B-B14F-4D97-AF65-F5344CB8AC3E}">
        <p14:creationId xmlns:p14="http://schemas.microsoft.com/office/powerpoint/2010/main" val="466240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82B931-B74C-4435-A838-096A3E7FA71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8B95E5E-D9A1-41A6-ABA9-012C9E80BC1A}"/>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AA23B5AB-AC84-4DD4-B83E-9AB1978F190A}"/>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D8E36095-1CBA-457A-8063-FBB18517B15C}"/>
              </a:ext>
            </a:extLst>
          </p:cNvPr>
          <p:cNvSpPr>
            <a:spLocks noGrp="1"/>
          </p:cNvSpPr>
          <p:nvPr>
            <p:ph type="dt" sz="half" idx="10"/>
          </p:nvPr>
        </p:nvSpPr>
        <p:spPr/>
        <p:txBody>
          <a:bodyPr/>
          <a:lstStyle/>
          <a:p>
            <a:fld id="{C026461A-C007-401D-8F87-18BF9F14B637}" type="datetimeFigureOut">
              <a:rPr lang="ru-RU" smtClean="0"/>
              <a:t>31.10.2025</a:t>
            </a:fld>
            <a:endParaRPr lang="ru-RU"/>
          </a:p>
        </p:txBody>
      </p:sp>
      <p:sp>
        <p:nvSpPr>
          <p:cNvPr id="6" name="Нижний колонтитул 5">
            <a:extLst>
              <a:ext uri="{FF2B5EF4-FFF2-40B4-BE49-F238E27FC236}">
                <a16:creationId xmlns:a16="http://schemas.microsoft.com/office/drawing/2014/main" id="{D0B90614-A676-4920-A1C6-DE732680CEC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52540B1-E47E-47D3-A52C-1268532D97E3}"/>
              </a:ext>
            </a:extLst>
          </p:cNvPr>
          <p:cNvSpPr>
            <a:spLocks noGrp="1"/>
          </p:cNvSpPr>
          <p:nvPr>
            <p:ph type="sldNum" sz="quarter" idx="12"/>
          </p:nvPr>
        </p:nvSpPr>
        <p:spPr/>
        <p:txBody>
          <a:bodyPr/>
          <a:lstStyle/>
          <a:p>
            <a:fld id="{6DB5283A-D69F-4869-A0A9-E285185156E7}" type="slidenum">
              <a:rPr lang="ru-RU" smtClean="0"/>
              <a:t>‹#›</a:t>
            </a:fld>
            <a:endParaRPr lang="ru-RU"/>
          </a:p>
        </p:txBody>
      </p:sp>
    </p:spTree>
    <p:extLst>
      <p:ext uri="{BB962C8B-B14F-4D97-AF65-F5344CB8AC3E}">
        <p14:creationId xmlns:p14="http://schemas.microsoft.com/office/powerpoint/2010/main" val="2949792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0433F7-3E19-4EFF-8073-15B8B34E0FBB}"/>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9738BB0C-0F71-4B3C-8846-1F138BE0B0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E3D18CC6-3AC6-4D84-B3B7-1AE5E2DBD5C7}"/>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7EFFC654-19D0-4DC1-8F06-3CFAE9CB48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3D13BA2C-37B9-4935-86BA-9E8DE8083093}"/>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5CBA0722-EC44-4C0D-84B0-BC2BD6294713}"/>
              </a:ext>
            </a:extLst>
          </p:cNvPr>
          <p:cNvSpPr>
            <a:spLocks noGrp="1"/>
          </p:cNvSpPr>
          <p:nvPr>
            <p:ph type="dt" sz="half" idx="10"/>
          </p:nvPr>
        </p:nvSpPr>
        <p:spPr/>
        <p:txBody>
          <a:bodyPr/>
          <a:lstStyle/>
          <a:p>
            <a:fld id="{C026461A-C007-401D-8F87-18BF9F14B637}" type="datetimeFigureOut">
              <a:rPr lang="ru-RU" smtClean="0"/>
              <a:t>31.10.2025</a:t>
            </a:fld>
            <a:endParaRPr lang="ru-RU"/>
          </a:p>
        </p:txBody>
      </p:sp>
      <p:sp>
        <p:nvSpPr>
          <p:cNvPr id="8" name="Нижний колонтитул 7">
            <a:extLst>
              <a:ext uri="{FF2B5EF4-FFF2-40B4-BE49-F238E27FC236}">
                <a16:creationId xmlns:a16="http://schemas.microsoft.com/office/drawing/2014/main" id="{DA46B401-D6D4-448C-AC13-EBF008464769}"/>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9559EA61-6217-4B3C-88D5-BA5CE355C330}"/>
              </a:ext>
            </a:extLst>
          </p:cNvPr>
          <p:cNvSpPr>
            <a:spLocks noGrp="1"/>
          </p:cNvSpPr>
          <p:nvPr>
            <p:ph type="sldNum" sz="quarter" idx="12"/>
          </p:nvPr>
        </p:nvSpPr>
        <p:spPr/>
        <p:txBody>
          <a:bodyPr/>
          <a:lstStyle/>
          <a:p>
            <a:fld id="{6DB5283A-D69F-4869-A0A9-E285185156E7}" type="slidenum">
              <a:rPr lang="ru-RU" smtClean="0"/>
              <a:t>‹#›</a:t>
            </a:fld>
            <a:endParaRPr lang="ru-RU"/>
          </a:p>
        </p:txBody>
      </p:sp>
    </p:spTree>
    <p:extLst>
      <p:ext uri="{BB962C8B-B14F-4D97-AF65-F5344CB8AC3E}">
        <p14:creationId xmlns:p14="http://schemas.microsoft.com/office/powerpoint/2010/main" val="2162988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B2E147-9911-4BAE-951F-3401A18EB6EE}"/>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B309BE5C-7CD7-45D4-BABA-769873DE0E08}"/>
              </a:ext>
            </a:extLst>
          </p:cNvPr>
          <p:cNvSpPr>
            <a:spLocks noGrp="1"/>
          </p:cNvSpPr>
          <p:nvPr>
            <p:ph type="dt" sz="half" idx="10"/>
          </p:nvPr>
        </p:nvSpPr>
        <p:spPr/>
        <p:txBody>
          <a:bodyPr/>
          <a:lstStyle/>
          <a:p>
            <a:fld id="{C026461A-C007-401D-8F87-18BF9F14B637}" type="datetimeFigureOut">
              <a:rPr lang="ru-RU" smtClean="0"/>
              <a:t>31.10.2025</a:t>
            </a:fld>
            <a:endParaRPr lang="ru-RU"/>
          </a:p>
        </p:txBody>
      </p:sp>
      <p:sp>
        <p:nvSpPr>
          <p:cNvPr id="4" name="Нижний колонтитул 3">
            <a:extLst>
              <a:ext uri="{FF2B5EF4-FFF2-40B4-BE49-F238E27FC236}">
                <a16:creationId xmlns:a16="http://schemas.microsoft.com/office/drawing/2014/main" id="{C69BE8B1-249C-4E34-8F74-223B717963C7}"/>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B325A242-1353-46AC-9B0B-87289F81CFD8}"/>
              </a:ext>
            </a:extLst>
          </p:cNvPr>
          <p:cNvSpPr>
            <a:spLocks noGrp="1"/>
          </p:cNvSpPr>
          <p:nvPr>
            <p:ph type="sldNum" sz="quarter" idx="12"/>
          </p:nvPr>
        </p:nvSpPr>
        <p:spPr/>
        <p:txBody>
          <a:bodyPr/>
          <a:lstStyle/>
          <a:p>
            <a:fld id="{6DB5283A-D69F-4869-A0A9-E285185156E7}" type="slidenum">
              <a:rPr lang="ru-RU" smtClean="0"/>
              <a:t>‹#›</a:t>
            </a:fld>
            <a:endParaRPr lang="ru-RU"/>
          </a:p>
        </p:txBody>
      </p:sp>
    </p:spTree>
    <p:extLst>
      <p:ext uri="{BB962C8B-B14F-4D97-AF65-F5344CB8AC3E}">
        <p14:creationId xmlns:p14="http://schemas.microsoft.com/office/powerpoint/2010/main" val="2320028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C635E76C-5380-4CDD-9D19-8EF3A5B7A57C}"/>
              </a:ext>
            </a:extLst>
          </p:cNvPr>
          <p:cNvSpPr>
            <a:spLocks noGrp="1"/>
          </p:cNvSpPr>
          <p:nvPr>
            <p:ph type="dt" sz="half" idx="10"/>
          </p:nvPr>
        </p:nvSpPr>
        <p:spPr/>
        <p:txBody>
          <a:bodyPr/>
          <a:lstStyle/>
          <a:p>
            <a:fld id="{C026461A-C007-401D-8F87-18BF9F14B637}" type="datetimeFigureOut">
              <a:rPr lang="ru-RU" smtClean="0"/>
              <a:t>31.10.2025</a:t>
            </a:fld>
            <a:endParaRPr lang="ru-RU"/>
          </a:p>
        </p:txBody>
      </p:sp>
      <p:sp>
        <p:nvSpPr>
          <p:cNvPr id="3" name="Нижний колонтитул 2">
            <a:extLst>
              <a:ext uri="{FF2B5EF4-FFF2-40B4-BE49-F238E27FC236}">
                <a16:creationId xmlns:a16="http://schemas.microsoft.com/office/drawing/2014/main" id="{3BA92BF7-F6CC-4C00-A035-397289856E11}"/>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03AD0087-5577-484E-B150-CB83BED6F1D4}"/>
              </a:ext>
            </a:extLst>
          </p:cNvPr>
          <p:cNvSpPr>
            <a:spLocks noGrp="1"/>
          </p:cNvSpPr>
          <p:nvPr>
            <p:ph type="sldNum" sz="quarter" idx="12"/>
          </p:nvPr>
        </p:nvSpPr>
        <p:spPr/>
        <p:txBody>
          <a:bodyPr/>
          <a:lstStyle/>
          <a:p>
            <a:fld id="{6DB5283A-D69F-4869-A0A9-E285185156E7}" type="slidenum">
              <a:rPr lang="ru-RU" smtClean="0"/>
              <a:t>‹#›</a:t>
            </a:fld>
            <a:endParaRPr lang="ru-RU"/>
          </a:p>
        </p:txBody>
      </p:sp>
    </p:spTree>
    <p:extLst>
      <p:ext uri="{BB962C8B-B14F-4D97-AF65-F5344CB8AC3E}">
        <p14:creationId xmlns:p14="http://schemas.microsoft.com/office/powerpoint/2010/main" val="3287337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A31DED-EB0E-48B7-8B65-CDF5A2A1194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2406F3F8-BA6D-44C6-9A88-302B3325C7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B60B583F-C77D-470F-BD2E-561143E806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49F14F9-1F59-4BB7-956B-41A9DDA482C1}"/>
              </a:ext>
            </a:extLst>
          </p:cNvPr>
          <p:cNvSpPr>
            <a:spLocks noGrp="1"/>
          </p:cNvSpPr>
          <p:nvPr>
            <p:ph type="dt" sz="half" idx="10"/>
          </p:nvPr>
        </p:nvSpPr>
        <p:spPr/>
        <p:txBody>
          <a:bodyPr/>
          <a:lstStyle/>
          <a:p>
            <a:fld id="{C026461A-C007-401D-8F87-18BF9F14B637}" type="datetimeFigureOut">
              <a:rPr lang="ru-RU" smtClean="0"/>
              <a:t>31.10.2025</a:t>
            </a:fld>
            <a:endParaRPr lang="ru-RU"/>
          </a:p>
        </p:txBody>
      </p:sp>
      <p:sp>
        <p:nvSpPr>
          <p:cNvPr id="6" name="Нижний колонтитул 5">
            <a:extLst>
              <a:ext uri="{FF2B5EF4-FFF2-40B4-BE49-F238E27FC236}">
                <a16:creationId xmlns:a16="http://schemas.microsoft.com/office/drawing/2014/main" id="{D2C6872B-972B-408D-8EB0-8323DCDA128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B17CE9E-A21D-42E2-BAAA-638EA7A0E377}"/>
              </a:ext>
            </a:extLst>
          </p:cNvPr>
          <p:cNvSpPr>
            <a:spLocks noGrp="1"/>
          </p:cNvSpPr>
          <p:nvPr>
            <p:ph type="sldNum" sz="quarter" idx="12"/>
          </p:nvPr>
        </p:nvSpPr>
        <p:spPr/>
        <p:txBody>
          <a:bodyPr/>
          <a:lstStyle/>
          <a:p>
            <a:fld id="{6DB5283A-D69F-4869-A0A9-E285185156E7}" type="slidenum">
              <a:rPr lang="ru-RU" smtClean="0"/>
              <a:t>‹#›</a:t>
            </a:fld>
            <a:endParaRPr lang="ru-RU"/>
          </a:p>
        </p:txBody>
      </p:sp>
    </p:spTree>
    <p:extLst>
      <p:ext uri="{BB962C8B-B14F-4D97-AF65-F5344CB8AC3E}">
        <p14:creationId xmlns:p14="http://schemas.microsoft.com/office/powerpoint/2010/main" val="3963942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C8A2A6-B5A5-41C0-B41F-C1AFFCE05CE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CF887DC1-53BC-4AAF-B041-4C96CE6F22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AC41769A-2B26-4CD8-A7AE-6DDCF5BCAC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539162F0-DDB7-4CFA-84F0-194F6E60136D}"/>
              </a:ext>
            </a:extLst>
          </p:cNvPr>
          <p:cNvSpPr>
            <a:spLocks noGrp="1"/>
          </p:cNvSpPr>
          <p:nvPr>
            <p:ph type="dt" sz="half" idx="10"/>
          </p:nvPr>
        </p:nvSpPr>
        <p:spPr/>
        <p:txBody>
          <a:bodyPr/>
          <a:lstStyle/>
          <a:p>
            <a:fld id="{C026461A-C007-401D-8F87-18BF9F14B637}" type="datetimeFigureOut">
              <a:rPr lang="ru-RU" smtClean="0"/>
              <a:t>31.10.2025</a:t>
            </a:fld>
            <a:endParaRPr lang="ru-RU"/>
          </a:p>
        </p:txBody>
      </p:sp>
      <p:sp>
        <p:nvSpPr>
          <p:cNvPr id="6" name="Нижний колонтитул 5">
            <a:extLst>
              <a:ext uri="{FF2B5EF4-FFF2-40B4-BE49-F238E27FC236}">
                <a16:creationId xmlns:a16="http://schemas.microsoft.com/office/drawing/2014/main" id="{C98A80B4-DB2F-454E-8DB2-29DE0D61656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A97C93E-85BE-4215-A348-3C6EE7294D55}"/>
              </a:ext>
            </a:extLst>
          </p:cNvPr>
          <p:cNvSpPr>
            <a:spLocks noGrp="1"/>
          </p:cNvSpPr>
          <p:nvPr>
            <p:ph type="sldNum" sz="quarter" idx="12"/>
          </p:nvPr>
        </p:nvSpPr>
        <p:spPr/>
        <p:txBody>
          <a:bodyPr/>
          <a:lstStyle/>
          <a:p>
            <a:fld id="{6DB5283A-D69F-4869-A0A9-E285185156E7}" type="slidenum">
              <a:rPr lang="ru-RU" smtClean="0"/>
              <a:t>‹#›</a:t>
            </a:fld>
            <a:endParaRPr lang="ru-RU"/>
          </a:p>
        </p:txBody>
      </p:sp>
    </p:spTree>
    <p:extLst>
      <p:ext uri="{BB962C8B-B14F-4D97-AF65-F5344CB8AC3E}">
        <p14:creationId xmlns:p14="http://schemas.microsoft.com/office/powerpoint/2010/main" val="1109870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4E77DD2-5C9F-478F-A8F7-1673641921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D7C8F7D6-7159-48F6-A6CD-676A03F203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24F0B3F-791C-4509-9E12-5F30D0BAB5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26461A-C007-401D-8F87-18BF9F14B637}" type="datetimeFigureOut">
              <a:rPr lang="ru-RU" smtClean="0"/>
              <a:t>31.10.2025</a:t>
            </a:fld>
            <a:endParaRPr lang="ru-RU"/>
          </a:p>
        </p:txBody>
      </p:sp>
      <p:sp>
        <p:nvSpPr>
          <p:cNvPr id="5" name="Нижний колонтитул 4">
            <a:extLst>
              <a:ext uri="{FF2B5EF4-FFF2-40B4-BE49-F238E27FC236}">
                <a16:creationId xmlns:a16="http://schemas.microsoft.com/office/drawing/2014/main" id="{D6C782B7-3F26-4D29-AED0-5C262D59AF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BD0A5D13-999F-4BD2-AAED-AC51089D0F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B5283A-D69F-4869-A0A9-E285185156E7}" type="slidenum">
              <a:rPr lang="ru-RU" smtClean="0"/>
              <a:t>‹#›</a:t>
            </a:fld>
            <a:endParaRPr lang="ru-RU"/>
          </a:p>
        </p:txBody>
      </p:sp>
    </p:spTree>
    <p:extLst>
      <p:ext uri="{BB962C8B-B14F-4D97-AF65-F5344CB8AC3E}">
        <p14:creationId xmlns:p14="http://schemas.microsoft.com/office/powerpoint/2010/main" val="3016141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AFEFC7-8CD9-4C9D-9629-A6B7E9296F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2CC9AACA-8636-4F1E-BBB1-EB6486BA1C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A81B2EF-D5DD-4E66-9A2D-97672035FD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AD56FC-4CF2-46F6-9905-F1D5C70333B9}" type="datetimeFigureOut">
              <a:rPr lang="ru-RU" smtClean="0">
                <a:solidFill>
                  <a:prstClr val="black">
                    <a:tint val="75000"/>
                  </a:prstClr>
                </a:solidFill>
              </a:rPr>
              <a:pPr/>
              <a:t>31.10.2025</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93CF1312-7837-4F88-B03C-65CBE6CA72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6E0C39A-6B16-4F29-886B-8E92119230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53DE0-90F9-45A5-A517-B643072E74B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754872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6.png"/><Relationship Id="rId18" Type="http://schemas.openxmlformats.org/officeDocument/2006/relationships/image" Target="../media/image71.png"/><Relationship Id="rId3" Type="http://schemas.openxmlformats.org/officeDocument/2006/relationships/image" Target="../media/image58.png"/><Relationship Id="rId21" Type="http://schemas.openxmlformats.org/officeDocument/2006/relationships/image" Target="../media/image74.png"/><Relationship Id="rId7" Type="http://schemas.openxmlformats.org/officeDocument/2006/relationships/image" Target="../media/image61.png"/><Relationship Id="rId12" Type="http://schemas.openxmlformats.org/officeDocument/2006/relationships/image" Target="../media/image65.png"/><Relationship Id="rId17" Type="http://schemas.openxmlformats.org/officeDocument/2006/relationships/image" Target="../media/image70.png"/><Relationship Id="rId2" Type="http://schemas.openxmlformats.org/officeDocument/2006/relationships/image" Target="../media/image5.png"/><Relationship Id="rId16" Type="http://schemas.openxmlformats.org/officeDocument/2006/relationships/image" Target="../media/image69.png"/><Relationship Id="rId20"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9.png"/><Relationship Id="rId5" Type="http://schemas.openxmlformats.org/officeDocument/2006/relationships/image" Target="../media/image60.png"/><Relationship Id="rId15" Type="http://schemas.openxmlformats.org/officeDocument/2006/relationships/image" Target="../media/image68.png"/><Relationship Id="rId10" Type="http://schemas.openxmlformats.org/officeDocument/2006/relationships/image" Target="../media/image64.png"/><Relationship Id="rId19" Type="http://schemas.openxmlformats.org/officeDocument/2006/relationships/image" Target="../media/image72.png"/><Relationship Id="rId4" Type="http://schemas.openxmlformats.org/officeDocument/2006/relationships/image" Target="../media/image59.png"/><Relationship Id="rId9" Type="http://schemas.openxmlformats.org/officeDocument/2006/relationships/image" Target="../media/image63.png"/><Relationship Id="rId14" Type="http://schemas.openxmlformats.org/officeDocument/2006/relationships/image" Target="../media/image67.png"/><Relationship Id="rId22" Type="http://schemas.openxmlformats.org/officeDocument/2006/relationships/image" Target="../media/image75.png"/></Relationships>
</file>

<file path=ppt/slides/_rels/slide1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70.png"/><Relationship Id="rId2" Type="http://schemas.openxmlformats.org/officeDocument/2006/relationships/image" Target="../media/image77.png"/><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13.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3.png"/><Relationship Id="rId2"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9.png"/><Relationship Id="rId4" Type="http://schemas.openxmlformats.org/officeDocument/2006/relationships/image" Target="../media/image81.png"/></Relationships>
</file>

<file path=ppt/slides/_rels/slide1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7.xml"/><Relationship Id="rId4" Type="http://schemas.openxmlformats.org/officeDocument/2006/relationships/image" Target="../media/image86.png"/></Relationships>
</file>

<file path=ppt/slides/_rels/slide15.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9.png"/><Relationship Id="rId7" Type="http://schemas.openxmlformats.org/officeDocument/2006/relationships/image" Target="../media/image91.png"/><Relationship Id="rId2" Type="http://schemas.openxmlformats.org/officeDocument/2006/relationships/image" Target="../media/image87.png"/><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 Id="rId9" Type="http://schemas.openxmlformats.org/officeDocument/2006/relationships/image" Target="../media/image93.png"/></Relationships>
</file>

<file path=ppt/slides/_rels/slide1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 Id="rId5" Type="http://schemas.openxmlformats.org/officeDocument/2006/relationships/image" Target="../media/image97.png"/><Relationship Id="rId4" Type="http://schemas.openxmlformats.org/officeDocument/2006/relationships/image" Target="../media/image96.png"/></Relationships>
</file>

<file path=ppt/slides/_rels/slide17.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02.png"/><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101.png"/><Relationship Id="rId2" Type="http://schemas.openxmlformats.org/officeDocument/2006/relationships/image" Target="../media/image100.png"/><Relationship Id="rId16" Type="http://schemas.openxmlformats.org/officeDocument/2006/relationships/image" Target="../media/image108.png"/><Relationship Id="rId1" Type="http://schemas.openxmlformats.org/officeDocument/2006/relationships/slideLayout" Target="../slideLayouts/slideLayout7.xml"/><Relationship Id="rId6" Type="http://schemas.openxmlformats.org/officeDocument/2006/relationships/image" Target="NULL"/><Relationship Id="rId11" Type="http://schemas.openxmlformats.org/officeDocument/2006/relationships/image" Target="../media/image105.png"/><Relationship Id="rId5" Type="http://schemas.openxmlformats.org/officeDocument/2006/relationships/image" Target="NULL"/><Relationship Id="rId15" Type="http://schemas.openxmlformats.org/officeDocument/2006/relationships/image" Target="../media/image107.png"/><Relationship Id="rId10" Type="http://schemas.openxmlformats.org/officeDocument/2006/relationships/image" Target="../media/image104.png"/><Relationship Id="rId4" Type="http://schemas.openxmlformats.org/officeDocument/2006/relationships/image" Target="NULL"/><Relationship Id="rId9" Type="http://schemas.openxmlformats.org/officeDocument/2006/relationships/image" Target="../media/image103.png"/><Relationship Id="rId14" Type="http://schemas.openxmlformats.org/officeDocument/2006/relationships/image" Target="../media/image106.png"/></Relationships>
</file>

<file path=ppt/slides/_rels/slide19.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image" Target="../media/image111.png"/><Relationship Id="rId7" Type="http://schemas.openxmlformats.org/officeDocument/2006/relationships/image" Target="../media/image115.png"/><Relationship Id="rId2" Type="http://schemas.openxmlformats.org/officeDocument/2006/relationships/image" Target="../media/image110.gif"/><Relationship Id="rId1" Type="http://schemas.openxmlformats.org/officeDocument/2006/relationships/slideLayout" Target="../slideLayouts/slideLayout7.xml"/><Relationship Id="rId6" Type="http://schemas.openxmlformats.org/officeDocument/2006/relationships/image" Target="../media/image114.gif"/><Relationship Id="rId5" Type="http://schemas.openxmlformats.org/officeDocument/2006/relationships/image" Target="../media/image113.png"/><Relationship Id="rId4" Type="http://schemas.openxmlformats.org/officeDocument/2006/relationships/image" Target="../media/image112.gif"/></Relationships>
</file>

<file path=ppt/slides/_rels/slide22.xml.rels><?xml version="1.0" encoding="UTF-8" standalone="yes"?>
<Relationships xmlns="http://schemas.openxmlformats.org/package/2006/relationships"><Relationship Id="rId3" Type="http://schemas.openxmlformats.org/officeDocument/2006/relationships/image" Target="../media/image117.gif"/><Relationship Id="rId2" Type="http://schemas.openxmlformats.org/officeDocument/2006/relationships/image" Target="../media/image116.gif"/><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118.gif"/></Relationships>
</file>

<file path=ppt/slides/_rels/slide3.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6.png"/><Relationship Id="rId7" Type="http://schemas.openxmlformats.org/officeDocument/2006/relationships/image" Target="../media/image810.png"/><Relationship Id="rId12"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2.pn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50.png"/><Relationship Id="rId13" Type="http://schemas.openxmlformats.org/officeDocument/2006/relationships/image" Target="../media/image20.png"/><Relationship Id="rId3" Type="http://schemas.openxmlformats.org/officeDocument/2006/relationships/image" Target="../media/image6.png"/><Relationship Id="rId7" Type="http://schemas.openxmlformats.org/officeDocument/2006/relationships/image" Target="../media/image140.png"/><Relationship Id="rId12"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80.png"/><Relationship Id="rId5" Type="http://schemas.openxmlformats.org/officeDocument/2006/relationships/image" Target="../media/image8.png"/><Relationship Id="rId10" Type="http://schemas.openxmlformats.org/officeDocument/2006/relationships/image" Target="../media/image170.png"/><Relationship Id="rId4" Type="http://schemas.openxmlformats.org/officeDocument/2006/relationships/image" Target="../media/image7.png"/><Relationship Id="rId9" Type="http://schemas.openxmlformats.org/officeDocument/2006/relationships/image" Target="../media/image160.png"/><Relationship Id="rId1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6.png"/><Relationship Id="rId21" Type="http://schemas.openxmlformats.org/officeDocument/2006/relationships/image" Target="../media/image33.png"/><Relationship Id="rId7" Type="http://schemas.openxmlformats.org/officeDocument/2006/relationships/image" Target="../media/image140.png"/><Relationship Id="rId12" Type="http://schemas.openxmlformats.org/officeDocument/2006/relationships/image" Target="../media/image21.png"/><Relationship Id="rId17" Type="http://schemas.openxmlformats.org/officeDocument/2006/relationships/image" Target="../media/image29.png"/><Relationship Id="rId2" Type="http://schemas.openxmlformats.org/officeDocument/2006/relationships/image" Target="../media/image5.png"/><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4.png"/><Relationship Id="rId5" Type="http://schemas.openxmlformats.org/officeDocument/2006/relationships/image" Target="../media/image8.png"/><Relationship Id="rId15" Type="http://schemas.openxmlformats.org/officeDocument/2006/relationships/image" Target="../media/image27.png"/><Relationship Id="rId10" Type="http://schemas.openxmlformats.org/officeDocument/2006/relationships/image" Target="../media/image23.png"/><Relationship Id="rId19" Type="http://schemas.openxmlformats.org/officeDocument/2006/relationships/image" Target="../media/image31.png"/><Relationship Id="rId4" Type="http://schemas.openxmlformats.org/officeDocument/2006/relationships/image" Target="../media/image7.png"/><Relationship Id="rId9" Type="http://schemas.openxmlformats.org/officeDocument/2006/relationships/image" Target="../media/image160.png"/><Relationship Id="rId14" Type="http://schemas.openxmlformats.org/officeDocument/2006/relationships/image" Target="../media/image26.png"/><Relationship Id="rId22"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8" Type="http://schemas.openxmlformats.org/officeDocument/2006/relationships/image" Target="../media/image390.png"/><Relationship Id="rId13" Type="http://schemas.openxmlformats.org/officeDocument/2006/relationships/image" Target="../media/image430.png"/><Relationship Id="rId18" Type="http://schemas.openxmlformats.org/officeDocument/2006/relationships/image" Target="../media/image48.png"/><Relationship Id="rId26" Type="http://schemas.openxmlformats.org/officeDocument/2006/relationships/image" Target="../media/image56.png"/><Relationship Id="rId3" Type="http://schemas.openxmlformats.org/officeDocument/2006/relationships/image" Target="../media/image350.png"/><Relationship Id="rId21" Type="http://schemas.openxmlformats.org/officeDocument/2006/relationships/image" Target="../media/image51.png"/><Relationship Id="rId7" Type="http://schemas.openxmlformats.org/officeDocument/2006/relationships/image" Target="../media/image380.png"/><Relationship Id="rId12" Type="http://schemas.openxmlformats.org/officeDocument/2006/relationships/image" Target="../media/image420.png"/><Relationship Id="rId17" Type="http://schemas.openxmlformats.org/officeDocument/2006/relationships/image" Target="../media/image47.png"/><Relationship Id="rId25" Type="http://schemas.openxmlformats.org/officeDocument/2006/relationships/image" Target="../media/image55.png"/><Relationship Id="rId2" Type="http://schemas.openxmlformats.org/officeDocument/2006/relationships/image" Target="../media/image5.png"/><Relationship Id="rId16" Type="http://schemas.openxmlformats.org/officeDocument/2006/relationships/image" Target="../media/image46.png"/><Relationship Id="rId20"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9.png"/><Relationship Id="rId24" Type="http://schemas.openxmlformats.org/officeDocument/2006/relationships/image" Target="../media/image54.png"/><Relationship Id="rId5" Type="http://schemas.openxmlformats.org/officeDocument/2006/relationships/image" Target="../media/image370.png"/><Relationship Id="rId15" Type="http://schemas.openxmlformats.org/officeDocument/2006/relationships/image" Target="../media/image45.png"/><Relationship Id="rId23" Type="http://schemas.openxmlformats.org/officeDocument/2006/relationships/image" Target="../media/image53.png"/><Relationship Id="rId10" Type="http://schemas.openxmlformats.org/officeDocument/2006/relationships/image" Target="../media/image410.png"/><Relationship Id="rId19" Type="http://schemas.openxmlformats.org/officeDocument/2006/relationships/image" Target="../media/image49.png"/><Relationship Id="rId4" Type="http://schemas.openxmlformats.org/officeDocument/2006/relationships/image" Target="../media/image360.png"/><Relationship Id="rId9" Type="http://schemas.openxmlformats.org/officeDocument/2006/relationships/image" Target="../media/image400.png"/><Relationship Id="rId14" Type="http://schemas.openxmlformats.org/officeDocument/2006/relationships/image" Target="../media/image44.png"/><Relationship Id="rId22" Type="http://schemas.openxmlformats.org/officeDocument/2006/relationships/image" Target="../media/image52.png"/><Relationship Id="rId27" Type="http://schemas.openxmlformats.org/officeDocument/2006/relationships/image" Target="../media/image5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0337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Группа 37">
            <a:extLst>
              <a:ext uri="{FF2B5EF4-FFF2-40B4-BE49-F238E27FC236}">
                <a16:creationId xmlns:a16="http://schemas.microsoft.com/office/drawing/2014/main" id="{F012C797-E8A7-4BA1-8706-80105E42D80D}"/>
              </a:ext>
            </a:extLst>
          </p:cNvPr>
          <p:cNvGrpSpPr/>
          <p:nvPr/>
        </p:nvGrpSpPr>
        <p:grpSpPr>
          <a:xfrm>
            <a:off x="207941" y="527804"/>
            <a:ext cx="5469502" cy="5446217"/>
            <a:chOff x="178758" y="1257378"/>
            <a:chExt cx="5469502" cy="5446217"/>
          </a:xfrm>
        </p:grpSpPr>
        <p:pic>
          <p:nvPicPr>
            <p:cNvPr id="18" name="Рисунок 17">
              <a:extLst>
                <a:ext uri="{FF2B5EF4-FFF2-40B4-BE49-F238E27FC236}">
                  <a16:creationId xmlns:a16="http://schemas.microsoft.com/office/drawing/2014/main" id="{8D34DDE5-3ED7-4A38-90CD-3A7A0F449F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930576" y="2514668"/>
              <a:ext cx="2947826" cy="664624"/>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35CCD95-23DA-4F74-BEBB-B8241BD0F252}"/>
                    </a:ext>
                  </a:extLst>
                </p:cNvPr>
                <p:cNvSpPr txBox="1"/>
                <p:nvPr/>
              </p:nvSpPr>
              <p:spPr>
                <a:xfrm>
                  <a:off x="711052" y="1257378"/>
                  <a:ext cx="32919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rPr>
                          <m:t>𝑦</m:t>
                        </m:r>
                      </m:oMath>
                    </m:oMathPara>
                  </a14:m>
                  <a:endParaRPr lang="ru-RU" sz="3200" dirty="0"/>
                </a:p>
              </p:txBody>
            </p:sp>
          </mc:Choice>
          <mc:Fallback xmlns="">
            <p:sp>
              <p:nvSpPr>
                <p:cNvPr id="19" name="TextBox 18">
                  <a:extLst>
                    <a:ext uri="{FF2B5EF4-FFF2-40B4-BE49-F238E27FC236}">
                      <a16:creationId xmlns:a16="http://schemas.microsoft.com/office/drawing/2014/main" id="{935CCD95-23DA-4F74-BEBB-B8241BD0F252}"/>
                    </a:ext>
                  </a:extLst>
                </p:cNvPr>
                <p:cNvSpPr txBox="1">
                  <a:spLocks noRot="1" noChangeAspect="1" noMove="1" noResize="1" noEditPoints="1" noAdjustHandles="1" noChangeArrowheads="1" noChangeShapeType="1" noTextEdit="1"/>
                </p:cNvSpPr>
                <p:nvPr/>
              </p:nvSpPr>
              <p:spPr>
                <a:xfrm>
                  <a:off x="711052" y="1257378"/>
                  <a:ext cx="329193" cy="492443"/>
                </a:xfrm>
                <a:prstGeom prst="rect">
                  <a:avLst/>
                </a:prstGeom>
                <a:blipFill>
                  <a:blip r:embed="rId3"/>
                  <a:stretch>
                    <a:fillRect/>
                  </a:stretch>
                </a:blipFill>
              </p:spPr>
              <p:txBody>
                <a:bodyPr/>
                <a:lstStyle/>
                <a:p>
                  <a:r>
                    <a:rPr lang="ru-RU">
                      <a:noFill/>
                    </a:rPr>
                    <a:t> </a:t>
                  </a:r>
                </a:p>
              </p:txBody>
            </p:sp>
          </mc:Fallback>
        </mc:AlternateContent>
        <p:pic>
          <p:nvPicPr>
            <p:cNvPr id="20" name="Рисунок 19">
              <a:extLst>
                <a:ext uri="{FF2B5EF4-FFF2-40B4-BE49-F238E27FC236}">
                  <a16:creationId xmlns:a16="http://schemas.microsoft.com/office/drawing/2014/main" id="{C1A70E8C-3D72-4A54-ACF1-9F05BEF525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571" y="3488097"/>
              <a:ext cx="5394689" cy="916856"/>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2DDEF91-A7BC-4B0B-AB57-ADF8A1DF2BEB}"/>
                    </a:ext>
                  </a:extLst>
                </p:cNvPr>
                <p:cNvSpPr txBox="1"/>
                <p:nvPr/>
              </p:nvSpPr>
              <p:spPr>
                <a:xfrm rot="10800000">
                  <a:off x="5319067" y="3946525"/>
                  <a:ext cx="32919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𝑥</m:t>
                        </m:r>
                      </m:oMath>
                    </m:oMathPara>
                  </a14:m>
                  <a:endParaRPr lang="ru-RU" sz="3200" dirty="0"/>
                </a:p>
              </p:txBody>
            </p:sp>
          </mc:Choice>
          <mc:Fallback xmlns="">
            <p:sp>
              <p:nvSpPr>
                <p:cNvPr id="21" name="TextBox 20">
                  <a:extLst>
                    <a:ext uri="{FF2B5EF4-FFF2-40B4-BE49-F238E27FC236}">
                      <a16:creationId xmlns:a16="http://schemas.microsoft.com/office/drawing/2014/main" id="{02DDEF91-A7BC-4B0B-AB57-ADF8A1DF2BEB}"/>
                    </a:ext>
                  </a:extLst>
                </p:cNvPr>
                <p:cNvSpPr txBox="1">
                  <a:spLocks noRot="1" noChangeAspect="1" noMove="1" noResize="1" noEditPoints="1" noAdjustHandles="1" noChangeArrowheads="1" noChangeShapeType="1" noTextEdit="1"/>
                </p:cNvSpPr>
                <p:nvPr/>
              </p:nvSpPr>
              <p:spPr>
                <a:xfrm rot="10800000">
                  <a:off x="5319067" y="3946525"/>
                  <a:ext cx="329193" cy="492443"/>
                </a:xfrm>
                <a:prstGeom prst="rect">
                  <a:avLst/>
                </a:prstGeom>
                <a:blipFill>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DA0F113D-5B73-4EBB-9BFD-18720FD4F0FF}"/>
                    </a:ext>
                  </a:extLst>
                </p:cNvPr>
                <p:cNvSpPr txBox="1"/>
                <p:nvPr/>
              </p:nvSpPr>
              <p:spPr>
                <a:xfrm rot="10800000">
                  <a:off x="178758" y="3912510"/>
                  <a:ext cx="32919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0</m:t>
                        </m:r>
                      </m:oMath>
                    </m:oMathPara>
                  </a14:m>
                  <a:endParaRPr lang="ru-RU" sz="3200" dirty="0"/>
                </a:p>
              </p:txBody>
            </p:sp>
          </mc:Choice>
          <mc:Fallback xmlns="">
            <p:sp>
              <p:nvSpPr>
                <p:cNvPr id="22" name="TextBox 21">
                  <a:extLst>
                    <a:ext uri="{FF2B5EF4-FFF2-40B4-BE49-F238E27FC236}">
                      <a16:creationId xmlns:a16="http://schemas.microsoft.com/office/drawing/2014/main" id="{DA0F113D-5B73-4EBB-9BFD-18720FD4F0FF}"/>
                    </a:ext>
                  </a:extLst>
                </p:cNvPr>
                <p:cNvSpPr txBox="1">
                  <a:spLocks noRot="1" noChangeAspect="1" noMove="1" noResize="1" noEditPoints="1" noAdjustHandles="1" noChangeArrowheads="1" noChangeShapeType="1" noTextEdit="1"/>
                </p:cNvSpPr>
                <p:nvPr/>
              </p:nvSpPr>
              <p:spPr>
                <a:xfrm rot="10800000">
                  <a:off x="178758" y="3912510"/>
                  <a:ext cx="329193" cy="492443"/>
                </a:xfrm>
                <a:prstGeom prst="rect">
                  <a:avLst/>
                </a:prstGeom>
                <a:blipFill>
                  <a:blip r:embed="rId5"/>
                  <a:stretch>
                    <a:fillRect/>
                  </a:stretch>
                </a:blipFill>
              </p:spPr>
              <p:txBody>
                <a:bodyPr/>
                <a:lstStyle/>
                <a:p>
                  <a:r>
                    <a:rPr lang="ru-RU">
                      <a:noFill/>
                    </a:rPr>
                    <a:t> </a:t>
                  </a:r>
                </a:p>
              </p:txBody>
            </p:sp>
          </mc:Fallback>
        </mc:AlternateContent>
        <p:pic>
          <p:nvPicPr>
            <p:cNvPr id="23" name="Рисунок 22">
              <a:extLst>
                <a:ext uri="{FF2B5EF4-FFF2-40B4-BE49-F238E27FC236}">
                  <a16:creationId xmlns:a16="http://schemas.microsoft.com/office/drawing/2014/main" id="{69C01935-1B8E-436E-9FAD-09E279A3EA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7214416">
              <a:off x="-123056" y="2857483"/>
              <a:ext cx="1946480" cy="307258"/>
            </a:xfrm>
            <a:prstGeom prst="rect">
              <a:avLst/>
            </a:prstGeom>
          </p:spPr>
        </p:pic>
        <p:sp>
          <p:nvSpPr>
            <p:cNvPr id="24" name="Дуга 23">
              <a:extLst>
                <a:ext uri="{FF2B5EF4-FFF2-40B4-BE49-F238E27FC236}">
                  <a16:creationId xmlns:a16="http://schemas.microsoft.com/office/drawing/2014/main" id="{6C3AF73D-7D57-4EDA-9915-1BBED8BC2871}"/>
                </a:ext>
              </a:extLst>
            </p:cNvPr>
            <p:cNvSpPr/>
            <p:nvPr/>
          </p:nvSpPr>
          <p:spPr>
            <a:xfrm>
              <a:off x="583318" y="2029923"/>
              <a:ext cx="4077172" cy="4673672"/>
            </a:xfrm>
            <a:prstGeom prst="arc">
              <a:avLst>
                <a:gd name="adj1" fmla="val 11553818"/>
                <a:gd name="adj2" fmla="val 2086679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25" name="Прямая со стрелкой 24">
              <a:extLst>
                <a:ext uri="{FF2B5EF4-FFF2-40B4-BE49-F238E27FC236}">
                  <a16:creationId xmlns:a16="http://schemas.microsoft.com/office/drawing/2014/main" id="{191B363B-446F-438C-BD3A-0E8FD32CCA80}"/>
                </a:ext>
              </a:extLst>
            </p:cNvPr>
            <p:cNvCxnSpPr>
              <a:cxnSpLocks/>
            </p:cNvCxnSpPr>
            <p:nvPr/>
          </p:nvCxnSpPr>
          <p:spPr>
            <a:xfrm>
              <a:off x="543336" y="4158731"/>
              <a:ext cx="4087658"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id="{B349DE51-E54D-4D52-9E76-5BDD84C274B5}"/>
                </a:ext>
              </a:extLst>
            </p:cNvPr>
            <p:cNvCxnSpPr/>
            <p:nvPr/>
          </p:nvCxnSpPr>
          <p:spPr>
            <a:xfrm>
              <a:off x="4630994" y="3957470"/>
              <a:ext cx="0" cy="3339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EA5221C0-3912-4B63-BA35-EFD29C98C79F}"/>
                    </a:ext>
                  </a:extLst>
                </p:cNvPr>
                <p:cNvSpPr txBox="1"/>
                <p:nvPr/>
              </p:nvSpPr>
              <p:spPr>
                <a:xfrm>
                  <a:off x="2467805" y="4175327"/>
                  <a:ext cx="23871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𝐿</m:t>
                        </m:r>
                      </m:oMath>
                    </m:oMathPara>
                  </a14:m>
                  <a:endParaRPr lang="ru-RU" sz="2400" dirty="0"/>
                </a:p>
              </p:txBody>
            </p:sp>
          </mc:Choice>
          <mc:Fallback xmlns="">
            <p:sp>
              <p:nvSpPr>
                <p:cNvPr id="27" name="TextBox 26">
                  <a:extLst>
                    <a:ext uri="{FF2B5EF4-FFF2-40B4-BE49-F238E27FC236}">
                      <a16:creationId xmlns:a16="http://schemas.microsoft.com/office/drawing/2014/main" id="{EA5221C0-3912-4B63-BA35-EFD29C98C79F}"/>
                    </a:ext>
                  </a:extLst>
                </p:cNvPr>
                <p:cNvSpPr txBox="1">
                  <a:spLocks noRot="1" noChangeAspect="1" noMove="1" noResize="1" noEditPoints="1" noAdjustHandles="1" noChangeArrowheads="1" noChangeShapeType="1" noTextEdit="1"/>
                </p:cNvSpPr>
                <p:nvPr/>
              </p:nvSpPr>
              <p:spPr>
                <a:xfrm>
                  <a:off x="2467805" y="4175327"/>
                  <a:ext cx="238719" cy="369332"/>
                </a:xfrm>
                <a:prstGeom prst="rect">
                  <a:avLst/>
                </a:prstGeom>
                <a:blipFill>
                  <a:blip r:embed="rId7"/>
                  <a:stretch>
                    <a:fillRect l="-30769" r="-28205" b="-6557"/>
                  </a:stretch>
                </a:blipFill>
              </p:spPr>
              <p:txBody>
                <a:bodyPr/>
                <a:lstStyle/>
                <a:p>
                  <a:r>
                    <a:rPr lang="ru-RU">
                      <a:noFill/>
                    </a:rPr>
                    <a:t> </a:t>
                  </a:r>
                </a:p>
              </p:txBody>
            </p:sp>
          </mc:Fallback>
        </mc:AlternateContent>
        <p:cxnSp>
          <p:nvCxnSpPr>
            <p:cNvPr id="28" name="Прямая со стрелкой 27">
              <a:extLst>
                <a:ext uri="{FF2B5EF4-FFF2-40B4-BE49-F238E27FC236}">
                  <a16:creationId xmlns:a16="http://schemas.microsoft.com/office/drawing/2014/main" id="{66577038-6223-46C8-B815-96C08C1AA532}"/>
                </a:ext>
              </a:extLst>
            </p:cNvPr>
            <p:cNvCxnSpPr/>
            <p:nvPr/>
          </p:nvCxnSpPr>
          <p:spPr>
            <a:xfrm flipV="1">
              <a:off x="2587164" y="2029923"/>
              <a:ext cx="0" cy="188258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C8C0DBB0-FC73-46F2-ABDA-6504806CD28B}"/>
                    </a:ext>
                  </a:extLst>
                </p:cNvPr>
                <p:cNvSpPr txBox="1"/>
                <p:nvPr/>
              </p:nvSpPr>
              <p:spPr>
                <a:xfrm>
                  <a:off x="2641531" y="2662313"/>
                  <a:ext cx="302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𝐻</m:t>
                        </m:r>
                      </m:oMath>
                    </m:oMathPara>
                  </a14:m>
                  <a:endParaRPr lang="ru-RU" sz="2400" dirty="0"/>
                </a:p>
              </p:txBody>
            </p:sp>
          </mc:Choice>
          <mc:Fallback xmlns="">
            <p:sp>
              <p:nvSpPr>
                <p:cNvPr id="29" name="TextBox 28">
                  <a:extLst>
                    <a:ext uri="{FF2B5EF4-FFF2-40B4-BE49-F238E27FC236}">
                      <a16:creationId xmlns:a16="http://schemas.microsoft.com/office/drawing/2014/main" id="{C8C0DBB0-FC73-46F2-ABDA-6504806CD28B}"/>
                    </a:ext>
                  </a:extLst>
                </p:cNvPr>
                <p:cNvSpPr txBox="1">
                  <a:spLocks noRot="1" noChangeAspect="1" noMove="1" noResize="1" noEditPoints="1" noAdjustHandles="1" noChangeArrowheads="1" noChangeShapeType="1" noTextEdit="1"/>
                </p:cNvSpPr>
                <p:nvPr/>
              </p:nvSpPr>
              <p:spPr>
                <a:xfrm>
                  <a:off x="2641531" y="2662313"/>
                  <a:ext cx="302390" cy="369332"/>
                </a:xfrm>
                <a:prstGeom prst="rect">
                  <a:avLst/>
                </a:prstGeom>
                <a:blipFill>
                  <a:blip r:embed="rId8"/>
                  <a:stretch>
                    <a:fillRect l="-22000" r="-20000" b="-655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708A1486-01DE-4FDF-8ACF-DFF88578A079}"/>
                    </a:ext>
                  </a:extLst>
                </p:cNvPr>
                <p:cNvSpPr txBox="1"/>
                <p:nvPr/>
              </p:nvSpPr>
              <p:spPr>
                <a:xfrm>
                  <a:off x="2467804" y="1635422"/>
                  <a:ext cx="26750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𝐴</m:t>
                        </m:r>
                      </m:oMath>
                    </m:oMathPara>
                  </a14:m>
                  <a:endParaRPr lang="ru-RU" sz="2400" dirty="0"/>
                </a:p>
              </p:txBody>
            </p:sp>
          </mc:Choice>
          <mc:Fallback xmlns="">
            <p:sp>
              <p:nvSpPr>
                <p:cNvPr id="30" name="TextBox 29">
                  <a:extLst>
                    <a:ext uri="{FF2B5EF4-FFF2-40B4-BE49-F238E27FC236}">
                      <a16:creationId xmlns:a16="http://schemas.microsoft.com/office/drawing/2014/main" id="{708A1486-01DE-4FDF-8ACF-DFF88578A079}"/>
                    </a:ext>
                  </a:extLst>
                </p:cNvPr>
                <p:cNvSpPr txBox="1">
                  <a:spLocks noRot="1" noChangeAspect="1" noMove="1" noResize="1" noEditPoints="1" noAdjustHandles="1" noChangeArrowheads="1" noChangeShapeType="1" noTextEdit="1"/>
                </p:cNvSpPr>
                <p:nvPr/>
              </p:nvSpPr>
              <p:spPr>
                <a:xfrm>
                  <a:off x="2467804" y="1635422"/>
                  <a:ext cx="267509" cy="369332"/>
                </a:xfrm>
                <a:prstGeom prst="rect">
                  <a:avLst/>
                </a:prstGeom>
                <a:blipFill>
                  <a:blip r:embed="rId9"/>
                  <a:stretch>
                    <a:fillRect l="-27907" r="-27907" b="-6667"/>
                  </a:stretch>
                </a:blipFill>
              </p:spPr>
              <p:txBody>
                <a:bodyPr/>
                <a:lstStyle/>
                <a:p>
                  <a:r>
                    <a:rPr lang="ru-RU">
                      <a:noFill/>
                    </a:rPr>
                    <a:t> </a:t>
                  </a:r>
                </a:p>
              </p:txBody>
            </p:sp>
          </mc:Fallback>
        </mc:AlternateContent>
        <p:sp>
          <p:nvSpPr>
            <p:cNvPr id="31" name="Дуга 30">
              <a:extLst>
                <a:ext uri="{FF2B5EF4-FFF2-40B4-BE49-F238E27FC236}">
                  <a16:creationId xmlns:a16="http://schemas.microsoft.com/office/drawing/2014/main" id="{39B03BF2-01C5-42B2-861D-7444EEB025F4}"/>
                </a:ext>
              </a:extLst>
            </p:cNvPr>
            <p:cNvSpPr/>
            <p:nvPr/>
          </p:nvSpPr>
          <p:spPr>
            <a:xfrm>
              <a:off x="572678" y="3713151"/>
              <a:ext cx="196864" cy="42746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F458FC45-6FA4-4679-A68C-412E6DA663FE}"/>
                    </a:ext>
                  </a:extLst>
                </p:cNvPr>
                <p:cNvSpPr txBox="1"/>
                <p:nvPr/>
              </p:nvSpPr>
              <p:spPr>
                <a:xfrm>
                  <a:off x="740765" y="3520077"/>
                  <a:ext cx="24526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2400" b="0" i="1" smtClean="0">
                            <a:latin typeface="Cambria Math" panose="02040503050406030204" pitchFamily="18" charset="0"/>
                          </a:rPr>
                          <m:t>α</m:t>
                        </m:r>
                      </m:oMath>
                    </m:oMathPara>
                  </a14:m>
                  <a:endParaRPr lang="ru-RU" sz="2400" dirty="0"/>
                </a:p>
              </p:txBody>
            </p:sp>
          </mc:Choice>
          <mc:Fallback xmlns="">
            <p:sp>
              <p:nvSpPr>
                <p:cNvPr id="32" name="TextBox 31">
                  <a:extLst>
                    <a:ext uri="{FF2B5EF4-FFF2-40B4-BE49-F238E27FC236}">
                      <a16:creationId xmlns:a16="http://schemas.microsoft.com/office/drawing/2014/main" id="{F458FC45-6FA4-4679-A68C-412E6DA663FE}"/>
                    </a:ext>
                  </a:extLst>
                </p:cNvPr>
                <p:cNvSpPr txBox="1">
                  <a:spLocks noRot="1" noChangeAspect="1" noMove="1" noResize="1" noEditPoints="1" noAdjustHandles="1" noChangeArrowheads="1" noChangeShapeType="1" noTextEdit="1"/>
                </p:cNvSpPr>
                <p:nvPr/>
              </p:nvSpPr>
              <p:spPr>
                <a:xfrm>
                  <a:off x="740765" y="3520077"/>
                  <a:ext cx="245260" cy="369332"/>
                </a:xfrm>
                <a:prstGeom prst="rect">
                  <a:avLst/>
                </a:prstGeom>
                <a:blipFill>
                  <a:blip r:embed="rId10"/>
                  <a:stretch>
                    <a:fillRect l="-14634" r="-17073"/>
                  </a:stretch>
                </a:blipFill>
              </p:spPr>
              <p:txBody>
                <a:bodyPr/>
                <a:lstStyle/>
                <a:p>
                  <a:r>
                    <a:rPr lang="ru-RU">
                      <a:noFill/>
                    </a:rPr>
                    <a:t> </a:t>
                  </a:r>
                </a:p>
              </p:txBody>
            </p:sp>
          </mc:Fallback>
        </mc:AlternateContent>
        <p:pic>
          <p:nvPicPr>
            <p:cNvPr id="33" name="Рисунок 32">
              <a:extLst>
                <a:ext uri="{FF2B5EF4-FFF2-40B4-BE49-F238E27FC236}">
                  <a16:creationId xmlns:a16="http://schemas.microsoft.com/office/drawing/2014/main" id="{7AFAB873-1746-4F10-8E0F-CA6815839B6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6200000">
              <a:off x="4018916" y="2435557"/>
              <a:ext cx="1585237" cy="425587"/>
            </a:xfrm>
            <a:prstGeom prst="rect">
              <a:avLst/>
            </a:prstGeom>
          </p:spPr>
        </p:pic>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002D71DC-A10D-46E6-B08D-CF2EC9C2D753}"/>
                    </a:ext>
                  </a:extLst>
                </p:cNvPr>
                <p:cNvSpPr txBox="1"/>
                <p:nvPr/>
              </p:nvSpPr>
              <p:spPr>
                <a:xfrm>
                  <a:off x="4990237" y="2539202"/>
                  <a:ext cx="210397"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ru-RU" sz="3200" i="1" smtClean="0">
                                <a:latin typeface="Cambria Math" panose="02040503050406030204" pitchFamily="18" charset="0"/>
                              </a:rPr>
                            </m:ctrlPr>
                          </m:accPr>
                          <m:e>
                            <m:r>
                              <a:rPr lang="en-US" sz="3200" b="0" i="1" smtClean="0">
                                <a:latin typeface="Cambria Math" panose="02040503050406030204" pitchFamily="18" charset="0"/>
                              </a:rPr>
                              <m:t>𝑔</m:t>
                            </m:r>
                          </m:e>
                        </m:acc>
                      </m:oMath>
                    </m:oMathPara>
                  </a14:m>
                  <a:endParaRPr lang="ru-RU" sz="3200" dirty="0"/>
                </a:p>
              </p:txBody>
            </p:sp>
          </mc:Choice>
          <mc:Fallback xmlns="">
            <p:sp>
              <p:nvSpPr>
                <p:cNvPr id="34" name="TextBox 33">
                  <a:extLst>
                    <a:ext uri="{FF2B5EF4-FFF2-40B4-BE49-F238E27FC236}">
                      <a16:creationId xmlns:a16="http://schemas.microsoft.com/office/drawing/2014/main" id="{002D71DC-A10D-46E6-B08D-CF2EC9C2D753}"/>
                    </a:ext>
                  </a:extLst>
                </p:cNvPr>
                <p:cNvSpPr txBox="1">
                  <a:spLocks noRot="1" noChangeAspect="1" noMove="1" noResize="1" noEditPoints="1" noAdjustHandles="1" noChangeArrowheads="1" noChangeShapeType="1" noTextEdit="1"/>
                </p:cNvSpPr>
                <p:nvPr/>
              </p:nvSpPr>
              <p:spPr>
                <a:xfrm>
                  <a:off x="4990237" y="2539202"/>
                  <a:ext cx="210397" cy="492443"/>
                </a:xfrm>
                <a:prstGeom prst="rect">
                  <a:avLst/>
                </a:prstGeom>
                <a:blipFill>
                  <a:blip r:embed="rId12"/>
                  <a:stretch>
                    <a:fillRect r="-200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2628F3BC-DFAF-4F4B-B0E1-7B365568029C}"/>
                    </a:ext>
                  </a:extLst>
                </p:cNvPr>
                <p:cNvSpPr txBox="1"/>
                <p:nvPr/>
              </p:nvSpPr>
              <p:spPr>
                <a:xfrm>
                  <a:off x="1116197" y="1842681"/>
                  <a:ext cx="501997"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ru-RU" sz="3200" i="1" smtClean="0">
                                <a:latin typeface="Cambria Math" panose="02040503050406030204" pitchFamily="18" charset="0"/>
                              </a:rPr>
                            </m:ctrlPr>
                          </m:accPr>
                          <m:e>
                            <m:sSub>
                              <m:sSubPr>
                                <m:ctrlPr>
                                  <a:rPr lang="ru-RU" sz="3200" i="1" smtClean="0">
                                    <a:latin typeface="Cambria Math" panose="02040503050406030204" pitchFamily="18" charset="0"/>
                                  </a:rPr>
                                </m:ctrlPr>
                              </m:sSubPr>
                              <m:e>
                                <m:r>
                                  <a:rPr lang="en-US" sz="3200" b="0" i="1" smtClean="0">
                                    <a:latin typeface="Cambria Math" panose="02040503050406030204" pitchFamily="18" charset="0"/>
                                  </a:rPr>
                                  <m:t>𝑣</m:t>
                                </m:r>
                              </m:e>
                              <m:sub>
                                <m:r>
                                  <a:rPr lang="en-US" sz="3200" b="0" i="1" smtClean="0">
                                    <a:latin typeface="Cambria Math" panose="02040503050406030204" pitchFamily="18" charset="0"/>
                                  </a:rPr>
                                  <m:t>0</m:t>
                                </m:r>
                              </m:sub>
                            </m:sSub>
                          </m:e>
                        </m:acc>
                      </m:oMath>
                    </m:oMathPara>
                  </a14:m>
                  <a:endParaRPr lang="ru-RU" sz="3200" dirty="0"/>
                </a:p>
              </p:txBody>
            </p:sp>
          </mc:Choice>
          <mc:Fallback xmlns="">
            <p:sp>
              <p:nvSpPr>
                <p:cNvPr id="35" name="TextBox 34">
                  <a:extLst>
                    <a:ext uri="{FF2B5EF4-FFF2-40B4-BE49-F238E27FC236}">
                      <a16:creationId xmlns:a16="http://schemas.microsoft.com/office/drawing/2014/main" id="{2628F3BC-DFAF-4F4B-B0E1-7B365568029C}"/>
                    </a:ext>
                  </a:extLst>
                </p:cNvPr>
                <p:cNvSpPr txBox="1">
                  <a:spLocks noRot="1" noChangeAspect="1" noMove="1" noResize="1" noEditPoints="1" noAdjustHandles="1" noChangeArrowheads="1" noChangeShapeType="1" noTextEdit="1"/>
                </p:cNvSpPr>
                <p:nvPr/>
              </p:nvSpPr>
              <p:spPr>
                <a:xfrm>
                  <a:off x="1116197" y="1842681"/>
                  <a:ext cx="501997" cy="492443"/>
                </a:xfrm>
                <a:prstGeom prst="rect">
                  <a:avLst/>
                </a:prstGeom>
                <a:blipFill>
                  <a:blip r:embed="rId13"/>
                  <a:stretch>
                    <a:fillRect/>
                  </a:stretch>
                </a:blipFill>
              </p:spPr>
              <p:txBody>
                <a:bodyPr/>
                <a:lstStyle/>
                <a:p>
                  <a:r>
                    <a:rPr lang="ru-RU">
                      <a:noFill/>
                    </a:rPr>
                    <a:t> </a:t>
                  </a:r>
                </a:p>
              </p:txBody>
            </p:sp>
          </mc:Fallback>
        </mc:AlternateContent>
        <p:pic>
          <p:nvPicPr>
            <p:cNvPr id="36" name="Рисунок 35">
              <a:extLst>
                <a:ext uri="{FF2B5EF4-FFF2-40B4-BE49-F238E27FC236}">
                  <a16:creationId xmlns:a16="http://schemas.microsoft.com/office/drawing/2014/main" id="{2670C08F-5DEF-4229-A039-D2C881E564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78667" y="1912230"/>
              <a:ext cx="575980" cy="235386"/>
            </a:xfrm>
            <a:prstGeom prst="rect">
              <a:avLst/>
            </a:prstGeom>
          </p:spPr>
        </p:pic>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58431251-F5BF-4F92-8D7E-73FEEADAE1AD}"/>
                    </a:ext>
                  </a:extLst>
                </p:cNvPr>
                <p:cNvSpPr txBox="1"/>
                <p:nvPr/>
              </p:nvSpPr>
              <p:spPr>
                <a:xfrm>
                  <a:off x="2941466" y="1498734"/>
                  <a:ext cx="510140"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ru-RU" sz="3200" i="1" smtClean="0">
                                <a:latin typeface="Cambria Math" panose="02040503050406030204" pitchFamily="18" charset="0"/>
                              </a:rPr>
                            </m:ctrlPr>
                          </m:accPr>
                          <m:e>
                            <m:sSub>
                              <m:sSubPr>
                                <m:ctrlPr>
                                  <a:rPr lang="ru-RU" sz="3200" i="1" smtClean="0">
                                    <a:latin typeface="Cambria Math" panose="02040503050406030204" pitchFamily="18" charset="0"/>
                                  </a:rPr>
                                </m:ctrlPr>
                              </m:sSubPr>
                              <m:e>
                                <m:r>
                                  <a:rPr lang="en-US" sz="3200" b="0" i="1" smtClean="0">
                                    <a:latin typeface="Cambria Math" panose="02040503050406030204" pitchFamily="18" charset="0"/>
                                  </a:rPr>
                                  <m:t>𝑣</m:t>
                                </m:r>
                              </m:e>
                              <m:sub>
                                <m:r>
                                  <a:rPr lang="en-US" sz="3200" b="0" i="1" smtClean="0">
                                    <a:latin typeface="Cambria Math" panose="02040503050406030204" pitchFamily="18" charset="0"/>
                                  </a:rPr>
                                  <m:t>𝐴</m:t>
                                </m:r>
                              </m:sub>
                            </m:sSub>
                          </m:e>
                        </m:acc>
                      </m:oMath>
                    </m:oMathPara>
                  </a14:m>
                  <a:endParaRPr lang="ru-RU" sz="3200" dirty="0"/>
                </a:p>
              </p:txBody>
            </p:sp>
          </mc:Choice>
          <mc:Fallback xmlns="">
            <p:sp>
              <p:nvSpPr>
                <p:cNvPr id="37" name="TextBox 36">
                  <a:extLst>
                    <a:ext uri="{FF2B5EF4-FFF2-40B4-BE49-F238E27FC236}">
                      <a16:creationId xmlns:a16="http://schemas.microsoft.com/office/drawing/2014/main" id="{58431251-F5BF-4F92-8D7E-73FEEADAE1AD}"/>
                    </a:ext>
                  </a:extLst>
                </p:cNvPr>
                <p:cNvSpPr txBox="1">
                  <a:spLocks noRot="1" noChangeAspect="1" noMove="1" noResize="1" noEditPoints="1" noAdjustHandles="1" noChangeArrowheads="1" noChangeShapeType="1" noTextEdit="1"/>
                </p:cNvSpPr>
                <p:nvPr/>
              </p:nvSpPr>
              <p:spPr>
                <a:xfrm>
                  <a:off x="2941466" y="1498734"/>
                  <a:ext cx="510140" cy="492443"/>
                </a:xfrm>
                <a:prstGeom prst="rect">
                  <a:avLst/>
                </a:prstGeom>
                <a:blipFill>
                  <a:blip r:embed="rId14"/>
                  <a:stretch>
                    <a:fillRect/>
                  </a:stretch>
                </a:blipFill>
              </p:spPr>
              <p:txBody>
                <a:bodyPr/>
                <a:lstStyle/>
                <a:p>
                  <a:r>
                    <a:rPr lang="ru-RU">
                      <a:noFill/>
                    </a:rPr>
                    <a:t> </a:t>
                  </a:r>
                </a:p>
              </p:txBody>
            </p:sp>
          </mc:Fallback>
        </mc:AlternateContent>
      </p:gr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94FCDB42-14AE-47E1-A069-02FB1F9D2479}"/>
                  </a:ext>
                </a:extLst>
              </p:cNvPr>
              <p:cNvSpPr txBox="1"/>
              <p:nvPr/>
            </p:nvSpPr>
            <p:spPr>
              <a:xfrm>
                <a:off x="5938736" y="767348"/>
                <a:ext cx="4618700" cy="3985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2400" b="0" i="1" smtClean="0">
                          <a:latin typeface="Cambria Math" panose="02040503050406030204" pitchFamily="18" charset="0"/>
                        </a:rPr>
                        <m:t>В т</m:t>
                      </m:r>
                      <m:r>
                        <a:rPr lang="en-US" sz="2400" b="0" i="1" smtClean="0">
                          <a:latin typeface="Cambria Math" panose="02040503050406030204" pitchFamily="18" charset="0"/>
                        </a:rPr>
                        <m:t>.</m:t>
                      </m:r>
                      <m:r>
                        <a:rPr lang="ru-RU" sz="2400" b="0" i="1" smtClean="0">
                          <a:latin typeface="Cambria Math" panose="02040503050406030204" pitchFamily="18" charset="0"/>
                        </a:rPr>
                        <m:t> </m:t>
                      </m:r>
                      <m:r>
                        <a:rPr lang="en-US" sz="2400" b="0" i="1" smtClean="0">
                          <a:latin typeface="Cambria Math" panose="02040503050406030204" pitchFamily="18" charset="0"/>
                        </a:rPr>
                        <m:t> </m:t>
                      </m:r>
                      <m:r>
                        <a:rPr lang="ru-RU" sz="2400" b="0" i="1" smtClean="0">
                          <a:latin typeface="Cambria Math" panose="02040503050406030204" pitchFamily="18" charset="0"/>
                        </a:rPr>
                        <m:t>А </m:t>
                      </m:r>
                      <m:sSub>
                        <m:sSubPr>
                          <m:ctrlPr>
                            <a:rPr lang="ru-RU"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𝑦</m:t>
                          </m:r>
                        </m:sub>
                      </m:sSub>
                      <m:r>
                        <a:rPr lang="en-US" sz="2400" b="0" i="1" smtClean="0">
                          <a:latin typeface="Cambria Math" panose="02040503050406030204" pitchFamily="18" charset="0"/>
                        </a:rPr>
                        <m:t>=0</m:t>
                      </m:r>
                      <m:r>
                        <a:rPr lang="en-US" sz="2400" b="0" i="1"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0</m:t>
                          </m:r>
                        </m:sub>
                      </m:sSub>
                      <m:r>
                        <a:rPr lang="en-US" sz="2400" i="1">
                          <a:latin typeface="Cambria Math" panose="02040503050406030204" pitchFamily="18" charset="0"/>
                        </a:rPr>
                        <m:t>𝑠𝑖𝑛</m:t>
                      </m:r>
                      <m:r>
                        <a:rPr lang="en-US" sz="2400" i="1">
                          <a:latin typeface="Cambria Math" panose="02040503050406030204" pitchFamily="18" charset="0"/>
                          <a:ea typeface="Cambria Math" panose="02040503050406030204" pitchFamily="18" charset="0"/>
                        </a:rPr>
                        <m:t>𝛼</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𝑔</m:t>
                      </m:r>
                      <m:sSub>
                        <m:sSubPr>
                          <m:ctrlPr>
                            <a:rPr lang="en-US" sz="240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𝑡</m:t>
                          </m:r>
                        </m:e>
                        <m:sub>
                          <m:r>
                            <a:rPr lang="en-US" sz="2400" b="0" i="1" smtClean="0">
                              <a:latin typeface="Cambria Math" panose="02040503050406030204" pitchFamily="18" charset="0"/>
                              <a:ea typeface="Cambria Math" panose="02040503050406030204" pitchFamily="18" charset="0"/>
                            </a:rPr>
                            <m:t>1</m:t>
                          </m:r>
                        </m:sub>
                      </m:sSub>
                      <m:r>
                        <a:rPr lang="en-US" sz="2400" b="0" i="1" smtClean="0">
                          <a:latin typeface="Cambria Math" panose="02040503050406030204" pitchFamily="18" charset="0"/>
                          <a:ea typeface="Cambria Math" panose="02040503050406030204" pitchFamily="18" charset="0"/>
                        </a:rPr>
                        <m:t>=0;</m:t>
                      </m:r>
                    </m:oMath>
                  </m:oMathPara>
                </a14:m>
                <a:endParaRPr lang="ru-RU" sz="2400" dirty="0"/>
              </a:p>
            </p:txBody>
          </p:sp>
        </mc:Choice>
        <mc:Fallback xmlns="">
          <p:sp>
            <p:nvSpPr>
              <p:cNvPr id="39" name="TextBox 38">
                <a:extLst>
                  <a:ext uri="{FF2B5EF4-FFF2-40B4-BE49-F238E27FC236}">
                    <a16:creationId xmlns:a16="http://schemas.microsoft.com/office/drawing/2014/main" id="{94FCDB42-14AE-47E1-A069-02FB1F9D2479}"/>
                  </a:ext>
                </a:extLst>
              </p:cNvPr>
              <p:cNvSpPr txBox="1">
                <a:spLocks noRot="1" noChangeAspect="1" noMove="1" noResize="1" noEditPoints="1" noAdjustHandles="1" noChangeArrowheads="1" noChangeShapeType="1" noTextEdit="1"/>
              </p:cNvSpPr>
              <p:nvPr/>
            </p:nvSpPr>
            <p:spPr>
              <a:xfrm>
                <a:off x="5938736" y="767348"/>
                <a:ext cx="4618700" cy="398507"/>
              </a:xfrm>
              <a:prstGeom prst="rect">
                <a:avLst/>
              </a:prstGeom>
              <a:blipFill>
                <a:blip r:embed="rId15"/>
                <a:stretch>
                  <a:fillRect l="-1055" r="-660" b="-200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5F51AA47-457B-4164-A7EE-A8E78459BECC}"/>
                  </a:ext>
                </a:extLst>
              </p:cNvPr>
              <p:cNvSpPr txBox="1"/>
              <p:nvPr/>
            </p:nvSpPr>
            <p:spPr>
              <a:xfrm>
                <a:off x="7503506" y="1432794"/>
                <a:ext cx="1771703" cy="7536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240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0</m:t>
                              </m:r>
                            </m:sub>
                          </m:sSub>
                          <m:r>
                            <a:rPr lang="en-US" sz="2400" i="1">
                              <a:latin typeface="Cambria Math" panose="02040503050406030204" pitchFamily="18" charset="0"/>
                            </a:rPr>
                            <m:t>𝑠𝑖𝑛</m:t>
                          </m:r>
                          <m:r>
                            <a:rPr lang="en-US" sz="2400" i="1">
                              <a:latin typeface="Cambria Math" panose="02040503050406030204" pitchFamily="18" charset="0"/>
                              <a:ea typeface="Cambria Math" panose="02040503050406030204" pitchFamily="18" charset="0"/>
                            </a:rPr>
                            <m:t>𝛼</m:t>
                          </m:r>
                        </m:num>
                        <m:den>
                          <m:r>
                            <a:rPr lang="en-US" sz="2400" b="0" i="1" smtClean="0">
                              <a:latin typeface="Cambria Math" panose="02040503050406030204" pitchFamily="18" charset="0"/>
                            </a:rPr>
                            <m:t>𝑔</m:t>
                          </m:r>
                        </m:den>
                      </m:f>
                      <m:r>
                        <a:rPr lang="en-US" sz="2400" b="0" i="1" smtClean="0">
                          <a:latin typeface="Cambria Math" panose="02040503050406030204" pitchFamily="18" charset="0"/>
                        </a:rPr>
                        <m:t>;</m:t>
                      </m:r>
                    </m:oMath>
                  </m:oMathPara>
                </a14:m>
                <a:endParaRPr lang="ru-RU" sz="2400" dirty="0"/>
              </a:p>
            </p:txBody>
          </p:sp>
        </mc:Choice>
        <mc:Fallback xmlns="">
          <p:sp>
            <p:nvSpPr>
              <p:cNvPr id="40" name="TextBox 39">
                <a:extLst>
                  <a:ext uri="{FF2B5EF4-FFF2-40B4-BE49-F238E27FC236}">
                    <a16:creationId xmlns:a16="http://schemas.microsoft.com/office/drawing/2014/main" id="{5F51AA47-457B-4164-A7EE-A8E78459BECC}"/>
                  </a:ext>
                </a:extLst>
              </p:cNvPr>
              <p:cNvSpPr txBox="1">
                <a:spLocks noRot="1" noChangeAspect="1" noMove="1" noResize="1" noEditPoints="1" noAdjustHandles="1" noChangeArrowheads="1" noChangeShapeType="1" noTextEdit="1"/>
              </p:cNvSpPr>
              <p:nvPr/>
            </p:nvSpPr>
            <p:spPr>
              <a:xfrm>
                <a:off x="7503506" y="1432794"/>
                <a:ext cx="1771703" cy="753668"/>
              </a:xfrm>
              <a:prstGeom prst="rect">
                <a:avLst/>
              </a:prstGeom>
              <a:blipFill>
                <a:blip r:embed="rId16"/>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D7C5336-5222-4188-8929-659E08475915}"/>
                  </a:ext>
                </a:extLst>
              </p:cNvPr>
              <p:cNvSpPr txBox="1"/>
              <p:nvPr/>
            </p:nvSpPr>
            <p:spPr>
              <a:xfrm>
                <a:off x="7971816" y="2453401"/>
                <a:ext cx="110293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𝑡</m:t>
                      </m:r>
                      <m:r>
                        <a:rPr lang="en-US" sz="2400" b="0" i="1" smtClean="0">
                          <a:latin typeface="Cambria Math" panose="02040503050406030204" pitchFamily="18" charset="0"/>
                        </a:rPr>
                        <m:t>=2</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oMath>
                  </m:oMathPara>
                </a14:m>
                <a:endParaRPr lang="ru-RU" sz="2400" dirty="0"/>
              </a:p>
            </p:txBody>
          </p:sp>
        </mc:Choice>
        <mc:Fallback xmlns="">
          <p:sp>
            <p:nvSpPr>
              <p:cNvPr id="41" name="TextBox 40">
                <a:extLst>
                  <a:ext uri="{FF2B5EF4-FFF2-40B4-BE49-F238E27FC236}">
                    <a16:creationId xmlns:a16="http://schemas.microsoft.com/office/drawing/2014/main" id="{3D7C5336-5222-4188-8929-659E08475915}"/>
                  </a:ext>
                </a:extLst>
              </p:cNvPr>
              <p:cNvSpPr txBox="1">
                <a:spLocks noRot="1" noChangeAspect="1" noMove="1" noResize="1" noEditPoints="1" noAdjustHandles="1" noChangeArrowheads="1" noChangeShapeType="1" noTextEdit="1"/>
              </p:cNvSpPr>
              <p:nvPr/>
            </p:nvSpPr>
            <p:spPr>
              <a:xfrm>
                <a:off x="7971816" y="2453401"/>
                <a:ext cx="1102931" cy="369332"/>
              </a:xfrm>
              <a:prstGeom prst="rect">
                <a:avLst/>
              </a:prstGeom>
              <a:blipFill>
                <a:blip r:embed="rId17"/>
                <a:stretch>
                  <a:fillRect l="-5525" r="-3867" b="-1311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E2C815C4-63D7-490F-A5B8-C1BDC4BFA2E4}"/>
                  </a:ext>
                </a:extLst>
              </p:cNvPr>
              <p:cNvSpPr txBox="1"/>
              <p:nvPr/>
            </p:nvSpPr>
            <p:spPr>
              <a:xfrm>
                <a:off x="9575653" y="2239243"/>
                <a:ext cx="1869423" cy="753668"/>
              </a:xfrm>
              <a:prstGeom prst="rect">
                <a:avLst/>
              </a:prstGeom>
            </p:spPr>
            <p:style>
              <a:lnRef idx="2">
                <a:schemeClr val="dk1"/>
              </a:lnRef>
              <a:fillRef idx="1">
                <a:schemeClr val="lt1"/>
              </a:fillRef>
              <a:effectRef idx="0">
                <a:schemeClr val="dk1"/>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𝑡</m:t>
                      </m:r>
                      <m:r>
                        <a:rPr lang="en-US" sz="2400" b="0" i="1" smtClean="0">
                          <a:latin typeface="Cambria Math" panose="02040503050406030204" pitchFamily="18" charset="0"/>
                        </a:rPr>
                        <m:t>=2</m:t>
                      </m:r>
                      <m:f>
                        <m:fPr>
                          <m:ctrlPr>
                            <a:rPr lang="en-US" sz="2400" b="0" i="1" smtClean="0">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0</m:t>
                              </m:r>
                            </m:sub>
                          </m:sSub>
                          <m:r>
                            <a:rPr lang="en-US" sz="2400" i="1">
                              <a:latin typeface="Cambria Math" panose="02040503050406030204" pitchFamily="18" charset="0"/>
                            </a:rPr>
                            <m:t>𝑠𝑖𝑛</m:t>
                          </m:r>
                          <m:r>
                            <a:rPr lang="en-US" sz="2400" i="1">
                              <a:latin typeface="Cambria Math" panose="02040503050406030204" pitchFamily="18" charset="0"/>
                              <a:ea typeface="Cambria Math" panose="02040503050406030204" pitchFamily="18" charset="0"/>
                            </a:rPr>
                            <m:t>𝛼</m:t>
                          </m:r>
                        </m:num>
                        <m:den>
                          <m:r>
                            <a:rPr lang="en-US" sz="2400" b="0" i="1" smtClean="0">
                              <a:latin typeface="Cambria Math" panose="02040503050406030204" pitchFamily="18" charset="0"/>
                            </a:rPr>
                            <m:t>𝑔</m:t>
                          </m:r>
                        </m:den>
                      </m:f>
                      <m:r>
                        <a:rPr lang="en-US" sz="2400" b="0" i="1" smtClean="0">
                          <a:latin typeface="Cambria Math" panose="02040503050406030204" pitchFamily="18" charset="0"/>
                        </a:rPr>
                        <m:t>;</m:t>
                      </m:r>
                    </m:oMath>
                  </m:oMathPara>
                </a14:m>
                <a:endParaRPr lang="ru-RU" sz="2400" dirty="0"/>
              </a:p>
            </p:txBody>
          </p:sp>
        </mc:Choice>
        <mc:Fallback xmlns="">
          <p:sp>
            <p:nvSpPr>
              <p:cNvPr id="42" name="TextBox 41">
                <a:extLst>
                  <a:ext uri="{FF2B5EF4-FFF2-40B4-BE49-F238E27FC236}">
                    <a16:creationId xmlns:a16="http://schemas.microsoft.com/office/drawing/2014/main" id="{E2C815C4-63D7-490F-A5B8-C1BDC4BFA2E4}"/>
                  </a:ext>
                </a:extLst>
              </p:cNvPr>
              <p:cNvSpPr txBox="1">
                <a:spLocks noRot="1" noChangeAspect="1" noMove="1" noResize="1" noEditPoints="1" noAdjustHandles="1" noChangeArrowheads="1" noChangeShapeType="1" noTextEdit="1"/>
              </p:cNvSpPr>
              <p:nvPr/>
            </p:nvSpPr>
            <p:spPr>
              <a:xfrm>
                <a:off x="9575653" y="2239243"/>
                <a:ext cx="1869423" cy="753668"/>
              </a:xfrm>
              <a:prstGeom prst="rect">
                <a:avLst/>
              </a:prstGeom>
              <a:blipFill>
                <a:blip r:embed="rId18"/>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7391F505-2B4C-44A4-85B1-886FB5F565B4}"/>
                  </a:ext>
                </a:extLst>
              </p:cNvPr>
              <p:cNvSpPr txBox="1"/>
              <p:nvPr/>
            </p:nvSpPr>
            <p:spPr>
              <a:xfrm>
                <a:off x="476715" y="4182342"/>
                <a:ext cx="6461449" cy="8116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𝐿</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0</m:t>
                          </m:r>
                          <m:r>
                            <a:rPr lang="en-US" sz="2400" b="0" i="1" smtClean="0">
                              <a:latin typeface="Cambria Math" panose="02040503050406030204" pitchFamily="18" charset="0"/>
                            </a:rPr>
                            <m:t>𝑥</m:t>
                          </m:r>
                        </m:sub>
                      </m:sSub>
                      <m:r>
                        <a:rPr lang="en-US" sz="2400" b="0" i="1" smtClean="0">
                          <a:latin typeface="Cambria Math" panose="02040503050406030204" pitchFamily="18" charset="0"/>
                        </a:rPr>
                        <m:t>𝑡</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𝑐𝑜𝑠</m:t>
                      </m:r>
                      <m:r>
                        <a:rPr lang="en-US" sz="2400" b="0" i="1" smtClean="0">
                          <a:latin typeface="Cambria Math" panose="02040503050406030204" pitchFamily="18" charset="0"/>
                          <a:ea typeface="Cambria Math" panose="02040503050406030204" pitchFamily="18" charset="0"/>
                        </a:rPr>
                        <m:t>𝛼</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2</m:t>
                          </m:r>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𝑣</m:t>
                              </m:r>
                            </m:e>
                            <m:sub>
                              <m:r>
                                <a:rPr lang="en-US" sz="2400" b="0" i="1" smtClean="0">
                                  <a:latin typeface="Cambria Math" panose="02040503050406030204" pitchFamily="18" charset="0"/>
                                  <a:ea typeface="Cambria Math" panose="02040503050406030204" pitchFamily="18" charset="0"/>
                                </a:rPr>
                                <m:t>0</m:t>
                              </m:r>
                            </m:sub>
                            <m:sup>
                              <m:r>
                                <a:rPr lang="en-US" sz="2400" b="0" i="1" smtClean="0">
                                  <a:latin typeface="Cambria Math" panose="02040503050406030204" pitchFamily="18" charset="0"/>
                                  <a:ea typeface="Cambria Math" panose="02040503050406030204" pitchFamily="18" charset="0"/>
                                </a:rPr>
                                <m:t>2</m:t>
                              </m:r>
                            </m:sup>
                          </m:sSubSup>
                          <m:r>
                            <a:rPr lang="en-US" sz="2400" b="0" i="1" smtClean="0">
                              <a:latin typeface="Cambria Math" panose="02040503050406030204" pitchFamily="18" charset="0"/>
                              <a:ea typeface="Cambria Math" panose="02040503050406030204" pitchFamily="18" charset="0"/>
                            </a:rPr>
                            <m:t>𝑠𝑖𝑛</m:t>
                          </m:r>
                          <m:r>
                            <a:rPr lang="en-US" sz="2400" b="0" i="1" smtClean="0">
                              <a:latin typeface="Cambria Math" panose="02040503050406030204" pitchFamily="18" charset="0"/>
                              <a:ea typeface="Cambria Math" panose="02040503050406030204" pitchFamily="18" charset="0"/>
                            </a:rPr>
                            <m:t>𝛼</m:t>
                          </m:r>
                          <m:r>
                            <a:rPr lang="en-US" sz="2400" b="0" i="1" smtClean="0">
                              <a:latin typeface="Cambria Math" panose="02040503050406030204" pitchFamily="18" charset="0"/>
                              <a:ea typeface="Cambria Math" panose="02040503050406030204" pitchFamily="18" charset="0"/>
                            </a:rPr>
                            <m:t>𝑐𝑜𝑠</m:t>
                          </m:r>
                          <m:r>
                            <a:rPr lang="en-US" sz="2400" b="0" i="1" smtClean="0">
                              <a:latin typeface="Cambria Math" panose="02040503050406030204" pitchFamily="18" charset="0"/>
                              <a:ea typeface="Cambria Math" panose="02040503050406030204" pitchFamily="18" charset="0"/>
                            </a:rPr>
                            <m:t>𝛼</m:t>
                          </m:r>
                        </m:num>
                        <m:den>
                          <m:r>
                            <a:rPr lang="en-US" sz="2400" b="0" i="1" smtClean="0">
                              <a:latin typeface="Cambria Math" panose="02040503050406030204" pitchFamily="18" charset="0"/>
                              <a:ea typeface="Cambria Math" panose="02040503050406030204" pitchFamily="18" charset="0"/>
                            </a:rPr>
                            <m:t>𝑔</m:t>
                          </m:r>
                        </m:den>
                      </m:f>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𝑣</m:t>
                              </m:r>
                            </m:e>
                            <m:sub>
                              <m:r>
                                <a:rPr lang="en-US" sz="2400" b="0" i="1" smtClean="0">
                                  <a:latin typeface="Cambria Math" panose="02040503050406030204" pitchFamily="18" charset="0"/>
                                  <a:ea typeface="Cambria Math" panose="02040503050406030204" pitchFamily="18" charset="0"/>
                                </a:rPr>
                                <m:t>0</m:t>
                              </m:r>
                            </m:sub>
                            <m:sup>
                              <m:r>
                                <a:rPr lang="en-US" sz="2400" b="0" i="1" smtClean="0">
                                  <a:latin typeface="Cambria Math" panose="02040503050406030204" pitchFamily="18" charset="0"/>
                                  <a:ea typeface="Cambria Math" panose="02040503050406030204" pitchFamily="18" charset="0"/>
                                </a:rPr>
                                <m:t>2</m:t>
                              </m:r>
                            </m:sup>
                          </m:sSubSup>
                          <m:r>
                            <a:rPr lang="en-US" sz="2400" b="0" i="1" smtClean="0">
                              <a:latin typeface="Cambria Math" panose="02040503050406030204" pitchFamily="18" charset="0"/>
                              <a:ea typeface="Cambria Math" panose="02040503050406030204" pitchFamily="18" charset="0"/>
                            </a:rPr>
                            <m:t>𝑠𝑖𝑛</m:t>
                          </m:r>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𝛼</m:t>
                          </m:r>
                        </m:num>
                        <m:den>
                          <m:r>
                            <a:rPr lang="en-US" sz="2400" b="0" i="1" smtClean="0">
                              <a:latin typeface="Cambria Math" panose="02040503050406030204" pitchFamily="18" charset="0"/>
                              <a:ea typeface="Cambria Math" panose="02040503050406030204" pitchFamily="18" charset="0"/>
                            </a:rPr>
                            <m:t>𝑔</m:t>
                          </m:r>
                        </m:den>
                      </m:f>
                      <m:r>
                        <a:rPr lang="en-US" sz="2400" b="0" i="1" smtClean="0">
                          <a:latin typeface="Cambria Math" panose="02040503050406030204" pitchFamily="18" charset="0"/>
                          <a:ea typeface="Cambria Math" panose="02040503050406030204" pitchFamily="18" charset="0"/>
                        </a:rPr>
                        <m:t>;</m:t>
                      </m:r>
                    </m:oMath>
                  </m:oMathPara>
                </a14:m>
                <a:endParaRPr lang="ru-RU" sz="2400" dirty="0"/>
              </a:p>
            </p:txBody>
          </p:sp>
        </mc:Choice>
        <mc:Fallback xmlns="">
          <p:sp>
            <p:nvSpPr>
              <p:cNvPr id="43" name="TextBox 42">
                <a:extLst>
                  <a:ext uri="{FF2B5EF4-FFF2-40B4-BE49-F238E27FC236}">
                    <a16:creationId xmlns:a16="http://schemas.microsoft.com/office/drawing/2014/main" id="{7391F505-2B4C-44A4-85B1-886FB5F565B4}"/>
                  </a:ext>
                </a:extLst>
              </p:cNvPr>
              <p:cNvSpPr txBox="1">
                <a:spLocks noRot="1" noChangeAspect="1" noMove="1" noResize="1" noEditPoints="1" noAdjustHandles="1" noChangeArrowheads="1" noChangeShapeType="1" noTextEdit="1"/>
              </p:cNvSpPr>
              <p:nvPr/>
            </p:nvSpPr>
            <p:spPr>
              <a:xfrm>
                <a:off x="476715" y="4182342"/>
                <a:ext cx="6461449" cy="811697"/>
              </a:xfrm>
              <a:prstGeom prst="rect">
                <a:avLst/>
              </a:prstGeom>
              <a:blipFill>
                <a:blip r:embed="rId19"/>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16A56F7E-0678-4368-AD07-958C18667DEB}"/>
                  </a:ext>
                </a:extLst>
              </p:cNvPr>
              <p:cNvSpPr txBox="1"/>
              <p:nvPr/>
            </p:nvSpPr>
            <p:spPr>
              <a:xfrm>
                <a:off x="9565394" y="4066299"/>
                <a:ext cx="1879682" cy="811697"/>
              </a:xfrm>
              <a:prstGeom prst="rect">
                <a:avLst/>
              </a:prstGeom>
            </p:spPr>
            <p:style>
              <a:lnRef idx="2">
                <a:schemeClr val="dk1"/>
              </a:lnRef>
              <a:fillRef idx="1">
                <a:schemeClr val="lt1"/>
              </a:fillRef>
              <a:effectRef idx="0">
                <a:schemeClr val="dk1"/>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𝐿</m:t>
                      </m:r>
                      <m:r>
                        <a:rPr lang="en-US" sz="2400" b="0" i="1" smtClean="0">
                          <a:latin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𝑣</m:t>
                              </m:r>
                            </m:e>
                            <m:sub>
                              <m:r>
                                <a:rPr lang="en-US" sz="2400" b="0" i="1" smtClean="0">
                                  <a:latin typeface="Cambria Math" panose="02040503050406030204" pitchFamily="18" charset="0"/>
                                  <a:ea typeface="Cambria Math" panose="02040503050406030204" pitchFamily="18" charset="0"/>
                                </a:rPr>
                                <m:t>0</m:t>
                              </m:r>
                            </m:sub>
                            <m:sup>
                              <m:r>
                                <a:rPr lang="en-US" sz="2400" b="0" i="1" smtClean="0">
                                  <a:latin typeface="Cambria Math" panose="02040503050406030204" pitchFamily="18" charset="0"/>
                                  <a:ea typeface="Cambria Math" panose="02040503050406030204" pitchFamily="18" charset="0"/>
                                </a:rPr>
                                <m:t>2</m:t>
                              </m:r>
                            </m:sup>
                          </m:sSubSup>
                          <m:r>
                            <a:rPr lang="en-US" sz="2400" b="0" i="1" smtClean="0">
                              <a:latin typeface="Cambria Math" panose="02040503050406030204" pitchFamily="18" charset="0"/>
                              <a:ea typeface="Cambria Math" panose="02040503050406030204" pitchFamily="18" charset="0"/>
                            </a:rPr>
                            <m:t>𝑠𝑖𝑛</m:t>
                          </m:r>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𝛼</m:t>
                          </m:r>
                        </m:num>
                        <m:den>
                          <m:r>
                            <a:rPr lang="en-US" sz="2400" b="0" i="1" smtClean="0">
                              <a:latin typeface="Cambria Math" panose="02040503050406030204" pitchFamily="18" charset="0"/>
                              <a:ea typeface="Cambria Math" panose="02040503050406030204" pitchFamily="18" charset="0"/>
                            </a:rPr>
                            <m:t>𝑔</m:t>
                          </m:r>
                        </m:den>
                      </m:f>
                      <m:r>
                        <a:rPr lang="en-US" sz="2400" b="0" i="1" smtClean="0">
                          <a:latin typeface="Cambria Math" panose="02040503050406030204" pitchFamily="18" charset="0"/>
                          <a:ea typeface="Cambria Math" panose="02040503050406030204" pitchFamily="18" charset="0"/>
                        </a:rPr>
                        <m:t>;</m:t>
                      </m:r>
                    </m:oMath>
                  </m:oMathPara>
                </a14:m>
                <a:endParaRPr lang="ru-RU" sz="2400" dirty="0"/>
              </a:p>
            </p:txBody>
          </p:sp>
        </mc:Choice>
        <mc:Fallback xmlns="">
          <p:sp>
            <p:nvSpPr>
              <p:cNvPr id="44" name="TextBox 43">
                <a:extLst>
                  <a:ext uri="{FF2B5EF4-FFF2-40B4-BE49-F238E27FC236}">
                    <a16:creationId xmlns:a16="http://schemas.microsoft.com/office/drawing/2014/main" id="{16A56F7E-0678-4368-AD07-958C18667DEB}"/>
                  </a:ext>
                </a:extLst>
              </p:cNvPr>
              <p:cNvSpPr txBox="1">
                <a:spLocks noRot="1" noChangeAspect="1" noMove="1" noResize="1" noEditPoints="1" noAdjustHandles="1" noChangeArrowheads="1" noChangeShapeType="1" noTextEdit="1"/>
              </p:cNvSpPr>
              <p:nvPr/>
            </p:nvSpPr>
            <p:spPr>
              <a:xfrm>
                <a:off x="9565394" y="4066299"/>
                <a:ext cx="1879682" cy="811697"/>
              </a:xfrm>
              <a:prstGeom prst="rect">
                <a:avLst/>
              </a:prstGeom>
              <a:blipFill>
                <a:blip r:embed="rId20"/>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7EA29F36-A8E9-47DE-AFEF-CB3ADF70D3A8}"/>
                  </a:ext>
                </a:extLst>
              </p:cNvPr>
              <p:cNvSpPr txBox="1"/>
              <p:nvPr/>
            </p:nvSpPr>
            <p:spPr>
              <a:xfrm>
                <a:off x="449342" y="5398345"/>
                <a:ext cx="4746877" cy="8664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𝐻</m:t>
                      </m:r>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𝑣</m:t>
                                  </m:r>
                                </m:e>
                                <m:sub>
                                  <m:r>
                                    <a:rPr lang="en-US" sz="2400" b="0" i="1" smtClean="0">
                                      <a:latin typeface="Cambria Math" panose="02040503050406030204" pitchFamily="18" charset="0"/>
                                    </a:rPr>
                                    <m:t>0</m:t>
                                  </m:r>
                                  <m:r>
                                    <a:rPr lang="en-US" sz="2400" b="0" i="1" smtClean="0">
                                      <a:latin typeface="Cambria Math" panose="02040503050406030204" pitchFamily="18" charset="0"/>
                                    </a:rPr>
                                    <m:t>𝑦</m:t>
                                  </m:r>
                                </m:sub>
                                <m:sup>
                                  <m:r>
                                    <a:rPr lang="en-US" sz="2400" b="0" i="1" smtClean="0">
                                      <a:latin typeface="Cambria Math" panose="02040503050406030204" pitchFamily="18" charset="0"/>
                                    </a:rPr>
                                    <m:t>2</m:t>
                                  </m:r>
                                </m:sup>
                              </m:sSubSup>
                            </m:num>
                            <m:den>
                              <m:r>
                                <a:rPr lang="en-US" sz="2400" b="0" i="1" smtClean="0">
                                  <a:latin typeface="Cambria Math" panose="02040503050406030204" pitchFamily="18" charset="0"/>
                                </a:rPr>
                                <m:t>2</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𝑔</m:t>
                                  </m:r>
                                </m:e>
                                <m:sub>
                                  <m:r>
                                    <a:rPr lang="en-US" sz="2400" b="0" i="1" smtClean="0">
                                      <a:latin typeface="Cambria Math" panose="02040503050406030204" pitchFamily="18" charset="0"/>
                                    </a:rPr>
                                    <m:t>𝑦</m:t>
                                  </m:r>
                                </m:sub>
                              </m:sSub>
                            </m:den>
                          </m:f>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𝑠𝑖𝑛</m:t>
                                  </m:r>
                                  <m:r>
                                    <a:rPr lang="en-US" sz="2400" b="0" i="1" smtClean="0">
                                      <a:latin typeface="Cambria Math" panose="02040503050406030204" pitchFamily="18" charset="0"/>
                                      <a:ea typeface="Cambria Math" panose="02040503050406030204" pitchFamily="18" charset="0"/>
                                    </a:rPr>
                                    <m:t>𝛼</m:t>
                                  </m:r>
                                </m:e>
                              </m:d>
                            </m:e>
                            <m:sup>
                              <m:r>
                                <a:rPr lang="en-US" sz="2400" b="0" i="1" smtClean="0">
                                  <a:latin typeface="Cambria Math" panose="02040503050406030204" pitchFamily="18" charset="0"/>
                                </a:rPr>
                                <m:t>2</m:t>
                              </m:r>
                            </m:sup>
                          </m:sSup>
                        </m:num>
                        <m:den>
                          <m:r>
                            <a:rPr lang="en-US" sz="2400" b="0" i="1" smtClean="0">
                              <a:latin typeface="Cambria Math" panose="02040503050406030204" pitchFamily="18" charset="0"/>
                            </a:rPr>
                            <m:t>2</m:t>
                          </m:r>
                          <m:r>
                            <a:rPr lang="en-US" sz="2400" b="0" i="1" smtClean="0">
                              <a:latin typeface="Cambria Math" panose="02040503050406030204" pitchFamily="18" charset="0"/>
                            </a:rPr>
                            <m:t>𝑔</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𝑣</m:t>
                              </m:r>
                            </m:e>
                            <m:sub>
                              <m:r>
                                <a:rPr lang="en-US" sz="2400" b="0" i="1" smtClean="0">
                                  <a:latin typeface="Cambria Math" panose="02040503050406030204" pitchFamily="18" charset="0"/>
                                </a:rPr>
                                <m:t>0</m:t>
                              </m:r>
                            </m:sub>
                            <m:sup>
                              <m:r>
                                <a:rPr lang="en-US" sz="2400" b="0" i="1" smtClean="0">
                                  <a:latin typeface="Cambria Math" panose="02040503050406030204" pitchFamily="18" charset="0"/>
                                </a:rPr>
                                <m:t>2</m:t>
                              </m:r>
                            </m:sup>
                          </m:sSubSup>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𝑠𝑖𝑛</m:t>
                              </m:r>
                            </m:e>
                            <m:sup>
                              <m:r>
                                <a:rPr lang="en-US" sz="2400" b="0" i="1" smtClean="0">
                                  <a:latin typeface="Cambria Math" panose="02040503050406030204" pitchFamily="18" charset="0"/>
                                </a:rPr>
                                <m:t>2</m:t>
                              </m:r>
                            </m:sup>
                          </m:sSup>
                          <m:r>
                            <a:rPr lang="en-US" sz="2400" b="0" i="1" smtClean="0">
                              <a:latin typeface="Cambria Math" panose="02040503050406030204" pitchFamily="18" charset="0"/>
                              <a:ea typeface="Cambria Math" panose="02040503050406030204" pitchFamily="18" charset="0"/>
                            </a:rPr>
                            <m:t>𝛼</m:t>
                          </m:r>
                        </m:num>
                        <m:den>
                          <m:r>
                            <a:rPr lang="en-US" sz="2400" b="0" i="1" smtClean="0">
                              <a:latin typeface="Cambria Math" panose="02040503050406030204" pitchFamily="18" charset="0"/>
                            </a:rPr>
                            <m:t>2</m:t>
                          </m:r>
                          <m:r>
                            <a:rPr lang="en-US" sz="2400" b="0" i="1" smtClean="0">
                              <a:latin typeface="Cambria Math" panose="02040503050406030204" pitchFamily="18" charset="0"/>
                            </a:rPr>
                            <m:t>𝑔</m:t>
                          </m:r>
                        </m:den>
                      </m:f>
                      <m:r>
                        <a:rPr lang="en-US" sz="2400" b="0" i="1" smtClean="0">
                          <a:latin typeface="Cambria Math" panose="02040503050406030204" pitchFamily="18" charset="0"/>
                        </a:rPr>
                        <m:t>;</m:t>
                      </m:r>
                    </m:oMath>
                  </m:oMathPara>
                </a14:m>
                <a:endParaRPr lang="ru-RU" sz="2400" dirty="0"/>
              </a:p>
            </p:txBody>
          </p:sp>
        </mc:Choice>
        <mc:Fallback xmlns="">
          <p:sp>
            <p:nvSpPr>
              <p:cNvPr id="45" name="TextBox 44">
                <a:extLst>
                  <a:ext uri="{FF2B5EF4-FFF2-40B4-BE49-F238E27FC236}">
                    <a16:creationId xmlns:a16="http://schemas.microsoft.com/office/drawing/2014/main" id="{7EA29F36-A8E9-47DE-AFEF-CB3ADF70D3A8}"/>
                  </a:ext>
                </a:extLst>
              </p:cNvPr>
              <p:cNvSpPr txBox="1">
                <a:spLocks noRot="1" noChangeAspect="1" noMove="1" noResize="1" noEditPoints="1" noAdjustHandles="1" noChangeArrowheads="1" noChangeShapeType="1" noTextEdit="1"/>
              </p:cNvSpPr>
              <p:nvPr/>
            </p:nvSpPr>
            <p:spPr>
              <a:xfrm>
                <a:off x="449342" y="5398345"/>
                <a:ext cx="4746877" cy="866456"/>
              </a:xfrm>
              <a:prstGeom prst="rect">
                <a:avLst/>
              </a:prstGeom>
              <a:blipFill>
                <a:blip r:embed="rId21"/>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21396F48-58D1-4BE8-93D0-4AFFB170627E}"/>
                  </a:ext>
                </a:extLst>
              </p:cNvPr>
              <p:cNvSpPr txBox="1"/>
              <p:nvPr/>
            </p:nvSpPr>
            <p:spPr>
              <a:xfrm>
                <a:off x="9596788" y="5297904"/>
                <a:ext cx="1921295" cy="811697"/>
              </a:xfrm>
              <a:prstGeom prst="rect">
                <a:avLst/>
              </a:prstGeom>
            </p:spPr>
            <p:style>
              <a:lnRef idx="2">
                <a:schemeClr val="dk1"/>
              </a:lnRef>
              <a:fillRef idx="1">
                <a:schemeClr val="lt1"/>
              </a:fillRef>
              <a:effectRef idx="0">
                <a:schemeClr val="dk1"/>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𝐻</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𝑣</m:t>
                              </m:r>
                            </m:e>
                            <m:sub>
                              <m:r>
                                <a:rPr lang="en-US" sz="2400" b="0" i="1" smtClean="0">
                                  <a:latin typeface="Cambria Math" panose="02040503050406030204" pitchFamily="18" charset="0"/>
                                </a:rPr>
                                <m:t>0</m:t>
                              </m:r>
                            </m:sub>
                            <m:sup>
                              <m:r>
                                <a:rPr lang="en-US" sz="2400" b="0" i="1" smtClean="0">
                                  <a:latin typeface="Cambria Math" panose="02040503050406030204" pitchFamily="18" charset="0"/>
                                </a:rPr>
                                <m:t>2</m:t>
                              </m:r>
                            </m:sup>
                          </m:sSubSup>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𝑠𝑖𝑛</m:t>
                              </m:r>
                            </m:e>
                            <m:sup>
                              <m:r>
                                <a:rPr lang="en-US" sz="2400" b="0" i="1" smtClean="0">
                                  <a:latin typeface="Cambria Math" panose="02040503050406030204" pitchFamily="18" charset="0"/>
                                </a:rPr>
                                <m:t>2</m:t>
                              </m:r>
                            </m:sup>
                          </m:sSup>
                          <m:r>
                            <a:rPr lang="en-US" sz="2400" b="0" i="1" smtClean="0">
                              <a:latin typeface="Cambria Math" panose="02040503050406030204" pitchFamily="18" charset="0"/>
                              <a:ea typeface="Cambria Math" panose="02040503050406030204" pitchFamily="18" charset="0"/>
                            </a:rPr>
                            <m:t>𝛼</m:t>
                          </m:r>
                        </m:num>
                        <m:den>
                          <m:r>
                            <a:rPr lang="en-US" sz="2400" b="0" i="1" smtClean="0">
                              <a:latin typeface="Cambria Math" panose="02040503050406030204" pitchFamily="18" charset="0"/>
                            </a:rPr>
                            <m:t>2</m:t>
                          </m:r>
                          <m:r>
                            <a:rPr lang="en-US" sz="2400" b="0" i="1" smtClean="0">
                              <a:latin typeface="Cambria Math" panose="02040503050406030204" pitchFamily="18" charset="0"/>
                            </a:rPr>
                            <m:t>𝑔</m:t>
                          </m:r>
                        </m:den>
                      </m:f>
                      <m:r>
                        <a:rPr lang="en-US" sz="2400" b="0" i="1" smtClean="0">
                          <a:latin typeface="Cambria Math" panose="02040503050406030204" pitchFamily="18" charset="0"/>
                        </a:rPr>
                        <m:t>;</m:t>
                      </m:r>
                    </m:oMath>
                  </m:oMathPara>
                </a14:m>
                <a:endParaRPr lang="ru-RU" sz="2400" dirty="0"/>
              </a:p>
            </p:txBody>
          </p:sp>
        </mc:Choice>
        <mc:Fallback xmlns="">
          <p:sp>
            <p:nvSpPr>
              <p:cNvPr id="46" name="TextBox 45">
                <a:extLst>
                  <a:ext uri="{FF2B5EF4-FFF2-40B4-BE49-F238E27FC236}">
                    <a16:creationId xmlns:a16="http://schemas.microsoft.com/office/drawing/2014/main" id="{21396F48-58D1-4BE8-93D0-4AFFB170627E}"/>
                  </a:ext>
                </a:extLst>
              </p:cNvPr>
              <p:cNvSpPr txBox="1">
                <a:spLocks noRot="1" noChangeAspect="1" noMove="1" noResize="1" noEditPoints="1" noAdjustHandles="1" noChangeArrowheads="1" noChangeShapeType="1" noTextEdit="1"/>
              </p:cNvSpPr>
              <p:nvPr/>
            </p:nvSpPr>
            <p:spPr>
              <a:xfrm>
                <a:off x="9596788" y="5297904"/>
                <a:ext cx="1921295" cy="811697"/>
              </a:xfrm>
              <a:prstGeom prst="rect">
                <a:avLst/>
              </a:prstGeom>
              <a:blipFill>
                <a:blip r:embed="rId22"/>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1598071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76E1855E-2700-4A04-92CA-89387D9AF64D}"/>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373626"/>
            <a:ext cx="12192000" cy="6125498"/>
          </a:xfrm>
          <a:prstGeom prst="rect">
            <a:avLst/>
          </a:prstGeom>
        </p:spPr>
      </p:pic>
      <p:sp>
        <p:nvSpPr>
          <p:cNvPr id="2" name="Прямоугольник 1">
            <a:extLst>
              <a:ext uri="{FF2B5EF4-FFF2-40B4-BE49-F238E27FC236}">
                <a16:creationId xmlns:a16="http://schemas.microsoft.com/office/drawing/2014/main" id="{174DB391-3EB2-4FD1-907E-791F961DA967}"/>
              </a:ext>
            </a:extLst>
          </p:cNvPr>
          <p:cNvSpPr/>
          <p:nvPr/>
        </p:nvSpPr>
        <p:spPr>
          <a:xfrm>
            <a:off x="1130546" y="2884042"/>
            <a:ext cx="9930908"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5400" b="1" i="0" u="none" strike="noStrike" kern="1200" cap="none" spc="0" normalizeH="0" baseline="0" noProof="0" dirty="0">
                <a:ln w="9525">
                  <a:solidFill>
                    <a:prstClr val="white"/>
                  </a:solidFill>
                  <a:prstDash val="solid"/>
                </a:ln>
                <a:solidFill>
                  <a:srgbClr val="5B9BD5"/>
                </a:solidFill>
                <a:effectLst>
                  <a:outerShdw blurRad="12700" dist="38100" dir="2700000" algn="tl" rotWithShape="0">
                    <a:srgbClr val="5B9BD5">
                      <a:lumMod val="60000"/>
                      <a:lumOff val="40000"/>
                    </a:srgbClr>
                  </a:outerShdw>
                </a:effectLst>
                <a:uLnTx/>
                <a:uFillTx/>
                <a:latin typeface="Calibri"/>
                <a:ea typeface="+mn-ea"/>
                <a:cs typeface="+mn-cs"/>
              </a:rPr>
              <a:t> </a:t>
            </a:r>
            <a:r>
              <a:rPr kumimoji="0" lang="ru-RU" sz="5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latin typeface="Calibri"/>
                <a:ea typeface="+mn-ea"/>
                <a:cs typeface="+mn-cs"/>
              </a:rPr>
              <a:t>Задачи для тренировки</a:t>
            </a:r>
          </a:p>
        </p:txBody>
      </p:sp>
    </p:spTree>
    <p:extLst>
      <p:ext uri="{BB962C8B-B14F-4D97-AF65-F5344CB8AC3E}">
        <p14:creationId xmlns:p14="http://schemas.microsoft.com/office/powerpoint/2010/main" val="4094240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B89B76D-A410-4DEE-B30F-63AF37F43E92}"/>
              </a:ext>
            </a:extLst>
          </p:cNvPr>
          <p:cNvSpPr txBox="1"/>
          <p:nvPr/>
        </p:nvSpPr>
        <p:spPr>
          <a:xfrm>
            <a:off x="274805" y="584059"/>
            <a:ext cx="11709672" cy="1200329"/>
          </a:xfrm>
          <a:prstGeom prst="rect">
            <a:avLst/>
          </a:prstGeom>
          <a:noFill/>
        </p:spPr>
        <p:txBody>
          <a:bodyPr wrap="square">
            <a:spAutoFit/>
          </a:bodyPr>
          <a:lstStyle/>
          <a:p>
            <a:pPr indent="719138" algn="just"/>
            <a:r>
              <a:rPr lang="ru-RU" sz="2400" dirty="0">
                <a:latin typeface="Courier New" panose="02070309020205020404" pitchFamily="49" charset="0"/>
                <a:cs typeface="Courier New" panose="02070309020205020404" pitchFamily="49" charset="0"/>
              </a:rPr>
              <a:t>С высоты 30 м   параллельно линии горизонта бросили небольшое тело. Спустя 2 с   после броска скорость тела была равна 25 м/ с.   Какова начальная скорость тела?</a:t>
            </a:r>
          </a:p>
        </p:txBody>
      </p:sp>
      <p:sp>
        <p:nvSpPr>
          <p:cNvPr id="8" name="Прямоугольник 7">
            <a:extLst>
              <a:ext uri="{FF2B5EF4-FFF2-40B4-BE49-F238E27FC236}">
                <a16:creationId xmlns:a16="http://schemas.microsoft.com/office/drawing/2014/main" id="{5C3CF533-733B-4EC5-B7FD-CAC60011A69C}"/>
              </a:ext>
            </a:extLst>
          </p:cNvPr>
          <p:cNvSpPr/>
          <p:nvPr/>
        </p:nvSpPr>
        <p:spPr>
          <a:xfrm>
            <a:off x="77821" y="622970"/>
            <a:ext cx="856034" cy="4085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ourier New" panose="02070309020205020404" pitchFamily="49" charset="0"/>
                <a:cs typeface="Courier New" panose="02070309020205020404" pitchFamily="49" charset="0"/>
              </a:rPr>
              <a:t>1.</a:t>
            </a:r>
            <a:endParaRPr lang="ru-RU" sz="2400" b="1" dirty="0">
              <a:solidFill>
                <a:schemeClr val="tx1"/>
              </a:solidFill>
              <a:latin typeface="Courier New" panose="02070309020205020404" pitchFamily="49" charset="0"/>
              <a:cs typeface="Courier New" panose="02070309020205020404" pitchFamily="49" charset="0"/>
            </a:endParaRPr>
          </a:p>
        </p:txBody>
      </p:sp>
      <p:pic>
        <p:nvPicPr>
          <p:cNvPr id="9" name="Рисунок 8">
            <a:extLst>
              <a:ext uri="{FF2B5EF4-FFF2-40B4-BE49-F238E27FC236}">
                <a16:creationId xmlns:a16="http://schemas.microsoft.com/office/drawing/2014/main" id="{002CD00D-E59D-45EC-A477-E5C5F201D316}"/>
              </a:ext>
            </a:extLst>
          </p:cNvPr>
          <p:cNvPicPr>
            <a:picLocks noChangeAspect="1"/>
          </p:cNvPicPr>
          <p:nvPr/>
        </p:nvPicPr>
        <p:blipFill>
          <a:blip r:embed="rId2"/>
          <a:stretch>
            <a:fillRect/>
          </a:stretch>
        </p:blipFill>
        <p:spPr>
          <a:xfrm>
            <a:off x="-3579778" y="1823299"/>
            <a:ext cx="12192000" cy="3172666"/>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ED8E2A6-E5C7-4878-BD1A-A8DF70F9E9BD}"/>
                  </a:ext>
                </a:extLst>
              </p:cNvPr>
              <p:cNvSpPr txBox="1"/>
              <p:nvPr/>
            </p:nvSpPr>
            <p:spPr>
              <a:xfrm>
                <a:off x="6251467" y="1824603"/>
                <a:ext cx="2268120" cy="7515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𝑣</m:t>
                      </m:r>
                      <m:r>
                        <a:rPr lang="en-US" sz="2400" b="0" i="1" smtClean="0">
                          <a:latin typeface="Cambria Math" panose="02040503050406030204" pitchFamily="18" charset="0"/>
                        </a:rPr>
                        <m:t>=</m:t>
                      </m:r>
                      <m:rad>
                        <m:radPr>
                          <m:degHide m:val="on"/>
                          <m:ctrlPr>
                            <a:rPr lang="en-US" sz="2400" b="0" i="1" smtClean="0">
                              <a:latin typeface="Cambria Math" panose="02040503050406030204" pitchFamily="18" charset="0"/>
                            </a:rPr>
                          </m:ctrlPr>
                        </m:radPr>
                        <m:deg/>
                        <m:e>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𝑣</m:t>
                              </m:r>
                            </m:e>
                            <m:sub>
                              <m:r>
                                <a:rPr lang="en-US" sz="2400" b="0" i="1" smtClean="0">
                                  <a:latin typeface="Cambria Math" panose="02040503050406030204" pitchFamily="18" charset="0"/>
                                </a:rPr>
                                <m:t>0</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𝑔</m:t>
                              </m:r>
                            </m:e>
                            <m:sup>
                              <m:r>
                                <a:rPr lang="en-US" sz="2400" b="0" i="1" smtClean="0">
                                  <a:latin typeface="Cambria Math" panose="02040503050406030204" pitchFamily="18" charset="0"/>
                                </a:rPr>
                                <m:t>2</m:t>
                              </m:r>
                            </m:sup>
                          </m:sSup>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𝑡</m:t>
                              </m:r>
                            </m:e>
                            <m:sup>
                              <m:r>
                                <a:rPr lang="en-US" sz="2400" b="0" i="1" smtClean="0">
                                  <a:latin typeface="Cambria Math" panose="02040503050406030204" pitchFamily="18" charset="0"/>
                                </a:rPr>
                                <m:t>2</m:t>
                              </m:r>
                            </m:sup>
                          </m:sSup>
                        </m:e>
                      </m:rad>
                      <m:r>
                        <a:rPr lang="en-US" sz="2400" b="0" i="1" smtClean="0">
                          <a:latin typeface="Cambria Math" panose="02040503050406030204" pitchFamily="18" charset="0"/>
                        </a:rPr>
                        <m:t>;</m:t>
                      </m:r>
                    </m:oMath>
                  </m:oMathPara>
                </a14:m>
                <a:endParaRPr lang="ru-RU" sz="2400" dirty="0"/>
              </a:p>
            </p:txBody>
          </p:sp>
        </mc:Choice>
        <mc:Fallback xmlns="">
          <p:sp>
            <p:nvSpPr>
              <p:cNvPr id="11" name="TextBox 10">
                <a:extLst>
                  <a:ext uri="{FF2B5EF4-FFF2-40B4-BE49-F238E27FC236}">
                    <a16:creationId xmlns:a16="http://schemas.microsoft.com/office/drawing/2014/main" id="{6ED8E2A6-E5C7-4878-BD1A-A8DF70F9E9BD}"/>
                  </a:ext>
                </a:extLst>
              </p:cNvPr>
              <p:cNvSpPr txBox="1">
                <a:spLocks noRot="1" noChangeAspect="1" noMove="1" noResize="1" noEditPoints="1" noAdjustHandles="1" noChangeArrowheads="1" noChangeShapeType="1" noTextEdit="1"/>
              </p:cNvSpPr>
              <p:nvPr/>
            </p:nvSpPr>
            <p:spPr>
              <a:xfrm>
                <a:off x="6251467" y="1824603"/>
                <a:ext cx="2268120" cy="751552"/>
              </a:xfrm>
              <a:prstGeom prst="rect">
                <a:avLst/>
              </a:prstGeom>
              <a:blipFill>
                <a:blip r:embed="rId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7F895D1-5AAF-4A56-8A36-2122FF20F501}"/>
                  </a:ext>
                </a:extLst>
              </p:cNvPr>
              <p:cNvSpPr txBox="1"/>
              <p:nvPr/>
            </p:nvSpPr>
            <p:spPr>
              <a:xfrm>
                <a:off x="4315662" y="2960987"/>
                <a:ext cx="7290586" cy="4680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m:t>
                      </m:r>
                      <m:rad>
                        <m:radPr>
                          <m:degHide m:val="on"/>
                          <m:ctrlPr>
                            <a:rPr lang="en-US" sz="2400" b="0" i="1" smtClean="0">
                              <a:latin typeface="Cambria Math" panose="02040503050406030204" pitchFamily="18" charset="0"/>
                            </a:rPr>
                          </m:ctrlPr>
                        </m:radPr>
                        <m:deg/>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𝑣</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𝑔</m:t>
                              </m:r>
                            </m:e>
                            <m:sup>
                              <m:r>
                                <a:rPr lang="en-US" sz="2400" b="0" i="1" smtClean="0">
                                  <a:latin typeface="Cambria Math" panose="02040503050406030204" pitchFamily="18" charset="0"/>
                                </a:rPr>
                                <m:t>2</m:t>
                              </m:r>
                            </m:sup>
                          </m:sSup>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𝑡</m:t>
                              </m:r>
                            </m:e>
                            <m:sup>
                              <m:r>
                                <a:rPr lang="en-US" sz="2400" b="0" i="1" smtClean="0">
                                  <a:latin typeface="Cambria Math" panose="02040503050406030204" pitchFamily="18" charset="0"/>
                                </a:rPr>
                                <m:t>2</m:t>
                              </m:r>
                            </m:sup>
                          </m:sSup>
                        </m:e>
                      </m:rad>
                      <m:r>
                        <a:rPr lang="en-US" sz="2400" b="0" i="1" smtClean="0">
                          <a:latin typeface="Cambria Math" panose="02040503050406030204" pitchFamily="18" charset="0"/>
                        </a:rPr>
                        <m:t>=</m:t>
                      </m:r>
                      <m:rad>
                        <m:radPr>
                          <m:degHide m:val="on"/>
                          <m:ctrlPr>
                            <a:rPr lang="en-US" sz="2400" b="0" i="1" smtClean="0">
                              <a:latin typeface="Cambria Math" panose="02040503050406030204" pitchFamily="18" charset="0"/>
                            </a:rPr>
                          </m:ctrlPr>
                        </m:radPr>
                        <m:deg/>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25</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10</m:t>
                              </m:r>
                            </m:e>
                            <m:sup>
                              <m:r>
                                <a:rPr lang="en-US" sz="2400" b="0" i="1" smtClean="0">
                                  <a:latin typeface="Cambria Math" panose="02040503050406030204" pitchFamily="18" charset="0"/>
                                </a:rPr>
                                <m:t>2</m:t>
                              </m:r>
                            </m:sup>
                          </m:sSup>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2</m:t>
                              </m:r>
                            </m:e>
                            <m:sup>
                              <m:r>
                                <a:rPr lang="en-US" sz="2400" b="0" i="1" smtClean="0">
                                  <a:latin typeface="Cambria Math" panose="02040503050406030204" pitchFamily="18" charset="0"/>
                                  <a:ea typeface="Cambria Math" panose="02040503050406030204" pitchFamily="18" charset="0"/>
                                </a:rPr>
                                <m:t>2</m:t>
                              </m:r>
                            </m:sup>
                          </m:sSup>
                        </m:e>
                      </m:rad>
                      <m:r>
                        <a:rPr lang="en-US" sz="2400" b="0" i="1" smtClean="0">
                          <a:latin typeface="Cambria Math" panose="02040503050406030204" pitchFamily="18" charset="0"/>
                        </a:rPr>
                        <m:t>=</m:t>
                      </m:r>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225</m:t>
                          </m:r>
                        </m:e>
                      </m:rad>
                      <m:r>
                        <a:rPr lang="en-US" sz="2400" b="0" i="1" smtClean="0">
                          <a:latin typeface="Cambria Math" panose="02040503050406030204" pitchFamily="18" charset="0"/>
                        </a:rPr>
                        <m:t>=15</m:t>
                      </m:r>
                      <m:f>
                        <m:fPr>
                          <m:type m:val="skw"/>
                          <m:ctrlPr>
                            <a:rPr lang="en-US" sz="2400" b="0" i="1" smtClean="0">
                              <a:latin typeface="Cambria Math" panose="02040503050406030204" pitchFamily="18" charset="0"/>
                            </a:rPr>
                          </m:ctrlPr>
                        </m:fPr>
                        <m:num>
                          <m:r>
                            <a:rPr lang="ru-RU" sz="2400" b="0" i="1" smtClean="0">
                              <a:latin typeface="Cambria Math" panose="02040503050406030204" pitchFamily="18" charset="0"/>
                            </a:rPr>
                            <m:t>м</m:t>
                          </m:r>
                        </m:num>
                        <m:den>
                          <m:r>
                            <a:rPr lang="ru-RU" sz="2400" b="0" i="1" smtClean="0">
                              <a:latin typeface="Cambria Math" panose="02040503050406030204" pitchFamily="18" charset="0"/>
                            </a:rPr>
                            <m:t>с</m:t>
                          </m:r>
                        </m:den>
                      </m:f>
                      <m:r>
                        <a:rPr lang="ru-RU" sz="2400" b="0" i="1" smtClean="0">
                          <a:latin typeface="Cambria Math" panose="02040503050406030204" pitchFamily="18" charset="0"/>
                        </a:rPr>
                        <m:t>.</m:t>
                      </m:r>
                    </m:oMath>
                  </m:oMathPara>
                </a14:m>
                <a:endParaRPr lang="ru-RU" sz="2400" dirty="0"/>
              </a:p>
            </p:txBody>
          </p:sp>
        </mc:Choice>
        <mc:Fallback xmlns="">
          <p:sp>
            <p:nvSpPr>
              <p:cNvPr id="12" name="TextBox 11">
                <a:extLst>
                  <a:ext uri="{FF2B5EF4-FFF2-40B4-BE49-F238E27FC236}">
                    <a16:creationId xmlns:a16="http://schemas.microsoft.com/office/drawing/2014/main" id="{C7F895D1-5AAF-4A56-8A36-2122FF20F501}"/>
                  </a:ext>
                </a:extLst>
              </p:cNvPr>
              <p:cNvSpPr txBox="1">
                <a:spLocks noRot="1" noChangeAspect="1" noMove="1" noResize="1" noEditPoints="1" noAdjustHandles="1" noChangeArrowheads="1" noChangeShapeType="1" noTextEdit="1"/>
              </p:cNvSpPr>
              <p:nvPr/>
            </p:nvSpPr>
            <p:spPr>
              <a:xfrm>
                <a:off x="4315662" y="2960987"/>
                <a:ext cx="7290586" cy="468013"/>
              </a:xfrm>
              <a:prstGeom prst="rect">
                <a:avLst/>
              </a:prstGeom>
              <a:blipFill>
                <a:blip r:embed="rId4"/>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131963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CA4740-FC6B-4DE4-9F59-C46F1BCA41D1}"/>
              </a:ext>
            </a:extLst>
          </p:cNvPr>
          <p:cNvSpPr txBox="1"/>
          <p:nvPr/>
        </p:nvSpPr>
        <p:spPr>
          <a:xfrm>
            <a:off x="294260" y="552564"/>
            <a:ext cx="11777765" cy="1569660"/>
          </a:xfrm>
          <a:prstGeom prst="rect">
            <a:avLst/>
          </a:prstGeom>
          <a:noFill/>
        </p:spPr>
        <p:txBody>
          <a:bodyPr wrap="square">
            <a:spAutoFit/>
          </a:bodyPr>
          <a:lstStyle/>
          <a:p>
            <a:pPr indent="719138" algn="just"/>
            <a:r>
              <a:rPr lang="ru-RU" sz="2400" dirty="0">
                <a:latin typeface="Courier New" panose="02070309020205020404" pitchFamily="49" charset="0"/>
                <a:cs typeface="Courier New" panose="02070309020205020404" pitchFamily="49" charset="0"/>
              </a:rPr>
              <a:t>Дом стоит на краю поля. С балкона с высоты 5 м мальчик бросил камешек в горизонтальном направлении. Начальная скорость камешка 7 м/c. На какой высоте будет находиться камешек через 2 с после броска?</a:t>
            </a:r>
          </a:p>
        </p:txBody>
      </p:sp>
      <p:sp>
        <p:nvSpPr>
          <p:cNvPr id="4" name="Прямоугольник 3">
            <a:extLst>
              <a:ext uri="{FF2B5EF4-FFF2-40B4-BE49-F238E27FC236}">
                <a16:creationId xmlns:a16="http://schemas.microsoft.com/office/drawing/2014/main" id="{C7FB34A4-5A78-49D7-A8F8-4DE95E15A1D2}"/>
              </a:ext>
            </a:extLst>
          </p:cNvPr>
          <p:cNvSpPr/>
          <p:nvPr/>
        </p:nvSpPr>
        <p:spPr>
          <a:xfrm>
            <a:off x="77821" y="622970"/>
            <a:ext cx="856034" cy="4085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latin typeface="Courier New" panose="02070309020205020404" pitchFamily="49" charset="0"/>
                <a:cs typeface="Courier New" panose="02070309020205020404" pitchFamily="49" charset="0"/>
              </a:rPr>
              <a:t>2</a:t>
            </a:r>
            <a:r>
              <a:rPr lang="en-US" sz="2400" b="1" dirty="0">
                <a:solidFill>
                  <a:schemeClr val="tx1"/>
                </a:solidFill>
                <a:latin typeface="Courier New" panose="02070309020205020404" pitchFamily="49" charset="0"/>
                <a:cs typeface="Courier New" panose="02070309020205020404" pitchFamily="49" charset="0"/>
              </a:rPr>
              <a:t>.</a:t>
            </a:r>
            <a:endParaRPr lang="ru-RU" sz="2400" b="1" dirty="0">
              <a:solidFill>
                <a:schemeClr val="tx1"/>
              </a:solidFill>
              <a:latin typeface="Courier New" panose="02070309020205020404" pitchFamily="49" charset="0"/>
              <a:cs typeface="Courier New" panose="02070309020205020404" pitchFamily="49" charset="0"/>
            </a:endParaRPr>
          </a:p>
        </p:txBody>
      </p:sp>
      <p:pic>
        <p:nvPicPr>
          <p:cNvPr id="7" name="Рисунок 6">
            <a:extLst>
              <a:ext uri="{FF2B5EF4-FFF2-40B4-BE49-F238E27FC236}">
                <a16:creationId xmlns:a16="http://schemas.microsoft.com/office/drawing/2014/main" id="{584B899E-B8CB-4951-8153-AF743FA019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260" y="2280832"/>
            <a:ext cx="4724400" cy="3171825"/>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F7E8458-459C-4761-8B23-A848B1512296}"/>
                  </a:ext>
                </a:extLst>
              </p:cNvPr>
              <p:cNvSpPr txBox="1"/>
              <p:nvPr/>
            </p:nvSpPr>
            <p:spPr>
              <a:xfrm>
                <a:off x="413424" y="2952345"/>
                <a:ext cx="37375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2400" i="1" smtClean="0">
                              <a:latin typeface="Cambria Math" panose="02040503050406030204" pitchFamily="18" charset="0"/>
                            </a:rPr>
                          </m:ctrlPr>
                        </m:sSubPr>
                        <m:e>
                          <m:r>
                            <a:rPr lang="en-US" sz="2400" b="0" i="1" smtClean="0">
                              <a:latin typeface="Cambria Math" panose="02040503050406030204" pitchFamily="18" charset="0"/>
                            </a:rPr>
                            <m:t>𝑦</m:t>
                          </m:r>
                        </m:e>
                        <m:sub>
                          <m:r>
                            <a:rPr lang="ru-RU" sz="2400" b="0" i="1" smtClean="0">
                              <a:latin typeface="Cambria Math" panose="02040503050406030204" pitchFamily="18" charset="0"/>
                            </a:rPr>
                            <m:t>0</m:t>
                          </m:r>
                        </m:sub>
                      </m:sSub>
                    </m:oMath>
                  </m:oMathPara>
                </a14:m>
                <a:endParaRPr lang="ru-RU" sz="2400" dirty="0"/>
              </a:p>
            </p:txBody>
          </p:sp>
        </mc:Choice>
        <mc:Fallback xmlns="">
          <p:sp>
            <p:nvSpPr>
              <p:cNvPr id="8" name="TextBox 7">
                <a:extLst>
                  <a:ext uri="{FF2B5EF4-FFF2-40B4-BE49-F238E27FC236}">
                    <a16:creationId xmlns:a16="http://schemas.microsoft.com/office/drawing/2014/main" id="{7F7E8458-459C-4761-8B23-A848B1512296}"/>
                  </a:ext>
                </a:extLst>
              </p:cNvPr>
              <p:cNvSpPr txBox="1">
                <a:spLocks noRot="1" noChangeAspect="1" noMove="1" noResize="1" noEditPoints="1" noAdjustHandles="1" noChangeArrowheads="1" noChangeShapeType="1" noTextEdit="1"/>
              </p:cNvSpPr>
              <p:nvPr/>
            </p:nvSpPr>
            <p:spPr>
              <a:xfrm>
                <a:off x="413424" y="2952345"/>
                <a:ext cx="373757" cy="369332"/>
              </a:xfrm>
              <a:prstGeom prst="rect">
                <a:avLst/>
              </a:prstGeom>
              <a:blipFill>
                <a:blip r:embed="rId3"/>
                <a:stretch>
                  <a:fillRect l="-19672" r="-6557" b="-24590"/>
                </a:stretch>
              </a:blipFill>
            </p:spPr>
            <p:txBody>
              <a:bodyPr/>
              <a:lstStyle/>
              <a:p>
                <a:r>
                  <a:rPr lang="ru-RU">
                    <a:noFill/>
                  </a:rPr>
                  <a:t> </a:t>
                </a:r>
              </a:p>
            </p:txBody>
          </p:sp>
        </mc:Fallback>
      </mc:AlternateContent>
      <p:cxnSp>
        <p:nvCxnSpPr>
          <p:cNvPr id="10" name="Прямая соединительная линия 9">
            <a:extLst>
              <a:ext uri="{FF2B5EF4-FFF2-40B4-BE49-F238E27FC236}">
                <a16:creationId xmlns:a16="http://schemas.microsoft.com/office/drawing/2014/main" id="{5DD3F08E-3012-4246-8510-F70C7C79421D}"/>
              </a:ext>
            </a:extLst>
          </p:cNvPr>
          <p:cNvCxnSpPr/>
          <p:nvPr/>
        </p:nvCxnSpPr>
        <p:spPr>
          <a:xfrm flipH="1">
            <a:off x="836579" y="3818104"/>
            <a:ext cx="2013625"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3AA1698-59FA-4B1D-BA0A-AC9C288777A6}"/>
                  </a:ext>
                </a:extLst>
              </p:cNvPr>
              <p:cNvSpPr txBox="1"/>
              <p:nvPr/>
            </p:nvSpPr>
            <p:spPr>
              <a:xfrm>
                <a:off x="548851" y="3633438"/>
                <a:ext cx="24570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𝑦</m:t>
                      </m:r>
                    </m:oMath>
                  </m:oMathPara>
                </a14:m>
                <a:endParaRPr lang="ru-RU" sz="2400" dirty="0"/>
              </a:p>
            </p:txBody>
          </p:sp>
        </mc:Choice>
        <mc:Fallback xmlns="">
          <p:sp>
            <p:nvSpPr>
              <p:cNvPr id="11" name="TextBox 10">
                <a:extLst>
                  <a:ext uri="{FF2B5EF4-FFF2-40B4-BE49-F238E27FC236}">
                    <a16:creationId xmlns:a16="http://schemas.microsoft.com/office/drawing/2014/main" id="{D3AA1698-59FA-4B1D-BA0A-AC9C288777A6}"/>
                  </a:ext>
                </a:extLst>
              </p:cNvPr>
              <p:cNvSpPr txBox="1">
                <a:spLocks noRot="1" noChangeAspect="1" noMove="1" noResize="1" noEditPoints="1" noAdjustHandles="1" noChangeArrowheads="1" noChangeShapeType="1" noTextEdit="1"/>
              </p:cNvSpPr>
              <p:nvPr/>
            </p:nvSpPr>
            <p:spPr>
              <a:xfrm>
                <a:off x="548851" y="3633438"/>
                <a:ext cx="245708" cy="369332"/>
              </a:xfrm>
              <a:prstGeom prst="rect">
                <a:avLst/>
              </a:prstGeom>
              <a:blipFill>
                <a:blip r:embed="rId4"/>
                <a:stretch>
                  <a:fillRect l="-30000" r="-30000" b="-24590"/>
                </a:stretch>
              </a:blipFill>
            </p:spPr>
            <p:txBody>
              <a:bodyPr/>
              <a:lstStyle/>
              <a:p>
                <a:r>
                  <a:rPr lang="ru-RU">
                    <a:noFill/>
                  </a:rPr>
                  <a:t> </a:t>
                </a:r>
              </a:p>
            </p:txBody>
          </p:sp>
        </mc:Fallback>
      </mc:AlternateContent>
      <p:pic>
        <p:nvPicPr>
          <p:cNvPr id="12" name="Рисунок 11">
            <a:extLst>
              <a:ext uri="{FF2B5EF4-FFF2-40B4-BE49-F238E27FC236}">
                <a16:creationId xmlns:a16="http://schemas.microsoft.com/office/drawing/2014/main" id="{9E16CD0A-D538-40C6-8BC4-AA44E3E3DA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3508044" y="3165507"/>
            <a:ext cx="1059485" cy="245708"/>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F905F8B-799B-4F0F-A742-ACD080E006D3}"/>
                  </a:ext>
                </a:extLst>
              </p:cNvPr>
              <p:cNvSpPr txBox="1"/>
              <p:nvPr/>
            </p:nvSpPr>
            <p:spPr>
              <a:xfrm>
                <a:off x="4146115" y="3244334"/>
                <a:ext cx="26173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ru-RU" sz="2400" i="1" smtClean="0">
                              <a:latin typeface="Cambria Math" panose="02040503050406030204" pitchFamily="18" charset="0"/>
                            </a:rPr>
                          </m:ctrlPr>
                        </m:accPr>
                        <m:e>
                          <m:r>
                            <a:rPr lang="en-US" sz="2400" b="0" i="1" smtClean="0">
                              <a:latin typeface="Cambria Math" panose="02040503050406030204" pitchFamily="18" charset="0"/>
                            </a:rPr>
                            <m:t>𝑔</m:t>
                          </m:r>
                        </m:e>
                      </m:acc>
                    </m:oMath>
                  </m:oMathPara>
                </a14:m>
                <a:endParaRPr lang="ru-RU" sz="2400" dirty="0"/>
              </a:p>
            </p:txBody>
          </p:sp>
        </mc:Choice>
        <mc:Fallback xmlns="">
          <p:sp>
            <p:nvSpPr>
              <p:cNvPr id="13" name="TextBox 12">
                <a:extLst>
                  <a:ext uri="{FF2B5EF4-FFF2-40B4-BE49-F238E27FC236}">
                    <a16:creationId xmlns:a16="http://schemas.microsoft.com/office/drawing/2014/main" id="{7F905F8B-799B-4F0F-A742-ACD080E006D3}"/>
                  </a:ext>
                </a:extLst>
              </p:cNvPr>
              <p:cNvSpPr txBox="1">
                <a:spLocks noRot="1" noChangeAspect="1" noMove="1" noResize="1" noEditPoints="1" noAdjustHandles="1" noChangeArrowheads="1" noChangeShapeType="1" noTextEdit="1"/>
              </p:cNvSpPr>
              <p:nvPr/>
            </p:nvSpPr>
            <p:spPr>
              <a:xfrm>
                <a:off x="4146115" y="3244334"/>
                <a:ext cx="261738" cy="369332"/>
              </a:xfrm>
              <a:prstGeom prst="rect">
                <a:avLst/>
              </a:prstGeom>
              <a:blipFill>
                <a:blip r:embed="rId6"/>
                <a:stretch>
                  <a:fillRect l="-27907" t="-36066" r="-100000" b="-2459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9C727A2-56F8-4DF9-9ECD-28E9E202AD26}"/>
                  </a:ext>
                </a:extLst>
              </p:cNvPr>
              <p:cNvSpPr txBox="1"/>
              <p:nvPr/>
            </p:nvSpPr>
            <p:spPr>
              <a:xfrm>
                <a:off x="5841459" y="2398283"/>
                <a:ext cx="4909036" cy="7387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𝑦</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𝑔</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𝑡</m:t>
                              </m:r>
                            </m:e>
                            <m:sup>
                              <m:r>
                                <a:rPr lang="en-US" sz="2400" b="0" i="1" smtClean="0">
                                  <a:latin typeface="Cambria Math" panose="02040503050406030204" pitchFamily="18" charset="0"/>
                                </a:rPr>
                                <m:t>2</m:t>
                              </m:r>
                            </m:sup>
                          </m:sSup>
                        </m:num>
                        <m:den>
                          <m:r>
                            <a:rPr lang="en-US" sz="2400" b="0" i="1" smtClean="0">
                              <a:latin typeface="Cambria Math" panose="02040503050406030204" pitchFamily="18" charset="0"/>
                            </a:rPr>
                            <m:t>2</m:t>
                          </m:r>
                        </m:den>
                      </m:f>
                      <m:r>
                        <a:rPr lang="en-US" sz="2400" b="0" i="1" smtClean="0">
                          <a:latin typeface="Cambria Math" panose="02040503050406030204" pitchFamily="18" charset="0"/>
                        </a:rPr>
                        <m:t>=5−</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10</m:t>
                          </m:r>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2</m:t>
                              </m:r>
                            </m:e>
                            <m:sup>
                              <m:r>
                                <a:rPr lang="en-US" sz="2400" b="0" i="1" smtClean="0">
                                  <a:latin typeface="Cambria Math" panose="02040503050406030204" pitchFamily="18" charset="0"/>
                                  <a:ea typeface="Cambria Math" panose="02040503050406030204" pitchFamily="18" charset="0"/>
                                </a:rPr>
                                <m:t>2</m:t>
                              </m:r>
                            </m:sup>
                          </m:sSup>
                        </m:num>
                        <m:den>
                          <m:r>
                            <a:rPr lang="en-US" sz="2400" b="0" i="1" smtClean="0">
                              <a:latin typeface="Cambria Math" panose="02040503050406030204" pitchFamily="18" charset="0"/>
                            </a:rPr>
                            <m:t>2</m:t>
                          </m:r>
                        </m:den>
                      </m:f>
                      <m:r>
                        <a:rPr lang="en-US" sz="2400" b="0" i="1" smtClean="0">
                          <a:latin typeface="Cambria Math" panose="02040503050406030204" pitchFamily="18" charset="0"/>
                        </a:rPr>
                        <m:t>=−15 </m:t>
                      </m:r>
                      <m:r>
                        <a:rPr lang="ru-RU" sz="2400" b="0" i="1" smtClean="0">
                          <a:latin typeface="Cambria Math" panose="02040503050406030204" pitchFamily="18" charset="0"/>
                        </a:rPr>
                        <m:t>м.</m:t>
                      </m:r>
                    </m:oMath>
                  </m:oMathPara>
                </a14:m>
                <a:endParaRPr lang="ru-RU" sz="2400" dirty="0"/>
              </a:p>
            </p:txBody>
          </p:sp>
        </mc:Choice>
        <mc:Fallback xmlns="">
          <p:sp>
            <p:nvSpPr>
              <p:cNvPr id="14" name="TextBox 13">
                <a:extLst>
                  <a:ext uri="{FF2B5EF4-FFF2-40B4-BE49-F238E27FC236}">
                    <a16:creationId xmlns:a16="http://schemas.microsoft.com/office/drawing/2014/main" id="{C9C727A2-56F8-4DF9-9ECD-28E9E202AD26}"/>
                  </a:ext>
                </a:extLst>
              </p:cNvPr>
              <p:cNvSpPr txBox="1">
                <a:spLocks noRot="1" noChangeAspect="1" noMove="1" noResize="1" noEditPoints="1" noAdjustHandles="1" noChangeArrowheads="1" noChangeShapeType="1" noTextEdit="1"/>
              </p:cNvSpPr>
              <p:nvPr/>
            </p:nvSpPr>
            <p:spPr>
              <a:xfrm>
                <a:off x="5841459" y="2398283"/>
                <a:ext cx="4909036" cy="738728"/>
              </a:xfrm>
              <a:prstGeom prst="rect">
                <a:avLst/>
              </a:prstGeom>
              <a:blipFill>
                <a:blip r:embed="rId7"/>
                <a:stretch>
                  <a:fillRect/>
                </a:stretch>
              </a:blipFill>
            </p:spPr>
            <p:txBody>
              <a:bodyPr/>
              <a:lstStyle/>
              <a:p>
                <a:r>
                  <a:rPr lang="ru-RU">
                    <a:noFill/>
                  </a:rPr>
                  <a:t> </a:t>
                </a:r>
              </a:p>
            </p:txBody>
          </p:sp>
        </mc:Fallback>
      </mc:AlternateContent>
      <p:sp>
        <p:nvSpPr>
          <p:cNvPr id="16" name="TextBox 15">
            <a:extLst>
              <a:ext uri="{FF2B5EF4-FFF2-40B4-BE49-F238E27FC236}">
                <a16:creationId xmlns:a16="http://schemas.microsoft.com/office/drawing/2014/main" id="{55694FA6-9638-43DE-9C22-72DB828613B4}"/>
              </a:ext>
            </a:extLst>
          </p:cNvPr>
          <p:cNvSpPr txBox="1"/>
          <p:nvPr/>
        </p:nvSpPr>
        <p:spPr>
          <a:xfrm>
            <a:off x="5592143" y="3745307"/>
            <a:ext cx="6094378" cy="1569660"/>
          </a:xfrm>
          <a:prstGeom prst="rect">
            <a:avLst/>
          </a:prstGeom>
          <a:noFill/>
        </p:spPr>
        <p:txBody>
          <a:bodyPr wrap="square">
            <a:spAutoFit/>
          </a:bodyPr>
          <a:lstStyle/>
          <a:p>
            <a:pPr indent="719138" algn="just"/>
            <a:r>
              <a:rPr lang="ru-RU" sz="2400" dirty="0">
                <a:latin typeface="Courier New" panose="02070309020205020404" pitchFamily="49" charset="0"/>
                <a:cs typeface="Courier New" panose="02070309020205020404" pitchFamily="49" charset="0"/>
              </a:rPr>
              <a:t>Так как мы получили отрицательное значение, то камешек упал на землю, следовательно, ответ 0 м.</a:t>
            </a:r>
          </a:p>
        </p:txBody>
      </p:sp>
    </p:spTree>
    <p:extLst>
      <p:ext uri="{BB962C8B-B14F-4D97-AF65-F5344CB8AC3E}">
        <p14:creationId xmlns:p14="http://schemas.microsoft.com/office/powerpoint/2010/main" val="127657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147863-7478-4FD6-A970-F977C42E9B5C}"/>
              </a:ext>
            </a:extLst>
          </p:cNvPr>
          <p:cNvSpPr txBox="1"/>
          <p:nvPr/>
        </p:nvSpPr>
        <p:spPr>
          <a:xfrm>
            <a:off x="313716" y="632697"/>
            <a:ext cx="11583212" cy="1200329"/>
          </a:xfrm>
          <a:prstGeom prst="rect">
            <a:avLst/>
          </a:prstGeom>
          <a:noFill/>
        </p:spPr>
        <p:txBody>
          <a:bodyPr wrap="square">
            <a:spAutoFit/>
          </a:bodyPr>
          <a:lstStyle/>
          <a:p>
            <a:pPr indent="719138" algn="just"/>
            <a:r>
              <a:rPr lang="ru-RU" sz="2400" dirty="0">
                <a:latin typeface="Courier New" panose="02070309020205020404" pitchFamily="49" charset="0"/>
                <a:cs typeface="Courier New" panose="02070309020205020404" pitchFamily="49" charset="0"/>
              </a:rPr>
              <a:t>Тело брошено с поверхности земли под углом 30</a:t>
            </a:r>
            <a:r>
              <a:rPr lang="ru-RU" sz="2400" baseline="30000" dirty="0">
                <a:latin typeface="Courier New" panose="02070309020205020404" pitchFamily="49" charset="0"/>
                <a:cs typeface="Courier New" panose="02070309020205020404" pitchFamily="49" charset="0"/>
              </a:rPr>
              <a:t>∘</a:t>
            </a:r>
            <a:r>
              <a:rPr lang="ru-RU" sz="2400" dirty="0">
                <a:latin typeface="Courier New" panose="02070309020205020404" pitchFamily="49" charset="0"/>
                <a:cs typeface="Courier New" panose="02070309020205020404" pitchFamily="49" charset="0"/>
              </a:rPr>
              <a:t>  к горизонту со скоростью 20 м/c. Определите сколько длился полёт тела до удара о поверхность земли.</a:t>
            </a:r>
          </a:p>
        </p:txBody>
      </p:sp>
      <p:sp>
        <p:nvSpPr>
          <p:cNvPr id="4" name="Прямоугольник 3">
            <a:extLst>
              <a:ext uri="{FF2B5EF4-FFF2-40B4-BE49-F238E27FC236}">
                <a16:creationId xmlns:a16="http://schemas.microsoft.com/office/drawing/2014/main" id="{C18CC308-9919-46E0-B916-6DF433A27FFB}"/>
              </a:ext>
            </a:extLst>
          </p:cNvPr>
          <p:cNvSpPr/>
          <p:nvPr/>
        </p:nvSpPr>
        <p:spPr>
          <a:xfrm>
            <a:off x="77821" y="622970"/>
            <a:ext cx="856034" cy="4085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latin typeface="Courier New" panose="02070309020205020404" pitchFamily="49" charset="0"/>
                <a:cs typeface="Courier New" panose="02070309020205020404" pitchFamily="49" charset="0"/>
              </a:rPr>
              <a:t>3</a:t>
            </a:r>
            <a:r>
              <a:rPr lang="en-US" sz="2400" b="1" dirty="0">
                <a:solidFill>
                  <a:schemeClr val="tx1"/>
                </a:solidFill>
                <a:latin typeface="Courier New" panose="02070309020205020404" pitchFamily="49" charset="0"/>
                <a:cs typeface="Courier New" panose="02070309020205020404" pitchFamily="49" charset="0"/>
              </a:rPr>
              <a:t>.</a:t>
            </a:r>
            <a:endParaRPr lang="ru-RU" sz="2400" b="1" dirty="0">
              <a:solidFill>
                <a:schemeClr val="tx1"/>
              </a:solidFill>
              <a:latin typeface="Courier New" panose="02070309020205020404" pitchFamily="49" charset="0"/>
              <a:cs typeface="Courier New" panose="02070309020205020404" pitchFamily="49" charset="0"/>
            </a:endParaRPr>
          </a:p>
        </p:txBody>
      </p:sp>
      <p:pic>
        <p:nvPicPr>
          <p:cNvPr id="8" name="Рисунок 7">
            <a:extLst>
              <a:ext uri="{FF2B5EF4-FFF2-40B4-BE49-F238E27FC236}">
                <a16:creationId xmlns:a16="http://schemas.microsoft.com/office/drawing/2014/main" id="{014D23D9-D47B-4EA7-B52A-4132F595B5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716" y="2149205"/>
            <a:ext cx="5755177" cy="3356650"/>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B1BBE05-47C1-4EBE-9E35-CDB84400B871}"/>
                  </a:ext>
                </a:extLst>
              </p:cNvPr>
              <p:cNvSpPr txBox="1"/>
              <p:nvPr/>
            </p:nvSpPr>
            <p:spPr>
              <a:xfrm>
                <a:off x="7785764" y="1986324"/>
                <a:ext cx="1869423" cy="753668"/>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𝑡</m:t>
                      </m:r>
                      <m:r>
                        <a:rPr lang="en-US" sz="2400" b="0" i="1" smtClean="0">
                          <a:latin typeface="Cambria Math" panose="02040503050406030204" pitchFamily="18" charset="0"/>
                        </a:rPr>
                        <m:t>=2</m:t>
                      </m:r>
                      <m:f>
                        <m:fPr>
                          <m:ctrlPr>
                            <a:rPr lang="en-US" sz="2400" b="0" i="1" smtClean="0">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0</m:t>
                              </m:r>
                            </m:sub>
                          </m:sSub>
                          <m:r>
                            <a:rPr lang="en-US" sz="2400" i="1">
                              <a:latin typeface="Cambria Math" panose="02040503050406030204" pitchFamily="18" charset="0"/>
                            </a:rPr>
                            <m:t>𝑠𝑖𝑛</m:t>
                          </m:r>
                          <m:r>
                            <a:rPr lang="en-US" sz="2400" i="1">
                              <a:latin typeface="Cambria Math" panose="02040503050406030204" pitchFamily="18" charset="0"/>
                              <a:ea typeface="Cambria Math" panose="02040503050406030204" pitchFamily="18" charset="0"/>
                            </a:rPr>
                            <m:t>𝛼</m:t>
                          </m:r>
                        </m:num>
                        <m:den>
                          <m:r>
                            <a:rPr lang="en-US" sz="2400" b="0" i="1" smtClean="0">
                              <a:latin typeface="Cambria Math" panose="02040503050406030204" pitchFamily="18" charset="0"/>
                            </a:rPr>
                            <m:t>𝑔</m:t>
                          </m:r>
                        </m:den>
                      </m:f>
                      <m:r>
                        <a:rPr lang="en-US" sz="2400" b="0" i="1" smtClean="0">
                          <a:latin typeface="Cambria Math" panose="02040503050406030204" pitchFamily="18" charset="0"/>
                        </a:rPr>
                        <m:t>;</m:t>
                      </m:r>
                    </m:oMath>
                  </m:oMathPara>
                </a14:m>
                <a:endParaRPr lang="ru-RU" sz="2400" dirty="0"/>
              </a:p>
            </p:txBody>
          </p:sp>
        </mc:Choice>
        <mc:Fallback xmlns="">
          <p:sp>
            <p:nvSpPr>
              <p:cNvPr id="9" name="TextBox 8">
                <a:extLst>
                  <a:ext uri="{FF2B5EF4-FFF2-40B4-BE49-F238E27FC236}">
                    <a16:creationId xmlns:a16="http://schemas.microsoft.com/office/drawing/2014/main" id="{3B1BBE05-47C1-4EBE-9E35-CDB84400B871}"/>
                  </a:ext>
                </a:extLst>
              </p:cNvPr>
              <p:cNvSpPr txBox="1">
                <a:spLocks noRot="1" noChangeAspect="1" noMove="1" noResize="1" noEditPoints="1" noAdjustHandles="1" noChangeArrowheads="1" noChangeShapeType="1" noTextEdit="1"/>
              </p:cNvSpPr>
              <p:nvPr/>
            </p:nvSpPr>
            <p:spPr>
              <a:xfrm>
                <a:off x="7785764" y="1986324"/>
                <a:ext cx="1869423" cy="753668"/>
              </a:xfrm>
              <a:prstGeom prst="rect">
                <a:avLst/>
              </a:prstGeom>
              <a:blipFill>
                <a:blip r:embed="rId3"/>
                <a:stretch>
                  <a:fillRect/>
                </a:stretch>
              </a:blipFill>
              <a:ln>
                <a:no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F4CC770-89DE-460E-8BAA-6003C9A10DBE}"/>
                  </a:ext>
                </a:extLst>
              </p:cNvPr>
              <p:cNvSpPr txBox="1"/>
              <p:nvPr/>
            </p:nvSpPr>
            <p:spPr>
              <a:xfrm>
                <a:off x="6488742" y="3155502"/>
                <a:ext cx="4667240" cy="70577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𝑡</m:t>
                      </m:r>
                      <m:r>
                        <a:rPr lang="en-US" sz="2400" b="0" i="1" smtClean="0">
                          <a:latin typeface="Cambria Math" panose="02040503050406030204" pitchFamily="18" charset="0"/>
                        </a:rPr>
                        <m:t>=2</m:t>
                      </m:r>
                      <m:f>
                        <m:fPr>
                          <m:ctrlPr>
                            <a:rPr lang="en-US" sz="2400" b="0" i="1" smtClean="0">
                              <a:latin typeface="Cambria Math" panose="02040503050406030204" pitchFamily="18" charset="0"/>
                            </a:rPr>
                          </m:ctrlPr>
                        </m:fPr>
                        <m:num>
                          <m:r>
                            <a:rPr lang="ru-RU" sz="2400" b="0" i="1" smtClean="0">
                              <a:latin typeface="Cambria Math" panose="02040503050406030204" pitchFamily="18" charset="0"/>
                            </a:rPr>
                            <m:t>20</m:t>
                          </m:r>
                          <m:r>
                            <a:rPr lang="en-US" sz="2400" i="1">
                              <a:latin typeface="Cambria Math" panose="02040503050406030204" pitchFamily="18" charset="0"/>
                            </a:rPr>
                            <m:t>𝑠𝑖𝑛</m:t>
                          </m:r>
                          <m:sSup>
                            <m:sSupPr>
                              <m:ctrlPr>
                                <a:rPr lang="en-US" sz="2400" i="1" smtClean="0">
                                  <a:latin typeface="Cambria Math" panose="02040503050406030204" pitchFamily="18" charset="0"/>
                                </a:rPr>
                              </m:ctrlPr>
                            </m:sSupPr>
                            <m:e>
                              <m:r>
                                <a:rPr lang="ru-RU" sz="2400" b="0" i="1" smtClean="0">
                                  <a:latin typeface="Cambria Math" panose="02040503050406030204" pitchFamily="18" charset="0"/>
                                </a:rPr>
                                <m:t>30</m:t>
                              </m:r>
                            </m:e>
                            <m:sup>
                              <m:r>
                                <a:rPr lang="ru-RU" sz="2400" b="0" i="1" smtClean="0">
                                  <a:latin typeface="Cambria Math" panose="02040503050406030204" pitchFamily="18" charset="0"/>
                                </a:rPr>
                                <m:t>о</m:t>
                              </m:r>
                            </m:sup>
                          </m:sSup>
                        </m:num>
                        <m:den>
                          <m:r>
                            <a:rPr lang="ru-RU" sz="2400" b="0" i="1" smtClean="0">
                              <a:latin typeface="Cambria Math" panose="02040503050406030204" pitchFamily="18" charset="0"/>
                            </a:rPr>
                            <m:t>10</m:t>
                          </m:r>
                        </m:den>
                      </m:f>
                      <m:r>
                        <a:rPr lang="ru-RU" sz="2400" b="0" i="1" smtClean="0">
                          <a:latin typeface="Cambria Math" panose="02040503050406030204" pitchFamily="18" charset="0"/>
                        </a:rPr>
                        <m:t>=</m:t>
                      </m:r>
                      <m:f>
                        <m:fPr>
                          <m:ctrlPr>
                            <a:rPr lang="ru-RU" sz="2400" b="0" i="1" smtClean="0">
                              <a:latin typeface="Cambria Math" panose="02040503050406030204" pitchFamily="18" charset="0"/>
                            </a:rPr>
                          </m:ctrlPr>
                        </m:fPr>
                        <m:num>
                          <m:r>
                            <a:rPr lang="ru-RU" sz="2400" b="0" i="1" smtClean="0">
                              <a:latin typeface="Cambria Math" panose="02040503050406030204" pitchFamily="18" charset="0"/>
                            </a:rPr>
                            <m:t>2</m:t>
                          </m:r>
                          <m:r>
                            <a:rPr lang="ru-RU" sz="2400" b="0" i="1" smtClean="0">
                              <a:latin typeface="Cambria Math" panose="02040503050406030204" pitchFamily="18" charset="0"/>
                              <a:ea typeface="Cambria Math" panose="02040503050406030204" pitchFamily="18" charset="0"/>
                            </a:rPr>
                            <m:t>∙20∙0,5</m:t>
                          </m:r>
                        </m:num>
                        <m:den>
                          <m:r>
                            <a:rPr lang="ru-RU" sz="2400" b="0" i="1" smtClean="0">
                              <a:latin typeface="Cambria Math" panose="02040503050406030204" pitchFamily="18" charset="0"/>
                            </a:rPr>
                            <m:t>10</m:t>
                          </m:r>
                        </m:den>
                      </m:f>
                      <m:r>
                        <a:rPr lang="ru-RU" sz="2400" b="0" i="1" smtClean="0">
                          <a:latin typeface="Cambria Math" panose="02040503050406030204" pitchFamily="18" charset="0"/>
                        </a:rPr>
                        <m:t>=2 с.</m:t>
                      </m:r>
                    </m:oMath>
                  </m:oMathPara>
                </a14:m>
                <a:endParaRPr lang="ru-RU" sz="2400" dirty="0"/>
              </a:p>
            </p:txBody>
          </p:sp>
        </mc:Choice>
        <mc:Fallback xmlns="">
          <p:sp>
            <p:nvSpPr>
              <p:cNvPr id="10" name="TextBox 9">
                <a:extLst>
                  <a:ext uri="{FF2B5EF4-FFF2-40B4-BE49-F238E27FC236}">
                    <a16:creationId xmlns:a16="http://schemas.microsoft.com/office/drawing/2014/main" id="{6F4CC770-89DE-460E-8BAA-6003C9A10DBE}"/>
                  </a:ext>
                </a:extLst>
              </p:cNvPr>
              <p:cNvSpPr txBox="1">
                <a:spLocks noRot="1" noChangeAspect="1" noMove="1" noResize="1" noEditPoints="1" noAdjustHandles="1" noChangeArrowheads="1" noChangeShapeType="1" noTextEdit="1"/>
              </p:cNvSpPr>
              <p:nvPr/>
            </p:nvSpPr>
            <p:spPr>
              <a:xfrm>
                <a:off x="6488742" y="3155502"/>
                <a:ext cx="4667240" cy="705771"/>
              </a:xfrm>
              <a:prstGeom prst="rect">
                <a:avLst/>
              </a:prstGeom>
              <a:blipFill>
                <a:blip r:embed="rId4"/>
                <a:stretch>
                  <a:fillRect/>
                </a:stretch>
              </a:blipFill>
              <a:ln>
                <a:noFill/>
              </a:ln>
            </p:spPr>
            <p:txBody>
              <a:bodyPr/>
              <a:lstStyle/>
              <a:p>
                <a:r>
                  <a:rPr lang="ru-RU">
                    <a:noFill/>
                  </a:rPr>
                  <a:t> </a:t>
                </a:r>
              </a:p>
            </p:txBody>
          </p:sp>
        </mc:Fallback>
      </mc:AlternateContent>
    </p:spTree>
    <p:extLst>
      <p:ext uri="{BB962C8B-B14F-4D97-AF65-F5344CB8AC3E}">
        <p14:creationId xmlns:p14="http://schemas.microsoft.com/office/powerpoint/2010/main" val="93348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A78B4D-7FE5-4A2F-9FFA-F37D6689251C}"/>
              </a:ext>
            </a:extLst>
          </p:cNvPr>
          <p:cNvSpPr txBox="1"/>
          <p:nvPr/>
        </p:nvSpPr>
        <p:spPr>
          <a:xfrm>
            <a:off x="440176" y="664671"/>
            <a:ext cx="11505390" cy="1938992"/>
          </a:xfrm>
          <a:prstGeom prst="rect">
            <a:avLst/>
          </a:prstGeom>
          <a:noFill/>
        </p:spPr>
        <p:txBody>
          <a:bodyPr wrap="square">
            <a:spAutoFit/>
          </a:bodyPr>
          <a:lstStyle/>
          <a:p>
            <a:pPr indent="719138" algn="just"/>
            <a:r>
              <a:rPr lang="ru-RU" sz="2400" dirty="0">
                <a:latin typeface="Courier New" panose="02070309020205020404" pitchFamily="49" charset="0"/>
                <a:cs typeface="Courier New" panose="02070309020205020404" pitchFamily="49" charset="0"/>
              </a:rPr>
              <a:t>Камень, брошенный с холма под углом 30</a:t>
            </a:r>
            <a:r>
              <a:rPr lang="ru-RU" sz="2400" baseline="30000" dirty="0">
                <a:latin typeface="Courier New" panose="02070309020205020404" pitchFamily="49" charset="0"/>
                <a:cs typeface="Courier New" panose="02070309020205020404" pitchFamily="49" charset="0"/>
              </a:rPr>
              <a:t>о</a:t>
            </a:r>
            <a:r>
              <a:rPr lang="ru-RU" sz="2400" dirty="0">
                <a:latin typeface="Courier New" panose="02070309020205020404" pitchFamily="49" charset="0"/>
                <a:cs typeface="Courier New" panose="02070309020205020404" pitchFamily="49" charset="0"/>
              </a:rPr>
              <a:t>   к горизонту со скоростью 2 м/с, упал на землю через некоторое время после броска. Какова высота обрыва, если максимальная высота, на которую поднимался камень относительно земли равна 10 метров? Сопротивление воздуха не учитывать.</a:t>
            </a:r>
          </a:p>
        </p:txBody>
      </p:sp>
      <p:sp>
        <p:nvSpPr>
          <p:cNvPr id="4" name="Прямоугольник 3">
            <a:extLst>
              <a:ext uri="{FF2B5EF4-FFF2-40B4-BE49-F238E27FC236}">
                <a16:creationId xmlns:a16="http://schemas.microsoft.com/office/drawing/2014/main" id="{02AA0597-31B1-4744-B78E-C3EA9AA35FB2}"/>
              </a:ext>
            </a:extLst>
          </p:cNvPr>
          <p:cNvSpPr/>
          <p:nvPr/>
        </p:nvSpPr>
        <p:spPr>
          <a:xfrm>
            <a:off x="77821" y="622970"/>
            <a:ext cx="856034" cy="4085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latin typeface="Courier New" panose="02070309020205020404" pitchFamily="49" charset="0"/>
                <a:cs typeface="Courier New" panose="02070309020205020404" pitchFamily="49" charset="0"/>
              </a:rPr>
              <a:t>4</a:t>
            </a:r>
            <a:r>
              <a:rPr lang="en-US" sz="2400" b="1" dirty="0">
                <a:solidFill>
                  <a:schemeClr val="tx1"/>
                </a:solidFill>
                <a:latin typeface="Courier New" panose="02070309020205020404" pitchFamily="49" charset="0"/>
                <a:cs typeface="Courier New" panose="02070309020205020404" pitchFamily="49" charset="0"/>
              </a:rPr>
              <a:t>.</a:t>
            </a:r>
            <a:endParaRPr lang="ru-RU" sz="2400" b="1" dirty="0">
              <a:solidFill>
                <a:schemeClr val="tx1"/>
              </a:solidFill>
              <a:latin typeface="Courier New" panose="02070309020205020404" pitchFamily="49" charset="0"/>
              <a:cs typeface="Courier New" panose="02070309020205020404" pitchFamily="49" charset="0"/>
            </a:endParaRPr>
          </a:p>
        </p:txBody>
      </p:sp>
      <p:pic>
        <p:nvPicPr>
          <p:cNvPr id="7" name="Рисунок 6">
            <a:extLst>
              <a:ext uri="{FF2B5EF4-FFF2-40B4-BE49-F238E27FC236}">
                <a16:creationId xmlns:a16="http://schemas.microsoft.com/office/drawing/2014/main" id="{DF361664-BE39-4C95-BCA5-A6F4ADA5A0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176" y="2472954"/>
            <a:ext cx="7551906" cy="3899466"/>
          </a:xfrm>
          <a:prstGeom prst="rect">
            <a:avLst/>
          </a:prstGeom>
        </p:spPr>
      </p:pic>
      <p:pic>
        <p:nvPicPr>
          <p:cNvPr id="8" name="Рисунок 7">
            <a:extLst>
              <a:ext uri="{FF2B5EF4-FFF2-40B4-BE49-F238E27FC236}">
                <a16:creationId xmlns:a16="http://schemas.microsoft.com/office/drawing/2014/main" id="{5805FDE3-83E0-4888-9F5D-BFB8687ECB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108172" y="3923051"/>
            <a:ext cx="1534370" cy="365486"/>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5A7DAE5-9E23-4708-8B21-886BCFBE0DD6}"/>
                  </a:ext>
                </a:extLst>
              </p:cNvPr>
              <p:cNvSpPr txBox="1"/>
              <p:nvPr/>
            </p:nvSpPr>
            <p:spPr>
              <a:xfrm>
                <a:off x="6977104" y="3995598"/>
                <a:ext cx="351635"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ru-RU" sz="3200" i="1" smtClean="0">
                              <a:latin typeface="Cambria Math" panose="02040503050406030204" pitchFamily="18" charset="0"/>
                            </a:rPr>
                          </m:ctrlPr>
                        </m:accPr>
                        <m:e>
                          <m:r>
                            <a:rPr lang="en-US" sz="3200" b="0" i="1" smtClean="0">
                              <a:latin typeface="Cambria Math" panose="02040503050406030204" pitchFamily="18" charset="0"/>
                            </a:rPr>
                            <m:t>𝑔</m:t>
                          </m:r>
                        </m:e>
                      </m:acc>
                    </m:oMath>
                  </m:oMathPara>
                </a14:m>
                <a:endParaRPr lang="ru-RU" sz="3200" dirty="0"/>
              </a:p>
            </p:txBody>
          </p:sp>
        </mc:Choice>
        <mc:Fallback xmlns="">
          <p:sp>
            <p:nvSpPr>
              <p:cNvPr id="9" name="TextBox 8">
                <a:extLst>
                  <a:ext uri="{FF2B5EF4-FFF2-40B4-BE49-F238E27FC236}">
                    <a16:creationId xmlns:a16="http://schemas.microsoft.com/office/drawing/2014/main" id="{15A7DAE5-9E23-4708-8B21-886BCFBE0DD6}"/>
                  </a:ext>
                </a:extLst>
              </p:cNvPr>
              <p:cNvSpPr txBox="1">
                <a:spLocks noRot="1" noChangeAspect="1" noMove="1" noResize="1" noEditPoints="1" noAdjustHandles="1" noChangeArrowheads="1" noChangeShapeType="1" noTextEdit="1"/>
              </p:cNvSpPr>
              <p:nvPr/>
            </p:nvSpPr>
            <p:spPr>
              <a:xfrm>
                <a:off x="6977104" y="3995598"/>
                <a:ext cx="351635" cy="492443"/>
              </a:xfrm>
              <a:prstGeom prst="rect">
                <a:avLst/>
              </a:prstGeom>
              <a:blipFill>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347A659-4964-4CCB-8603-5063D1F31733}"/>
                  </a:ext>
                </a:extLst>
              </p:cNvPr>
              <p:cNvSpPr txBox="1"/>
              <p:nvPr/>
            </p:nvSpPr>
            <p:spPr>
              <a:xfrm>
                <a:off x="169537" y="4105794"/>
                <a:ext cx="36548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𝑯</m:t>
                      </m:r>
                    </m:oMath>
                  </m:oMathPara>
                </a14:m>
                <a:endParaRPr lang="ru-RU" sz="2800" b="1" dirty="0"/>
              </a:p>
            </p:txBody>
          </p:sp>
        </mc:Choice>
        <mc:Fallback xmlns="">
          <p:sp>
            <p:nvSpPr>
              <p:cNvPr id="10" name="TextBox 9">
                <a:extLst>
                  <a:ext uri="{FF2B5EF4-FFF2-40B4-BE49-F238E27FC236}">
                    <a16:creationId xmlns:a16="http://schemas.microsoft.com/office/drawing/2014/main" id="{4347A659-4964-4CCB-8603-5063D1F31733}"/>
                  </a:ext>
                </a:extLst>
              </p:cNvPr>
              <p:cNvSpPr txBox="1">
                <a:spLocks noRot="1" noChangeAspect="1" noMove="1" noResize="1" noEditPoints="1" noAdjustHandles="1" noChangeArrowheads="1" noChangeShapeType="1" noTextEdit="1"/>
              </p:cNvSpPr>
              <p:nvPr/>
            </p:nvSpPr>
            <p:spPr>
              <a:xfrm>
                <a:off x="169537" y="4105794"/>
                <a:ext cx="365485" cy="430887"/>
              </a:xfrm>
              <a:prstGeom prst="rect">
                <a:avLst/>
              </a:prstGeom>
              <a:blipFill>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65BE4A6-6904-49B5-9949-92D9E97A19A8}"/>
                  </a:ext>
                </a:extLst>
              </p:cNvPr>
              <p:cNvSpPr txBox="1"/>
              <p:nvPr/>
            </p:nvSpPr>
            <p:spPr>
              <a:xfrm>
                <a:off x="8968037" y="2268417"/>
                <a:ext cx="200157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h</m:t>
                      </m:r>
                      <m:r>
                        <a:rPr lang="en-US" sz="2400" b="0" i="1" smtClean="0">
                          <a:latin typeface="Cambria Math" panose="02040503050406030204" pitchFamily="18" charset="0"/>
                        </a:rPr>
                        <m:t>=</m:t>
                      </m:r>
                      <m:r>
                        <a:rPr lang="en-US" sz="2400" b="0" i="1" smtClean="0">
                          <a:latin typeface="Cambria Math" panose="02040503050406030204" pitchFamily="18" charset="0"/>
                        </a:rPr>
                        <m:t>𝐻</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𝑚𝑎𝑥</m:t>
                          </m:r>
                        </m:sub>
                      </m:sSub>
                      <m:r>
                        <a:rPr lang="en-US" sz="2400" b="0" i="1" smtClean="0">
                          <a:latin typeface="Cambria Math" panose="02040503050406030204" pitchFamily="18" charset="0"/>
                        </a:rPr>
                        <m:t>;</m:t>
                      </m:r>
                    </m:oMath>
                  </m:oMathPara>
                </a14:m>
                <a:endParaRPr lang="ru-RU" sz="2400" dirty="0"/>
              </a:p>
            </p:txBody>
          </p:sp>
        </mc:Choice>
        <mc:Fallback xmlns="">
          <p:sp>
            <p:nvSpPr>
              <p:cNvPr id="11" name="TextBox 10">
                <a:extLst>
                  <a:ext uri="{FF2B5EF4-FFF2-40B4-BE49-F238E27FC236}">
                    <a16:creationId xmlns:a16="http://schemas.microsoft.com/office/drawing/2014/main" id="{A65BE4A6-6904-49B5-9949-92D9E97A19A8}"/>
                  </a:ext>
                </a:extLst>
              </p:cNvPr>
              <p:cNvSpPr txBox="1">
                <a:spLocks noRot="1" noChangeAspect="1" noMove="1" noResize="1" noEditPoints="1" noAdjustHandles="1" noChangeArrowheads="1" noChangeShapeType="1" noTextEdit="1"/>
              </p:cNvSpPr>
              <p:nvPr/>
            </p:nvSpPr>
            <p:spPr>
              <a:xfrm>
                <a:off x="8968037" y="2268417"/>
                <a:ext cx="2001574" cy="369332"/>
              </a:xfrm>
              <a:prstGeom prst="rect">
                <a:avLst/>
              </a:prstGeom>
              <a:blipFill>
                <a:blip r:embed="rId6"/>
                <a:stretch>
                  <a:fillRect l="-3354" r="-2744" b="-1147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F2D48B3-B3CE-4884-AB16-91940DA22A54}"/>
                  </a:ext>
                </a:extLst>
              </p:cNvPr>
              <p:cNvSpPr txBox="1"/>
              <p:nvPr/>
            </p:nvSpPr>
            <p:spPr>
              <a:xfrm>
                <a:off x="8848199" y="2920158"/>
                <a:ext cx="2362250" cy="811697"/>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𝑚𝑎𝑥</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𝑣</m:t>
                              </m:r>
                            </m:e>
                            <m:sub>
                              <m:r>
                                <a:rPr lang="en-US" sz="2400" b="0" i="1" smtClean="0">
                                  <a:latin typeface="Cambria Math" panose="02040503050406030204" pitchFamily="18" charset="0"/>
                                </a:rPr>
                                <m:t>0</m:t>
                              </m:r>
                            </m:sub>
                            <m:sup>
                              <m:r>
                                <a:rPr lang="en-US" sz="2400" b="0" i="1" smtClean="0">
                                  <a:latin typeface="Cambria Math" panose="02040503050406030204" pitchFamily="18" charset="0"/>
                                </a:rPr>
                                <m:t>2</m:t>
                              </m:r>
                            </m:sup>
                          </m:sSubSup>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𝑠𝑖𝑛</m:t>
                              </m:r>
                            </m:e>
                            <m:sup>
                              <m:r>
                                <a:rPr lang="en-US" sz="2400" b="0" i="1" smtClean="0">
                                  <a:latin typeface="Cambria Math" panose="02040503050406030204" pitchFamily="18" charset="0"/>
                                </a:rPr>
                                <m:t>2</m:t>
                              </m:r>
                            </m:sup>
                          </m:sSup>
                          <m:r>
                            <a:rPr lang="en-US" sz="2400" b="0" i="1" smtClean="0">
                              <a:latin typeface="Cambria Math" panose="02040503050406030204" pitchFamily="18" charset="0"/>
                              <a:ea typeface="Cambria Math" panose="02040503050406030204" pitchFamily="18" charset="0"/>
                            </a:rPr>
                            <m:t>𝛼</m:t>
                          </m:r>
                        </m:num>
                        <m:den>
                          <m:r>
                            <a:rPr lang="en-US" sz="2400" b="0" i="1" smtClean="0">
                              <a:latin typeface="Cambria Math" panose="02040503050406030204" pitchFamily="18" charset="0"/>
                            </a:rPr>
                            <m:t>2</m:t>
                          </m:r>
                          <m:r>
                            <a:rPr lang="en-US" sz="2400" b="0" i="1" smtClean="0">
                              <a:latin typeface="Cambria Math" panose="02040503050406030204" pitchFamily="18" charset="0"/>
                            </a:rPr>
                            <m:t>𝑔</m:t>
                          </m:r>
                        </m:den>
                      </m:f>
                      <m:r>
                        <a:rPr lang="en-US" sz="2400" b="0" i="1" smtClean="0">
                          <a:latin typeface="Cambria Math" panose="02040503050406030204" pitchFamily="18" charset="0"/>
                        </a:rPr>
                        <m:t>;</m:t>
                      </m:r>
                    </m:oMath>
                  </m:oMathPara>
                </a14:m>
                <a:endParaRPr lang="ru-RU" sz="2400" dirty="0"/>
              </a:p>
            </p:txBody>
          </p:sp>
        </mc:Choice>
        <mc:Fallback xmlns="">
          <p:sp>
            <p:nvSpPr>
              <p:cNvPr id="15" name="TextBox 14">
                <a:extLst>
                  <a:ext uri="{FF2B5EF4-FFF2-40B4-BE49-F238E27FC236}">
                    <a16:creationId xmlns:a16="http://schemas.microsoft.com/office/drawing/2014/main" id="{DF2D48B3-B3CE-4884-AB16-91940DA22A54}"/>
                  </a:ext>
                </a:extLst>
              </p:cNvPr>
              <p:cNvSpPr txBox="1">
                <a:spLocks noRot="1" noChangeAspect="1" noMove="1" noResize="1" noEditPoints="1" noAdjustHandles="1" noChangeArrowheads="1" noChangeShapeType="1" noTextEdit="1"/>
              </p:cNvSpPr>
              <p:nvPr/>
            </p:nvSpPr>
            <p:spPr>
              <a:xfrm>
                <a:off x="8848199" y="2920158"/>
                <a:ext cx="2362250" cy="811697"/>
              </a:xfrm>
              <a:prstGeom prst="rect">
                <a:avLst/>
              </a:prstGeom>
              <a:blipFill>
                <a:blip r:embed="rId7"/>
                <a:stretch>
                  <a:fillRect/>
                </a:stretch>
              </a:blipFill>
              <a:ln>
                <a:no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9A3F8AB-CEFB-4143-A2EA-B94BF8B85A1F}"/>
                  </a:ext>
                </a:extLst>
              </p:cNvPr>
              <p:cNvSpPr txBox="1"/>
              <p:nvPr/>
            </p:nvSpPr>
            <p:spPr>
              <a:xfrm>
                <a:off x="8848199" y="3801560"/>
                <a:ext cx="2464136" cy="8116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h</m:t>
                      </m:r>
                      <m:r>
                        <a:rPr lang="en-US" sz="2400" b="0" i="1" smtClean="0">
                          <a:latin typeface="Cambria Math" panose="02040503050406030204" pitchFamily="18" charset="0"/>
                        </a:rPr>
                        <m:t>=</m:t>
                      </m:r>
                      <m:r>
                        <a:rPr lang="en-US" sz="2400" b="0" i="1" smtClean="0">
                          <a:latin typeface="Cambria Math" panose="02040503050406030204" pitchFamily="18" charset="0"/>
                        </a:rPr>
                        <m:t>𝐻</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𝑣</m:t>
                              </m:r>
                            </m:e>
                            <m:sub>
                              <m:r>
                                <a:rPr lang="en-US" sz="2400" b="0" i="1" smtClean="0">
                                  <a:latin typeface="Cambria Math" panose="02040503050406030204" pitchFamily="18" charset="0"/>
                                </a:rPr>
                                <m:t>0</m:t>
                              </m:r>
                            </m:sub>
                            <m:sup>
                              <m:r>
                                <a:rPr lang="en-US" sz="2400" b="0" i="1" smtClean="0">
                                  <a:latin typeface="Cambria Math" panose="02040503050406030204" pitchFamily="18" charset="0"/>
                                </a:rPr>
                                <m:t>2</m:t>
                              </m:r>
                            </m:sup>
                          </m:sSubSup>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𝑠𝑖𝑛</m:t>
                              </m:r>
                            </m:e>
                            <m:sup>
                              <m:r>
                                <a:rPr lang="en-US" sz="2400" b="0" i="1" smtClean="0">
                                  <a:latin typeface="Cambria Math" panose="02040503050406030204" pitchFamily="18" charset="0"/>
                                </a:rPr>
                                <m:t>2</m:t>
                              </m:r>
                            </m:sup>
                          </m:sSup>
                          <m:r>
                            <a:rPr lang="en-US" sz="2400" b="0" i="1" smtClean="0">
                              <a:latin typeface="Cambria Math" panose="02040503050406030204" pitchFamily="18" charset="0"/>
                              <a:ea typeface="Cambria Math" panose="02040503050406030204" pitchFamily="18" charset="0"/>
                            </a:rPr>
                            <m:t>𝛼</m:t>
                          </m:r>
                        </m:num>
                        <m:den>
                          <m:r>
                            <a:rPr lang="en-US" sz="2400" b="0" i="1" smtClean="0">
                              <a:latin typeface="Cambria Math" panose="02040503050406030204" pitchFamily="18" charset="0"/>
                            </a:rPr>
                            <m:t>2</m:t>
                          </m:r>
                          <m:r>
                            <a:rPr lang="en-US" sz="2400" b="0" i="1" smtClean="0">
                              <a:latin typeface="Cambria Math" panose="02040503050406030204" pitchFamily="18" charset="0"/>
                            </a:rPr>
                            <m:t>𝑔</m:t>
                          </m:r>
                        </m:den>
                      </m:f>
                      <m:r>
                        <a:rPr lang="en-US" sz="2400" b="0" i="1" smtClean="0">
                          <a:latin typeface="Cambria Math" panose="02040503050406030204" pitchFamily="18" charset="0"/>
                        </a:rPr>
                        <m:t>;</m:t>
                      </m:r>
                    </m:oMath>
                  </m:oMathPara>
                </a14:m>
                <a:endParaRPr lang="ru-RU" sz="2400" dirty="0"/>
              </a:p>
            </p:txBody>
          </p:sp>
        </mc:Choice>
        <mc:Fallback xmlns="">
          <p:sp>
            <p:nvSpPr>
              <p:cNvPr id="16" name="TextBox 15">
                <a:extLst>
                  <a:ext uri="{FF2B5EF4-FFF2-40B4-BE49-F238E27FC236}">
                    <a16:creationId xmlns:a16="http://schemas.microsoft.com/office/drawing/2014/main" id="{D9A3F8AB-CEFB-4143-A2EA-B94BF8B85A1F}"/>
                  </a:ext>
                </a:extLst>
              </p:cNvPr>
              <p:cNvSpPr txBox="1">
                <a:spLocks noRot="1" noChangeAspect="1" noMove="1" noResize="1" noEditPoints="1" noAdjustHandles="1" noChangeArrowheads="1" noChangeShapeType="1" noTextEdit="1"/>
              </p:cNvSpPr>
              <p:nvPr/>
            </p:nvSpPr>
            <p:spPr>
              <a:xfrm>
                <a:off x="8848199" y="3801560"/>
                <a:ext cx="2464136" cy="811697"/>
              </a:xfrm>
              <a:prstGeom prst="rect">
                <a:avLst/>
              </a:prstGeom>
              <a:blipFill>
                <a:blip r:embed="rId8"/>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6074736-987C-4B52-BC9C-C4C206306B67}"/>
                  </a:ext>
                </a:extLst>
              </p:cNvPr>
              <p:cNvSpPr txBox="1"/>
              <p:nvPr/>
            </p:nvSpPr>
            <p:spPr>
              <a:xfrm>
                <a:off x="7693568" y="4872979"/>
                <a:ext cx="4251998" cy="7411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h</m:t>
                      </m:r>
                      <m:r>
                        <a:rPr lang="en-US" sz="2400" b="0" i="1" smtClean="0">
                          <a:latin typeface="Cambria Math" panose="02040503050406030204" pitchFamily="18" charset="0"/>
                        </a:rPr>
                        <m:t>=10−</m:t>
                      </m:r>
                      <m:f>
                        <m:fPr>
                          <m:ctrlPr>
                            <a:rPr lang="en-US" sz="2400" b="0" i="1" smtClean="0">
                              <a:latin typeface="Cambria Math" panose="02040503050406030204" pitchFamily="18" charset="0"/>
                            </a:rPr>
                          </m:ctrlPr>
                        </m:fPr>
                        <m:num>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2</m:t>
                              </m:r>
                            </m:e>
                            <m:sup>
                              <m:r>
                                <a:rPr lang="en-US" sz="2400" b="0" i="1" smtClean="0">
                                  <a:latin typeface="Cambria Math" panose="02040503050406030204" pitchFamily="18" charset="0"/>
                                </a:rPr>
                                <m:t>2</m:t>
                              </m:r>
                            </m:sup>
                          </m:sSup>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𝑠𝑖𝑛</m:t>
                              </m:r>
                            </m:e>
                            <m:sup>
                              <m:r>
                                <a:rPr lang="en-US" sz="2400" b="0" i="1" smtClean="0">
                                  <a:latin typeface="Cambria Math" panose="02040503050406030204" pitchFamily="18" charset="0"/>
                                </a:rPr>
                                <m:t>2</m:t>
                              </m:r>
                            </m:sup>
                          </m:sSup>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30</m:t>
                              </m:r>
                            </m:e>
                            <m:sup>
                              <m:r>
                                <a:rPr lang="en-US" sz="2400" b="0" i="1" smtClean="0">
                                  <a:latin typeface="Cambria Math" panose="02040503050406030204" pitchFamily="18" charset="0"/>
                                </a:rPr>
                                <m:t>𝑜</m:t>
                              </m:r>
                            </m:sup>
                          </m:sSup>
                        </m:num>
                        <m:den>
                          <m:r>
                            <a:rPr lang="en-US" sz="2400" b="0" i="1" smtClean="0">
                              <a:latin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∙10</m:t>
                          </m:r>
                        </m:den>
                      </m:f>
                      <m:r>
                        <a:rPr lang="en-US" sz="2400" b="0" i="1" smtClean="0">
                          <a:latin typeface="Cambria Math" panose="02040503050406030204" pitchFamily="18" charset="0"/>
                        </a:rPr>
                        <m:t>=9,95 </m:t>
                      </m:r>
                      <m:r>
                        <a:rPr lang="ru-RU" sz="2400" b="0" i="1" smtClean="0">
                          <a:latin typeface="Cambria Math" panose="02040503050406030204" pitchFamily="18" charset="0"/>
                        </a:rPr>
                        <m:t>м</m:t>
                      </m:r>
                      <m:r>
                        <a:rPr lang="en-US" sz="2400" b="0" i="1" smtClean="0">
                          <a:latin typeface="Cambria Math" panose="02040503050406030204" pitchFamily="18" charset="0"/>
                        </a:rPr>
                        <m:t>.</m:t>
                      </m:r>
                    </m:oMath>
                  </m:oMathPara>
                </a14:m>
                <a:endParaRPr lang="ru-RU" sz="2400" dirty="0"/>
              </a:p>
            </p:txBody>
          </p:sp>
        </mc:Choice>
        <mc:Fallback xmlns="">
          <p:sp>
            <p:nvSpPr>
              <p:cNvPr id="18" name="TextBox 17">
                <a:extLst>
                  <a:ext uri="{FF2B5EF4-FFF2-40B4-BE49-F238E27FC236}">
                    <a16:creationId xmlns:a16="http://schemas.microsoft.com/office/drawing/2014/main" id="{86074736-987C-4B52-BC9C-C4C206306B67}"/>
                  </a:ext>
                </a:extLst>
              </p:cNvPr>
              <p:cNvSpPr txBox="1">
                <a:spLocks noRot="1" noChangeAspect="1" noMove="1" noResize="1" noEditPoints="1" noAdjustHandles="1" noChangeArrowheads="1" noChangeShapeType="1" noTextEdit="1"/>
              </p:cNvSpPr>
              <p:nvPr/>
            </p:nvSpPr>
            <p:spPr>
              <a:xfrm>
                <a:off x="7693568" y="4872979"/>
                <a:ext cx="4251998" cy="741100"/>
              </a:xfrm>
              <a:prstGeom prst="rect">
                <a:avLst/>
              </a:prstGeom>
              <a:blipFill>
                <a:blip r:embed="rId9"/>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314480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6662A9-A2F7-4744-9AF2-5DEC816E2103}"/>
              </a:ext>
            </a:extLst>
          </p:cNvPr>
          <p:cNvSpPr txBox="1"/>
          <p:nvPr/>
        </p:nvSpPr>
        <p:spPr>
          <a:xfrm>
            <a:off x="265078" y="612844"/>
            <a:ext cx="11680488" cy="3046988"/>
          </a:xfrm>
          <a:prstGeom prst="rect">
            <a:avLst/>
          </a:prstGeom>
          <a:noFill/>
        </p:spPr>
        <p:txBody>
          <a:bodyPr wrap="square">
            <a:spAutoFit/>
          </a:bodyPr>
          <a:lstStyle/>
          <a:p>
            <a:pPr indent="719138" algn="just"/>
            <a:r>
              <a:rPr lang="ru-RU" sz="2400" dirty="0">
                <a:latin typeface="Courier New" panose="02070309020205020404" pitchFamily="49" charset="0"/>
                <a:cs typeface="Courier New" panose="02070309020205020404" pitchFamily="49" charset="0"/>
              </a:rPr>
              <a:t>На ящике с новогодним салютом написано: «Высота полёта снарядов – 40 метров». Ящик установлен на ровной горизонтальной площадке. На каком минимальном расстоянии от ящика должны стоять зрители для того, чтобы показ салюта прошёл безопасно (чтобы вылетевший под любым углом из ящика снаряд ни при каких условиях не мог попасть в зрителей)? Сопротивлением воздуха можно пренебречь. Снаряды после вылета из ящика движутся по инерции.</a:t>
            </a:r>
          </a:p>
        </p:txBody>
      </p:sp>
      <p:sp>
        <p:nvSpPr>
          <p:cNvPr id="4" name="Прямоугольник 3">
            <a:extLst>
              <a:ext uri="{FF2B5EF4-FFF2-40B4-BE49-F238E27FC236}">
                <a16:creationId xmlns:a16="http://schemas.microsoft.com/office/drawing/2014/main" id="{E80C4CBD-A33D-4627-B409-C298DF42D49F}"/>
              </a:ext>
            </a:extLst>
          </p:cNvPr>
          <p:cNvSpPr/>
          <p:nvPr/>
        </p:nvSpPr>
        <p:spPr>
          <a:xfrm>
            <a:off x="77821" y="622970"/>
            <a:ext cx="856034" cy="4085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latin typeface="Courier New" panose="02070309020205020404" pitchFamily="49" charset="0"/>
                <a:cs typeface="Courier New" panose="02070309020205020404" pitchFamily="49" charset="0"/>
              </a:rPr>
              <a:t>5</a:t>
            </a:r>
            <a:r>
              <a:rPr lang="en-US" sz="2400" b="1" dirty="0">
                <a:solidFill>
                  <a:schemeClr val="tx1"/>
                </a:solidFill>
                <a:latin typeface="Courier New" panose="02070309020205020404" pitchFamily="49" charset="0"/>
                <a:cs typeface="Courier New" panose="02070309020205020404" pitchFamily="49" charset="0"/>
              </a:rPr>
              <a:t>.</a:t>
            </a:r>
            <a:endParaRPr lang="ru-RU" sz="2400" b="1" dirty="0">
              <a:solidFill>
                <a:schemeClr val="tx1"/>
              </a:solidFill>
              <a:latin typeface="Courier New" panose="02070309020205020404" pitchFamily="49" charset="0"/>
              <a:cs typeface="Courier New" panose="02070309020205020404" pitchFamily="49" charset="0"/>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7F17821-D679-4203-8AAF-C2D0D5D5679C}"/>
                  </a:ext>
                </a:extLst>
              </p:cNvPr>
              <p:cNvSpPr txBox="1"/>
              <p:nvPr/>
            </p:nvSpPr>
            <p:spPr>
              <a:xfrm>
                <a:off x="2599716" y="3798651"/>
                <a:ext cx="1198341" cy="8116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𝐻</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𝑣</m:t>
                              </m:r>
                            </m:e>
                            <m:sub>
                              <m:r>
                                <a:rPr lang="en-US" sz="2400" b="0" i="1" smtClean="0">
                                  <a:latin typeface="Cambria Math" panose="02040503050406030204" pitchFamily="18" charset="0"/>
                                </a:rPr>
                                <m:t>0</m:t>
                              </m:r>
                            </m:sub>
                            <m:sup>
                              <m:r>
                                <a:rPr lang="en-US" sz="2400" b="0" i="1" smtClean="0">
                                  <a:latin typeface="Cambria Math" panose="02040503050406030204" pitchFamily="18" charset="0"/>
                                </a:rPr>
                                <m:t>2</m:t>
                              </m:r>
                            </m:sup>
                          </m:sSubSup>
                        </m:num>
                        <m:den>
                          <m:r>
                            <a:rPr lang="en-US" sz="2400" b="0" i="1" smtClean="0">
                              <a:latin typeface="Cambria Math" panose="02040503050406030204" pitchFamily="18" charset="0"/>
                            </a:rPr>
                            <m:t>2</m:t>
                          </m:r>
                          <m:r>
                            <a:rPr lang="en-US" sz="2400" b="0" i="1" smtClean="0">
                              <a:latin typeface="Cambria Math" panose="02040503050406030204" pitchFamily="18" charset="0"/>
                            </a:rPr>
                            <m:t>𝑔</m:t>
                          </m:r>
                        </m:den>
                      </m:f>
                      <m:r>
                        <a:rPr lang="en-US" sz="2400" b="0" i="1" smtClean="0">
                          <a:latin typeface="Cambria Math" panose="02040503050406030204" pitchFamily="18" charset="0"/>
                        </a:rPr>
                        <m:t>;</m:t>
                      </m:r>
                    </m:oMath>
                  </m:oMathPara>
                </a14:m>
                <a:endParaRPr lang="ru-RU" sz="2400" dirty="0"/>
              </a:p>
            </p:txBody>
          </p:sp>
        </mc:Choice>
        <mc:Fallback xmlns="">
          <p:sp>
            <p:nvSpPr>
              <p:cNvPr id="20" name="TextBox 19">
                <a:extLst>
                  <a:ext uri="{FF2B5EF4-FFF2-40B4-BE49-F238E27FC236}">
                    <a16:creationId xmlns:a16="http://schemas.microsoft.com/office/drawing/2014/main" id="{07F17821-D679-4203-8AAF-C2D0D5D5679C}"/>
                  </a:ext>
                </a:extLst>
              </p:cNvPr>
              <p:cNvSpPr txBox="1">
                <a:spLocks noRot="1" noChangeAspect="1" noMove="1" noResize="1" noEditPoints="1" noAdjustHandles="1" noChangeArrowheads="1" noChangeShapeType="1" noTextEdit="1"/>
              </p:cNvSpPr>
              <p:nvPr/>
            </p:nvSpPr>
            <p:spPr>
              <a:xfrm>
                <a:off x="2599716" y="3798651"/>
                <a:ext cx="1198341" cy="811697"/>
              </a:xfrm>
              <a:prstGeom prst="rect">
                <a:avLst/>
              </a:prstGeom>
              <a:blipFill>
                <a:blip r:embed="rId2"/>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78E00B7-9E2E-4FC8-9970-A19E38160FBB}"/>
                  </a:ext>
                </a:extLst>
              </p:cNvPr>
              <p:cNvSpPr txBox="1"/>
              <p:nvPr/>
            </p:nvSpPr>
            <p:spPr>
              <a:xfrm>
                <a:off x="4294761" y="3980880"/>
                <a:ext cx="1676677" cy="4472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240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m:t>
                      </m:r>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2</m:t>
                          </m:r>
                          <m:r>
                            <a:rPr lang="en-US" sz="2400" b="0" i="1" smtClean="0">
                              <a:latin typeface="Cambria Math" panose="02040503050406030204" pitchFamily="18" charset="0"/>
                            </a:rPr>
                            <m:t>𝑔𝐻</m:t>
                          </m:r>
                        </m:e>
                      </m:rad>
                      <m:r>
                        <a:rPr lang="en-US" sz="2400" b="0" i="1" smtClean="0">
                          <a:latin typeface="Cambria Math" panose="02040503050406030204" pitchFamily="18" charset="0"/>
                        </a:rPr>
                        <m:t>;</m:t>
                      </m:r>
                    </m:oMath>
                  </m:oMathPara>
                </a14:m>
                <a:endParaRPr lang="ru-RU" sz="2400" dirty="0"/>
              </a:p>
            </p:txBody>
          </p:sp>
        </mc:Choice>
        <mc:Fallback xmlns="">
          <p:sp>
            <p:nvSpPr>
              <p:cNvPr id="21" name="TextBox 20">
                <a:extLst>
                  <a:ext uri="{FF2B5EF4-FFF2-40B4-BE49-F238E27FC236}">
                    <a16:creationId xmlns:a16="http://schemas.microsoft.com/office/drawing/2014/main" id="{E78E00B7-9E2E-4FC8-9970-A19E38160FBB}"/>
                  </a:ext>
                </a:extLst>
              </p:cNvPr>
              <p:cNvSpPr txBox="1">
                <a:spLocks noRot="1" noChangeAspect="1" noMove="1" noResize="1" noEditPoints="1" noAdjustHandles="1" noChangeArrowheads="1" noChangeShapeType="1" noTextEdit="1"/>
              </p:cNvSpPr>
              <p:nvPr/>
            </p:nvSpPr>
            <p:spPr>
              <a:xfrm>
                <a:off x="4294761" y="3980880"/>
                <a:ext cx="1676677" cy="447238"/>
              </a:xfrm>
              <a:prstGeom prst="rect">
                <a:avLst/>
              </a:prstGeom>
              <a:blipFill>
                <a:blip r:embed="rId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2CE59A7-B476-4B0C-A803-DA1C81537266}"/>
                  </a:ext>
                </a:extLst>
              </p:cNvPr>
              <p:cNvSpPr txBox="1"/>
              <p:nvPr/>
            </p:nvSpPr>
            <p:spPr>
              <a:xfrm>
                <a:off x="1840958" y="5028672"/>
                <a:ext cx="7341753" cy="8572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𝐿</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𝑡</m:t>
                      </m:r>
                      <m:r>
                        <a:rPr lang="en-US" sz="2400" b="0" i="1" smtClean="0">
                          <a:latin typeface="Cambria Math" panose="02040503050406030204" pitchFamily="18" charset="0"/>
                        </a:rPr>
                        <m:t>=</m:t>
                      </m:r>
                      <m:rad>
                        <m:radPr>
                          <m:degHide m:val="on"/>
                          <m:ctrlPr>
                            <a:rPr lang="en-US" sz="2400" i="1">
                              <a:latin typeface="Cambria Math" panose="02040503050406030204" pitchFamily="18" charset="0"/>
                            </a:rPr>
                          </m:ctrlPr>
                        </m:radPr>
                        <m:deg/>
                        <m:e>
                          <m:r>
                            <a:rPr lang="en-US" sz="2400" i="1">
                              <a:latin typeface="Cambria Math" panose="02040503050406030204" pitchFamily="18" charset="0"/>
                            </a:rPr>
                            <m:t>2</m:t>
                          </m:r>
                          <m:r>
                            <a:rPr lang="en-US" sz="2400" i="1">
                              <a:latin typeface="Cambria Math" panose="02040503050406030204" pitchFamily="18" charset="0"/>
                            </a:rPr>
                            <m:t>𝑔𝐻</m:t>
                          </m:r>
                        </m:e>
                      </m:rad>
                      <m:r>
                        <a:rPr lang="en-US" sz="2400" i="1" smtClean="0">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rPr>
                          </m:ctrlPr>
                        </m:fPr>
                        <m:num>
                          <m:rad>
                            <m:radPr>
                              <m:degHide m:val="on"/>
                              <m:ctrlPr>
                                <a:rPr lang="en-US" sz="2400" i="1">
                                  <a:latin typeface="Cambria Math" panose="02040503050406030204" pitchFamily="18" charset="0"/>
                                </a:rPr>
                              </m:ctrlPr>
                            </m:radPr>
                            <m:deg/>
                            <m:e>
                              <m:r>
                                <a:rPr lang="en-US" sz="2400" i="1">
                                  <a:latin typeface="Cambria Math" panose="02040503050406030204" pitchFamily="18" charset="0"/>
                                </a:rPr>
                                <m:t>2</m:t>
                              </m:r>
                              <m:r>
                                <a:rPr lang="en-US" sz="2400" i="1">
                                  <a:latin typeface="Cambria Math" panose="02040503050406030204" pitchFamily="18" charset="0"/>
                                </a:rPr>
                                <m:t>𝑔𝐻</m:t>
                              </m:r>
                            </m:e>
                          </m:rad>
                        </m:num>
                        <m:den>
                          <m:r>
                            <a:rPr lang="en-US" sz="2400" i="1">
                              <a:latin typeface="Cambria Math" panose="02040503050406030204" pitchFamily="18" charset="0"/>
                            </a:rPr>
                            <m:t>𝑔</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2</m:t>
                          </m:r>
                          <m:r>
                            <a:rPr lang="en-US" sz="2400" b="0" i="1" smtClean="0">
                              <a:latin typeface="Cambria Math" panose="02040503050406030204" pitchFamily="18" charset="0"/>
                            </a:rPr>
                            <m:t>𝑔𝐻</m:t>
                          </m:r>
                        </m:num>
                        <m:den>
                          <m:r>
                            <a:rPr lang="en-US" sz="2400" b="0" i="1" smtClean="0">
                              <a:latin typeface="Cambria Math" panose="02040503050406030204" pitchFamily="18" charset="0"/>
                            </a:rPr>
                            <m:t>𝑔</m:t>
                          </m:r>
                        </m:den>
                      </m:f>
                      <m:r>
                        <a:rPr lang="en-US" sz="2400" b="0" i="1" smtClean="0">
                          <a:latin typeface="Cambria Math" panose="02040503050406030204" pitchFamily="18" charset="0"/>
                        </a:rPr>
                        <m:t>=2</m:t>
                      </m:r>
                      <m:r>
                        <a:rPr lang="en-US" sz="2400" b="0" i="1" smtClean="0">
                          <a:latin typeface="Cambria Math" panose="02040503050406030204" pitchFamily="18" charset="0"/>
                        </a:rPr>
                        <m:t>𝐻</m:t>
                      </m:r>
                      <m:r>
                        <a:rPr lang="en-US" sz="2400" b="0" i="1" smtClean="0">
                          <a:latin typeface="Cambria Math" panose="02040503050406030204" pitchFamily="18" charset="0"/>
                        </a:rPr>
                        <m:t>=2∙40=80 м.</m:t>
                      </m:r>
                    </m:oMath>
                  </m:oMathPara>
                </a14:m>
                <a:endParaRPr lang="ru-RU" sz="2400" dirty="0"/>
              </a:p>
            </p:txBody>
          </p:sp>
        </mc:Choice>
        <mc:Fallback xmlns="">
          <p:sp>
            <p:nvSpPr>
              <p:cNvPr id="22" name="TextBox 21">
                <a:extLst>
                  <a:ext uri="{FF2B5EF4-FFF2-40B4-BE49-F238E27FC236}">
                    <a16:creationId xmlns:a16="http://schemas.microsoft.com/office/drawing/2014/main" id="{C2CE59A7-B476-4B0C-A803-DA1C81537266}"/>
                  </a:ext>
                </a:extLst>
              </p:cNvPr>
              <p:cNvSpPr txBox="1">
                <a:spLocks noRot="1" noChangeAspect="1" noMove="1" noResize="1" noEditPoints="1" noAdjustHandles="1" noChangeArrowheads="1" noChangeShapeType="1" noTextEdit="1"/>
              </p:cNvSpPr>
              <p:nvPr/>
            </p:nvSpPr>
            <p:spPr>
              <a:xfrm>
                <a:off x="1840958" y="5028672"/>
                <a:ext cx="7341753" cy="857286"/>
              </a:xfrm>
              <a:prstGeom prst="rect">
                <a:avLst/>
              </a:prstGeom>
              <a:blipFill>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D65FEB24-4C21-4750-AAB6-02E7EEA0472C}"/>
                  </a:ext>
                </a:extLst>
              </p:cNvPr>
              <p:cNvSpPr txBox="1"/>
              <p:nvPr/>
            </p:nvSpPr>
            <p:spPr>
              <a:xfrm>
                <a:off x="6430958" y="3734467"/>
                <a:ext cx="2257477" cy="8572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𝑡</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0</m:t>
                              </m:r>
                            </m:sub>
                          </m:sSub>
                        </m:num>
                        <m:den>
                          <m:r>
                            <a:rPr lang="en-US" sz="2400" b="0" i="1" smtClean="0">
                              <a:latin typeface="Cambria Math" panose="02040503050406030204" pitchFamily="18" charset="0"/>
                            </a:rPr>
                            <m:t>𝑔</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2</m:t>
                              </m:r>
                              <m:r>
                                <a:rPr lang="en-US" sz="2400" b="0" i="1" smtClean="0">
                                  <a:latin typeface="Cambria Math" panose="02040503050406030204" pitchFamily="18" charset="0"/>
                                </a:rPr>
                                <m:t>𝑔𝐻</m:t>
                              </m:r>
                            </m:e>
                          </m:rad>
                        </m:num>
                        <m:den>
                          <m:r>
                            <a:rPr lang="en-US" sz="2400" b="0" i="1" smtClean="0">
                              <a:latin typeface="Cambria Math" panose="02040503050406030204" pitchFamily="18" charset="0"/>
                            </a:rPr>
                            <m:t>𝑔</m:t>
                          </m:r>
                        </m:den>
                      </m:f>
                      <m:r>
                        <a:rPr lang="en-US" sz="2400" b="0" i="1" smtClean="0">
                          <a:latin typeface="Cambria Math" panose="02040503050406030204" pitchFamily="18" charset="0"/>
                        </a:rPr>
                        <m:t>;</m:t>
                      </m:r>
                    </m:oMath>
                  </m:oMathPara>
                </a14:m>
                <a:endParaRPr lang="ru-RU" sz="2400" dirty="0"/>
              </a:p>
            </p:txBody>
          </p:sp>
        </mc:Choice>
        <mc:Fallback xmlns="">
          <p:sp>
            <p:nvSpPr>
              <p:cNvPr id="23" name="TextBox 22">
                <a:extLst>
                  <a:ext uri="{FF2B5EF4-FFF2-40B4-BE49-F238E27FC236}">
                    <a16:creationId xmlns:a16="http://schemas.microsoft.com/office/drawing/2014/main" id="{D65FEB24-4C21-4750-AAB6-02E7EEA0472C}"/>
                  </a:ext>
                </a:extLst>
              </p:cNvPr>
              <p:cNvSpPr txBox="1">
                <a:spLocks noRot="1" noChangeAspect="1" noMove="1" noResize="1" noEditPoints="1" noAdjustHandles="1" noChangeArrowheads="1" noChangeShapeType="1" noTextEdit="1"/>
              </p:cNvSpPr>
              <p:nvPr/>
            </p:nvSpPr>
            <p:spPr>
              <a:xfrm>
                <a:off x="6430958" y="3734467"/>
                <a:ext cx="2257477" cy="857286"/>
              </a:xfrm>
              <a:prstGeom prst="rect">
                <a:avLst/>
              </a:prstGeom>
              <a:blipFill>
                <a:blip r:embed="rId5"/>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176141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60F661-5554-4C06-B643-D6881ABECC1C}"/>
              </a:ext>
            </a:extLst>
          </p:cNvPr>
          <p:cNvSpPr txBox="1"/>
          <p:nvPr/>
        </p:nvSpPr>
        <p:spPr>
          <a:xfrm>
            <a:off x="174172" y="500092"/>
            <a:ext cx="11869782" cy="2308324"/>
          </a:xfrm>
          <a:prstGeom prst="rect">
            <a:avLst/>
          </a:prstGeom>
          <a:noFill/>
        </p:spPr>
        <p:txBody>
          <a:bodyPr wrap="square">
            <a:spAutoFit/>
          </a:bodyPr>
          <a:lstStyle/>
          <a:p>
            <a:pPr marR="0" indent="714375" algn="just" rtl="0"/>
            <a:r>
              <a:rPr lang="ru-RU" sz="2400" b="0" i="0" u="none" strike="noStrike" dirty="0">
                <a:solidFill>
                  <a:srgbClr val="000000"/>
                </a:solidFill>
                <a:latin typeface="Courier New" panose="02070309020205020404" pitchFamily="49" charset="0"/>
              </a:rPr>
              <a:t>Пружинное ружье наклонено под углом </a:t>
            </a:r>
            <a:r>
              <a:rPr lang="el-GR" sz="2400" b="1" i="0" u="none" strike="noStrike" dirty="0">
                <a:solidFill>
                  <a:srgbClr val="000000"/>
                </a:solidFill>
                <a:latin typeface="Courier New" panose="02070309020205020404" pitchFamily="49" charset="0"/>
              </a:rPr>
              <a:t>α</a:t>
            </a:r>
            <a:r>
              <a:rPr lang="ru-RU" sz="2400" b="1" i="0" u="none" strike="noStrike" dirty="0">
                <a:solidFill>
                  <a:srgbClr val="000000"/>
                </a:solidFill>
                <a:latin typeface="Courier New" panose="02070309020205020404" pitchFamily="49" charset="0"/>
              </a:rPr>
              <a:t> = 30° </a:t>
            </a:r>
            <a:r>
              <a:rPr lang="ru-RU" sz="2400" b="0" i="0" u="none" strike="noStrike" dirty="0">
                <a:solidFill>
                  <a:srgbClr val="000000"/>
                </a:solidFill>
                <a:latin typeface="Courier New" panose="02070309020205020404" pitchFamily="49" charset="0"/>
              </a:rPr>
              <a:t>к горизонту. Энергия сжатой пружины равна </a:t>
            </a:r>
            <a:r>
              <a:rPr lang="ru-RU" sz="2400" b="1" i="0" u="none" strike="noStrike" dirty="0">
                <a:solidFill>
                  <a:srgbClr val="000000"/>
                </a:solidFill>
                <a:latin typeface="Courier New" panose="02070309020205020404" pitchFamily="49" charset="0"/>
              </a:rPr>
              <a:t>0,5 Дж</a:t>
            </a:r>
            <a:r>
              <a:rPr lang="ru-RU" sz="2400" b="0" i="0" u="none" strike="noStrike" dirty="0">
                <a:solidFill>
                  <a:srgbClr val="000000"/>
                </a:solidFill>
                <a:latin typeface="Courier New" panose="02070309020205020404" pitchFamily="49" charset="0"/>
              </a:rPr>
              <a:t>. При выстреле шарик массой </a:t>
            </a:r>
            <a:r>
              <a:rPr lang="en-US" sz="2400" b="1" i="0" u="none" strike="noStrike" dirty="0">
                <a:solidFill>
                  <a:srgbClr val="000000"/>
                </a:solidFill>
                <a:latin typeface="Courier New" panose="02070309020205020404" pitchFamily="49" charset="0"/>
              </a:rPr>
              <a:t>m</a:t>
            </a:r>
            <a:r>
              <a:rPr lang="ru-RU" sz="2400" b="1" i="0" u="none" strike="noStrike" dirty="0">
                <a:solidFill>
                  <a:srgbClr val="000000"/>
                </a:solidFill>
                <a:latin typeface="Courier New" panose="02070309020205020404" pitchFamily="49" charset="0"/>
              </a:rPr>
              <a:t> = 40 г </a:t>
            </a:r>
            <a:r>
              <a:rPr lang="ru-RU" sz="2400" b="0" i="0" u="none" strike="noStrike" dirty="0">
                <a:solidFill>
                  <a:srgbClr val="000000"/>
                </a:solidFill>
                <a:latin typeface="Courier New" panose="02070309020205020404" pitchFamily="49" charset="0"/>
              </a:rPr>
              <a:t>проходит по стволу ружья расстояние </a:t>
            </a:r>
            <a:r>
              <a:rPr lang="en-US" sz="2400" b="1" i="0" u="none" strike="noStrike" dirty="0">
                <a:solidFill>
                  <a:srgbClr val="000000"/>
                </a:solidFill>
                <a:latin typeface="Courier New" panose="02070309020205020404" pitchFamily="49" charset="0"/>
              </a:rPr>
              <a:t>b </a:t>
            </a:r>
            <a:r>
              <a:rPr lang="ru-RU" sz="2400" b="1" i="0" u="none" strike="noStrike" dirty="0">
                <a:solidFill>
                  <a:srgbClr val="000000"/>
                </a:solidFill>
                <a:latin typeface="Courier New" panose="02070309020205020404" pitchFamily="49" charset="0"/>
              </a:rPr>
              <a:t>= 0,4 м</a:t>
            </a:r>
            <a:r>
              <a:rPr lang="ru-RU" sz="2400" b="0" i="0" u="none" strike="noStrike" dirty="0">
                <a:solidFill>
                  <a:srgbClr val="000000"/>
                </a:solidFill>
                <a:latin typeface="Courier New" panose="02070309020205020404" pitchFamily="49" charset="0"/>
              </a:rPr>
              <a:t>, вылетает и падает на расстоянии </a:t>
            </a:r>
            <a:r>
              <a:rPr lang="en-US" sz="2400" b="1" i="0" u="none" strike="noStrike" dirty="0">
                <a:solidFill>
                  <a:srgbClr val="000000"/>
                </a:solidFill>
                <a:latin typeface="Courier New" panose="02070309020205020404" pitchFamily="49" charset="0"/>
              </a:rPr>
              <a:t>L</a:t>
            </a:r>
            <a:r>
              <a:rPr lang="en-US" sz="2400" b="0" i="0" u="none" strike="noStrike" dirty="0">
                <a:solidFill>
                  <a:srgbClr val="000000"/>
                </a:solidFill>
                <a:latin typeface="Courier New" panose="02070309020205020404" pitchFamily="49" charset="0"/>
              </a:rPr>
              <a:t> </a:t>
            </a:r>
            <a:r>
              <a:rPr lang="ru-RU" sz="2400" b="0" i="0" u="none" strike="noStrike" dirty="0">
                <a:solidFill>
                  <a:srgbClr val="000000"/>
                </a:solidFill>
                <a:latin typeface="Courier New" panose="02070309020205020404" pitchFamily="49" charset="0"/>
              </a:rPr>
              <a:t>от дула ружья в точке, находящейся с ним на одной высоте (см. рис.). Найдите расстояние </a:t>
            </a:r>
            <a:r>
              <a:rPr lang="en-US" sz="2400" b="1" i="0" u="none" strike="noStrike" dirty="0">
                <a:solidFill>
                  <a:srgbClr val="000000"/>
                </a:solidFill>
                <a:latin typeface="Courier New" panose="02070309020205020404" pitchFamily="49" charset="0"/>
              </a:rPr>
              <a:t>L</a:t>
            </a:r>
            <a:r>
              <a:rPr lang="en-US" sz="2400" b="0" i="0" u="none" strike="noStrike" dirty="0">
                <a:solidFill>
                  <a:srgbClr val="000000"/>
                </a:solidFill>
                <a:latin typeface="Courier New" panose="02070309020205020404" pitchFamily="49" charset="0"/>
              </a:rPr>
              <a:t>. </a:t>
            </a:r>
            <a:r>
              <a:rPr lang="ru-RU" sz="2400" b="0" i="0" u="none" strike="noStrike" dirty="0">
                <a:solidFill>
                  <a:srgbClr val="000000"/>
                </a:solidFill>
                <a:latin typeface="Courier New" panose="02070309020205020404" pitchFamily="49" charset="0"/>
              </a:rPr>
              <a:t>Трением в стволе и сопротивлением воздуха пренебречь.</a:t>
            </a:r>
          </a:p>
        </p:txBody>
      </p:sp>
      <p:pic>
        <p:nvPicPr>
          <p:cNvPr id="5" name="Рисунок 4">
            <a:extLst>
              <a:ext uri="{FF2B5EF4-FFF2-40B4-BE49-F238E27FC236}">
                <a16:creationId xmlns:a16="http://schemas.microsoft.com/office/drawing/2014/main" id="{BD34B237-F5BE-4C4E-BB85-039754351DE0}"/>
              </a:ext>
            </a:extLst>
          </p:cNvPr>
          <p:cNvPicPr>
            <a:picLocks noChangeAspect="1"/>
          </p:cNvPicPr>
          <p:nvPr/>
        </p:nvPicPr>
        <p:blipFill>
          <a:blip r:embed="rId2"/>
          <a:stretch>
            <a:fillRect/>
          </a:stretch>
        </p:blipFill>
        <p:spPr>
          <a:xfrm>
            <a:off x="2188573" y="3292792"/>
            <a:ext cx="7658100" cy="2466975"/>
          </a:xfrm>
          <a:prstGeom prst="rect">
            <a:avLst/>
          </a:prstGeom>
        </p:spPr>
      </p:pic>
      <p:sp>
        <p:nvSpPr>
          <p:cNvPr id="4" name="Прямоугольник 3">
            <a:extLst>
              <a:ext uri="{FF2B5EF4-FFF2-40B4-BE49-F238E27FC236}">
                <a16:creationId xmlns:a16="http://schemas.microsoft.com/office/drawing/2014/main" id="{EF7B3BED-701E-4700-8AA6-67666ED60FE1}"/>
              </a:ext>
            </a:extLst>
          </p:cNvPr>
          <p:cNvSpPr/>
          <p:nvPr/>
        </p:nvSpPr>
        <p:spPr>
          <a:xfrm>
            <a:off x="148046" y="500092"/>
            <a:ext cx="775619" cy="4085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ourier New" panose="02070309020205020404" pitchFamily="49" charset="0"/>
                <a:cs typeface="Courier New" panose="02070309020205020404" pitchFamily="49" charset="0"/>
              </a:rPr>
              <a:t>6.</a:t>
            </a:r>
            <a:endParaRPr lang="ru-RU" sz="2400" b="1" dirty="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31781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8CACC7-7780-4EFA-8B17-722D5D1332D5}"/>
              </a:ext>
            </a:extLst>
          </p:cNvPr>
          <p:cNvSpPr txBox="1"/>
          <p:nvPr/>
        </p:nvSpPr>
        <p:spPr>
          <a:xfrm>
            <a:off x="174172" y="544188"/>
            <a:ext cx="6096000" cy="2308324"/>
          </a:xfrm>
          <a:prstGeom prst="rect">
            <a:avLst/>
          </a:prstGeom>
          <a:noFill/>
        </p:spPr>
        <p:txBody>
          <a:bodyPr wrap="square">
            <a:spAutoFit/>
          </a:bodyPr>
          <a:lstStyle/>
          <a:p>
            <a:r>
              <a:rPr kumimoji="0" lang="ru-RU" sz="24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rPr>
              <a:t>ДАНО:                   РЕШЕНИЕ:</a:t>
            </a:r>
          </a:p>
          <a:p>
            <a:r>
              <a:rPr lang="en-US" sz="2400" b="1" i="0" u="none" strike="noStrike" dirty="0">
                <a:solidFill>
                  <a:srgbClr val="000000"/>
                </a:solidFill>
                <a:latin typeface="Courier New" panose="02070309020205020404" pitchFamily="49" charset="0"/>
              </a:rPr>
              <a:t>E</a:t>
            </a:r>
            <a:r>
              <a:rPr lang="en-US" sz="2400" b="1" i="0" u="none" strike="noStrike" baseline="-25000" dirty="0">
                <a:solidFill>
                  <a:srgbClr val="000000"/>
                </a:solidFill>
                <a:latin typeface="Courier New" panose="02070309020205020404" pitchFamily="49" charset="0"/>
              </a:rPr>
              <a:t>0</a:t>
            </a:r>
            <a:r>
              <a:rPr lang="en-US" sz="2400" b="1" i="0" u="none" strike="noStrike" dirty="0">
                <a:solidFill>
                  <a:srgbClr val="000000"/>
                </a:solidFill>
                <a:latin typeface="Courier New" panose="02070309020205020404" pitchFamily="49" charset="0"/>
              </a:rPr>
              <a:t>= 0,5 </a:t>
            </a:r>
            <a:r>
              <a:rPr lang="ru-RU" sz="2400" b="1" i="0" u="none" strike="noStrike" dirty="0">
                <a:solidFill>
                  <a:srgbClr val="000000"/>
                </a:solidFill>
                <a:latin typeface="Courier New" panose="02070309020205020404" pitchFamily="49" charset="0"/>
              </a:rPr>
              <a:t>Дж</a:t>
            </a:r>
            <a:endParaRPr lang="en-US" sz="2400" b="1" i="0" u="none" strike="noStrike" dirty="0">
              <a:solidFill>
                <a:srgbClr val="000000"/>
              </a:solidFill>
              <a:latin typeface="Courier New" panose="02070309020205020404" pitchFamily="49" charset="0"/>
            </a:endParaRPr>
          </a:p>
          <a:p>
            <a:r>
              <a:rPr lang="el-GR" sz="2400" b="1" i="0" u="none" strike="noStrike" dirty="0">
                <a:solidFill>
                  <a:srgbClr val="000000"/>
                </a:solidFill>
                <a:latin typeface="Courier New" panose="02070309020205020404" pitchFamily="49" charset="0"/>
              </a:rPr>
              <a:t>α</a:t>
            </a:r>
            <a:r>
              <a:rPr lang="ru-RU" sz="2400" b="1" i="0" u="none" strike="noStrike" dirty="0">
                <a:solidFill>
                  <a:srgbClr val="000000"/>
                </a:solidFill>
                <a:latin typeface="Courier New" panose="02070309020205020404" pitchFamily="49" charset="0"/>
              </a:rPr>
              <a:t> = 30° </a:t>
            </a:r>
            <a:endParaRPr lang="en-US" sz="2400" b="1" i="0" u="none" strike="noStrike" dirty="0">
              <a:solidFill>
                <a:srgbClr val="000000"/>
              </a:solidFill>
              <a:latin typeface="Courier New" panose="02070309020205020404" pitchFamily="49" charset="0"/>
            </a:endParaRPr>
          </a:p>
          <a:p>
            <a:r>
              <a:rPr lang="en-US" sz="2400" b="1" i="0" u="none" strike="noStrike" dirty="0">
                <a:solidFill>
                  <a:srgbClr val="000000"/>
                </a:solidFill>
                <a:latin typeface="Courier New" panose="02070309020205020404" pitchFamily="49" charset="0"/>
              </a:rPr>
              <a:t>m</a:t>
            </a:r>
            <a:r>
              <a:rPr lang="ru-RU" sz="2400" b="1" i="0" u="none" strike="noStrike" dirty="0">
                <a:solidFill>
                  <a:srgbClr val="000000"/>
                </a:solidFill>
                <a:latin typeface="Courier New" panose="02070309020205020404" pitchFamily="49" charset="0"/>
              </a:rPr>
              <a:t> = </a:t>
            </a:r>
            <a:r>
              <a:rPr lang="en-US" sz="2400" b="1" i="0" u="none" strike="noStrike" dirty="0">
                <a:solidFill>
                  <a:srgbClr val="000000"/>
                </a:solidFill>
                <a:latin typeface="Courier New" panose="02070309020205020404" pitchFamily="49" charset="0"/>
              </a:rPr>
              <a:t>0,0</a:t>
            </a:r>
            <a:r>
              <a:rPr lang="ru-RU" sz="2400" b="1" i="0" u="none" strike="noStrike" dirty="0">
                <a:solidFill>
                  <a:srgbClr val="000000"/>
                </a:solidFill>
                <a:latin typeface="Courier New" panose="02070309020205020404" pitchFamily="49" charset="0"/>
              </a:rPr>
              <a:t>40 кг</a:t>
            </a:r>
          </a:p>
          <a:p>
            <a:r>
              <a:rPr lang="en-US" sz="2400" b="1" i="0" u="none" strike="noStrike" dirty="0">
                <a:solidFill>
                  <a:srgbClr val="000000"/>
                </a:solidFill>
                <a:latin typeface="Courier New" panose="02070309020205020404" pitchFamily="49" charset="0"/>
              </a:rPr>
              <a:t>b </a:t>
            </a:r>
            <a:r>
              <a:rPr lang="ru-RU" sz="2400" b="1" i="0" u="none" strike="noStrike" dirty="0">
                <a:solidFill>
                  <a:srgbClr val="000000"/>
                </a:solidFill>
                <a:latin typeface="Courier New" panose="02070309020205020404" pitchFamily="49" charset="0"/>
              </a:rPr>
              <a:t>= 0,4 м </a:t>
            </a:r>
            <a:endParaRPr lang="en-US" sz="2400" b="1" i="0" u="none" strike="noStrike" dirty="0">
              <a:solidFill>
                <a:srgbClr val="000000"/>
              </a:solidFill>
              <a:latin typeface="Courier New" panose="02070309020205020404" pitchFamily="49" charset="0"/>
            </a:endParaRPr>
          </a:p>
          <a:p>
            <a:r>
              <a:rPr lang="en-US" sz="2400" b="1" i="0" u="none" strike="noStrike" dirty="0">
                <a:solidFill>
                  <a:schemeClr val="accent2">
                    <a:lumMod val="50000"/>
                  </a:schemeClr>
                </a:solidFill>
                <a:latin typeface="Courier New" panose="02070309020205020404" pitchFamily="49" charset="0"/>
              </a:rPr>
              <a:t>L</a:t>
            </a:r>
            <a:r>
              <a:rPr lang="ru-RU" sz="2400" b="1" i="0" u="none" strike="noStrike" dirty="0">
                <a:solidFill>
                  <a:schemeClr val="accent2">
                    <a:lumMod val="50000"/>
                  </a:schemeClr>
                </a:solidFill>
                <a:latin typeface="Courier New" panose="02070309020205020404" pitchFamily="49" charset="0"/>
              </a:rPr>
              <a:t> </a:t>
            </a:r>
            <a:r>
              <a:rPr lang="en-US" sz="2400" i="0" u="none" strike="noStrike" dirty="0">
                <a:solidFill>
                  <a:schemeClr val="accent2">
                    <a:lumMod val="50000"/>
                  </a:schemeClr>
                </a:solidFill>
                <a:latin typeface="Courier New" panose="02070309020205020404" pitchFamily="49" charset="0"/>
              </a:rPr>
              <a:t>- ?</a:t>
            </a:r>
            <a:endParaRPr lang="ru-RU" sz="2400" dirty="0">
              <a:solidFill>
                <a:schemeClr val="accent2">
                  <a:lumMod val="50000"/>
                </a:schemeClr>
              </a:solidFill>
              <a:latin typeface="Courier New" panose="02070309020205020404" pitchFamily="49" charset="0"/>
            </a:endParaRPr>
          </a:p>
        </p:txBody>
      </p:sp>
      <p:cxnSp>
        <p:nvCxnSpPr>
          <p:cNvPr id="3" name="Прямая соединительная линия 2">
            <a:extLst>
              <a:ext uri="{FF2B5EF4-FFF2-40B4-BE49-F238E27FC236}">
                <a16:creationId xmlns:a16="http://schemas.microsoft.com/office/drawing/2014/main" id="{A17AD543-E904-4726-9C07-BA98C50349AA}"/>
              </a:ext>
            </a:extLst>
          </p:cNvPr>
          <p:cNvCxnSpPr>
            <a:cxnSpLocks/>
          </p:cNvCxnSpPr>
          <p:nvPr/>
        </p:nvCxnSpPr>
        <p:spPr>
          <a:xfrm>
            <a:off x="2460178" y="660607"/>
            <a:ext cx="0" cy="2073884"/>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Прямая соединительная линия 3">
            <a:extLst>
              <a:ext uri="{FF2B5EF4-FFF2-40B4-BE49-F238E27FC236}">
                <a16:creationId xmlns:a16="http://schemas.microsoft.com/office/drawing/2014/main" id="{B28BFBCF-7561-4236-9BA3-D0A4DA9DDC09}"/>
              </a:ext>
            </a:extLst>
          </p:cNvPr>
          <p:cNvCxnSpPr>
            <a:cxnSpLocks/>
          </p:cNvCxnSpPr>
          <p:nvPr/>
        </p:nvCxnSpPr>
        <p:spPr>
          <a:xfrm flipH="1">
            <a:off x="174172" y="2429207"/>
            <a:ext cx="2325187"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Рисунок 7">
            <a:extLst>
              <a:ext uri="{FF2B5EF4-FFF2-40B4-BE49-F238E27FC236}">
                <a16:creationId xmlns:a16="http://schemas.microsoft.com/office/drawing/2014/main" id="{E3AE7A62-187C-4097-9EAC-8A9EAA039B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9464" y="1028563"/>
            <a:ext cx="7658100" cy="2466975"/>
          </a:xfrm>
          <a:prstGeom prst="rect">
            <a:avLst/>
          </a:prstGeom>
        </p:spPr>
      </p:pic>
      <p:cxnSp>
        <p:nvCxnSpPr>
          <p:cNvPr id="9" name="Прямая соединительная линия 8">
            <a:extLst>
              <a:ext uri="{FF2B5EF4-FFF2-40B4-BE49-F238E27FC236}">
                <a16:creationId xmlns:a16="http://schemas.microsoft.com/office/drawing/2014/main" id="{44643DA6-9AEC-4898-B3E5-A20165B54A9F}"/>
              </a:ext>
            </a:extLst>
          </p:cNvPr>
          <p:cNvCxnSpPr>
            <a:cxnSpLocks/>
          </p:cNvCxnSpPr>
          <p:nvPr/>
        </p:nvCxnSpPr>
        <p:spPr>
          <a:xfrm>
            <a:off x="3862624" y="2734491"/>
            <a:ext cx="2407548"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49BA0B5-EC0D-425E-8F9C-6B810125C97A}"/>
                  </a:ext>
                </a:extLst>
              </p:cNvPr>
              <p:cNvSpPr txBox="1"/>
              <p:nvPr/>
            </p:nvSpPr>
            <p:spPr>
              <a:xfrm>
                <a:off x="5523468" y="2122972"/>
                <a:ext cx="24570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h</m:t>
                      </m:r>
                    </m:oMath>
                  </m:oMathPara>
                </a14:m>
                <a:endParaRPr lang="ru-RU" sz="2400" dirty="0"/>
              </a:p>
            </p:txBody>
          </p:sp>
        </mc:Choice>
        <mc:Fallback xmlns="">
          <p:sp>
            <p:nvSpPr>
              <p:cNvPr id="11" name="TextBox 10">
                <a:extLst>
                  <a:ext uri="{FF2B5EF4-FFF2-40B4-BE49-F238E27FC236}">
                    <a16:creationId xmlns:a16="http://schemas.microsoft.com/office/drawing/2014/main" id="{749BA0B5-EC0D-425E-8F9C-6B810125C97A}"/>
                  </a:ext>
                </a:extLst>
              </p:cNvPr>
              <p:cNvSpPr txBox="1">
                <a:spLocks noRot="1" noChangeAspect="1" noMove="1" noResize="1" noEditPoints="1" noAdjustHandles="1" noChangeArrowheads="1" noChangeShapeType="1" noTextEdit="1"/>
              </p:cNvSpPr>
              <p:nvPr/>
            </p:nvSpPr>
            <p:spPr>
              <a:xfrm>
                <a:off x="5523468" y="2122972"/>
                <a:ext cx="245708" cy="369332"/>
              </a:xfrm>
              <a:prstGeom prst="rect">
                <a:avLst/>
              </a:prstGeom>
              <a:blipFill>
                <a:blip r:embed="rId3"/>
                <a:stretch>
                  <a:fillRect l="-30000" r="-30000" b="-6557"/>
                </a:stretch>
              </a:blipFill>
            </p:spPr>
            <p:txBody>
              <a:bodyPr/>
              <a:lstStyle/>
              <a:p>
                <a:r>
                  <a:rPr lang="ru-RU">
                    <a:noFill/>
                  </a:rPr>
                  <a:t> </a:t>
                </a:r>
              </a:p>
            </p:txBody>
          </p:sp>
        </mc:Fallback>
      </mc:AlternateContent>
      <p:cxnSp>
        <p:nvCxnSpPr>
          <p:cNvPr id="15" name="Прямая со стрелкой 14">
            <a:extLst>
              <a:ext uri="{FF2B5EF4-FFF2-40B4-BE49-F238E27FC236}">
                <a16:creationId xmlns:a16="http://schemas.microsoft.com/office/drawing/2014/main" id="{150722F0-4817-4F89-9444-189FBCC1A214}"/>
              </a:ext>
            </a:extLst>
          </p:cNvPr>
          <p:cNvCxnSpPr>
            <a:cxnSpLocks/>
          </p:cNvCxnSpPr>
          <p:nvPr/>
        </p:nvCxnSpPr>
        <p:spPr>
          <a:xfrm>
            <a:off x="5830137" y="1769493"/>
            <a:ext cx="0" cy="964998"/>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62D6203-31EF-4E58-A190-6E3AF51DFAF0}"/>
                  </a:ext>
                </a:extLst>
              </p:cNvPr>
              <p:cNvSpPr txBox="1"/>
              <p:nvPr/>
            </p:nvSpPr>
            <p:spPr>
              <a:xfrm>
                <a:off x="3453095" y="2365159"/>
                <a:ext cx="23884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1</m:t>
                      </m:r>
                    </m:oMath>
                  </m:oMathPara>
                </a14:m>
                <a:endParaRPr lang="ru-RU" sz="2400" dirty="0">
                  <a:solidFill>
                    <a:srgbClr val="FF0000"/>
                  </a:solidFill>
                </a:endParaRPr>
              </a:p>
            </p:txBody>
          </p:sp>
        </mc:Choice>
        <mc:Fallback xmlns="">
          <p:sp>
            <p:nvSpPr>
              <p:cNvPr id="17" name="TextBox 16">
                <a:extLst>
                  <a:ext uri="{FF2B5EF4-FFF2-40B4-BE49-F238E27FC236}">
                    <a16:creationId xmlns:a16="http://schemas.microsoft.com/office/drawing/2014/main" id="{162D6203-31EF-4E58-A190-6E3AF51DFAF0}"/>
                  </a:ext>
                </a:extLst>
              </p:cNvPr>
              <p:cNvSpPr txBox="1">
                <a:spLocks noRot="1" noChangeAspect="1" noMove="1" noResize="1" noEditPoints="1" noAdjustHandles="1" noChangeArrowheads="1" noChangeShapeType="1" noTextEdit="1"/>
              </p:cNvSpPr>
              <p:nvPr/>
            </p:nvSpPr>
            <p:spPr>
              <a:xfrm>
                <a:off x="3453095" y="2365159"/>
                <a:ext cx="238848" cy="369332"/>
              </a:xfrm>
              <a:prstGeom prst="rect">
                <a:avLst/>
              </a:prstGeom>
              <a:blipFill>
                <a:blip r:embed="rId4"/>
                <a:stretch>
                  <a:fillRect l="-27500" r="-30000" b="-4918"/>
                </a:stretch>
              </a:blipFill>
            </p:spPr>
            <p:txBody>
              <a:bodyPr/>
              <a:lstStyle/>
              <a:p>
                <a:r>
                  <a:rPr lang="ru-RU">
                    <a:noFill/>
                  </a:rPr>
                  <a:t> </a:t>
                </a:r>
              </a:p>
            </p:txBody>
          </p:sp>
        </mc:Fallback>
      </mc:AlternateContent>
      <p:cxnSp>
        <p:nvCxnSpPr>
          <p:cNvPr id="18" name="Прямая соединительная линия 17">
            <a:extLst>
              <a:ext uri="{FF2B5EF4-FFF2-40B4-BE49-F238E27FC236}">
                <a16:creationId xmlns:a16="http://schemas.microsoft.com/office/drawing/2014/main" id="{16E75A39-8FE8-4B6B-B87A-5C5376411A54}"/>
              </a:ext>
            </a:extLst>
          </p:cNvPr>
          <p:cNvCxnSpPr>
            <a:cxnSpLocks/>
          </p:cNvCxnSpPr>
          <p:nvPr/>
        </p:nvCxnSpPr>
        <p:spPr>
          <a:xfrm>
            <a:off x="1380681" y="3193601"/>
            <a:ext cx="1906552" cy="5789"/>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B4825B7-6E9E-455C-8202-E32DB40E334D}"/>
                  </a:ext>
                </a:extLst>
              </p:cNvPr>
              <p:cNvSpPr txBox="1"/>
              <p:nvPr/>
            </p:nvSpPr>
            <p:spPr>
              <a:xfrm>
                <a:off x="5591290" y="1157974"/>
                <a:ext cx="2388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FF0000"/>
                          </a:solidFill>
                          <a:latin typeface="Cambria Math" panose="02040503050406030204" pitchFamily="18" charset="0"/>
                        </a:rPr>
                        <m:t>2</m:t>
                      </m:r>
                    </m:oMath>
                  </m:oMathPara>
                </a14:m>
                <a:endParaRPr lang="ru-RU" sz="2400" dirty="0">
                  <a:solidFill>
                    <a:srgbClr val="FF0000"/>
                  </a:solidFill>
                </a:endParaRPr>
              </a:p>
            </p:txBody>
          </p:sp>
        </mc:Choice>
        <mc:Fallback xmlns="">
          <p:sp>
            <p:nvSpPr>
              <p:cNvPr id="19" name="TextBox 18">
                <a:extLst>
                  <a:ext uri="{FF2B5EF4-FFF2-40B4-BE49-F238E27FC236}">
                    <a16:creationId xmlns:a16="http://schemas.microsoft.com/office/drawing/2014/main" id="{BB4825B7-6E9E-455C-8202-E32DB40E334D}"/>
                  </a:ext>
                </a:extLst>
              </p:cNvPr>
              <p:cNvSpPr txBox="1">
                <a:spLocks noRot="1" noChangeAspect="1" noMove="1" noResize="1" noEditPoints="1" noAdjustHandles="1" noChangeArrowheads="1" noChangeShapeType="1" noTextEdit="1"/>
              </p:cNvSpPr>
              <p:nvPr/>
            </p:nvSpPr>
            <p:spPr>
              <a:xfrm>
                <a:off x="5591290" y="1157974"/>
                <a:ext cx="238847" cy="369332"/>
              </a:xfrm>
              <a:prstGeom prst="rect">
                <a:avLst/>
              </a:prstGeom>
              <a:blipFill>
                <a:blip r:embed="rId5"/>
                <a:stretch>
                  <a:fillRect l="-28205" r="-33333" b="-4918"/>
                </a:stretch>
              </a:blipFill>
            </p:spPr>
            <p:txBody>
              <a:bodyPr/>
              <a:lstStyle/>
              <a:p>
                <a:r>
                  <a:rPr lang="ru-RU">
                    <a:noFill/>
                  </a:rPr>
                  <a:t> </a:t>
                </a:r>
              </a:p>
            </p:txBody>
          </p:sp>
        </mc:Fallback>
      </mc:AlternateContent>
      <p:sp>
        <p:nvSpPr>
          <p:cNvPr id="20" name="Овал 19">
            <a:extLst>
              <a:ext uri="{FF2B5EF4-FFF2-40B4-BE49-F238E27FC236}">
                <a16:creationId xmlns:a16="http://schemas.microsoft.com/office/drawing/2014/main" id="{36BDE5E8-8849-4265-A5E0-5E3A3A463A33}"/>
              </a:ext>
            </a:extLst>
          </p:cNvPr>
          <p:cNvSpPr/>
          <p:nvPr/>
        </p:nvSpPr>
        <p:spPr>
          <a:xfrm>
            <a:off x="5485669" y="1621881"/>
            <a:ext cx="245708" cy="201516"/>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2" name="Прямая со стрелкой 21">
            <a:extLst>
              <a:ext uri="{FF2B5EF4-FFF2-40B4-BE49-F238E27FC236}">
                <a16:creationId xmlns:a16="http://schemas.microsoft.com/office/drawing/2014/main" id="{C9790875-FD14-41AB-9209-181DC9F3C984}"/>
              </a:ext>
            </a:extLst>
          </p:cNvPr>
          <p:cNvCxnSpPr>
            <a:cxnSpLocks/>
            <a:stCxn id="20" idx="7"/>
          </p:cNvCxnSpPr>
          <p:nvPr/>
        </p:nvCxnSpPr>
        <p:spPr>
          <a:xfrm flipV="1">
            <a:off x="5695394" y="1268101"/>
            <a:ext cx="666471" cy="3832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5D27B01E-FD86-4BDD-A7CC-02161CE4020A}"/>
                  </a:ext>
                </a:extLst>
              </p:cNvPr>
              <p:cNvSpPr txBox="1"/>
              <p:nvPr/>
            </p:nvSpPr>
            <p:spPr>
              <a:xfrm>
                <a:off x="6115672" y="898769"/>
                <a:ext cx="37523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ru-RU" sz="2400" i="1" smtClean="0">
                              <a:solidFill>
                                <a:srgbClr val="FF0000"/>
                              </a:solidFill>
                              <a:latin typeface="Cambria Math" panose="02040503050406030204" pitchFamily="18" charset="0"/>
                            </a:rPr>
                          </m:ctrlPr>
                        </m:accPr>
                        <m:e>
                          <m:sSub>
                            <m:sSubPr>
                              <m:ctrlPr>
                                <a:rPr lang="ru-RU"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𝑣</m:t>
                              </m:r>
                            </m:e>
                            <m:sub>
                              <m:r>
                                <a:rPr lang="en-US" sz="2400" b="0" i="1" smtClean="0">
                                  <a:solidFill>
                                    <a:srgbClr val="FF0000"/>
                                  </a:solidFill>
                                  <a:latin typeface="Cambria Math" panose="02040503050406030204" pitchFamily="18" charset="0"/>
                                </a:rPr>
                                <m:t>0</m:t>
                              </m:r>
                            </m:sub>
                          </m:sSub>
                        </m:e>
                      </m:acc>
                    </m:oMath>
                  </m:oMathPara>
                </a14:m>
                <a:endParaRPr lang="ru-RU" sz="2400" dirty="0">
                  <a:solidFill>
                    <a:srgbClr val="FF0000"/>
                  </a:solidFill>
                </a:endParaRPr>
              </a:p>
            </p:txBody>
          </p:sp>
        </mc:Choice>
        <mc:Fallback xmlns="">
          <p:sp>
            <p:nvSpPr>
              <p:cNvPr id="24" name="TextBox 23">
                <a:extLst>
                  <a:ext uri="{FF2B5EF4-FFF2-40B4-BE49-F238E27FC236}">
                    <a16:creationId xmlns:a16="http://schemas.microsoft.com/office/drawing/2014/main" id="{5D27B01E-FD86-4BDD-A7CC-02161CE4020A}"/>
                  </a:ext>
                </a:extLst>
              </p:cNvPr>
              <p:cNvSpPr txBox="1">
                <a:spLocks noRot="1" noChangeAspect="1" noMove="1" noResize="1" noEditPoints="1" noAdjustHandles="1" noChangeArrowheads="1" noChangeShapeType="1" noTextEdit="1"/>
              </p:cNvSpPr>
              <p:nvPr/>
            </p:nvSpPr>
            <p:spPr>
              <a:xfrm>
                <a:off x="6115672" y="898769"/>
                <a:ext cx="375231" cy="369332"/>
              </a:xfrm>
              <a:prstGeom prst="rect">
                <a:avLst/>
              </a:prstGeom>
              <a:blipFill>
                <a:blip r:embed="rId6"/>
                <a:stretch>
                  <a:fillRect l="-11290" r="-6452" b="-13115"/>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599D45C2-64DC-4960-B57D-2501CA01E764}"/>
                  </a:ext>
                </a:extLst>
              </p:cNvPr>
              <p:cNvSpPr txBox="1"/>
              <p:nvPr/>
            </p:nvSpPr>
            <p:spPr>
              <a:xfrm>
                <a:off x="404269" y="3540479"/>
                <a:ext cx="2499787" cy="7444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2400" i="1" smtClean="0">
                              <a:latin typeface="Cambria Math" panose="02040503050406030204" pitchFamily="18" charset="0"/>
                            </a:rPr>
                          </m:ctrlPr>
                        </m:sSubPr>
                        <m:e>
                          <m:r>
                            <a:rPr lang="en-US" sz="2400" b="0" i="1" smtClean="0">
                              <a:latin typeface="Cambria Math" panose="02040503050406030204" pitchFamily="18" charset="0"/>
                            </a:rPr>
                            <m:t>𝐸</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m:t>
                      </m:r>
                      <m:r>
                        <a:rPr lang="en-US" sz="2400" b="0" i="1" smtClean="0">
                          <a:latin typeface="Cambria Math" panose="02040503050406030204" pitchFamily="18" charset="0"/>
                        </a:rPr>
                        <m:t>𝑚𝑔h</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𝑚</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𝑣</m:t>
                              </m:r>
                            </m:e>
                            <m:sub>
                              <m:r>
                                <a:rPr lang="en-US" sz="2400" b="0" i="1" smtClean="0">
                                  <a:latin typeface="Cambria Math" panose="02040503050406030204" pitchFamily="18" charset="0"/>
                                </a:rPr>
                                <m:t>0</m:t>
                              </m:r>
                            </m:sub>
                            <m:sup>
                              <m:r>
                                <a:rPr lang="en-US" sz="2400" b="0" i="1" smtClean="0">
                                  <a:latin typeface="Cambria Math" panose="02040503050406030204" pitchFamily="18" charset="0"/>
                                </a:rPr>
                                <m:t>2</m:t>
                              </m:r>
                            </m:sup>
                          </m:sSubSup>
                        </m:num>
                        <m:den>
                          <m:r>
                            <a:rPr lang="en-US" sz="2400" b="0" i="1" smtClean="0">
                              <a:latin typeface="Cambria Math" panose="02040503050406030204" pitchFamily="18" charset="0"/>
                            </a:rPr>
                            <m:t>2</m:t>
                          </m:r>
                        </m:den>
                      </m:f>
                      <m:r>
                        <a:rPr lang="en-US" sz="2400" b="0" i="1" smtClean="0">
                          <a:latin typeface="Cambria Math" panose="02040503050406030204" pitchFamily="18" charset="0"/>
                        </a:rPr>
                        <m:t>;</m:t>
                      </m:r>
                    </m:oMath>
                  </m:oMathPara>
                </a14:m>
                <a:endParaRPr lang="ru-RU" sz="2400" dirty="0"/>
              </a:p>
            </p:txBody>
          </p:sp>
        </mc:Choice>
        <mc:Fallback>
          <p:sp>
            <p:nvSpPr>
              <p:cNvPr id="26" name="TextBox 25">
                <a:extLst>
                  <a:ext uri="{FF2B5EF4-FFF2-40B4-BE49-F238E27FC236}">
                    <a16:creationId xmlns:a16="http://schemas.microsoft.com/office/drawing/2014/main" id="{599D45C2-64DC-4960-B57D-2501CA01E764}"/>
                  </a:ext>
                </a:extLst>
              </p:cNvPr>
              <p:cNvSpPr txBox="1">
                <a:spLocks noRot="1" noChangeAspect="1" noMove="1" noResize="1" noEditPoints="1" noAdjustHandles="1" noChangeArrowheads="1" noChangeShapeType="1" noTextEdit="1"/>
              </p:cNvSpPr>
              <p:nvPr/>
            </p:nvSpPr>
            <p:spPr>
              <a:xfrm>
                <a:off x="404269" y="3540479"/>
                <a:ext cx="2499787" cy="744499"/>
              </a:xfrm>
              <a:prstGeom prst="rect">
                <a:avLst/>
              </a:prstGeom>
              <a:blipFill>
                <a:blip r:embed="rId7"/>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9172C476-E656-445C-A154-A6E7E8505B8B}"/>
                  </a:ext>
                </a:extLst>
              </p:cNvPr>
              <p:cNvSpPr txBox="1"/>
              <p:nvPr/>
            </p:nvSpPr>
            <p:spPr>
              <a:xfrm>
                <a:off x="3950441" y="3694393"/>
                <a:ext cx="153522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h</m:t>
                      </m:r>
                      <m:r>
                        <a:rPr lang="en-US" sz="2400" b="0" i="1" smtClean="0">
                          <a:latin typeface="Cambria Math" panose="02040503050406030204" pitchFamily="18" charset="0"/>
                        </a:rPr>
                        <m:t>=</m:t>
                      </m:r>
                      <m:r>
                        <a:rPr lang="en-US" sz="2400" b="0" i="1" smtClean="0">
                          <a:latin typeface="Cambria Math" panose="02040503050406030204" pitchFamily="18" charset="0"/>
                        </a:rPr>
                        <m:t>𝑏𝑐𝑜𝑠</m:t>
                      </m:r>
                      <m:r>
                        <a:rPr lang="en-US" sz="2400" b="0" i="1" smtClean="0">
                          <a:latin typeface="Cambria Math" panose="02040503050406030204" pitchFamily="18" charset="0"/>
                          <a:ea typeface="Cambria Math" panose="02040503050406030204" pitchFamily="18" charset="0"/>
                        </a:rPr>
                        <m:t>𝛼</m:t>
                      </m:r>
                      <m:r>
                        <a:rPr lang="en-US" sz="2400" b="0" i="1" smtClean="0">
                          <a:latin typeface="Cambria Math" panose="02040503050406030204" pitchFamily="18" charset="0"/>
                          <a:ea typeface="Cambria Math" panose="02040503050406030204" pitchFamily="18" charset="0"/>
                        </a:rPr>
                        <m:t>;</m:t>
                      </m:r>
                    </m:oMath>
                  </m:oMathPara>
                </a14:m>
                <a:endParaRPr lang="ru-RU" sz="2400" dirty="0"/>
              </a:p>
            </p:txBody>
          </p:sp>
        </mc:Choice>
        <mc:Fallback>
          <p:sp>
            <p:nvSpPr>
              <p:cNvPr id="27" name="TextBox 26">
                <a:extLst>
                  <a:ext uri="{FF2B5EF4-FFF2-40B4-BE49-F238E27FC236}">
                    <a16:creationId xmlns:a16="http://schemas.microsoft.com/office/drawing/2014/main" id="{9172C476-E656-445C-A154-A6E7E8505B8B}"/>
                  </a:ext>
                </a:extLst>
              </p:cNvPr>
              <p:cNvSpPr txBox="1">
                <a:spLocks noRot="1" noChangeAspect="1" noMove="1" noResize="1" noEditPoints="1" noAdjustHandles="1" noChangeArrowheads="1" noChangeShapeType="1" noTextEdit="1"/>
              </p:cNvSpPr>
              <p:nvPr/>
            </p:nvSpPr>
            <p:spPr>
              <a:xfrm>
                <a:off x="3950441" y="3694393"/>
                <a:ext cx="1535228" cy="369332"/>
              </a:xfrm>
              <a:prstGeom prst="rect">
                <a:avLst/>
              </a:prstGeom>
              <a:blipFill>
                <a:blip r:embed="rId8"/>
                <a:stretch>
                  <a:fillRect l="-4365" r="-3175" b="-11475"/>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28" name="TextBox 27">
                <a:extLst>
                  <a:ext uri="{FF2B5EF4-FFF2-40B4-BE49-F238E27FC236}">
                    <a16:creationId xmlns:a16="http://schemas.microsoft.com/office/drawing/2014/main" id="{B35B8ECC-AF3E-44A7-805D-72C4EFED7927}"/>
                  </a:ext>
                </a:extLst>
              </p:cNvPr>
              <p:cNvSpPr txBox="1"/>
              <p:nvPr/>
            </p:nvSpPr>
            <p:spPr>
              <a:xfrm>
                <a:off x="404269" y="4459884"/>
                <a:ext cx="3130601" cy="7444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2400" i="1" smtClean="0">
                              <a:latin typeface="Cambria Math" panose="02040503050406030204" pitchFamily="18" charset="0"/>
                            </a:rPr>
                          </m:ctrlPr>
                        </m:sSubPr>
                        <m:e>
                          <m:r>
                            <a:rPr lang="en-US" sz="2400" b="0" i="1" smtClean="0">
                              <a:latin typeface="Cambria Math" panose="02040503050406030204" pitchFamily="18" charset="0"/>
                            </a:rPr>
                            <m:t>𝐸</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m:t>
                      </m:r>
                      <m:r>
                        <a:rPr lang="en-US" sz="2400" b="0" i="1" smtClean="0">
                          <a:latin typeface="Cambria Math" panose="02040503050406030204" pitchFamily="18" charset="0"/>
                        </a:rPr>
                        <m:t>𝑚𝑔𝑏𝑐𝑜</m:t>
                      </m:r>
                      <m:r>
                        <a:rPr lang="en-US" sz="2400" i="1">
                          <a:latin typeface="Cambria Math" panose="02040503050406030204" pitchFamily="18" charset="0"/>
                        </a:rPr>
                        <m:t>𝑠</m:t>
                      </m:r>
                      <m:r>
                        <a:rPr lang="en-US" sz="2400" i="1">
                          <a:latin typeface="Cambria Math" panose="02040503050406030204" pitchFamily="18" charset="0"/>
                          <a:ea typeface="Cambria Math" panose="02040503050406030204" pitchFamily="18" charset="0"/>
                        </a:rPr>
                        <m:t>𝛼</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𝑚</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𝑣</m:t>
                              </m:r>
                            </m:e>
                            <m:sub>
                              <m:r>
                                <a:rPr lang="en-US" sz="2400" b="0" i="1" smtClean="0">
                                  <a:latin typeface="Cambria Math" panose="02040503050406030204" pitchFamily="18" charset="0"/>
                                </a:rPr>
                                <m:t>0</m:t>
                              </m:r>
                            </m:sub>
                            <m:sup>
                              <m:r>
                                <a:rPr lang="en-US" sz="2400" b="0" i="1" smtClean="0">
                                  <a:latin typeface="Cambria Math" panose="02040503050406030204" pitchFamily="18" charset="0"/>
                                </a:rPr>
                                <m:t>2</m:t>
                              </m:r>
                            </m:sup>
                          </m:sSubSup>
                        </m:num>
                        <m:den>
                          <m:r>
                            <a:rPr lang="en-US" sz="2400" b="0" i="1" smtClean="0">
                              <a:latin typeface="Cambria Math" panose="02040503050406030204" pitchFamily="18" charset="0"/>
                            </a:rPr>
                            <m:t>2</m:t>
                          </m:r>
                        </m:den>
                      </m:f>
                      <m:r>
                        <a:rPr lang="en-US" sz="2400" b="0" i="1" smtClean="0">
                          <a:latin typeface="Cambria Math" panose="02040503050406030204" pitchFamily="18" charset="0"/>
                        </a:rPr>
                        <m:t>;</m:t>
                      </m:r>
                    </m:oMath>
                  </m:oMathPara>
                </a14:m>
                <a:endParaRPr lang="ru-RU" sz="2400" dirty="0"/>
              </a:p>
            </p:txBody>
          </p:sp>
        </mc:Choice>
        <mc:Fallback>
          <p:sp>
            <p:nvSpPr>
              <p:cNvPr id="28" name="TextBox 27">
                <a:extLst>
                  <a:ext uri="{FF2B5EF4-FFF2-40B4-BE49-F238E27FC236}">
                    <a16:creationId xmlns:a16="http://schemas.microsoft.com/office/drawing/2014/main" id="{B35B8ECC-AF3E-44A7-805D-72C4EFED7927}"/>
                  </a:ext>
                </a:extLst>
              </p:cNvPr>
              <p:cNvSpPr txBox="1">
                <a:spLocks noRot="1" noChangeAspect="1" noMove="1" noResize="1" noEditPoints="1" noAdjustHandles="1" noChangeArrowheads="1" noChangeShapeType="1" noTextEdit="1"/>
              </p:cNvSpPr>
              <p:nvPr/>
            </p:nvSpPr>
            <p:spPr>
              <a:xfrm>
                <a:off x="404269" y="4459884"/>
                <a:ext cx="3130601" cy="744499"/>
              </a:xfrm>
              <a:prstGeom prst="rect">
                <a:avLst/>
              </a:prstGeom>
              <a:blipFill>
                <a:blip r:embed="rId9"/>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E92626CB-CCE9-4ED7-BCAD-34F7259CC3B8}"/>
                  </a:ext>
                </a:extLst>
              </p:cNvPr>
              <p:cNvSpPr txBox="1"/>
              <p:nvPr/>
            </p:nvSpPr>
            <p:spPr>
              <a:xfrm>
                <a:off x="3924504" y="4459884"/>
                <a:ext cx="3613746" cy="8298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ru-RU" sz="2400" i="1" smtClean="0">
                              <a:latin typeface="Cambria Math" panose="02040503050406030204" pitchFamily="18" charset="0"/>
                            </a:rPr>
                          </m:ctrlPr>
                        </m:sSubSupPr>
                        <m:e>
                          <m:r>
                            <a:rPr lang="en-US" sz="2400" b="0" i="1" smtClean="0">
                              <a:latin typeface="Cambria Math" panose="02040503050406030204" pitchFamily="18" charset="0"/>
                            </a:rPr>
                            <m:t>𝑣</m:t>
                          </m:r>
                        </m:e>
                        <m:sub>
                          <m:r>
                            <a:rPr lang="en-US" sz="2400" b="0" i="1" smtClean="0">
                              <a:latin typeface="Cambria Math" panose="02040503050406030204" pitchFamily="18" charset="0"/>
                            </a:rPr>
                            <m:t>0</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m:t>
                      </m:r>
                      <m:d>
                        <m:dPr>
                          <m:ctrlPr>
                            <a:rPr lang="en-US" sz="2400" b="0" i="1" smtClean="0">
                              <a:latin typeface="Cambria Math" panose="02040503050406030204" pitchFamily="18" charset="0"/>
                              <a:ea typeface="Cambria Math" panose="02040503050406030204" pitchFamily="18" charset="0"/>
                            </a:rPr>
                          </m:ctrlPr>
                        </m:dPr>
                        <m:e>
                          <m:f>
                            <m:fPr>
                              <m:ctrlPr>
                                <a:rPr lang="en-US" sz="2400" b="0" i="1" smtClean="0">
                                  <a:latin typeface="Cambria Math" panose="02040503050406030204" pitchFamily="18" charset="0"/>
                                  <a:ea typeface="Cambria Math" panose="02040503050406030204" pitchFamily="18" charset="0"/>
                                </a:rPr>
                              </m:ctrlPr>
                            </m:fPr>
                            <m:num>
                              <m:sSub>
                                <m:sSubPr>
                                  <m:ctrlPr>
                                    <a:rPr lang="ru-RU" sz="2400" i="1">
                                      <a:latin typeface="Cambria Math" panose="02040503050406030204" pitchFamily="18" charset="0"/>
                                    </a:rPr>
                                  </m:ctrlPr>
                                </m:sSubPr>
                                <m:e>
                                  <m:r>
                                    <a:rPr lang="en-US" sz="2400" i="1">
                                      <a:latin typeface="Cambria Math" panose="02040503050406030204" pitchFamily="18" charset="0"/>
                                    </a:rPr>
                                    <m:t>𝐸</m:t>
                                  </m:r>
                                </m:e>
                                <m:sub>
                                  <m:r>
                                    <a:rPr lang="en-US" sz="2400" i="1">
                                      <a:latin typeface="Cambria Math" panose="02040503050406030204" pitchFamily="18" charset="0"/>
                                    </a:rPr>
                                    <m:t>0</m:t>
                                  </m:r>
                                </m:sub>
                              </m:sSub>
                              <m:r>
                                <a:rPr lang="en-US" sz="2400" b="0" i="1" smtClean="0">
                                  <a:latin typeface="Cambria Math" panose="02040503050406030204" pitchFamily="18" charset="0"/>
                                </a:rPr>
                                <m:t>−</m:t>
                              </m:r>
                              <m:r>
                                <a:rPr lang="en-US" sz="2400" i="1">
                                  <a:latin typeface="Cambria Math" panose="02040503050406030204" pitchFamily="18" charset="0"/>
                                </a:rPr>
                                <m:t>𝑚𝑔𝑏𝑐𝑜𝑠</m:t>
                              </m:r>
                              <m:r>
                                <a:rPr lang="en-US" sz="2400" i="1">
                                  <a:latin typeface="Cambria Math" panose="02040503050406030204" pitchFamily="18" charset="0"/>
                                  <a:ea typeface="Cambria Math" panose="02040503050406030204" pitchFamily="18" charset="0"/>
                                </a:rPr>
                                <m:t>𝛼</m:t>
                              </m:r>
                            </m:num>
                            <m:den>
                              <m:r>
                                <a:rPr lang="en-US" sz="2400" b="0" i="1" smtClean="0">
                                  <a:latin typeface="Cambria Math" panose="02040503050406030204" pitchFamily="18" charset="0"/>
                                  <a:ea typeface="Cambria Math" panose="02040503050406030204" pitchFamily="18" charset="0"/>
                                </a:rPr>
                                <m:t>𝑚</m:t>
                              </m:r>
                            </m:den>
                          </m:f>
                        </m:e>
                      </m:d>
                      <m:r>
                        <a:rPr lang="en-US" sz="2400" b="0" i="1" smtClean="0">
                          <a:latin typeface="Cambria Math" panose="02040503050406030204" pitchFamily="18" charset="0"/>
                          <a:ea typeface="Cambria Math" panose="02040503050406030204" pitchFamily="18" charset="0"/>
                        </a:rPr>
                        <m:t>;</m:t>
                      </m:r>
                    </m:oMath>
                  </m:oMathPara>
                </a14:m>
                <a:endParaRPr lang="ru-RU" sz="2400" dirty="0"/>
              </a:p>
            </p:txBody>
          </p:sp>
        </mc:Choice>
        <mc:Fallback>
          <p:sp>
            <p:nvSpPr>
              <p:cNvPr id="29" name="TextBox 28">
                <a:extLst>
                  <a:ext uri="{FF2B5EF4-FFF2-40B4-BE49-F238E27FC236}">
                    <a16:creationId xmlns:a16="http://schemas.microsoft.com/office/drawing/2014/main" id="{E92626CB-CCE9-4ED7-BCAD-34F7259CC3B8}"/>
                  </a:ext>
                </a:extLst>
              </p:cNvPr>
              <p:cNvSpPr txBox="1">
                <a:spLocks noRot="1" noChangeAspect="1" noMove="1" noResize="1" noEditPoints="1" noAdjustHandles="1" noChangeArrowheads="1" noChangeShapeType="1" noTextEdit="1"/>
              </p:cNvSpPr>
              <p:nvPr/>
            </p:nvSpPr>
            <p:spPr>
              <a:xfrm>
                <a:off x="3924504" y="4459884"/>
                <a:ext cx="3613746" cy="829843"/>
              </a:xfrm>
              <a:prstGeom prst="rect">
                <a:avLst/>
              </a:prstGeom>
              <a:blipFill>
                <a:blip r:embed="rId10"/>
                <a:stretch>
                  <a:fillRect/>
                </a:stretch>
              </a:blipFill>
            </p:spPr>
            <p:txBody>
              <a:bodyPr/>
              <a:lstStyle/>
              <a:p>
                <a:r>
                  <a:rPr lang="ru-RU">
                    <a:noFill/>
                  </a:rPr>
                  <a:t> </a:t>
                </a:r>
              </a:p>
            </p:txBody>
          </p:sp>
        </mc:Fallback>
      </mc:AlternateContent>
      <p:pic>
        <p:nvPicPr>
          <p:cNvPr id="35" name="Рисунок 34">
            <a:extLst>
              <a:ext uri="{FF2B5EF4-FFF2-40B4-BE49-F238E27FC236}">
                <a16:creationId xmlns:a16="http://schemas.microsoft.com/office/drawing/2014/main" id="{5B83D83A-0C1E-4002-B7BC-BB7037E85BD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33379" y="915146"/>
            <a:ext cx="4516610" cy="854346"/>
          </a:xfrm>
          <a:prstGeom prst="rect">
            <a:avLst/>
          </a:prstGeom>
        </p:spPr>
      </p:pic>
      <p:cxnSp>
        <p:nvCxnSpPr>
          <p:cNvPr id="36" name="Прямая со стрелкой 35">
            <a:extLst>
              <a:ext uri="{FF2B5EF4-FFF2-40B4-BE49-F238E27FC236}">
                <a16:creationId xmlns:a16="http://schemas.microsoft.com/office/drawing/2014/main" id="{49D5A7F4-B4E1-43A9-90C7-D869EBA9CC42}"/>
              </a:ext>
            </a:extLst>
          </p:cNvPr>
          <p:cNvCxnSpPr>
            <a:cxnSpLocks/>
            <a:stCxn id="35" idx="0"/>
            <a:endCxn id="35" idx="2"/>
          </p:cNvCxnSpPr>
          <p:nvPr/>
        </p:nvCxnSpPr>
        <p:spPr>
          <a:xfrm>
            <a:off x="7991684" y="915146"/>
            <a:ext cx="0" cy="854346"/>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24754811-6BBA-4306-9C4D-BCE73244A944}"/>
                  </a:ext>
                </a:extLst>
              </p:cNvPr>
              <p:cNvSpPr txBox="1"/>
              <p:nvPr/>
            </p:nvSpPr>
            <p:spPr>
              <a:xfrm>
                <a:off x="8026861" y="1157653"/>
                <a:ext cx="302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𝐻</m:t>
                      </m:r>
                    </m:oMath>
                  </m:oMathPara>
                </a14:m>
                <a:endParaRPr lang="ru-RU" sz="2400" dirty="0"/>
              </a:p>
            </p:txBody>
          </p:sp>
        </mc:Choice>
        <mc:Fallback xmlns="">
          <p:sp>
            <p:nvSpPr>
              <p:cNvPr id="39" name="TextBox 38">
                <a:extLst>
                  <a:ext uri="{FF2B5EF4-FFF2-40B4-BE49-F238E27FC236}">
                    <a16:creationId xmlns:a16="http://schemas.microsoft.com/office/drawing/2014/main" id="{24754811-6BBA-4306-9C4D-BCE73244A944}"/>
                  </a:ext>
                </a:extLst>
              </p:cNvPr>
              <p:cNvSpPr txBox="1">
                <a:spLocks noRot="1" noChangeAspect="1" noMove="1" noResize="1" noEditPoints="1" noAdjustHandles="1" noChangeArrowheads="1" noChangeShapeType="1" noTextEdit="1"/>
              </p:cNvSpPr>
              <p:nvPr/>
            </p:nvSpPr>
            <p:spPr>
              <a:xfrm>
                <a:off x="8026861" y="1157653"/>
                <a:ext cx="302390" cy="369332"/>
              </a:xfrm>
              <a:prstGeom prst="rect">
                <a:avLst/>
              </a:prstGeom>
              <a:blipFill>
                <a:blip r:embed="rId13"/>
                <a:stretch>
                  <a:fillRect l="-24490" r="-20408" b="-6667"/>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42" name="TextBox 41">
                <a:extLst>
                  <a:ext uri="{FF2B5EF4-FFF2-40B4-BE49-F238E27FC236}">
                    <a16:creationId xmlns:a16="http://schemas.microsoft.com/office/drawing/2014/main" id="{35E26564-73F8-4819-997D-FE2E9E37C06D}"/>
                  </a:ext>
                </a:extLst>
              </p:cNvPr>
              <p:cNvSpPr txBox="1"/>
              <p:nvPr/>
            </p:nvSpPr>
            <p:spPr>
              <a:xfrm>
                <a:off x="5485669" y="5685886"/>
                <a:ext cx="3252557" cy="7586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𝐿</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0</m:t>
                          </m:r>
                        </m:sub>
                      </m:sSub>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rPr>
                        <m:t>𝑐𝑜𝑠</m:t>
                      </m:r>
                      <m:r>
                        <a:rPr lang="en-US" sz="2400" b="0" i="1" smtClean="0">
                          <a:latin typeface="Cambria Math" panose="02040503050406030204" pitchFamily="18" charset="0"/>
                          <a:ea typeface="Cambria Math" panose="02040503050406030204" pitchFamily="18" charset="0"/>
                        </a:rPr>
                        <m:t>𝛼</m:t>
                      </m:r>
                      <m:r>
                        <a:rPr lang="ru-RU" sz="2400" i="1" dirty="0" smtClean="0">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2</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𝑣</m:t>
                              </m:r>
                            </m:e>
                            <m:sub>
                              <m:r>
                                <a:rPr lang="en-US" sz="2400" i="1">
                                  <a:latin typeface="Cambria Math" panose="02040503050406030204" pitchFamily="18" charset="0"/>
                                  <a:ea typeface="Cambria Math" panose="02040503050406030204" pitchFamily="18" charset="0"/>
                                </a:rPr>
                                <m:t>0</m:t>
                              </m:r>
                            </m:sub>
                          </m:sSub>
                          <m:r>
                            <a:rPr lang="en-US" sz="2400" i="1">
                              <a:latin typeface="Cambria Math" panose="02040503050406030204" pitchFamily="18" charset="0"/>
                              <a:ea typeface="Cambria Math" panose="02040503050406030204" pitchFamily="18" charset="0"/>
                            </a:rPr>
                            <m:t>𝑠𝑖𝑛</m:t>
                          </m:r>
                          <m:r>
                            <a:rPr lang="en-US" sz="2400" i="1">
                              <a:latin typeface="Cambria Math" panose="02040503050406030204" pitchFamily="18" charset="0"/>
                              <a:ea typeface="Cambria Math" panose="02040503050406030204" pitchFamily="18" charset="0"/>
                            </a:rPr>
                            <m:t>𝛼</m:t>
                          </m:r>
                        </m:num>
                        <m:den>
                          <m:r>
                            <a:rPr lang="en-US" sz="2400" i="1">
                              <a:latin typeface="Cambria Math" panose="02040503050406030204" pitchFamily="18" charset="0"/>
                              <a:ea typeface="Cambria Math" panose="02040503050406030204" pitchFamily="18" charset="0"/>
                            </a:rPr>
                            <m:t>𝑔</m:t>
                          </m:r>
                        </m:den>
                      </m:f>
                      <m:r>
                        <a:rPr lang="en-US" sz="2400" b="0" i="1" smtClean="0">
                          <a:latin typeface="Cambria Math" panose="02040503050406030204" pitchFamily="18" charset="0"/>
                          <a:ea typeface="Cambria Math" panose="02040503050406030204" pitchFamily="18" charset="0"/>
                        </a:rPr>
                        <m:t>;</m:t>
                      </m:r>
                    </m:oMath>
                  </m:oMathPara>
                </a14:m>
                <a:endParaRPr lang="ru-RU" sz="2400" dirty="0"/>
              </a:p>
            </p:txBody>
          </p:sp>
        </mc:Choice>
        <mc:Fallback>
          <p:sp>
            <p:nvSpPr>
              <p:cNvPr id="42" name="TextBox 41">
                <a:extLst>
                  <a:ext uri="{FF2B5EF4-FFF2-40B4-BE49-F238E27FC236}">
                    <a16:creationId xmlns:a16="http://schemas.microsoft.com/office/drawing/2014/main" id="{35E26564-73F8-4819-997D-FE2E9E37C06D}"/>
                  </a:ext>
                </a:extLst>
              </p:cNvPr>
              <p:cNvSpPr txBox="1">
                <a:spLocks noRot="1" noChangeAspect="1" noMove="1" noResize="1" noEditPoints="1" noAdjustHandles="1" noChangeArrowheads="1" noChangeShapeType="1" noTextEdit="1"/>
              </p:cNvSpPr>
              <p:nvPr/>
            </p:nvSpPr>
            <p:spPr>
              <a:xfrm>
                <a:off x="5485669" y="5685886"/>
                <a:ext cx="3252557" cy="758669"/>
              </a:xfrm>
              <a:prstGeom prst="rect">
                <a:avLst/>
              </a:prstGeom>
              <a:blipFill>
                <a:blip r:embed="rId14"/>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CDCC607A-AB5E-419B-B7FE-E49CE8F02E8E}"/>
                  </a:ext>
                </a:extLst>
              </p:cNvPr>
              <p:cNvSpPr txBox="1"/>
              <p:nvPr/>
            </p:nvSpPr>
            <p:spPr>
              <a:xfrm>
                <a:off x="5485669" y="2935720"/>
                <a:ext cx="6461449" cy="8116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𝐿</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0</m:t>
                          </m:r>
                          <m:r>
                            <a:rPr lang="en-US" sz="2400" b="0" i="1" smtClean="0">
                              <a:latin typeface="Cambria Math" panose="02040503050406030204" pitchFamily="18" charset="0"/>
                            </a:rPr>
                            <m:t>𝑥</m:t>
                          </m:r>
                        </m:sub>
                      </m:sSub>
                      <m:r>
                        <a:rPr lang="en-US" sz="2400" b="0" i="1" smtClean="0">
                          <a:latin typeface="Cambria Math" panose="02040503050406030204" pitchFamily="18" charset="0"/>
                        </a:rPr>
                        <m:t>𝑡</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𝑐𝑜𝑠</m:t>
                      </m:r>
                      <m:r>
                        <a:rPr lang="en-US" sz="2400" b="0" i="1" smtClean="0">
                          <a:latin typeface="Cambria Math" panose="02040503050406030204" pitchFamily="18" charset="0"/>
                          <a:ea typeface="Cambria Math" panose="02040503050406030204" pitchFamily="18" charset="0"/>
                        </a:rPr>
                        <m:t>𝛼</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2</m:t>
                          </m:r>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𝑣</m:t>
                              </m:r>
                            </m:e>
                            <m:sub>
                              <m:r>
                                <a:rPr lang="en-US" sz="2400" b="0" i="1" smtClean="0">
                                  <a:latin typeface="Cambria Math" panose="02040503050406030204" pitchFamily="18" charset="0"/>
                                  <a:ea typeface="Cambria Math" panose="02040503050406030204" pitchFamily="18" charset="0"/>
                                </a:rPr>
                                <m:t>0</m:t>
                              </m:r>
                            </m:sub>
                            <m:sup>
                              <m:r>
                                <a:rPr lang="en-US" sz="2400" b="0" i="1" smtClean="0">
                                  <a:latin typeface="Cambria Math" panose="02040503050406030204" pitchFamily="18" charset="0"/>
                                  <a:ea typeface="Cambria Math" panose="02040503050406030204" pitchFamily="18" charset="0"/>
                                </a:rPr>
                                <m:t>2</m:t>
                              </m:r>
                            </m:sup>
                          </m:sSubSup>
                          <m:r>
                            <a:rPr lang="en-US" sz="2400" b="0" i="1" smtClean="0">
                              <a:latin typeface="Cambria Math" panose="02040503050406030204" pitchFamily="18" charset="0"/>
                              <a:ea typeface="Cambria Math" panose="02040503050406030204" pitchFamily="18" charset="0"/>
                            </a:rPr>
                            <m:t>𝑠𝑖𝑛</m:t>
                          </m:r>
                          <m:r>
                            <a:rPr lang="en-US" sz="2400" b="0" i="1" smtClean="0">
                              <a:latin typeface="Cambria Math" panose="02040503050406030204" pitchFamily="18" charset="0"/>
                              <a:ea typeface="Cambria Math" panose="02040503050406030204" pitchFamily="18" charset="0"/>
                            </a:rPr>
                            <m:t>𝛼</m:t>
                          </m:r>
                          <m:r>
                            <a:rPr lang="en-US" sz="2400" b="0" i="1" smtClean="0">
                              <a:latin typeface="Cambria Math" panose="02040503050406030204" pitchFamily="18" charset="0"/>
                              <a:ea typeface="Cambria Math" panose="02040503050406030204" pitchFamily="18" charset="0"/>
                            </a:rPr>
                            <m:t>𝑐𝑜𝑠</m:t>
                          </m:r>
                          <m:r>
                            <a:rPr lang="en-US" sz="2400" b="0" i="1" smtClean="0">
                              <a:latin typeface="Cambria Math" panose="02040503050406030204" pitchFamily="18" charset="0"/>
                              <a:ea typeface="Cambria Math" panose="02040503050406030204" pitchFamily="18" charset="0"/>
                            </a:rPr>
                            <m:t>𝛼</m:t>
                          </m:r>
                        </m:num>
                        <m:den>
                          <m:r>
                            <a:rPr lang="en-US" sz="2400" b="0" i="1" smtClean="0">
                              <a:latin typeface="Cambria Math" panose="02040503050406030204" pitchFamily="18" charset="0"/>
                              <a:ea typeface="Cambria Math" panose="02040503050406030204" pitchFamily="18" charset="0"/>
                            </a:rPr>
                            <m:t>𝑔</m:t>
                          </m:r>
                        </m:den>
                      </m:f>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𝑣</m:t>
                              </m:r>
                            </m:e>
                            <m:sub>
                              <m:r>
                                <a:rPr lang="en-US" sz="2400" b="0" i="1" smtClean="0">
                                  <a:latin typeface="Cambria Math" panose="02040503050406030204" pitchFamily="18" charset="0"/>
                                  <a:ea typeface="Cambria Math" panose="02040503050406030204" pitchFamily="18" charset="0"/>
                                </a:rPr>
                                <m:t>0</m:t>
                              </m:r>
                            </m:sub>
                            <m:sup>
                              <m:r>
                                <a:rPr lang="en-US" sz="2400" b="0" i="1" smtClean="0">
                                  <a:latin typeface="Cambria Math" panose="02040503050406030204" pitchFamily="18" charset="0"/>
                                  <a:ea typeface="Cambria Math" panose="02040503050406030204" pitchFamily="18" charset="0"/>
                                </a:rPr>
                                <m:t>2</m:t>
                              </m:r>
                            </m:sup>
                          </m:sSubSup>
                          <m:r>
                            <a:rPr lang="en-US" sz="2400" b="0" i="1" smtClean="0">
                              <a:latin typeface="Cambria Math" panose="02040503050406030204" pitchFamily="18" charset="0"/>
                              <a:ea typeface="Cambria Math" panose="02040503050406030204" pitchFamily="18" charset="0"/>
                            </a:rPr>
                            <m:t>𝑠𝑖𝑛</m:t>
                          </m:r>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𝛼</m:t>
                          </m:r>
                        </m:num>
                        <m:den>
                          <m:r>
                            <a:rPr lang="en-US" sz="2400" b="0" i="1" smtClean="0">
                              <a:latin typeface="Cambria Math" panose="02040503050406030204" pitchFamily="18" charset="0"/>
                              <a:ea typeface="Cambria Math" panose="02040503050406030204" pitchFamily="18" charset="0"/>
                            </a:rPr>
                            <m:t>𝑔</m:t>
                          </m:r>
                        </m:den>
                      </m:f>
                      <m:r>
                        <a:rPr lang="en-US" sz="2400" b="0" i="1" smtClean="0">
                          <a:latin typeface="Cambria Math" panose="02040503050406030204" pitchFamily="18" charset="0"/>
                          <a:ea typeface="Cambria Math" panose="02040503050406030204" pitchFamily="18" charset="0"/>
                        </a:rPr>
                        <m:t>;</m:t>
                      </m:r>
                    </m:oMath>
                  </m:oMathPara>
                </a14:m>
                <a:endParaRPr lang="ru-RU" sz="2400" dirty="0"/>
              </a:p>
            </p:txBody>
          </p:sp>
        </mc:Choice>
        <mc:Fallback>
          <p:sp>
            <p:nvSpPr>
              <p:cNvPr id="25" name="TextBox 24">
                <a:extLst>
                  <a:ext uri="{FF2B5EF4-FFF2-40B4-BE49-F238E27FC236}">
                    <a16:creationId xmlns:a16="http://schemas.microsoft.com/office/drawing/2014/main" id="{CDCC607A-AB5E-419B-B7FE-E49CE8F02E8E}"/>
                  </a:ext>
                </a:extLst>
              </p:cNvPr>
              <p:cNvSpPr txBox="1">
                <a:spLocks noRot="1" noChangeAspect="1" noMove="1" noResize="1" noEditPoints="1" noAdjustHandles="1" noChangeArrowheads="1" noChangeShapeType="1" noTextEdit="1"/>
              </p:cNvSpPr>
              <p:nvPr/>
            </p:nvSpPr>
            <p:spPr>
              <a:xfrm>
                <a:off x="5485669" y="2935720"/>
                <a:ext cx="6461449" cy="811697"/>
              </a:xfrm>
              <a:prstGeom prst="rect">
                <a:avLst/>
              </a:prstGeom>
              <a:blipFill>
                <a:blip r:embed="rId15"/>
                <a:stretch>
                  <a:fillRect/>
                </a:stretch>
              </a:blipFill>
            </p:spPr>
            <p:txBody>
              <a:bodyPr/>
              <a:lstStyle/>
              <a:p>
                <a:r>
                  <a:rPr lang="ru-RU">
                    <a:noFill/>
                  </a:rPr>
                  <a:t> </a:t>
                </a:r>
              </a:p>
            </p:txBody>
          </p:sp>
        </mc:Fallback>
      </mc:AlternateContent>
      <p:cxnSp>
        <p:nvCxnSpPr>
          <p:cNvPr id="6" name="Прямая со стрелкой 5">
            <a:extLst>
              <a:ext uri="{FF2B5EF4-FFF2-40B4-BE49-F238E27FC236}">
                <a16:creationId xmlns:a16="http://schemas.microsoft.com/office/drawing/2014/main" id="{93A6C6B9-BAA0-4372-8A06-C5FFD0215193}"/>
              </a:ext>
            </a:extLst>
          </p:cNvPr>
          <p:cNvCxnSpPr/>
          <p:nvPr/>
        </p:nvCxnSpPr>
        <p:spPr>
          <a:xfrm>
            <a:off x="5830137" y="1769492"/>
            <a:ext cx="5813223" cy="0"/>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559FB7D5-B2F5-4C6B-B3B4-E598B3D48979}"/>
                  </a:ext>
                </a:extLst>
              </p:cNvPr>
              <p:cNvSpPr txBox="1"/>
              <p:nvPr/>
            </p:nvSpPr>
            <p:spPr>
              <a:xfrm>
                <a:off x="11347579" y="1400160"/>
                <a:ext cx="24173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oMath>
                  </m:oMathPara>
                </a14:m>
                <a:endParaRPr lang="ru-RU" sz="2400" dirty="0"/>
              </a:p>
            </p:txBody>
          </p:sp>
        </mc:Choice>
        <mc:Fallback>
          <p:sp>
            <p:nvSpPr>
              <p:cNvPr id="31" name="TextBox 30">
                <a:extLst>
                  <a:ext uri="{FF2B5EF4-FFF2-40B4-BE49-F238E27FC236}">
                    <a16:creationId xmlns:a16="http://schemas.microsoft.com/office/drawing/2014/main" id="{559FB7D5-B2F5-4C6B-B3B4-E598B3D48979}"/>
                  </a:ext>
                </a:extLst>
              </p:cNvPr>
              <p:cNvSpPr txBox="1">
                <a:spLocks noRot="1" noChangeAspect="1" noMove="1" noResize="1" noEditPoints="1" noAdjustHandles="1" noChangeArrowheads="1" noChangeShapeType="1" noTextEdit="1"/>
              </p:cNvSpPr>
              <p:nvPr/>
            </p:nvSpPr>
            <p:spPr>
              <a:xfrm>
                <a:off x="11347579" y="1400160"/>
                <a:ext cx="241733" cy="369332"/>
              </a:xfrm>
              <a:prstGeom prst="rect">
                <a:avLst/>
              </a:prstGeom>
              <a:blipFill>
                <a:blip r:embed="rId16"/>
                <a:stretch>
                  <a:fillRect l="-15000" r="-15000"/>
                </a:stretch>
              </a:blipFill>
            </p:spPr>
            <p:txBody>
              <a:bodyPr/>
              <a:lstStyle/>
              <a:p>
                <a:r>
                  <a:rPr lang="ru-RU">
                    <a:noFill/>
                  </a:rPr>
                  <a:t> </a:t>
                </a:r>
              </a:p>
            </p:txBody>
          </p:sp>
        </mc:Fallback>
      </mc:AlternateContent>
    </p:spTree>
    <p:extLst>
      <p:ext uri="{BB962C8B-B14F-4D97-AF65-F5344CB8AC3E}">
        <p14:creationId xmlns:p14="http://schemas.microsoft.com/office/powerpoint/2010/main" val="1209104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0D8B965-E29D-481F-9F34-7FD5DCF36201}"/>
                  </a:ext>
                </a:extLst>
              </p:cNvPr>
              <p:cNvSpPr txBox="1"/>
              <p:nvPr/>
            </p:nvSpPr>
            <p:spPr>
              <a:xfrm>
                <a:off x="1407090" y="616627"/>
                <a:ext cx="7986032" cy="10713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𝐿</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0</m:t>
                          </m:r>
                        </m:sub>
                      </m:sSub>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rPr>
                        <m:t>𝑐𝑜𝑠</m:t>
                      </m:r>
                      <m:r>
                        <a:rPr lang="en-US" sz="2400" b="0" i="1" smtClean="0">
                          <a:latin typeface="Cambria Math" panose="02040503050406030204" pitchFamily="18" charset="0"/>
                          <a:ea typeface="Cambria Math" panose="02040503050406030204" pitchFamily="18" charset="0"/>
                        </a:rPr>
                        <m:t>𝛼</m:t>
                      </m:r>
                      <m:r>
                        <a:rPr lang="ru-RU" sz="2400" i="1" dirty="0" smtClean="0">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2</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𝑣</m:t>
                              </m:r>
                            </m:e>
                            <m:sub>
                              <m:r>
                                <a:rPr lang="en-US" sz="2400" i="1">
                                  <a:latin typeface="Cambria Math" panose="02040503050406030204" pitchFamily="18" charset="0"/>
                                  <a:ea typeface="Cambria Math" panose="02040503050406030204" pitchFamily="18" charset="0"/>
                                </a:rPr>
                                <m:t>0</m:t>
                              </m:r>
                            </m:sub>
                          </m:sSub>
                          <m:r>
                            <a:rPr lang="en-US" sz="2400" i="1">
                              <a:latin typeface="Cambria Math" panose="02040503050406030204" pitchFamily="18" charset="0"/>
                              <a:ea typeface="Cambria Math" panose="02040503050406030204" pitchFamily="18" charset="0"/>
                            </a:rPr>
                            <m:t>𝑠𝑖𝑛</m:t>
                          </m:r>
                          <m:r>
                            <a:rPr lang="en-US" sz="2400" i="1">
                              <a:latin typeface="Cambria Math" panose="02040503050406030204" pitchFamily="18" charset="0"/>
                              <a:ea typeface="Cambria Math" panose="02040503050406030204" pitchFamily="18" charset="0"/>
                            </a:rPr>
                            <m:t>𝛼</m:t>
                          </m:r>
                        </m:num>
                        <m:den>
                          <m:r>
                            <a:rPr lang="en-US" sz="2400" i="1">
                              <a:latin typeface="Cambria Math" panose="02040503050406030204" pitchFamily="18" charset="0"/>
                              <a:ea typeface="Cambria Math" panose="02040503050406030204" pitchFamily="18" charset="0"/>
                            </a:rPr>
                            <m:t>𝑔</m:t>
                          </m:r>
                        </m:den>
                      </m:f>
                      <m:r>
                        <a:rPr lang="en-US" sz="2400" i="1" smtClean="0">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rPr>
                            <m:t>4</m:t>
                          </m:r>
                          <m:r>
                            <a:rPr lang="en-US" sz="2400" i="1">
                              <a:latin typeface="Cambria Math" panose="02040503050406030204" pitchFamily="18" charset="0"/>
                              <a:ea typeface="Cambria Math" panose="02040503050406030204" pitchFamily="18" charset="0"/>
                            </a:rPr>
                            <m:t>∙</m:t>
                          </m:r>
                          <m:d>
                            <m:dPr>
                              <m:ctrlPr>
                                <a:rPr lang="en-US" sz="2400" i="1">
                                  <a:latin typeface="Cambria Math" panose="02040503050406030204" pitchFamily="18" charset="0"/>
                                  <a:ea typeface="Cambria Math" panose="02040503050406030204" pitchFamily="18" charset="0"/>
                                </a:rPr>
                              </m:ctrlPr>
                            </m:dPr>
                            <m:e>
                              <m:f>
                                <m:fPr>
                                  <m:ctrlPr>
                                    <a:rPr lang="en-US" sz="2400" i="1">
                                      <a:latin typeface="Cambria Math" panose="02040503050406030204" pitchFamily="18" charset="0"/>
                                      <a:ea typeface="Cambria Math" panose="02040503050406030204" pitchFamily="18" charset="0"/>
                                    </a:rPr>
                                  </m:ctrlPr>
                                </m:fPr>
                                <m:num>
                                  <m:sSub>
                                    <m:sSubPr>
                                      <m:ctrlPr>
                                        <a:rPr lang="ru-RU" sz="2400" i="1">
                                          <a:latin typeface="Cambria Math" panose="02040503050406030204" pitchFamily="18" charset="0"/>
                                        </a:rPr>
                                      </m:ctrlPr>
                                    </m:sSubPr>
                                    <m:e>
                                      <m:r>
                                        <a:rPr lang="en-US" sz="2400" i="1">
                                          <a:latin typeface="Cambria Math" panose="02040503050406030204" pitchFamily="18" charset="0"/>
                                        </a:rPr>
                                        <m:t>𝐸</m:t>
                                      </m:r>
                                    </m:e>
                                    <m:sub>
                                      <m:r>
                                        <a:rPr lang="en-US" sz="2400" i="1">
                                          <a:latin typeface="Cambria Math" panose="02040503050406030204" pitchFamily="18" charset="0"/>
                                        </a:rPr>
                                        <m:t>0</m:t>
                                      </m:r>
                                    </m:sub>
                                  </m:sSub>
                                  <m:r>
                                    <a:rPr lang="en-US" sz="2400" i="1">
                                      <a:latin typeface="Cambria Math" panose="02040503050406030204" pitchFamily="18" charset="0"/>
                                    </a:rPr>
                                    <m:t>−</m:t>
                                  </m:r>
                                  <m:r>
                                    <a:rPr lang="en-US" sz="2400" i="1">
                                      <a:latin typeface="Cambria Math" panose="02040503050406030204" pitchFamily="18" charset="0"/>
                                    </a:rPr>
                                    <m:t>𝑚𝑔𝑏𝑐𝑜𝑠</m:t>
                                  </m:r>
                                  <m:r>
                                    <a:rPr lang="en-US" sz="2400" i="1">
                                      <a:latin typeface="Cambria Math" panose="02040503050406030204" pitchFamily="18" charset="0"/>
                                      <a:ea typeface="Cambria Math" panose="02040503050406030204" pitchFamily="18" charset="0"/>
                                    </a:rPr>
                                    <m:t>𝛼</m:t>
                                  </m:r>
                                </m:num>
                                <m:den>
                                  <m:r>
                                    <a:rPr lang="en-US" sz="2400" i="1">
                                      <a:latin typeface="Cambria Math" panose="02040503050406030204" pitchFamily="18" charset="0"/>
                                      <a:ea typeface="Cambria Math" panose="02040503050406030204" pitchFamily="18" charset="0"/>
                                    </a:rPr>
                                    <m:t>𝑚</m:t>
                                  </m:r>
                                </m:den>
                              </m:f>
                            </m:e>
                          </m:d>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𝑠𝑖𝑛</m:t>
                          </m:r>
                          <m:r>
                            <a:rPr lang="en-US" sz="2400" i="1">
                              <a:latin typeface="Cambria Math" panose="02040503050406030204" pitchFamily="18" charset="0"/>
                              <a:ea typeface="Cambria Math" panose="02040503050406030204" pitchFamily="18" charset="0"/>
                            </a:rPr>
                            <m:t>𝛼</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rPr>
                            <m:t>𝑐𝑜𝑠</m:t>
                          </m:r>
                          <m:r>
                            <a:rPr lang="en-US" sz="2400" i="1">
                              <a:latin typeface="Cambria Math" panose="02040503050406030204" pitchFamily="18" charset="0"/>
                              <a:ea typeface="Cambria Math" panose="02040503050406030204" pitchFamily="18" charset="0"/>
                            </a:rPr>
                            <m:t>𝛼</m:t>
                          </m:r>
                        </m:num>
                        <m:den>
                          <m:r>
                            <a:rPr lang="en-US" sz="2400" i="1">
                              <a:latin typeface="Cambria Math" panose="02040503050406030204" pitchFamily="18" charset="0"/>
                              <a:ea typeface="Cambria Math" panose="02040503050406030204" pitchFamily="18" charset="0"/>
                            </a:rPr>
                            <m:t>𝑔</m:t>
                          </m:r>
                        </m:den>
                      </m:f>
                      <m:r>
                        <a:rPr lang="en-US" sz="2400" b="0" i="1" smtClean="0">
                          <a:latin typeface="Cambria Math" panose="02040503050406030204" pitchFamily="18" charset="0"/>
                          <a:ea typeface="Cambria Math" panose="02040503050406030204" pitchFamily="18" charset="0"/>
                        </a:rPr>
                        <m:t>;</m:t>
                      </m:r>
                    </m:oMath>
                  </m:oMathPara>
                </a14:m>
                <a:endParaRPr lang="ru-RU" sz="2400" dirty="0"/>
              </a:p>
            </p:txBody>
          </p:sp>
        </mc:Choice>
        <mc:Fallback xmlns="">
          <p:sp>
            <p:nvSpPr>
              <p:cNvPr id="2" name="TextBox 1">
                <a:extLst>
                  <a:ext uri="{FF2B5EF4-FFF2-40B4-BE49-F238E27FC236}">
                    <a16:creationId xmlns:a16="http://schemas.microsoft.com/office/drawing/2014/main" id="{70D8B965-E29D-481F-9F34-7FD5DCF36201}"/>
                  </a:ext>
                </a:extLst>
              </p:cNvPr>
              <p:cNvSpPr txBox="1">
                <a:spLocks noRot="1" noChangeAspect="1" noMove="1" noResize="1" noEditPoints="1" noAdjustHandles="1" noChangeArrowheads="1" noChangeShapeType="1" noTextEdit="1"/>
              </p:cNvSpPr>
              <p:nvPr/>
            </p:nvSpPr>
            <p:spPr>
              <a:xfrm>
                <a:off x="1407090" y="616627"/>
                <a:ext cx="7986032" cy="1071319"/>
              </a:xfrm>
              <a:prstGeom prst="rect">
                <a:avLst/>
              </a:prstGeom>
              <a:blipFill>
                <a:blip r:embed="rId2"/>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BC21099-0FE9-4038-9DB3-2297C8ACF97F}"/>
                  </a:ext>
                </a:extLst>
              </p:cNvPr>
              <p:cNvSpPr txBox="1"/>
              <p:nvPr/>
            </p:nvSpPr>
            <p:spPr>
              <a:xfrm>
                <a:off x="3179563" y="1875016"/>
                <a:ext cx="5102935" cy="8298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𝐿</m:t>
                      </m:r>
                      <m:r>
                        <a:rPr lang="en-US" sz="2400" b="0" i="1" smtClean="0">
                          <a:latin typeface="Cambria Math" panose="02040503050406030204" pitchFamily="18" charset="0"/>
                        </a:rPr>
                        <m:t>=4∙</m:t>
                      </m:r>
                      <m:d>
                        <m:dPr>
                          <m:ctrlPr>
                            <a:rPr lang="en-US" sz="2400" i="1">
                              <a:latin typeface="Cambria Math" panose="02040503050406030204" pitchFamily="18" charset="0"/>
                              <a:ea typeface="Cambria Math" panose="02040503050406030204" pitchFamily="18" charset="0"/>
                            </a:rPr>
                          </m:ctrlPr>
                        </m:dPr>
                        <m:e>
                          <m:f>
                            <m:fPr>
                              <m:ctrlPr>
                                <a:rPr lang="en-US" sz="2400" i="1">
                                  <a:latin typeface="Cambria Math" panose="02040503050406030204" pitchFamily="18" charset="0"/>
                                  <a:ea typeface="Cambria Math" panose="02040503050406030204" pitchFamily="18" charset="0"/>
                                </a:rPr>
                              </m:ctrlPr>
                            </m:fPr>
                            <m:num>
                              <m:sSub>
                                <m:sSubPr>
                                  <m:ctrlPr>
                                    <a:rPr lang="ru-RU" sz="2400" i="1">
                                      <a:latin typeface="Cambria Math" panose="02040503050406030204" pitchFamily="18" charset="0"/>
                                    </a:rPr>
                                  </m:ctrlPr>
                                </m:sSubPr>
                                <m:e>
                                  <m:r>
                                    <a:rPr lang="en-US" sz="2400" i="1">
                                      <a:latin typeface="Cambria Math" panose="02040503050406030204" pitchFamily="18" charset="0"/>
                                    </a:rPr>
                                    <m:t>𝐸</m:t>
                                  </m:r>
                                </m:e>
                                <m:sub>
                                  <m:r>
                                    <a:rPr lang="en-US" sz="2400" i="1">
                                      <a:latin typeface="Cambria Math" panose="02040503050406030204" pitchFamily="18" charset="0"/>
                                    </a:rPr>
                                    <m:t>0</m:t>
                                  </m:r>
                                </m:sub>
                              </m:sSub>
                              <m:r>
                                <a:rPr lang="en-US" sz="2400" i="1">
                                  <a:latin typeface="Cambria Math" panose="02040503050406030204" pitchFamily="18" charset="0"/>
                                </a:rPr>
                                <m:t>−</m:t>
                              </m:r>
                              <m:r>
                                <a:rPr lang="en-US" sz="2400" i="1">
                                  <a:latin typeface="Cambria Math" panose="02040503050406030204" pitchFamily="18" charset="0"/>
                                </a:rPr>
                                <m:t>𝑚𝑔𝑏𝑐𝑜𝑠</m:t>
                              </m:r>
                              <m:r>
                                <a:rPr lang="en-US" sz="2400" i="1">
                                  <a:latin typeface="Cambria Math" panose="02040503050406030204" pitchFamily="18" charset="0"/>
                                  <a:ea typeface="Cambria Math" panose="02040503050406030204" pitchFamily="18" charset="0"/>
                                </a:rPr>
                                <m:t>𝛼</m:t>
                              </m:r>
                            </m:num>
                            <m:den>
                              <m:r>
                                <a:rPr lang="en-US" sz="2400" i="1">
                                  <a:latin typeface="Cambria Math" panose="02040503050406030204" pitchFamily="18" charset="0"/>
                                  <a:ea typeface="Cambria Math" panose="02040503050406030204" pitchFamily="18" charset="0"/>
                                </a:rPr>
                                <m:t>𝑚𝑔</m:t>
                              </m:r>
                            </m:den>
                          </m:f>
                        </m:e>
                      </m:d>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𝑠𝑖𝑛</m:t>
                      </m:r>
                      <m:r>
                        <a:rPr lang="en-US" sz="2400" i="1">
                          <a:latin typeface="Cambria Math" panose="02040503050406030204" pitchFamily="18" charset="0"/>
                          <a:ea typeface="Cambria Math" panose="02040503050406030204" pitchFamily="18" charset="0"/>
                        </a:rPr>
                        <m:t>𝛼</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rPr>
                        <m:t>𝑐𝑜𝑠</m:t>
                      </m:r>
                      <m:r>
                        <a:rPr lang="en-US" sz="2400" i="1">
                          <a:latin typeface="Cambria Math" panose="02040503050406030204" pitchFamily="18" charset="0"/>
                          <a:ea typeface="Cambria Math" panose="02040503050406030204" pitchFamily="18" charset="0"/>
                        </a:rPr>
                        <m:t>𝛼</m:t>
                      </m:r>
                      <m:r>
                        <a:rPr lang="en-US" sz="2400" b="0" i="1" smtClean="0">
                          <a:latin typeface="Cambria Math" panose="02040503050406030204" pitchFamily="18" charset="0"/>
                          <a:ea typeface="Cambria Math" panose="02040503050406030204" pitchFamily="18" charset="0"/>
                        </a:rPr>
                        <m:t>;</m:t>
                      </m:r>
                    </m:oMath>
                  </m:oMathPara>
                </a14:m>
                <a:endParaRPr lang="ru-RU" sz="2400" dirty="0"/>
              </a:p>
            </p:txBody>
          </p:sp>
        </mc:Choice>
        <mc:Fallback xmlns="">
          <p:sp>
            <p:nvSpPr>
              <p:cNvPr id="3" name="TextBox 2">
                <a:extLst>
                  <a:ext uri="{FF2B5EF4-FFF2-40B4-BE49-F238E27FC236}">
                    <a16:creationId xmlns:a16="http://schemas.microsoft.com/office/drawing/2014/main" id="{5BC21099-0FE9-4038-9DB3-2297C8ACF97F}"/>
                  </a:ext>
                </a:extLst>
              </p:cNvPr>
              <p:cNvSpPr txBox="1">
                <a:spLocks noRot="1" noChangeAspect="1" noMove="1" noResize="1" noEditPoints="1" noAdjustHandles="1" noChangeArrowheads="1" noChangeShapeType="1" noTextEdit="1"/>
              </p:cNvSpPr>
              <p:nvPr/>
            </p:nvSpPr>
            <p:spPr>
              <a:xfrm>
                <a:off x="3179563" y="1875016"/>
                <a:ext cx="5102935" cy="829843"/>
              </a:xfrm>
              <a:prstGeom prst="rect">
                <a:avLst/>
              </a:prstGeom>
              <a:blipFill>
                <a:blip r:embed="rId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5298298-E90F-4AE8-9CA2-51623096E548}"/>
                  </a:ext>
                </a:extLst>
              </p:cNvPr>
              <p:cNvSpPr txBox="1"/>
              <p:nvPr/>
            </p:nvSpPr>
            <p:spPr>
              <a:xfrm>
                <a:off x="3179563" y="2891929"/>
                <a:ext cx="4614853" cy="8298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𝐿</m:t>
                      </m:r>
                      <m:r>
                        <a:rPr lang="en-US" sz="2400" b="0" i="1" smtClean="0">
                          <a:latin typeface="Cambria Math" panose="02040503050406030204" pitchFamily="18" charset="0"/>
                        </a:rPr>
                        <m:t>=4∙</m:t>
                      </m:r>
                      <m:d>
                        <m:dPr>
                          <m:ctrlPr>
                            <a:rPr lang="en-US" sz="2400" i="1">
                              <a:latin typeface="Cambria Math" panose="02040503050406030204" pitchFamily="18" charset="0"/>
                              <a:ea typeface="Cambria Math" panose="02040503050406030204" pitchFamily="18" charset="0"/>
                            </a:rPr>
                          </m:ctrlPr>
                        </m:dPr>
                        <m:e>
                          <m:f>
                            <m:fPr>
                              <m:ctrlPr>
                                <a:rPr lang="en-US" sz="2400" i="1">
                                  <a:latin typeface="Cambria Math" panose="02040503050406030204" pitchFamily="18" charset="0"/>
                                  <a:ea typeface="Cambria Math" panose="02040503050406030204" pitchFamily="18" charset="0"/>
                                </a:rPr>
                              </m:ctrlPr>
                            </m:fPr>
                            <m:num>
                              <m:sSub>
                                <m:sSubPr>
                                  <m:ctrlPr>
                                    <a:rPr lang="ru-RU" sz="2400" i="1">
                                      <a:latin typeface="Cambria Math" panose="02040503050406030204" pitchFamily="18" charset="0"/>
                                    </a:rPr>
                                  </m:ctrlPr>
                                </m:sSubPr>
                                <m:e>
                                  <m:r>
                                    <a:rPr lang="en-US" sz="2400" i="1">
                                      <a:latin typeface="Cambria Math" panose="02040503050406030204" pitchFamily="18" charset="0"/>
                                    </a:rPr>
                                    <m:t>𝐸</m:t>
                                  </m:r>
                                </m:e>
                                <m:sub>
                                  <m:r>
                                    <a:rPr lang="en-US" sz="2400" i="1">
                                      <a:latin typeface="Cambria Math" panose="02040503050406030204" pitchFamily="18" charset="0"/>
                                    </a:rPr>
                                    <m:t>0</m:t>
                                  </m:r>
                                </m:sub>
                              </m:sSub>
                              <m:r>
                                <a:rPr lang="en-US" sz="2400" i="1">
                                  <a:latin typeface="Cambria Math" panose="02040503050406030204" pitchFamily="18" charset="0"/>
                                </a:rPr>
                                <m:t>−</m:t>
                              </m:r>
                              <m:r>
                                <a:rPr lang="en-US" sz="2400" i="1">
                                  <a:latin typeface="Cambria Math" panose="02040503050406030204" pitchFamily="18" charset="0"/>
                                </a:rPr>
                                <m:t>𝑚𝑔𝑏𝑐𝑜𝑠</m:t>
                              </m:r>
                              <m:r>
                                <a:rPr lang="en-US" sz="2400" i="1">
                                  <a:latin typeface="Cambria Math" panose="02040503050406030204" pitchFamily="18" charset="0"/>
                                  <a:ea typeface="Cambria Math" panose="02040503050406030204" pitchFamily="18" charset="0"/>
                                </a:rPr>
                                <m:t>𝛼</m:t>
                              </m:r>
                            </m:num>
                            <m:den>
                              <m:r>
                                <a:rPr lang="en-US" sz="2400" i="1">
                                  <a:latin typeface="Cambria Math" panose="02040503050406030204" pitchFamily="18" charset="0"/>
                                  <a:ea typeface="Cambria Math" panose="02040503050406030204" pitchFamily="18" charset="0"/>
                                </a:rPr>
                                <m:t>𝑚𝑔</m:t>
                              </m:r>
                            </m:den>
                          </m:f>
                        </m:e>
                      </m:d>
                      <m:r>
                        <a:rPr lang="en-US" sz="2400" i="1">
                          <a:latin typeface="Cambria Math" panose="02040503050406030204" pitchFamily="18" charset="0"/>
                          <a:ea typeface="Cambria Math" panose="02040503050406030204" pitchFamily="18" charset="0"/>
                        </a:rPr>
                        <m:t>∙</m:t>
                      </m:r>
                      <m:f>
                        <m:fPr>
                          <m:ctrlPr>
                            <a:rPr lang="en-US" sz="240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𝑠𝑖𝑛</m:t>
                          </m:r>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𝛼</m:t>
                          </m:r>
                        </m:num>
                        <m:den>
                          <m:r>
                            <a:rPr lang="en-US" sz="2400" b="0" i="1" smtClean="0">
                              <a:latin typeface="Cambria Math" panose="02040503050406030204" pitchFamily="18" charset="0"/>
                              <a:ea typeface="Cambria Math" panose="02040503050406030204" pitchFamily="18" charset="0"/>
                            </a:rPr>
                            <m:t>2</m:t>
                          </m:r>
                        </m:den>
                      </m:f>
                      <m:r>
                        <a:rPr lang="en-US" sz="2400" b="0" i="1" smtClean="0">
                          <a:latin typeface="Cambria Math" panose="02040503050406030204" pitchFamily="18" charset="0"/>
                          <a:ea typeface="Cambria Math" panose="02040503050406030204" pitchFamily="18" charset="0"/>
                        </a:rPr>
                        <m:t>;</m:t>
                      </m:r>
                    </m:oMath>
                  </m:oMathPara>
                </a14:m>
                <a:endParaRPr lang="ru-RU" sz="2400" dirty="0"/>
              </a:p>
            </p:txBody>
          </p:sp>
        </mc:Choice>
        <mc:Fallback xmlns="">
          <p:sp>
            <p:nvSpPr>
              <p:cNvPr id="4" name="TextBox 3">
                <a:extLst>
                  <a:ext uri="{FF2B5EF4-FFF2-40B4-BE49-F238E27FC236}">
                    <a16:creationId xmlns:a16="http://schemas.microsoft.com/office/drawing/2014/main" id="{D5298298-E90F-4AE8-9CA2-51623096E548}"/>
                  </a:ext>
                </a:extLst>
              </p:cNvPr>
              <p:cNvSpPr txBox="1">
                <a:spLocks noRot="1" noChangeAspect="1" noMove="1" noResize="1" noEditPoints="1" noAdjustHandles="1" noChangeArrowheads="1" noChangeShapeType="1" noTextEdit="1"/>
              </p:cNvSpPr>
              <p:nvPr/>
            </p:nvSpPr>
            <p:spPr>
              <a:xfrm>
                <a:off x="3179563" y="2891929"/>
                <a:ext cx="4614853" cy="829843"/>
              </a:xfrm>
              <a:prstGeom prst="rect">
                <a:avLst/>
              </a:prstGeom>
              <a:blipFill>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0B674AB-664A-4A9B-93EF-BFC44BEAB6D5}"/>
                  </a:ext>
                </a:extLst>
              </p:cNvPr>
              <p:cNvSpPr txBox="1"/>
              <p:nvPr/>
            </p:nvSpPr>
            <p:spPr>
              <a:xfrm>
                <a:off x="3262294" y="3908842"/>
                <a:ext cx="4408579" cy="8298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𝐿</m:t>
                      </m:r>
                      <m:r>
                        <a:rPr lang="en-US" sz="2400" b="0" i="1" smtClean="0">
                          <a:latin typeface="Cambria Math" panose="02040503050406030204" pitchFamily="18" charset="0"/>
                        </a:rPr>
                        <m:t>=2∙</m:t>
                      </m:r>
                      <m:d>
                        <m:dPr>
                          <m:ctrlPr>
                            <a:rPr lang="en-US" sz="2400" i="1">
                              <a:latin typeface="Cambria Math" panose="02040503050406030204" pitchFamily="18" charset="0"/>
                              <a:ea typeface="Cambria Math" panose="02040503050406030204" pitchFamily="18" charset="0"/>
                            </a:rPr>
                          </m:ctrlPr>
                        </m:dPr>
                        <m:e>
                          <m:f>
                            <m:fPr>
                              <m:ctrlPr>
                                <a:rPr lang="en-US" sz="2400" i="1">
                                  <a:latin typeface="Cambria Math" panose="02040503050406030204" pitchFamily="18" charset="0"/>
                                  <a:ea typeface="Cambria Math" panose="02040503050406030204" pitchFamily="18" charset="0"/>
                                </a:rPr>
                              </m:ctrlPr>
                            </m:fPr>
                            <m:num>
                              <m:sSub>
                                <m:sSubPr>
                                  <m:ctrlPr>
                                    <a:rPr lang="ru-RU" sz="2400" i="1">
                                      <a:latin typeface="Cambria Math" panose="02040503050406030204" pitchFamily="18" charset="0"/>
                                    </a:rPr>
                                  </m:ctrlPr>
                                </m:sSubPr>
                                <m:e>
                                  <m:r>
                                    <a:rPr lang="en-US" sz="2400" i="1">
                                      <a:latin typeface="Cambria Math" panose="02040503050406030204" pitchFamily="18" charset="0"/>
                                    </a:rPr>
                                    <m:t>𝐸</m:t>
                                  </m:r>
                                </m:e>
                                <m:sub>
                                  <m:r>
                                    <a:rPr lang="en-US" sz="2400" i="1">
                                      <a:latin typeface="Cambria Math" panose="02040503050406030204" pitchFamily="18" charset="0"/>
                                    </a:rPr>
                                    <m:t>0</m:t>
                                  </m:r>
                                </m:sub>
                              </m:sSub>
                              <m:r>
                                <a:rPr lang="en-US" sz="2400" i="1">
                                  <a:latin typeface="Cambria Math" panose="02040503050406030204" pitchFamily="18" charset="0"/>
                                </a:rPr>
                                <m:t>−</m:t>
                              </m:r>
                              <m:r>
                                <a:rPr lang="en-US" sz="2400" i="1">
                                  <a:latin typeface="Cambria Math" panose="02040503050406030204" pitchFamily="18" charset="0"/>
                                </a:rPr>
                                <m:t>𝑚𝑔𝑏𝑐𝑜𝑠</m:t>
                              </m:r>
                              <m:r>
                                <a:rPr lang="en-US" sz="2400" i="1">
                                  <a:latin typeface="Cambria Math" panose="02040503050406030204" pitchFamily="18" charset="0"/>
                                  <a:ea typeface="Cambria Math" panose="02040503050406030204" pitchFamily="18" charset="0"/>
                                </a:rPr>
                                <m:t>𝛼</m:t>
                              </m:r>
                            </m:num>
                            <m:den>
                              <m:r>
                                <a:rPr lang="en-US" sz="2400" i="1">
                                  <a:latin typeface="Cambria Math" panose="02040503050406030204" pitchFamily="18" charset="0"/>
                                  <a:ea typeface="Cambria Math" panose="02040503050406030204" pitchFamily="18" charset="0"/>
                                </a:rPr>
                                <m:t>𝑚𝑔</m:t>
                              </m:r>
                            </m:den>
                          </m:f>
                        </m:e>
                      </m:d>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𝑠𝑖𝑛</m:t>
                      </m:r>
                      <m:r>
                        <a:rPr lang="en-US" sz="2400" i="1">
                          <a:latin typeface="Cambria Math" panose="02040503050406030204" pitchFamily="18" charset="0"/>
                          <a:ea typeface="Cambria Math" panose="02040503050406030204" pitchFamily="18" charset="0"/>
                        </a:rPr>
                        <m:t>2</m:t>
                      </m:r>
                      <m:r>
                        <a:rPr lang="en-US" sz="2400" i="1">
                          <a:latin typeface="Cambria Math" panose="02040503050406030204" pitchFamily="18" charset="0"/>
                          <a:ea typeface="Cambria Math" panose="02040503050406030204" pitchFamily="18" charset="0"/>
                        </a:rPr>
                        <m:t>𝛼</m:t>
                      </m:r>
                      <m:r>
                        <a:rPr lang="en-US" sz="2400" b="0" i="1" smtClean="0">
                          <a:latin typeface="Cambria Math" panose="02040503050406030204" pitchFamily="18" charset="0"/>
                          <a:ea typeface="Cambria Math" panose="02040503050406030204" pitchFamily="18" charset="0"/>
                        </a:rPr>
                        <m:t>;</m:t>
                      </m:r>
                    </m:oMath>
                  </m:oMathPara>
                </a14:m>
                <a:endParaRPr lang="ru-RU" sz="2400" dirty="0"/>
              </a:p>
            </p:txBody>
          </p:sp>
        </mc:Choice>
        <mc:Fallback xmlns="">
          <p:sp>
            <p:nvSpPr>
              <p:cNvPr id="5" name="TextBox 4">
                <a:extLst>
                  <a:ext uri="{FF2B5EF4-FFF2-40B4-BE49-F238E27FC236}">
                    <a16:creationId xmlns:a16="http://schemas.microsoft.com/office/drawing/2014/main" id="{20B674AB-664A-4A9B-93EF-BFC44BEAB6D5}"/>
                  </a:ext>
                </a:extLst>
              </p:cNvPr>
              <p:cNvSpPr txBox="1">
                <a:spLocks noRot="1" noChangeAspect="1" noMove="1" noResize="1" noEditPoints="1" noAdjustHandles="1" noChangeArrowheads="1" noChangeShapeType="1" noTextEdit="1"/>
              </p:cNvSpPr>
              <p:nvPr/>
            </p:nvSpPr>
            <p:spPr>
              <a:xfrm>
                <a:off x="3262294" y="3908842"/>
                <a:ext cx="4408579" cy="829843"/>
              </a:xfrm>
              <a:prstGeom prst="rect">
                <a:avLst/>
              </a:prstGeom>
              <a:blipFill>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9ADF93C-1D0C-4C01-861B-5B336C60ADCD}"/>
                  </a:ext>
                </a:extLst>
              </p:cNvPr>
              <p:cNvSpPr txBox="1"/>
              <p:nvPr/>
            </p:nvSpPr>
            <p:spPr>
              <a:xfrm>
                <a:off x="270899" y="4925755"/>
                <a:ext cx="11615038" cy="8732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𝐿</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𝑚𝑔</m:t>
                          </m:r>
                        </m:den>
                      </m:f>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𝑠𝑖𝑛</m:t>
                      </m:r>
                      <m:r>
                        <a:rPr lang="en-US" sz="2400" i="1">
                          <a:latin typeface="Cambria Math" panose="02040503050406030204" pitchFamily="18" charset="0"/>
                          <a:ea typeface="Cambria Math" panose="02040503050406030204" pitchFamily="18" charset="0"/>
                        </a:rPr>
                        <m:t>2</m:t>
                      </m:r>
                      <m:r>
                        <a:rPr lang="en-US" sz="2400" i="1">
                          <a:latin typeface="Cambria Math" panose="02040503050406030204" pitchFamily="18" charset="0"/>
                          <a:ea typeface="Cambria Math" panose="02040503050406030204" pitchFamily="18" charset="0"/>
                        </a:rPr>
                        <m:t>𝛼</m:t>
                      </m:r>
                      <m:r>
                        <a:rPr lang="en-US" sz="2400" i="1" smtClean="0">
                          <a:latin typeface="Cambria Math" panose="02040503050406030204" pitchFamily="18" charset="0"/>
                          <a:ea typeface="Cambria Math" panose="02040503050406030204" pitchFamily="18" charset="0"/>
                        </a:rPr>
                        <m:t>∙</m:t>
                      </m:r>
                      <m:d>
                        <m:dPr>
                          <m:ctrlPr>
                            <a:rPr lang="en-US" sz="2400" i="1">
                              <a:latin typeface="Cambria Math" panose="02040503050406030204" pitchFamily="18" charset="0"/>
                              <a:ea typeface="Cambria Math" panose="02040503050406030204" pitchFamily="18" charset="0"/>
                            </a:rPr>
                          </m:ctrlPr>
                        </m:dPr>
                        <m:e>
                          <m:sSub>
                            <m:sSubPr>
                              <m:ctrlPr>
                                <a:rPr lang="ru-RU" sz="2400" i="1">
                                  <a:latin typeface="Cambria Math" panose="02040503050406030204" pitchFamily="18" charset="0"/>
                                </a:rPr>
                              </m:ctrlPr>
                            </m:sSubPr>
                            <m:e>
                              <m:r>
                                <a:rPr lang="en-US" sz="2400" i="1">
                                  <a:latin typeface="Cambria Math" panose="02040503050406030204" pitchFamily="18" charset="0"/>
                                </a:rPr>
                                <m:t>𝐸</m:t>
                              </m:r>
                            </m:e>
                            <m:sub>
                              <m:r>
                                <a:rPr lang="en-US" sz="2400" i="1">
                                  <a:latin typeface="Cambria Math" panose="02040503050406030204" pitchFamily="18" charset="0"/>
                                </a:rPr>
                                <m:t>0</m:t>
                              </m:r>
                            </m:sub>
                          </m:sSub>
                          <m:r>
                            <a:rPr lang="en-US" sz="2400" i="1">
                              <a:latin typeface="Cambria Math" panose="02040503050406030204" pitchFamily="18" charset="0"/>
                            </a:rPr>
                            <m:t>−</m:t>
                          </m:r>
                          <m:r>
                            <a:rPr lang="en-US" sz="2400" i="1">
                              <a:latin typeface="Cambria Math" panose="02040503050406030204" pitchFamily="18" charset="0"/>
                            </a:rPr>
                            <m:t>𝑚𝑔𝑏𝑐𝑜𝑠</m:t>
                          </m:r>
                          <m:r>
                            <a:rPr lang="en-US" sz="2400" i="1">
                              <a:latin typeface="Cambria Math" panose="02040503050406030204" pitchFamily="18" charset="0"/>
                              <a:ea typeface="Cambria Math" panose="02040503050406030204" pitchFamily="18" charset="0"/>
                            </a:rPr>
                            <m:t>𝛼</m:t>
                          </m:r>
                        </m:e>
                      </m:d>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2</m:t>
                          </m:r>
                        </m:num>
                        <m:den>
                          <m:r>
                            <a:rPr lang="en-US" sz="2400" b="0" i="1" smtClean="0">
                              <a:latin typeface="Cambria Math" panose="02040503050406030204" pitchFamily="18" charset="0"/>
                              <a:ea typeface="Cambria Math" panose="02040503050406030204" pitchFamily="18" charset="0"/>
                            </a:rPr>
                            <m:t>0,04∙10</m:t>
                          </m:r>
                        </m:den>
                      </m:f>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ad>
                            <m:radPr>
                              <m:degHide m:val="on"/>
                              <m:ctrlPr>
                                <a:rPr lang="en-US" sz="2400" b="0" i="1" smtClean="0">
                                  <a:latin typeface="Cambria Math" panose="02040503050406030204" pitchFamily="18" charset="0"/>
                                  <a:ea typeface="Cambria Math" panose="02040503050406030204" pitchFamily="18" charset="0"/>
                                </a:rPr>
                              </m:ctrlPr>
                            </m:radPr>
                            <m:deg/>
                            <m:e>
                              <m:r>
                                <a:rPr lang="en-US" sz="2400" b="0" i="1" smtClean="0">
                                  <a:latin typeface="Cambria Math" panose="02040503050406030204" pitchFamily="18" charset="0"/>
                                  <a:ea typeface="Cambria Math" panose="02040503050406030204" pitchFamily="18" charset="0"/>
                                </a:rPr>
                                <m:t>3</m:t>
                              </m:r>
                            </m:e>
                          </m:rad>
                        </m:num>
                        <m:den>
                          <m:r>
                            <a:rPr lang="en-US" sz="2400" b="0" i="1" smtClean="0">
                              <a:latin typeface="Cambria Math" panose="02040503050406030204" pitchFamily="18" charset="0"/>
                              <a:ea typeface="Cambria Math" panose="02040503050406030204" pitchFamily="18" charset="0"/>
                            </a:rPr>
                            <m:t>2</m:t>
                          </m:r>
                        </m:den>
                      </m:f>
                      <m:r>
                        <a:rPr lang="en-US" sz="2400" b="0" i="1" smtClean="0">
                          <a:latin typeface="Cambria Math" panose="02040503050406030204" pitchFamily="18" charset="0"/>
                          <a:ea typeface="Cambria Math" panose="02040503050406030204" pitchFamily="18" charset="0"/>
                        </a:rPr>
                        <m:t>∙</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0,5−0,04∙10∙0,4∙</m:t>
                          </m:r>
                          <m:f>
                            <m:fPr>
                              <m:ctrlPr>
                                <a:rPr lang="en-US" sz="2400" b="0" i="1" smtClean="0">
                                  <a:latin typeface="Cambria Math" panose="02040503050406030204" pitchFamily="18" charset="0"/>
                                  <a:ea typeface="Cambria Math" panose="02040503050406030204" pitchFamily="18" charset="0"/>
                                </a:rPr>
                              </m:ctrlPr>
                            </m:fPr>
                            <m:num>
                              <m:rad>
                                <m:radPr>
                                  <m:degHide m:val="on"/>
                                  <m:ctrlPr>
                                    <a:rPr lang="en-US" sz="2400" b="0" i="1" smtClean="0">
                                      <a:latin typeface="Cambria Math" panose="02040503050406030204" pitchFamily="18" charset="0"/>
                                      <a:ea typeface="Cambria Math" panose="02040503050406030204" pitchFamily="18" charset="0"/>
                                    </a:rPr>
                                  </m:ctrlPr>
                                </m:radPr>
                                <m:deg/>
                                <m:e>
                                  <m:r>
                                    <a:rPr lang="en-US" sz="2400" b="0" i="1" smtClean="0">
                                      <a:latin typeface="Cambria Math" panose="02040503050406030204" pitchFamily="18" charset="0"/>
                                      <a:ea typeface="Cambria Math" panose="02040503050406030204" pitchFamily="18" charset="0"/>
                                    </a:rPr>
                                    <m:t>3</m:t>
                                  </m:r>
                                </m:e>
                              </m:rad>
                            </m:num>
                            <m:den>
                              <m:r>
                                <a:rPr lang="en-US" sz="2400" b="0" i="1" smtClean="0">
                                  <a:latin typeface="Cambria Math" panose="02040503050406030204" pitchFamily="18" charset="0"/>
                                  <a:ea typeface="Cambria Math" panose="02040503050406030204" pitchFamily="18" charset="0"/>
                                </a:rPr>
                                <m:t>2</m:t>
                              </m:r>
                            </m:den>
                          </m:f>
                        </m:e>
                      </m:d>
                      <m:r>
                        <a:rPr lang="en-US" sz="2400" b="0" i="1" smtClean="0">
                          <a:latin typeface="Cambria Math" panose="02040503050406030204" pitchFamily="18" charset="0"/>
                          <a:ea typeface="Cambria Math" panose="02040503050406030204" pitchFamily="18" charset="0"/>
                        </a:rPr>
                        <m:t>=1,9 </m:t>
                      </m:r>
                      <m:r>
                        <a:rPr lang="ru-RU" sz="2400" b="0" i="1" smtClean="0">
                          <a:latin typeface="Cambria Math" panose="02040503050406030204" pitchFamily="18" charset="0"/>
                          <a:ea typeface="Cambria Math" panose="02040503050406030204" pitchFamily="18" charset="0"/>
                        </a:rPr>
                        <m:t>м.</m:t>
                      </m:r>
                    </m:oMath>
                  </m:oMathPara>
                </a14:m>
                <a:endParaRPr lang="ru-RU" sz="2400" dirty="0"/>
              </a:p>
            </p:txBody>
          </p:sp>
        </mc:Choice>
        <mc:Fallback xmlns="">
          <p:sp>
            <p:nvSpPr>
              <p:cNvPr id="9" name="TextBox 8">
                <a:extLst>
                  <a:ext uri="{FF2B5EF4-FFF2-40B4-BE49-F238E27FC236}">
                    <a16:creationId xmlns:a16="http://schemas.microsoft.com/office/drawing/2014/main" id="{F9ADF93C-1D0C-4C01-861B-5B336C60ADCD}"/>
                  </a:ext>
                </a:extLst>
              </p:cNvPr>
              <p:cNvSpPr txBox="1">
                <a:spLocks noRot="1" noChangeAspect="1" noMove="1" noResize="1" noEditPoints="1" noAdjustHandles="1" noChangeArrowheads="1" noChangeShapeType="1" noTextEdit="1"/>
              </p:cNvSpPr>
              <p:nvPr/>
            </p:nvSpPr>
            <p:spPr>
              <a:xfrm>
                <a:off x="270899" y="4925755"/>
                <a:ext cx="11615038" cy="873252"/>
              </a:xfrm>
              <a:prstGeom prst="rect">
                <a:avLst/>
              </a:prstGeom>
              <a:blipFill>
                <a:blip r:embed="rId6"/>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9D2D5B4-F64F-4E95-A5AB-8F2A7892309F}"/>
                  </a:ext>
                </a:extLst>
              </p:cNvPr>
              <p:cNvSpPr txBox="1"/>
              <p:nvPr/>
            </p:nvSpPr>
            <p:spPr>
              <a:xfrm>
                <a:off x="8286645" y="5956012"/>
                <a:ext cx="2151551" cy="461665"/>
              </a:xfrm>
              <a:prstGeom prst="rect">
                <a:avLst/>
              </a:prstGeom>
              <a:noFill/>
            </p:spPr>
            <p:txBody>
              <a:bodyPr wrap="none" rtlCol="0">
                <a:spAutoFit/>
              </a:bodyPr>
              <a:lstStyle/>
              <a:p>
                <a:r>
                  <a:rPr lang="ru-RU" sz="2400" b="1" dirty="0">
                    <a:solidFill>
                      <a:srgbClr val="FF0000"/>
                    </a:solidFill>
                    <a:latin typeface="Courier New" panose="02070309020205020404" pitchFamily="49" charset="0"/>
                    <a:cs typeface="Courier New" panose="02070309020205020404" pitchFamily="49" charset="0"/>
                  </a:rPr>
                  <a:t>Ответ:</a:t>
                </a:r>
                <a14:m>
                  <m:oMath xmlns:m="http://schemas.openxmlformats.org/officeDocument/2006/math">
                    <m:r>
                      <a:rPr lang="en-US" sz="2400" i="1">
                        <a:latin typeface="Cambria Math" panose="02040503050406030204" pitchFamily="18" charset="0"/>
                        <a:ea typeface="Cambria Math" panose="02040503050406030204" pitchFamily="18" charset="0"/>
                      </a:rPr>
                      <m:t>1,9 </m:t>
                    </m:r>
                    <m:r>
                      <a:rPr lang="ru-RU" sz="2400" i="1">
                        <a:latin typeface="Cambria Math" panose="02040503050406030204" pitchFamily="18" charset="0"/>
                        <a:ea typeface="Cambria Math" panose="02040503050406030204" pitchFamily="18" charset="0"/>
                      </a:rPr>
                      <m:t>м</m:t>
                    </m:r>
                  </m:oMath>
                </a14:m>
                <a:r>
                  <a:rPr lang="ru-RU" sz="2400" b="1" dirty="0">
                    <a:latin typeface="Courier New" panose="02070309020205020404" pitchFamily="49" charset="0"/>
                    <a:cs typeface="Courier New" panose="02070309020205020404" pitchFamily="49" charset="0"/>
                  </a:rPr>
                  <a:t>.</a:t>
                </a:r>
              </a:p>
            </p:txBody>
          </p:sp>
        </mc:Choice>
        <mc:Fallback xmlns="">
          <p:sp>
            <p:nvSpPr>
              <p:cNvPr id="10" name="TextBox 9">
                <a:extLst>
                  <a:ext uri="{FF2B5EF4-FFF2-40B4-BE49-F238E27FC236}">
                    <a16:creationId xmlns:a16="http://schemas.microsoft.com/office/drawing/2014/main" id="{C9D2D5B4-F64F-4E95-A5AB-8F2A7892309F}"/>
                  </a:ext>
                </a:extLst>
              </p:cNvPr>
              <p:cNvSpPr txBox="1">
                <a:spLocks noRot="1" noChangeAspect="1" noMove="1" noResize="1" noEditPoints="1" noAdjustHandles="1" noChangeArrowheads="1" noChangeShapeType="1" noTextEdit="1"/>
              </p:cNvSpPr>
              <p:nvPr/>
            </p:nvSpPr>
            <p:spPr>
              <a:xfrm>
                <a:off x="8286645" y="5956012"/>
                <a:ext cx="2151551" cy="461665"/>
              </a:xfrm>
              <a:prstGeom prst="rect">
                <a:avLst/>
              </a:prstGeom>
              <a:blipFill>
                <a:blip r:embed="rId7"/>
                <a:stretch>
                  <a:fillRect l="-4249" t="-9211" r="-3683" b="-30263"/>
                </a:stretch>
              </a:blipFill>
            </p:spPr>
            <p:txBody>
              <a:bodyPr/>
              <a:lstStyle/>
              <a:p>
                <a:r>
                  <a:rPr lang="ru-RU">
                    <a:noFill/>
                  </a:rPr>
                  <a:t> </a:t>
                </a:r>
              </a:p>
            </p:txBody>
          </p:sp>
        </mc:Fallback>
      </mc:AlternateContent>
    </p:spTree>
    <p:extLst>
      <p:ext uri="{BB962C8B-B14F-4D97-AF65-F5344CB8AC3E}">
        <p14:creationId xmlns:p14="http://schemas.microsoft.com/office/powerpoint/2010/main" val="1924601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E8224B-53F0-4C3B-8101-844A4D2C79B3}"/>
              </a:ext>
            </a:extLst>
          </p:cNvPr>
          <p:cNvSpPr txBox="1"/>
          <p:nvPr/>
        </p:nvSpPr>
        <p:spPr>
          <a:xfrm>
            <a:off x="226140" y="508338"/>
            <a:ext cx="11661059" cy="2677656"/>
          </a:xfrm>
          <a:prstGeom prst="rect">
            <a:avLst/>
          </a:prstGeom>
          <a:noFill/>
        </p:spPr>
        <p:txBody>
          <a:bodyPr wrap="square">
            <a:spAutoFit/>
          </a:bodyPr>
          <a:lstStyle/>
          <a:p>
            <a:pPr algn="just"/>
            <a:r>
              <a:rPr lang="ru-RU" sz="2400" b="1" dirty="0">
                <a:solidFill>
                  <a:srgbClr val="FF0000"/>
                </a:solidFill>
                <a:latin typeface="Courier New" panose="02070309020205020404" pitchFamily="49" charset="0"/>
                <a:cs typeface="Courier New" panose="02070309020205020404" pitchFamily="49" charset="0"/>
              </a:rPr>
              <a:t>Баллистика</a:t>
            </a:r>
            <a:r>
              <a:rPr lang="ru-RU" sz="2400" dirty="0">
                <a:latin typeface="Courier New" panose="02070309020205020404" pitchFamily="49" charset="0"/>
                <a:cs typeface="Courier New" panose="02070309020205020404" pitchFamily="49" charset="0"/>
              </a:rPr>
              <a:t> (от греч. β</a:t>
            </a:r>
            <a:r>
              <a:rPr lang="ru-RU" sz="2400" dirty="0" err="1">
                <a:latin typeface="Courier New" panose="02070309020205020404" pitchFamily="49" charset="0"/>
                <a:cs typeface="Courier New" panose="02070309020205020404" pitchFamily="49" charset="0"/>
              </a:rPr>
              <a:t>άλλειν</a:t>
            </a:r>
            <a:r>
              <a:rPr lang="ru-RU" sz="2400" dirty="0">
                <a:latin typeface="Courier New" panose="02070309020205020404" pitchFamily="49" charset="0"/>
                <a:cs typeface="Courier New" panose="02070309020205020404" pitchFamily="49" charset="0"/>
              </a:rPr>
              <a:t> — бросать) — наука о движении тел, брошенных в пространстве с действующим гравитационным полем и иными действующими на его траекторию силами, основанная на математике и физике. Она занимается, главным образом, исследованием движения пуль и снарядов, выпущенных из огнестрельного оружия, ракетных снарядов и баллистических ракет.</a:t>
            </a:r>
          </a:p>
        </p:txBody>
      </p:sp>
      <p:pic>
        <p:nvPicPr>
          <p:cNvPr id="1026" name="Picture 2" descr="Picture background">
            <a:extLst>
              <a:ext uri="{FF2B5EF4-FFF2-40B4-BE49-F238E27FC236}">
                <a16:creationId xmlns:a16="http://schemas.microsoft.com/office/drawing/2014/main" id="{034FB7D9-5071-40B7-B063-EB3331CC148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548283" y="3429000"/>
            <a:ext cx="5448300" cy="19335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0C8DD5A-4662-43A1-B265-65AAA0E28E3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8424" y="3650311"/>
            <a:ext cx="3486150" cy="153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600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EC8A959E-937E-44BB-B773-4FCC4AC9EA34}"/>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366712"/>
            <a:ext cx="12192000" cy="6124575"/>
          </a:xfrm>
          <a:prstGeom prst="rect">
            <a:avLst/>
          </a:prstGeom>
        </p:spPr>
      </p:pic>
      <p:sp>
        <p:nvSpPr>
          <p:cNvPr id="2" name="Прямоугольник 1">
            <a:extLst>
              <a:ext uri="{FF2B5EF4-FFF2-40B4-BE49-F238E27FC236}">
                <a16:creationId xmlns:a16="http://schemas.microsoft.com/office/drawing/2014/main" id="{174DB391-3EB2-4FD1-907E-791F961DA967}"/>
              </a:ext>
            </a:extLst>
          </p:cNvPr>
          <p:cNvSpPr/>
          <p:nvPr/>
        </p:nvSpPr>
        <p:spPr>
          <a:xfrm>
            <a:off x="1287699" y="2333436"/>
            <a:ext cx="9930908" cy="175432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5400" b="1" i="0" u="none" strike="noStrike" kern="1200" cap="none" spc="0" normalizeH="0" baseline="0" noProof="0" dirty="0">
                <a:ln w="9525">
                  <a:solidFill>
                    <a:prstClr val="white"/>
                  </a:solidFill>
                  <a:prstDash val="solid"/>
                </a:ln>
                <a:solidFill>
                  <a:srgbClr val="5B9BD5"/>
                </a:solidFill>
                <a:effectLst>
                  <a:outerShdw blurRad="12700" dist="38100" dir="2700000" algn="tl" rotWithShape="0">
                    <a:srgbClr val="5B9BD5">
                      <a:lumMod val="60000"/>
                      <a:lumOff val="40000"/>
                    </a:srgbClr>
                  </a:outerShdw>
                </a:effectLst>
                <a:uLnTx/>
                <a:uFillTx/>
                <a:latin typeface="Calibri"/>
                <a:ea typeface="+mn-ea"/>
                <a:cs typeface="+mn-cs"/>
              </a:rPr>
              <a:t> </a:t>
            </a:r>
            <a:r>
              <a:rPr kumimoji="0" lang="ru-RU" sz="5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latin typeface="Calibri"/>
                <a:ea typeface="+mn-ea"/>
                <a:cs typeface="+mn-cs"/>
              </a:rPr>
              <a:t>Материал для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5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latin typeface="Calibri"/>
                <a:ea typeface="+mn-ea"/>
                <a:cs typeface="+mn-cs"/>
              </a:rPr>
              <a:t>закрепления знаний и навыков</a:t>
            </a:r>
          </a:p>
        </p:txBody>
      </p:sp>
    </p:spTree>
    <p:extLst>
      <p:ext uri="{BB962C8B-B14F-4D97-AF65-F5344CB8AC3E}">
        <p14:creationId xmlns:p14="http://schemas.microsoft.com/office/powerpoint/2010/main" val="2787318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FF2B5EF4-FFF2-40B4-BE49-F238E27FC236}">
                <a16:creationId xmlns:a16="http://schemas.microsoft.com/office/drawing/2014/main" id="{895D0252-53D4-4B80-A5A0-5BCCBF6FDAA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5414" y="840044"/>
            <a:ext cx="247650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C348EF70-CAD0-4B40-9B6A-6A74B96722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1914" y="736959"/>
            <a:ext cx="269557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F81CB8C2-710B-4F61-BC04-A23FBE97DF7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633425" y="840044"/>
            <a:ext cx="2162175" cy="166687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a:extLst>
              <a:ext uri="{FF2B5EF4-FFF2-40B4-BE49-F238E27FC236}">
                <a16:creationId xmlns:a16="http://schemas.microsoft.com/office/drawing/2014/main" id="{8776B858-A934-4774-BF12-48B3A3C949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5600" y="736959"/>
            <a:ext cx="4267200" cy="150495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a:extLst>
              <a:ext uri="{FF2B5EF4-FFF2-40B4-BE49-F238E27FC236}">
                <a16:creationId xmlns:a16="http://schemas.microsoft.com/office/drawing/2014/main" id="{AA292217-8800-488D-B3E6-40A4D693D6C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05414" y="3765602"/>
            <a:ext cx="1819275" cy="1666875"/>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a:extLst>
              <a:ext uri="{FF2B5EF4-FFF2-40B4-BE49-F238E27FC236}">
                <a16:creationId xmlns:a16="http://schemas.microsoft.com/office/drawing/2014/main" id="{2DE824ED-FDBB-48D2-BAD9-6F95929DED7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3890" y="4204519"/>
            <a:ext cx="371475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a:extLst>
              <a:ext uri="{FF2B5EF4-FFF2-40B4-BE49-F238E27FC236}">
                <a16:creationId xmlns:a16="http://schemas.microsoft.com/office/drawing/2014/main" id="{D2775E87-A61D-48F2-AB52-9DDD44CA838A}"/>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479583" y="3832276"/>
            <a:ext cx="3486150" cy="153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379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F6D6F571-B6B2-4A4D-9CA9-C48DD700E33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4285" y="850490"/>
            <a:ext cx="56864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39DF4F12-7905-4AA2-AAEE-DE476112A8B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20710" y="826677"/>
            <a:ext cx="5686425" cy="17240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E9768682-A088-40E8-A27E-6F4EC7DC3E9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4285" y="3888659"/>
            <a:ext cx="56864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C56F0EB5-9B69-49FE-A6B2-F7C167E40EC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158835" y="3760071"/>
            <a:ext cx="5448300" cy="193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746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8C61C24-2577-4F92-9B36-BB3AA92960D8}"/>
              </a:ext>
            </a:extLst>
          </p:cNvPr>
          <p:cNvSpPr txBox="1"/>
          <p:nvPr/>
        </p:nvSpPr>
        <p:spPr>
          <a:xfrm>
            <a:off x="147484" y="651076"/>
            <a:ext cx="6096000" cy="461665"/>
          </a:xfrm>
          <a:prstGeom prst="rect">
            <a:avLst/>
          </a:prstGeom>
          <a:noFill/>
        </p:spPr>
        <p:txBody>
          <a:bodyPr wrap="square">
            <a:spAutoFit/>
          </a:bodyPr>
          <a:lstStyle/>
          <a:p>
            <a:r>
              <a:rPr lang="ru-RU" sz="2400" b="1" dirty="0">
                <a:latin typeface="Courier New" panose="02070309020205020404" pitchFamily="49" charset="0"/>
                <a:cs typeface="Courier New" panose="02070309020205020404" pitchFamily="49" charset="0"/>
              </a:rPr>
              <a:t>1. Тело движется по вертикали</a:t>
            </a:r>
          </a:p>
        </p:txBody>
      </p:sp>
      <p:pic>
        <p:nvPicPr>
          <p:cNvPr id="7" name="Рисунок 6">
            <a:extLst>
              <a:ext uri="{FF2B5EF4-FFF2-40B4-BE49-F238E27FC236}">
                <a16:creationId xmlns:a16="http://schemas.microsoft.com/office/drawing/2014/main" id="{DAA03093-72AC-423D-8161-B5B30286C6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557641" y="3073508"/>
            <a:ext cx="4838389" cy="916856"/>
          </a:xfrm>
          <a:prstGeom prst="rect">
            <a:avLst/>
          </a:prstGeom>
        </p:spPr>
      </p:pic>
      <p:pic>
        <p:nvPicPr>
          <p:cNvPr id="11" name="Рисунок 10">
            <a:extLst>
              <a:ext uri="{FF2B5EF4-FFF2-40B4-BE49-F238E27FC236}">
                <a16:creationId xmlns:a16="http://schemas.microsoft.com/office/drawing/2014/main" id="{6B8C050D-B125-4F26-AFD3-FBC688D6DF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125" y="5688726"/>
            <a:ext cx="5448300" cy="295275"/>
          </a:xfrm>
          <a:prstGeom prst="rect">
            <a:avLst/>
          </a:prstGeom>
        </p:spPr>
      </p:pic>
      <p:pic>
        <p:nvPicPr>
          <p:cNvPr id="13" name="Рисунок 12">
            <a:extLst>
              <a:ext uri="{FF2B5EF4-FFF2-40B4-BE49-F238E27FC236}">
                <a16:creationId xmlns:a16="http://schemas.microsoft.com/office/drawing/2014/main" id="{8C01BDBC-5DE4-4826-B8E5-4443F5B537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9974" y="3605918"/>
            <a:ext cx="648388" cy="588952"/>
          </a:xfrm>
          <a:prstGeom prst="rect">
            <a:avLst/>
          </a:prstGeom>
        </p:spPr>
      </p:pic>
      <p:pic>
        <p:nvPicPr>
          <p:cNvPr id="15" name="Рисунок 14">
            <a:extLst>
              <a:ext uri="{FF2B5EF4-FFF2-40B4-BE49-F238E27FC236}">
                <a16:creationId xmlns:a16="http://schemas.microsoft.com/office/drawing/2014/main" id="{8D0301E6-FA5D-4184-AC53-ECDD55B06F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1091264" y="2576052"/>
            <a:ext cx="1946480" cy="307258"/>
          </a:xfrm>
          <a:prstGeom prst="rect">
            <a:avLst/>
          </a:prstGeom>
        </p:spPr>
      </p:pic>
      <p:pic>
        <p:nvPicPr>
          <p:cNvPr id="17" name="Рисунок 16">
            <a:extLst>
              <a:ext uri="{FF2B5EF4-FFF2-40B4-BE49-F238E27FC236}">
                <a16:creationId xmlns:a16="http://schemas.microsoft.com/office/drawing/2014/main" id="{19E6627E-9A35-49F2-A611-6CAB92A610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2007876" y="3721059"/>
            <a:ext cx="2694039" cy="711280"/>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1D44133-9A0F-4845-83EA-B9811F114BDA}"/>
                  </a:ext>
                </a:extLst>
              </p:cNvPr>
              <p:cNvSpPr txBox="1"/>
              <p:nvPr/>
            </p:nvSpPr>
            <p:spPr>
              <a:xfrm>
                <a:off x="2084168" y="1613447"/>
                <a:ext cx="501997"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ru-RU" sz="3200" i="1" smtClean="0">
                              <a:latin typeface="Cambria Math" panose="02040503050406030204" pitchFamily="18" charset="0"/>
                            </a:rPr>
                          </m:ctrlPr>
                        </m:accPr>
                        <m:e>
                          <m:sSub>
                            <m:sSubPr>
                              <m:ctrlPr>
                                <a:rPr lang="ru-RU" sz="3200" i="1" smtClean="0">
                                  <a:latin typeface="Cambria Math" panose="02040503050406030204" pitchFamily="18" charset="0"/>
                                </a:rPr>
                              </m:ctrlPr>
                            </m:sSubPr>
                            <m:e>
                              <m:r>
                                <a:rPr lang="en-US" sz="3200" b="0" i="1" smtClean="0">
                                  <a:latin typeface="Cambria Math" panose="02040503050406030204" pitchFamily="18" charset="0"/>
                                </a:rPr>
                                <m:t>𝑣</m:t>
                              </m:r>
                            </m:e>
                            <m:sub>
                              <m:r>
                                <a:rPr lang="en-US" sz="3200" b="0" i="1" smtClean="0">
                                  <a:latin typeface="Cambria Math" panose="02040503050406030204" pitchFamily="18" charset="0"/>
                                </a:rPr>
                                <m:t>0</m:t>
                              </m:r>
                            </m:sub>
                          </m:sSub>
                        </m:e>
                      </m:acc>
                    </m:oMath>
                  </m:oMathPara>
                </a14:m>
                <a:endParaRPr lang="ru-RU" sz="3200" dirty="0"/>
              </a:p>
            </p:txBody>
          </p:sp>
        </mc:Choice>
        <mc:Fallback xmlns="">
          <p:sp>
            <p:nvSpPr>
              <p:cNvPr id="18" name="TextBox 17">
                <a:extLst>
                  <a:ext uri="{FF2B5EF4-FFF2-40B4-BE49-F238E27FC236}">
                    <a16:creationId xmlns:a16="http://schemas.microsoft.com/office/drawing/2014/main" id="{31D44133-9A0F-4845-83EA-B9811F114BDA}"/>
                  </a:ext>
                </a:extLst>
              </p:cNvPr>
              <p:cNvSpPr txBox="1">
                <a:spLocks noRot="1" noChangeAspect="1" noMove="1" noResize="1" noEditPoints="1" noAdjustHandles="1" noChangeArrowheads="1" noChangeShapeType="1" noTextEdit="1"/>
              </p:cNvSpPr>
              <p:nvPr/>
            </p:nvSpPr>
            <p:spPr>
              <a:xfrm>
                <a:off x="2084168" y="1613447"/>
                <a:ext cx="501997" cy="492443"/>
              </a:xfrm>
              <a:prstGeom prst="rect">
                <a:avLst/>
              </a:prstGeom>
              <a:blipFill>
                <a:blip r:embed="rId7"/>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17607DF-1D32-49D0-A22D-97507ABEB65D}"/>
                  </a:ext>
                </a:extLst>
              </p:cNvPr>
              <p:cNvSpPr txBox="1"/>
              <p:nvPr/>
            </p:nvSpPr>
            <p:spPr>
              <a:xfrm>
                <a:off x="3534718" y="4281792"/>
                <a:ext cx="351635"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ru-RU" sz="3200" i="1" smtClean="0">
                              <a:latin typeface="Cambria Math" panose="02040503050406030204" pitchFamily="18" charset="0"/>
                            </a:rPr>
                          </m:ctrlPr>
                        </m:accPr>
                        <m:e>
                          <m:r>
                            <a:rPr lang="en-US" sz="3200" b="0" i="1" smtClean="0">
                              <a:latin typeface="Cambria Math" panose="02040503050406030204" pitchFamily="18" charset="0"/>
                            </a:rPr>
                            <m:t>𝑔</m:t>
                          </m:r>
                        </m:e>
                      </m:acc>
                    </m:oMath>
                  </m:oMathPara>
                </a14:m>
                <a:endParaRPr lang="ru-RU" sz="3200" dirty="0"/>
              </a:p>
            </p:txBody>
          </p:sp>
        </mc:Choice>
        <mc:Fallback xmlns="">
          <p:sp>
            <p:nvSpPr>
              <p:cNvPr id="19" name="TextBox 18">
                <a:extLst>
                  <a:ext uri="{FF2B5EF4-FFF2-40B4-BE49-F238E27FC236}">
                    <a16:creationId xmlns:a16="http://schemas.microsoft.com/office/drawing/2014/main" id="{817607DF-1D32-49D0-A22D-97507ABEB65D}"/>
                  </a:ext>
                </a:extLst>
              </p:cNvPr>
              <p:cNvSpPr txBox="1">
                <a:spLocks noRot="1" noChangeAspect="1" noMove="1" noResize="1" noEditPoints="1" noAdjustHandles="1" noChangeArrowheads="1" noChangeShapeType="1" noTextEdit="1"/>
              </p:cNvSpPr>
              <p:nvPr/>
            </p:nvSpPr>
            <p:spPr>
              <a:xfrm>
                <a:off x="3534718" y="4281792"/>
                <a:ext cx="351635" cy="492443"/>
              </a:xfrm>
              <a:prstGeom prst="rect">
                <a:avLst/>
              </a:prstGeom>
              <a:blipFill>
                <a:blip r:embed="rId8"/>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B17463D-FCA0-4AD3-B014-EBB20ADAF573}"/>
                  </a:ext>
                </a:extLst>
              </p:cNvPr>
              <p:cNvSpPr txBox="1"/>
              <p:nvPr/>
            </p:nvSpPr>
            <p:spPr>
              <a:xfrm>
                <a:off x="7909730" y="1919372"/>
                <a:ext cx="163936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ru-RU" sz="2400" i="1" smtClean="0">
                              <a:latin typeface="Cambria Math" panose="02040503050406030204" pitchFamily="18" charset="0"/>
                            </a:rPr>
                          </m:ctrlPr>
                        </m:accPr>
                        <m:e>
                          <m:r>
                            <a:rPr lang="en-US" sz="2400" b="0" i="1" smtClean="0">
                              <a:latin typeface="Cambria Math" panose="02040503050406030204" pitchFamily="18" charset="0"/>
                            </a:rPr>
                            <m:t>𝑣</m:t>
                          </m:r>
                        </m:e>
                      </m:acc>
                      <m:r>
                        <a:rPr lang="en-US" sz="2400" b="0" i="1" smtClean="0">
                          <a:latin typeface="Cambria Math" panose="02040503050406030204" pitchFamily="18" charset="0"/>
                        </a:rPr>
                        <m:t>=</m:t>
                      </m:r>
                      <m:acc>
                        <m:accPr>
                          <m:chr m:val="⃗"/>
                          <m:ctrlPr>
                            <a:rPr lang="en-US" sz="2400" b="0" i="1" smtClean="0">
                              <a:latin typeface="Cambria Math" panose="02040503050406030204" pitchFamily="18" charset="0"/>
                            </a:rPr>
                          </m:ctrlPr>
                        </m:acc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0</m:t>
                              </m:r>
                            </m:sub>
                          </m:sSub>
                        </m:e>
                      </m:acc>
                      <m:r>
                        <a:rPr lang="en-US" sz="2400" b="0" i="1" smtClean="0">
                          <a:latin typeface="Cambria Math" panose="02040503050406030204" pitchFamily="18" charset="0"/>
                        </a:rPr>
                        <m:t>+</m:t>
                      </m:r>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𝑔</m:t>
                          </m:r>
                        </m:e>
                      </m:acc>
                      <m:r>
                        <a:rPr lang="en-US" sz="2400" b="0" i="1" smtClean="0">
                          <a:latin typeface="Cambria Math" panose="02040503050406030204" pitchFamily="18" charset="0"/>
                        </a:rPr>
                        <m:t>𝑡</m:t>
                      </m:r>
                    </m:oMath>
                  </m:oMathPara>
                </a14:m>
                <a:endParaRPr lang="ru-RU" sz="2400" dirty="0"/>
              </a:p>
            </p:txBody>
          </p:sp>
        </mc:Choice>
        <mc:Fallback xmlns="">
          <p:sp>
            <p:nvSpPr>
              <p:cNvPr id="20" name="TextBox 19">
                <a:extLst>
                  <a:ext uri="{FF2B5EF4-FFF2-40B4-BE49-F238E27FC236}">
                    <a16:creationId xmlns:a16="http://schemas.microsoft.com/office/drawing/2014/main" id="{6B17463D-FCA0-4AD3-B014-EBB20ADAF573}"/>
                  </a:ext>
                </a:extLst>
              </p:cNvPr>
              <p:cNvSpPr txBox="1">
                <a:spLocks noRot="1" noChangeAspect="1" noMove="1" noResize="1" noEditPoints="1" noAdjustHandles="1" noChangeArrowheads="1" noChangeShapeType="1" noTextEdit="1"/>
              </p:cNvSpPr>
              <p:nvPr/>
            </p:nvSpPr>
            <p:spPr>
              <a:xfrm>
                <a:off x="7909730" y="1919372"/>
                <a:ext cx="1639360" cy="369332"/>
              </a:xfrm>
              <a:prstGeom prst="rect">
                <a:avLst/>
              </a:prstGeom>
              <a:blipFill>
                <a:blip r:embed="rId9"/>
                <a:stretch>
                  <a:fillRect l="-3358" t="-38333" r="-20149" b="-2666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8184246-8494-4DE9-965C-0DD1EDA7B167}"/>
                  </a:ext>
                </a:extLst>
              </p:cNvPr>
              <p:cNvSpPr txBox="1"/>
              <p:nvPr/>
            </p:nvSpPr>
            <p:spPr>
              <a:xfrm>
                <a:off x="304821" y="1046132"/>
                <a:ext cx="32919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rPr>
                        <m:t>𝑦</m:t>
                      </m:r>
                    </m:oMath>
                  </m:oMathPara>
                </a14:m>
                <a:endParaRPr lang="ru-RU" sz="3200" dirty="0"/>
              </a:p>
            </p:txBody>
          </p:sp>
        </mc:Choice>
        <mc:Fallback xmlns="">
          <p:sp>
            <p:nvSpPr>
              <p:cNvPr id="23" name="TextBox 22">
                <a:extLst>
                  <a:ext uri="{FF2B5EF4-FFF2-40B4-BE49-F238E27FC236}">
                    <a16:creationId xmlns:a16="http://schemas.microsoft.com/office/drawing/2014/main" id="{E8184246-8494-4DE9-965C-0DD1EDA7B167}"/>
                  </a:ext>
                </a:extLst>
              </p:cNvPr>
              <p:cNvSpPr txBox="1">
                <a:spLocks noRot="1" noChangeAspect="1" noMove="1" noResize="1" noEditPoints="1" noAdjustHandles="1" noChangeArrowheads="1" noChangeShapeType="1" noTextEdit="1"/>
              </p:cNvSpPr>
              <p:nvPr/>
            </p:nvSpPr>
            <p:spPr>
              <a:xfrm>
                <a:off x="304821" y="1046132"/>
                <a:ext cx="329193" cy="492443"/>
              </a:xfrm>
              <a:prstGeom prst="rect">
                <a:avLst/>
              </a:prstGeom>
              <a:blipFill>
                <a:blip r:embed="rId10"/>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A349895-9809-4BAA-AD0E-95F92BDBFA45}"/>
                  </a:ext>
                </a:extLst>
              </p:cNvPr>
              <p:cNvSpPr txBox="1"/>
              <p:nvPr/>
            </p:nvSpPr>
            <p:spPr>
              <a:xfrm>
                <a:off x="7350987" y="2553711"/>
                <a:ext cx="2756845" cy="7487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𝑦</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0</m:t>
                          </m:r>
                          <m:r>
                            <a:rPr lang="en-US" sz="2400" b="0" i="1" smtClean="0">
                              <a:latin typeface="Cambria Math" panose="02040503050406030204" pitchFamily="18" charset="0"/>
                            </a:rPr>
                            <m:t>𝑦</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𝑔</m:t>
                              </m:r>
                            </m:e>
                            <m:sub>
                              <m:r>
                                <a:rPr lang="en-US" sz="2400" b="0" i="1" smtClean="0">
                                  <a:latin typeface="Cambria Math" panose="02040503050406030204" pitchFamily="18" charset="0"/>
                                </a:rPr>
                                <m:t>𝑦</m:t>
                              </m:r>
                            </m:sub>
                          </m:s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𝑡</m:t>
                              </m:r>
                            </m:e>
                            <m:sup>
                              <m:r>
                                <a:rPr lang="en-US" sz="2400" b="0" i="1" smtClean="0">
                                  <a:latin typeface="Cambria Math" panose="02040503050406030204" pitchFamily="18" charset="0"/>
                                </a:rPr>
                                <m:t>2</m:t>
                              </m:r>
                            </m:sup>
                          </m:sSup>
                        </m:num>
                        <m:den>
                          <m:r>
                            <a:rPr lang="en-US" sz="2400" b="0" i="1" smtClean="0">
                              <a:latin typeface="Cambria Math" panose="02040503050406030204" pitchFamily="18" charset="0"/>
                            </a:rPr>
                            <m:t>2</m:t>
                          </m:r>
                        </m:den>
                      </m:f>
                    </m:oMath>
                  </m:oMathPara>
                </a14:m>
                <a:endParaRPr lang="ru-RU" sz="2400" dirty="0"/>
              </a:p>
            </p:txBody>
          </p:sp>
        </mc:Choice>
        <mc:Fallback xmlns="">
          <p:sp>
            <p:nvSpPr>
              <p:cNvPr id="24" name="TextBox 23">
                <a:extLst>
                  <a:ext uri="{FF2B5EF4-FFF2-40B4-BE49-F238E27FC236}">
                    <a16:creationId xmlns:a16="http://schemas.microsoft.com/office/drawing/2014/main" id="{AA349895-9809-4BAA-AD0E-95F92BDBFA45}"/>
                  </a:ext>
                </a:extLst>
              </p:cNvPr>
              <p:cNvSpPr txBox="1">
                <a:spLocks noRot="1" noChangeAspect="1" noMove="1" noResize="1" noEditPoints="1" noAdjustHandles="1" noChangeArrowheads="1" noChangeShapeType="1" noTextEdit="1"/>
              </p:cNvSpPr>
              <p:nvPr/>
            </p:nvSpPr>
            <p:spPr>
              <a:xfrm>
                <a:off x="7350987" y="2553711"/>
                <a:ext cx="2756845" cy="748795"/>
              </a:xfrm>
              <a:prstGeom prst="rect">
                <a:avLst/>
              </a:prstGeom>
              <a:blipFill>
                <a:blip r:embed="rId11"/>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8F3789C8-5080-4C5C-BAB6-17A0360E65F4}"/>
                  </a:ext>
                </a:extLst>
              </p:cNvPr>
              <p:cNvSpPr txBox="1"/>
              <p:nvPr/>
            </p:nvSpPr>
            <p:spPr>
              <a:xfrm>
                <a:off x="7909730" y="3775332"/>
                <a:ext cx="1926040" cy="8390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𝐻</m:t>
                      </m:r>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𝑣</m:t>
                                  </m:r>
                                </m:e>
                                <m:sub>
                                  <m:r>
                                    <a:rPr lang="en-US" sz="2400" b="0" i="1" smtClean="0">
                                      <a:latin typeface="Cambria Math" panose="02040503050406030204" pitchFamily="18" charset="0"/>
                                    </a:rPr>
                                    <m:t>0</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𝑣</m:t>
                                  </m:r>
                                </m:e>
                                <m:sup>
                                  <m:r>
                                    <a:rPr lang="en-US" sz="2400" b="0" i="1" smtClean="0">
                                      <a:latin typeface="Cambria Math" panose="02040503050406030204" pitchFamily="18" charset="0"/>
                                    </a:rPr>
                                    <m:t>2</m:t>
                                  </m:r>
                                </m:sup>
                              </m:sSup>
                            </m:num>
                            <m:den>
                              <m:r>
                                <a:rPr lang="en-US" sz="2400" b="0" i="1" smtClean="0">
                                  <a:latin typeface="Cambria Math" panose="02040503050406030204" pitchFamily="18" charset="0"/>
                                </a:rPr>
                                <m:t>2</m:t>
                              </m:r>
                              <m:r>
                                <a:rPr lang="en-US" sz="2400" b="0" i="1" smtClean="0">
                                  <a:latin typeface="Cambria Math" panose="02040503050406030204" pitchFamily="18" charset="0"/>
                                </a:rPr>
                                <m:t>𝑔</m:t>
                              </m:r>
                            </m:den>
                          </m:f>
                        </m:e>
                      </m:d>
                    </m:oMath>
                  </m:oMathPara>
                </a14:m>
                <a:endParaRPr lang="ru-RU" sz="2400" dirty="0"/>
              </a:p>
            </p:txBody>
          </p:sp>
        </mc:Choice>
        <mc:Fallback xmlns="">
          <p:sp>
            <p:nvSpPr>
              <p:cNvPr id="25" name="TextBox 24">
                <a:extLst>
                  <a:ext uri="{FF2B5EF4-FFF2-40B4-BE49-F238E27FC236}">
                    <a16:creationId xmlns:a16="http://schemas.microsoft.com/office/drawing/2014/main" id="{8F3789C8-5080-4C5C-BAB6-17A0360E65F4}"/>
                  </a:ext>
                </a:extLst>
              </p:cNvPr>
              <p:cNvSpPr txBox="1">
                <a:spLocks noRot="1" noChangeAspect="1" noMove="1" noResize="1" noEditPoints="1" noAdjustHandles="1" noChangeArrowheads="1" noChangeShapeType="1" noTextEdit="1"/>
              </p:cNvSpPr>
              <p:nvPr/>
            </p:nvSpPr>
            <p:spPr>
              <a:xfrm>
                <a:off x="7909730" y="3775332"/>
                <a:ext cx="1926040" cy="839076"/>
              </a:xfrm>
              <a:prstGeom prst="rect">
                <a:avLst/>
              </a:prstGeom>
              <a:blipFill>
                <a:blip r:embed="rId12"/>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2995932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E4D1B2-9D83-4F7F-8182-98ED7B85D36F}"/>
              </a:ext>
            </a:extLst>
          </p:cNvPr>
          <p:cNvSpPr txBox="1"/>
          <p:nvPr/>
        </p:nvSpPr>
        <p:spPr>
          <a:xfrm>
            <a:off x="182879" y="553556"/>
            <a:ext cx="9744891" cy="2308324"/>
          </a:xfrm>
          <a:prstGeom prst="rect">
            <a:avLst/>
          </a:prstGeom>
          <a:noFill/>
        </p:spPr>
        <p:txBody>
          <a:bodyPr wrap="square">
            <a:spAutoFit/>
          </a:bodyPr>
          <a:lstStyle/>
          <a:p>
            <a:pPr indent="714375" algn="just"/>
            <a:r>
              <a:rPr lang="ru-RU" sz="2400" b="1" dirty="0">
                <a:solidFill>
                  <a:srgbClr val="FF0000"/>
                </a:solidFill>
                <a:latin typeface="Courier New" panose="02070309020205020404" pitchFamily="49" charset="0"/>
                <a:cs typeface="Courier New" panose="02070309020205020404" pitchFamily="49" charset="0"/>
              </a:rPr>
              <a:t>ПРИМЕР</a:t>
            </a:r>
            <a:r>
              <a:rPr lang="en-US" sz="2400" b="1" dirty="0">
                <a:solidFill>
                  <a:srgbClr val="FF0000"/>
                </a:solidFill>
                <a:latin typeface="Courier New" panose="02070309020205020404" pitchFamily="49" charset="0"/>
                <a:cs typeface="Courier New" panose="02070309020205020404" pitchFamily="49" charset="0"/>
              </a:rPr>
              <a:t> 1</a:t>
            </a:r>
            <a:r>
              <a:rPr lang="ru-RU" sz="2400" b="1" dirty="0">
                <a:solidFill>
                  <a:srgbClr val="FF0000"/>
                </a:solidFill>
                <a:latin typeface="Courier New" panose="02070309020205020404" pitchFamily="49" charset="0"/>
                <a:cs typeface="Courier New" panose="02070309020205020404" pitchFamily="49" charset="0"/>
              </a:rPr>
              <a:t>. </a:t>
            </a:r>
            <a:r>
              <a:rPr lang="ru-RU" sz="2400" dirty="0">
                <a:latin typeface="Courier New" panose="02070309020205020404" pitchFamily="49" charset="0"/>
                <a:cs typeface="Courier New" panose="02070309020205020404" pitchFamily="49" charset="0"/>
              </a:rPr>
              <a:t>В момент времени t = 0 мячик бросают с начальной скоростью v</a:t>
            </a:r>
            <a:r>
              <a:rPr lang="ru-RU" sz="2400" baseline="-25000" dirty="0">
                <a:latin typeface="Courier New" panose="02070309020205020404" pitchFamily="49" charset="0"/>
                <a:cs typeface="Courier New" panose="02070309020205020404" pitchFamily="49" charset="0"/>
              </a:rPr>
              <a:t>0</a:t>
            </a:r>
            <a:r>
              <a:rPr lang="ru-RU" sz="2400" dirty="0">
                <a:latin typeface="Courier New" panose="02070309020205020404" pitchFamily="49" charset="0"/>
                <a:cs typeface="Courier New" panose="02070309020205020404" pitchFamily="49" charset="0"/>
              </a:rPr>
              <a:t> вертикально вверх с поверхности Земли (см. рисунок). Через время </a:t>
            </a:r>
            <a:r>
              <a:rPr lang="ru-RU" sz="2400" dirty="0" err="1">
                <a:latin typeface="Courier New" panose="02070309020205020404" pitchFamily="49" charset="0"/>
                <a:cs typeface="Courier New" panose="02070309020205020404" pitchFamily="49" charset="0"/>
              </a:rPr>
              <a:t>t</a:t>
            </a:r>
            <a:r>
              <a:rPr lang="ru-RU" sz="2400" baseline="-25000" dirty="0" err="1">
                <a:latin typeface="Courier New" panose="02070309020205020404" pitchFamily="49" charset="0"/>
                <a:cs typeface="Courier New" panose="02070309020205020404" pitchFamily="49" charset="0"/>
              </a:rPr>
              <a:t>o</a:t>
            </a:r>
            <a:r>
              <a:rPr lang="ru-RU" sz="2400" dirty="0">
                <a:latin typeface="Courier New" panose="02070309020205020404" pitchFamily="49" charset="0"/>
                <a:cs typeface="Courier New" panose="02070309020205020404" pitchFamily="49" charset="0"/>
              </a:rPr>
              <a:t> мячик снова падает на поверхность Земли. Графики А и Б представляют собой зависимости физических величин, характеризующих движение мячика, от времени t.</a:t>
            </a:r>
          </a:p>
        </p:txBody>
      </p:sp>
      <p:pic>
        <p:nvPicPr>
          <p:cNvPr id="5" name="Рисунок 4">
            <a:extLst>
              <a:ext uri="{FF2B5EF4-FFF2-40B4-BE49-F238E27FC236}">
                <a16:creationId xmlns:a16="http://schemas.microsoft.com/office/drawing/2014/main" id="{5C108FA9-6FBC-4A78-8EE0-334CA1AF5750}"/>
              </a:ext>
            </a:extLst>
          </p:cNvPr>
          <p:cNvPicPr>
            <a:picLocks noChangeAspect="1"/>
          </p:cNvPicPr>
          <p:nvPr/>
        </p:nvPicPr>
        <p:blipFill>
          <a:blip r:embed="rId2"/>
          <a:stretch>
            <a:fillRect/>
          </a:stretch>
        </p:blipFill>
        <p:spPr>
          <a:xfrm>
            <a:off x="10126572" y="694509"/>
            <a:ext cx="1762125" cy="1828800"/>
          </a:xfrm>
          <a:prstGeom prst="rect">
            <a:avLst/>
          </a:prstGeom>
        </p:spPr>
      </p:pic>
      <p:sp>
        <p:nvSpPr>
          <p:cNvPr id="7" name="TextBox 6">
            <a:extLst>
              <a:ext uri="{FF2B5EF4-FFF2-40B4-BE49-F238E27FC236}">
                <a16:creationId xmlns:a16="http://schemas.microsoft.com/office/drawing/2014/main" id="{30E63DA8-243F-4DE3-A912-68B26335E451}"/>
              </a:ext>
            </a:extLst>
          </p:cNvPr>
          <p:cNvSpPr txBox="1"/>
          <p:nvPr/>
        </p:nvSpPr>
        <p:spPr>
          <a:xfrm>
            <a:off x="182879" y="2757773"/>
            <a:ext cx="11705818" cy="830997"/>
          </a:xfrm>
          <a:prstGeom prst="rect">
            <a:avLst/>
          </a:prstGeom>
          <a:noFill/>
        </p:spPr>
        <p:txBody>
          <a:bodyPr wrap="square">
            <a:spAutoFit/>
          </a:bodyPr>
          <a:lstStyle/>
          <a:p>
            <a:pPr marL="0" marR="0" lvl="0" indent="714375" algn="just"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Установите связь между графиками и физическими величинами, зависимости которых от времени эти графики могут представлять.</a:t>
            </a:r>
          </a:p>
        </p:txBody>
      </p:sp>
      <p:pic>
        <p:nvPicPr>
          <p:cNvPr id="9" name="Рисунок 8">
            <a:extLst>
              <a:ext uri="{FF2B5EF4-FFF2-40B4-BE49-F238E27FC236}">
                <a16:creationId xmlns:a16="http://schemas.microsoft.com/office/drawing/2014/main" id="{3D177F41-DE82-4D34-A8DE-D384AC595F18}"/>
              </a:ext>
            </a:extLst>
          </p:cNvPr>
          <p:cNvPicPr>
            <a:picLocks noChangeAspect="1"/>
          </p:cNvPicPr>
          <p:nvPr/>
        </p:nvPicPr>
        <p:blipFill>
          <a:blip r:embed="rId3"/>
          <a:stretch>
            <a:fillRect/>
          </a:stretch>
        </p:blipFill>
        <p:spPr>
          <a:xfrm>
            <a:off x="303303" y="3588770"/>
            <a:ext cx="4807132" cy="2039597"/>
          </a:xfrm>
          <a:prstGeom prst="rect">
            <a:avLst/>
          </a:prstGeom>
        </p:spPr>
      </p:pic>
      <p:pic>
        <p:nvPicPr>
          <p:cNvPr id="11" name="Рисунок 10">
            <a:extLst>
              <a:ext uri="{FF2B5EF4-FFF2-40B4-BE49-F238E27FC236}">
                <a16:creationId xmlns:a16="http://schemas.microsoft.com/office/drawing/2014/main" id="{01E6EAA8-BC61-4201-A6D3-F75029E69938}"/>
              </a:ext>
            </a:extLst>
          </p:cNvPr>
          <p:cNvPicPr>
            <a:picLocks noChangeAspect="1"/>
          </p:cNvPicPr>
          <p:nvPr/>
        </p:nvPicPr>
        <p:blipFill>
          <a:blip r:embed="rId4"/>
          <a:stretch>
            <a:fillRect/>
          </a:stretch>
        </p:blipFill>
        <p:spPr>
          <a:xfrm>
            <a:off x="5889988" y="3588770"/>
            <a:ext cx="3097258" cy="1436311"/>
          </a:xfrm>
          <a:prstGeom prst="rect">
            <a:avLst/>
          </a:prstGeom>
        </p:spPr>
      </p:pic>
      <p:graphicFrame>
        <p:nvGraphicFramePr>
          <p:cNvPr id="12" name="Таблица 12">
            <a:extLst>
              <a:ext uri="{FF2B5EF4-FFF2-40B4-BE49-F238E27FC236}">
                <a16:creationId xmlns:a16="http://schemas.microsoft.com/office/drawing/2014/main" id="{B423BD59-2257-4436-8E77-A184615F6B35}"/>
              </a:ext>
            </a:extLst>
          </p:cNvPr>
          <p:cNvGraphicFramePr>
            <a:graphicFrameLocks noGrp="1"/>
          </p:cNvGraphicFramePr>
          <p:nvPr>
            <p:extLst>
              <p:ext uri="{D42A27DB-BD31-4B8C-83A1-F6EECF244321}">
                <p14:modId xmlns:p14="http://schemas.microsoft.com/office/powerpoint/2010/main" val="2937798114"/>
              </p:ext>
            </p:extLst>
          </p:nvPr>
        </p:nvGraphicFramePr>
        <p:xfrm>
          <a:off x="8936489" y="5378967"/>
          <a:ext cx="2952208" cy="914400"/>
        </p:xfrm>
        <a:graphic>
          <a:graphicData uri="http://schemas.openxmlformats.org/drawingml/2006/table">
            <a:tbl>
              <a:tblPr firstRow="1" bandRow="1">
                <a:tableStyleId>{5C22544A-7EE6-4342-B048-85BDC9FD1C3A}</a:tableStyleId>
              </a:tblPr>
              <a:tblGrid>
                <a:gridCol w="1476104">
                  <a:extLst>
                    <a:ext uri="{9D8B030D-6E8A-4147-A177-3AD203B41FA5}">
                      <a16:colId xmlns:a16="http://schemas.microsoft.com/office/drawing/2014/main" val="176364226"/>
                    </a:ext>
                  </a:extLst>
                </a:gridCol>
                <a:gridCol w="1476104">
                  <a:extLst>
                    <a:ext uri="{9D8B030D-6E8A-4147-A177-3AD203B41FA5}">
                      <a16:colId xmlns:a16="http://schemas.microsoft.com/office/drawing/2014/main" val="3297133683"/>
                    </a:ext>
                  </a:extLst>
                </a:gridCol>
              </a:tblGrid>
              <a:tr h="370840">
                <a:tc>
                  <a:txBody>
                    <a:bodyPr/>
                    <a:lstStyle/>
                    <a:p>
                      <a:pPr algn="ctr"/>
                      <a:r>
                        <a:rPr lang="ru-RU" sz="2400" dirty="0">
                          <a:latin typeface="Courier New" panose="02070309020205020404" pitchFamily="49" charset="0"/>
                          <a:cs typeface="Courier New" panose="02070309020205020404" pitchFamily="49" charset="0"/>
                        </a:rPr>
                        <a:t>А</a:t>
                      </a:r>
                    </a:p>
                  </a:txBody>
                  <a:tcPr/>
                </a:tc>
                <a:tc>
                  <a:txBody>
                    <a:bodyPr/>
                    <a:lstStyle/>
                    <a:p>
                      <a:pPr algn="ctr"/>
                      <a:r>
                        <a:rPr lang="ru-RU" sz="2400" dirty="0">
                          <a:latin typeface="Courier New" panose="02070309020205020404" pitchFamily="49" charset="0"/>
                          <a:cs typeface="Courier New" panose="02070309020205020404" pitchFamily="49" charset="0"/>
                        </a:rPr>
                        <a:t>Б</a:t>
                      </a:r>
                    </a:p>
                  </a:txBody>
                  <a:tcPr/>
                </a:tc>
                <a:extLst>
                  <a:ext uri="{0D108BD9-81ED-4DB2-BD59-A6C34878D82A}">
                    <a16:rowId xmlns:a16="http://schemas.microsoft.com/office/drawing/2014/main" val="507344864"/>
                  </a:ext>
                </a:extLst>
              </a:tr>
              <a:tr h="370840">
                <a:tc>
                  <a:txBody>
                    <a:bodyPr/>
                    <a:lstStyle/>
                    <a:p>
                      <a:pPr algn="ctr"/>
                      <a:endParaRPr lang="ru-RU" sz="2400" b="1" dirty="0">
                        <a:latin typeface="Courier New" panose="02070309020205020404" pitchFamily="49" charset="0"/>
                        <a:cs typeface="Courier New" panose="02070309020205020404" pitchFamily="49" charset="0"/>
                      </a:endParaRPr>
                    </a:p>
                  </a:txBody>
                  <a:tcPr/>
                </a:tc>
                <a:tc>
                  <a:txBody>
                    <a:bodyPr/>
                    <a:lstStyle/>
                    <a:p>
                      <a:pPr algn="ctr"/>
                      <a:endParaRPr lang="ru-RU" sz="2400" b="1"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171706346"/>
                  </a:ext>
                </a:extLst>
              </a:tr>
            </a:tbl>
          </a:graphicData>
        </a:graphic>
      </p:graphicFrame>
      <p:sp>
        <p:nvSpPr>
          <p:cNvPr id="13" name="TextBox 12">
            <a:extLst>
              <a:ext uri="{FF2B5EF4-FFF2-40B4-BE49-F238E27FC236}">
                <a16:creationId xmlns:a16="http://schemas.microsoft.com/office/drawing/2014/main" id="{D878A744-2B41-42D5-A258-F0ACD5B2F012}"/>
              </a:ext>
            </a:extLst>
          </p:cNvPr>
          <p:cNvSpPr txBox="1"/>
          <p:nvPr/>
        </p:nvSpPr>
        <p:spPr>
          <a:xfrm>
            <a:off x="9483635" y="5842779"/>
            <a:ext cx="369012" cy="461665"/>
          </a:xfrm>
          <a:prstGeom prst="rect">
            <a:avLst/>
          </a:prstGeom>
          <a:noFill/>
        </p:spPr>
        <p:txBody>
          <a:bodyPr wrap="none" rtlCol="0">
            <a:spAutoFit/>
          </a:bodyPr>
          <a:lstStyle/>
          <a:p>
            <a:r>
              <a:rPr lang="ru-RU" sz="2400" b="1" dirty="0">
                <a:latin typeface="Courier New" panose="02070309020205020404" pitchFamily="49" charset="0"/>
                <a:cs typeface="Courier New" panose="02070309020205020404" pitchFamily="49" charset="0"/>
              </a:rPr>
              <a:t>2</a:t>
            </a:r>
          </a:p>
        </p:txBody>
      </p:sp>
      <p:sp>
        <p:nvSpPr>
          <p:cNvPr id="14" name="TextBox 13">
            <a:extLst>
              <a:ext uri="{FF2B5EF4-FFF2-40B4-BE49-F238E27FC236}">
                <a16:creationId xmlns:a16="http://schemas.microsoft.com/office/drawing/2014/main" id="{BCB434CF-CAD8-4C80-9EF0-549756028BD3}"/>
              </a:ext>
            </a:extLst>
          </p:cNvPr>
          <p:cNvSpPr txBox="1"/>
          <p:nvPr/>
        </p:nvSpPr>
        <p:spPr>
          <a:xfrm>
            <a:off x="11007634" y="5842779"/>
            <a:ext cx="369012" cy="461665"/>
          </a:xfrm>
          <a:prstGeom prst="rect">
            <a:avLst/>
          </a:prstGeom>
          <a:noFill/>
        </p:spPr>
        <p:txBody>
          <a:bodyPr wrap="none" rtlCol="0">
            <a:spAutoFit/>
          </a:bodyPr>
          <a:lstStyle/>
          <a:p>
            <a:r>
              <a:rPr lang="ru-RU" sz="2400" b="1" dirty="0">
                <a:latin typeface="Courier New" panose="02070309020205020404" pitchFamily="49" charset="0"/>
                <a:cs typeface="Courier New" panose="02070309020205020404" pitchFamily="49" charset="0"/>
              </a:rPr>
              <a:t>1</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4B7DB06-BC94-48D0-9FA9-91D6529C79B4}"/>
                  </a:ext>
                </a:extLst>
              </p:cNvPr>
              <p:cNvSpPr txBox="1"/>
              <p:nvPr/>
            </p:nvSpPr>
            <p:spPr>
              <a:xfrm>
                <a:off x="815354" y="5658113"/>
                <a:ext cx="171585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𝑣</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m:t>
                      </m:r>
                      <m:r>
                        <a:rPr lang="en-US" sz="2400" b="0" i="1" smtClean="0">
                          <a:latin typeface="Cambria Math" panose="02040503050406030204" pitchFamily="18" charset="0"/>
                        </a:rPr>
                        <m:t>𝑔𝑡</m:t>
                      </m:r>
                      <m:r>
                        <a:rPr lang="en-US" sz="2400" b="0" i="1" smtClean="0">
                          <a:latin typeface="Cambria Math" panose="02040503050406030204" pitchFamily="18" charset="0"/>
                        </a:rPr>
                        <m:t>;</m:t>
                      </m:r>
                    </m:oMath>
                  </m:oMathPara>
                </a14:m>
                <a:endParaRPr lang="ru-RU" sz="2400" dirty="0"/>
              </a:p>
            </p:txBody>
          </p:sp>
        </mc:Choice>
        <mc:Fallback xmlns="">
          <p:sp>
            <p:nvSpPr>
              <p:cNvPr id="15" name="TextBox 14">
                <a:extLst>
                  <a:ext uri="{FF2B5EF4-FFF2-40B4-BE49-F238E27FC236}">
                    <a16:creationId xmlns:a16="http://schemas.microsoft.com/office/drawing/2014/main" id="{14B7DB06-BC94-48D0-9FA9-91D6529C79B4}"/>
                  </a:ext>
                </a:extLst>
              </p:cNvPr>
              <p:cNvSpPr txBox="1">
                <a:spLocks noRot="1" noChangeAspect="1" noMove="1" noResize="1" noEditPoints="1" noAdjustHandles="1" noChangeArrowheads="1" noChangeShapeType="1" noTextEdit="1"/>
              </p:cNvSpPr>
              <p:nvPr/>
            </p:nvSpPr>
            <p:spPr>
              <a:xfrm>
                <a:off x="815354" y="5658113"/>
                <a:ext cx="1715854" cy="369332"/>
              </a:xfrm>
              <a:prstGeom prst="rect">
                <a:avLst/>
              </a:prstGeom>
              <a:blipFill>
                <a:blip r:embed="rId5"/>
                <a:stretch>
                  <a:fillRect l="-2135" r="-2491" b="-29508"/>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B04BE17-EF58-40F1-B17C-E66AA0CD3106}"/>
                  </a:ext>
                </a:extLst>
              </p:cNvPr>
              <p:cNvSpPr txBox="1"/>
              <p:nvPr/>
            </p:nvSpPr>
            <p:spPr>
              <a:xfrm>
                <a:off x="3255512" y="5423623"/>
                <a:ext cx="2726003" cy="7387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𝑦</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𝑡</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𝑔</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𝑡</m:t>
                              </m:r>
                            </m:e>
                            <m:sup>
                              <m:r>
                                <a:rPr lang="en-US" sz="2400" b="0" i="1" smtClean="0">
                                  <a:latin typeface="Cambria Math" panose="02040503050406030204" pitchFamily="18" charset="0"/>
                                </a:rPr>
                                <m:t>2</m:t>
                              </m:r>
                            </m:sup>
                          </m:sSup>
                        </m:num>
                        <m:den>
                          <m:r>
                            <a:rPr lang="en-US" sz="2400" b="0" i="1" smtClean="0">
                              <a:latin typeface="Cambria Math" panose="02040503050406030204" pitchFamily="18" charset="0"/>
                            </a:rPr>
                            <m:t>2</m:t>
                          </m:r>
                        </m:den>
                      </m:f>
                      <m:r>
                        <a:rPr lang="en-US" sz="2400" b="0" i="1" smtClean="0">
                          <a:latin typeface="Cambria Math" panose="02040503050406030204" pitchFamily="18" charset="0"/>
                        </a:rPr>
                        <m:t>;</m:t>
                      </m:r>
                    </m:oMath>
                  </m:oMathPara>
                </a14:m>
                <a:endParaRPr lang="ru-RU" sz="2400" dirty="0"/>
              </a:p>
            </p:txBody>
          </p:sp>
        </mc:Choice>
        <mc:Fallback xmlns="">
          <p:sp>
            <p:nvSpPr>
              <p:cNvPr id="16" name="TextBox 15">
                <a:extLst>
                  <a:ext uri="{FF2B5EF4-FFF2-40B4-BE49-F238E27FC236}">
                    <a16:creationId xmlns:a16="http://schemas.microsoft.com/office/drawing/2014/main" id="{4B04BE17-EF58-40F1-B17C-E66AA0CD3106}"/>
                  </a:ext>
                </a:extLst>
              </p:cNvPr>
              <p:cNvSpPr txBox="1">
                <a:spLocks noRot="1" noChangeAspect="1" noMove="1" noResize="1" noEditPoints="1" noAdjustHandles="1" noChangeArrowheads="1" noChangeShapeType="1" noTextEdit="1"/>
              </p:cNvSpPr>
              <p:nvPr/>
            </p:nvSpPr>
            <p:spPr>
              <a:xfrm>
                <a:off x="3255512" y="5423623"/>
                <a:ext cx="2726003" cy="738728"/>
              </a:xfrm>
              <a:prstGeom prst="rect">
                <a:avLst/>
              </a:prstGeom>
              <a:blipFill>
                <a:blip r:embed="rId6"/>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293376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8C61C24-2577-4F92-9B36-BB3AA92960D8}"/>
              </a:ext>
            </a:extLst>
          </p:cNvPr>
          <p:cNvSpPr txBox="1"/>
          <p:nvPr/>
        </p:nvSpPr>
        <p:spPr>
          <a:xfrm>
            <a:off x="147483" y="651076"/>
            <a:ext cx="11857703" cy="830997"/>
          </a:xfrm>
          <a:prstGeom prst="rect">
            <a:avLst/>
          </a:prstGeom>
          <a:noFill/>
        </p:spPr>
        <p:txBody>
          <a:bodyPr wrap="square">
            <a:spAutoFit/>
          </a:bodyPr>
          <a:lstStyle/>
          <a:p>
            <a:r>
              <a:rPr lang="en-US" sz="2400" b="1" dirty="0">
                <a:latin typeface="Courier New" panose="02070309020205020404" pitchFamily="49" charset="0"/>
                <a:cs typeface="Courier New" panose="02070309020205020404" pitchFamily="49" charset="0"/>
              </a:rPr>
              <a:t>2</a:t>
            </a:r>
            <a:r>
              <a:rPr lang="ru-RU" sz="2400" b="1" dirty="0">
                <a:latin typeface="Courier New" panose="02070309020205020404" pitchFamily="49" charset="0"/>
                <a:cs typeface="Courier New" panose="02070309020205020404" pitchFamily="49" charset="0"/>
              </a:rPr>
              <a:t>. </a:t>
            </a:r>
            <a:r>
              <a:rPr lang="ru-RU" sz="2400" b="1" i="0" u="none" strike="noStrike" dirty="0">
                <a:solidFill>
                  <a:srgbClr val="000000"/>
                </a:solidFill>
                <a:latin typeface="Courier New" panose="02070309020205020404" pitchFamily="49" charset="0"/>
              </a:rPr>
              <a:t>Начальная скорость тела направлена горизонтально</a:t>
            </a:r>
          </a:p>
          <a:p>
            <a:endParaRPr lang="ru-RU" sz="2400" b="1" dirty="0">
              <a:latin typeface="Courier New" panose="02070309020205020404" pitchFamily="49" charset="0"/>
              <a:cs typeface="Courier New" panose="02070309020205020404" pitchFamily="49" charset="0"/>
            </a:endParaRPr>
          </a:p>
        </p:txBody>
      </p:sp>
      <p:pic>
        <p:nvPicPr>
          <p:cNvPr id="7" name="Рисунок 6">
            <a:extLst>
              <a:ext uri="{FF2B5EF4-FFF2-40B4-BE49-F238E27FC236}">
                <a16:creationId xmlns:a16="http://schemas.microsoft.com/office/drawing/2014/main" id="{DAA03093-72AC-423D-8161-B5B30286C6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792840" y="3329301"/>
            <a:ext cx="4838389" cy="916856"/>
          </a:xfrm>
          <a:prstGeom prst="rect">
            <a:avLst/>
          </a:prstGeom>
        </p:spPr>
      </p:pic>
      <p:pic>
        <p:nvPicPr>
          <p:cNvPr id="11" name="Рисунок 10">
            <a:extLst>
              <a:ext uri="{FF2B5EF4-FFF2-40B4-BE49-F238E27FC236}">
                <a16:creationId xmlns:a16="http://schemas.microsoft.com/office/drawing/2014/main" id="{6B8C050D-B125-4F26-AFD3-FBC688D6DF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125" y="5688726"/>
            <a:ext cx="5448300" cy="295275"/>
          </a:xfrm>
          <a:prstGeom prst="rect">
            <a:avLst/>
          </a:prstGeom>
        </p:spPr>
      </p:pic>
      <p:pic>
        <p:nvPicPr>
          <p:cNvPr id="13" name="Рисунок 12">
            <a:extLst>
              <a:ext uri="{FF2B5EF4-FFF2-40B4-BE49-F238E27FC236}">
                <a16:creationId xmlns:a16="http://schemas.microsoft.com/office/drawing/2014/main" id="{8C01BDBC-5DE4-4826-B8E5-4443F5B537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2154" y="1919372"/>
            <a:ext cx="648388" cy="588952"/>
          </a:xfrm>
          <a:prstGeom prst="rect">
            <a:avLst/>
          </a:prstGeom>
        </p:spPr>
      </p:pic>
      <p:pic>
        <p:nvPicPr>
          <p:cNvPr id="15" name="Рисунок 14">
            <a:extLst>
              <a:ext uri="{FF2B5EF4-FFF2-40B4-BE49-F238E27FC236}">
                <a16:creationId xmlns:a16="http://schemas.microsoft.com/office/drawing/2014/main" id="{8D0301E6-FA5D-4184-AC53-ECDD55B06F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3093" y="2080829"/>
            <a:ext cx="1946480" cy="307258"/>
          </a:xfrm>
          <a:prstGeom prst="rect">
            <a:avLst/>
          </a:prstGeom>
        </p:spPr>
      </p:pic>
      <p:pic>
        <p:nvPicPr>
          <p:cNvPr id="17" name="Рисунок 16">
            <a:extLst>
              <a:ext uri="{FF2B5EF4-FFF2-40B4-BE49-F238E27FC236}">
                <a16:creationId xmlns:a16="http://schemas.microsoft.com/office/drawing/2014/main" id="{19E6627E-9A35-49F2-A611-6CAB92A610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3904083" y="3202645"/>
            <a:ext cx="2694039" cy="711280"/>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1D44133-9A0F-4845-83EA-B9811F114BDA}"/>
                  </a:ext>
                </a:extLst>
              </p:cNvPr>
              <p:cNvSpPr txBox="1"/>
              <p:nvPr/>
            </p:nvSpPr>
            <p:spPr>
              <a:xfrm>
                <a:off x="3219847" y="1611595"/>
                <a:ext cx="501997"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ru-RU" sz="3200" i="1" smtClean="0">
                              <a:latin typeface="Cambria Math" panose="02040503050406030204" pitchFamily="18" charset="0"/>
                            </a:rPr>
                          </m:ctrlPr>
                        </m:accPr>
                        <m:e>
                          <m:sSub>
                            <m:sSubPr>
                              <m:ctrlPr>
                                <a:rPr lang="ru-RU" sz="3200" i="1" smtClean="0">
                                  <a:latin typeface="Cambria Math" panose="02040503050406030204" pitchFamily="18" charset="0"/>
                                </a:rPr>
                              </m:ctrlPr>
                            </m:sSubPr>
                            <m:e>
                              <m:r>
                                <a:rPr lang="en-US" sz="3200" b="0" i="1" smtClean="0">
                                  <a:latin typeface="Cambria Math" panose="02040503050406030204" pitchFamily="18" charset="0"/>
                                </a:rPr>
                                <m:t>𝑣</m:t>
                              </m:r>
                            </m:e>
                            <m:sub>
                              <m:r>
                                <a:rPr lang="en-US" sz="3200" b="0" i="1" smtClean="0">
                                  <a:latin typeface="Cambria Math" panose="02040503050406030204" pitchFamily="18" charset="0"/>
                                </a:rPr>
                                <m:t>0</m:t>
                              </m:r>
                            </m:sub>
                          </m:sSub>
                        </m:e>
                      </m:acc>
                    </m:oMath>
                  </m:oMathPara>
                </a14:m>
                <a:endParaRPr lang="ru-RU" sz="3200" dirty="0"/>
              </a:p>
            </p:txBody>
          </p:sp>
        </mc:Choice>
        <mc:Fallback xmlns="">
          <p:sp>
            <p:nvSpPr>
              <p:cNvPr id="18" name="TextBox 17">
                <a:extLst>
                  <a:ext uri="{FF2B5EF4-FFF2-40B4-BE49-F238E27FC236}">
                    <a16:creationId xmlns:a16="http://schemas.microsoft.com/office/drawing/2014/main" id="{31D44133-9A0F-4845-83EA-B9811F114BDA}"/>
                  </a:ext>
                </a:extLst>
              </p:cNvPr>
              <p:cNvSpPr txBox="1">
                <a:spLocks noRot="1" noChangeAspect="1" noMove="1" noResize="1" noEditPoints="1" noAdjustHandles="1" noChangeArrowheads="1" noChangeShapeType="1" noTextEdit="1"/>
              </p:cNvSpPr>
              <p:nvPr/>
            </p:nvSpPr>
            <p:spPr>
              <a:xfrm>
                <a:off x="3219847" y="1611595"/>
                <a:ext cx="501997" cy="492443"/>
              </a:xfrm>
              <a:prstGeom prst="rect">
                <a:avLst/>
              </a:prstGeom>
              <a:blipFill>
                <a:blip r:embed="rId7"/>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17607DF-1D32-49D0-A22D-97507ABEB65D}"/>
                  </a:ext>
                </a:extLst>
              </p:cNvPr>
              <p:cNvSpPr txBox="1"/>
              <p:nvPr/>
            </p:nvSpPr>
            <p:spPr>
              <a:xfrm>
                <a:off x="5375446" y="3702427"/>
                <a:ext cx="351635"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ru-RU" sz="3200" i="1" smtClean="0">
                              <a:latin typeface="Cambria Math" panose="02040503050406030204" pitchFamily="18" charset="0"/>
                            </a:rPr>
                          </m:ctrlPr>
                        </m:accPr>
                        <m:e>
                          <m:r>
                            <a:rPr lang="en-US" sz="3200" b="0" i="1" smtClean="0">
                              <a:latin typeface="Cambria Math" panose="02040503050406030204" pitchFamily="18" charset="0"/>
                            </a:rPr>
                            <m:t>𝑔</m:t>
                          </m:r>
                        </m:e>
                      </m:acc>
                    </m:oMath>
                  </m:oMathPara>
                </a14:m>
                <a:endParaRPr lang="ru-RU" sz="3200" dirty="0"/>
              </a:p>
            </p:txBody>
          </p:sp>
        </mc:Choice>
        <mc:Fallback xmlns="">
          <p:sp>
            <p:nvSpPr>
              <p:cNvPr id="19" name="TextBox 18">
                <a:extLst>
                  <a:ext uri="{FF2B5EF4-FFF2-40B4-BE49-F238E27FC236}">
                    <a16:creationId xmlns:a16="http://schemas.microsoft.com/office/drawing/2014/main" id="{817607DF-1D32-49D0-A22D-97507ABEB65D}"/>
                  </a:ext>
                </a:extLst>
              </p:cNvPr>
              <p:cNvSpPr txBox="1">
                <a:spLocks noRot="1" noChangeAspect="1" noMove="1" noResize="1" noEditPoints="1" noAdjustHandles="1" noChangeArrowheads="1" noChangeShapeType="1" noTextEdit="1"/>
              </p:cNvSpPr>
              <p:nvPr/>
            </p:nvSpPr>
            <p:spPr>
              <a:xfrm>
                <a:off x="5375446" y="3702427"/>
                <a:ext cx="351635" cy="492443"/>
              </a:xfrm>
              <a:prstGeom prst="rect">
                <a:avLst/>
              </a:prstGeom>
              <a:blipFill>
                <a:blip r:embed="rId8"/>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8184246-8494-4DE9-965C-0DD1EDA7B167}"/>
                  </a:ext>
                </a:extLst>
              </p:cNvPr>
              <p:cNvSpPr txBox="1"/>
              <p:nvPr/>
            </p:nvSpPr>
            <p:spPr>
              <a:xfrm>
                <a:off x="211027" y="5688726"/>
                <a:ext cx="32919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rPr>
                        <m:t>𝑦</m:t>
                      </m:r>
                    </m:oMath>
                  </m:oMathPara>
                </a14:m>
                <a:endParaRPr lang="ru-RU" sz="3200" dirty="0"/>
              </a:p>
            </p:txBody>
          </p:sp>
        </mc:Choice>
        <mc:Fallback xmlns="">
          <p:sp>
            <p:nvSpPr>
              <p:cNvPr id="23" name="TextBox 22">
                <a:extLst>
                  <a:ext uri="{FF2B5EF4-FFF2-40B4-BE49-F238E27FC236}">
                    <a16:creationId xmlns:a16="http://schemas.microsoft.com/office/drawing/2014/main" id="{E8184246-8494-4DE9-965C-0DD1EDA7B167}"/>
                  </a:ext>
                </a:extLst>
              </p:cNvPr>
              <p:cNvSpPr txBox="1">
                <a:spLocks noRot="1" noChangeAspect="1" noMove="1" noResize="1" noEditPoints="1" noAdjustHandles="1" noChangeArrowheads="1" noChangeShapeType="1" noTextEdit="1"/>
              </p:cNvSpPr>
              <p:nvPr/>
            </p:nvSpPr>
            <p:spPr>
              <a:xfrm>
                <a:off x="211027" y="5688726"/>
                <a:ext cx="329193" cy="492443"/>
              </a:xfrm>
              <a:prstGeom prst="rect">
                <a:avLst/>
              </a:prstGeom>
              <a:blipFill>
                <a:blip r:embed="rId9"/>
                <a:stretch>
                  <a:fillRect/>
                </a:stretch>
              </a:blipFill>
            </p:spPr>
            <p:txBody>
              <a:bodyPr/>
              <a:lstStyle/>
              <a:p>
                <a:r>
                  <a:rPr lang="ru-RU">
                    <a:noFill/>
                  </a:rPr>
                  <a:t> </a:t>
                </a:r>
              </a:p>
            </p:txBody>
          </p:sp>
        </mc:Fallback>
      </mc:AlternateContent>
      <p:sp>
        <p:nvSpPr>
          <p:cNvPr id="2" name="Овал 1">
            <a:extLst>
              <a:ext uri="{FF2B5EF4-FFF2-40B4-BE49-F238E27FC236}">
                <a16:creationId xmlns:a16="http://schemas.microsoft.com/office/drawing/2014/main" id="{ACD416E6-756D-4042-935E-7AF3328247F6}"/>
              </a:ext>
            </a:extLst>
          </p:cNvPr>
          <p:cNvSpPr/>
          <p:nvPr/>
        </p:nvSpPr>
        <p:spPr>
          <a:xfrm>
            <a:off x="5019827" y="5241975"/>
            <a:ext cx="462551" cy="472882"/>
          </a:xfrm>
          <a:prstGeom prst="ellipse">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 name="Овал 20">
            <a:extLst>
              <a:ext uri="{FF2B5EF4-FFF2-40B4-BE49-F238E27FC236}">
                <a16:creationId xmlns:a16="http://schemas.microsoft.com/office/drawing/2014/main" id="{0EC434D5-EDB5-4EF7-B7DD-DF2EB8253E89}"/>
              </a:ext>
            </a:extLst>
          </p:cNvPr>
          <p:cNvSpPr/>
          <p:nvPr/>
        </p:nvSpPr>
        <p:spPr>
          <a:xfrm>
            <a:off x="1140542" y="5229463"/>
            <a:ext cx="462551" cy="472882"/>
          </a:xfrm>
          <a:prstGeom prst="ellipse">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4" name="Прямая соединительная линия 3">
            <a:extLst>
              <a:ext uri="{FF2B5EF4-FFF2-40B4-BE49-F238E27FC236}">
                <a16:creationId xmlns:a16="http://schemas.microsoft.com/office/drawing/2014/main" id="{42667A35-DD04-4948-9993-A11908BA060F}"/>
              </a:ext>
            </a:extLst>
          </p:cNvPr>
          <p:cNvCxnSpPr>
            <a:cxnSpLocks/>
          </p:cNvCxnSpPr>
          <p:nvPr/>
        </p:nvCxnSpPr>
        <p:spPr>
          <a:xfrm flipH="1">
            <a:off x="1352154" y="2488660"/>
            <a:ext cx="14530" cy="2721139"/>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6" name="Дуга 5">
            <a:extLst>
              <a:ext uri="{FF2B5EF4-FFF2-40B4-BE49-F238E27FC236}">
                <a16:creationId xmlns:a16="http://schemas.microsoft.com/office/drawing/2014/main" id="{3BCD125F-F5DB-49D6-892A-B10F5F829D47}"/>
              </a:ext>
            </a:extLst>
          </p:cNvPr>
          <p:cNvSpPr/>
          <p:nvPr/>
        </p:nvSpPr>
        <p:spPr>
          <a:xfrm>
            <a:off x="-2044917" y="2265494"/>
            <a:ext cx="7296020" cy="5570815"/>
          </a:xfrm>
          <a:prstGeom prst="arc">
            <a:avLst>
              <a:gd name="adj1" fmla="val 16200000"/>
              <a:gd name="adj2" fmla="val 204929"/>
            </a:avLst>
          </a:prstGeom>
          <a:ln>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52C0434-5AD4-4CDE-896E-5669BDB4C0B9}"/>
                  </a:ext>
                </a:extLst>
              </p:cNvPr>
              <p:cNvSpPr txBox="1"/>
              <p:nvPr/>
            </p:nvSpPr>
            <p:spPr>
              <a:xfrm>
                <a:off x="1400890" y="3652318"/>
                <a:ext cx="40440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2800" b="1" i="1" smtClean="0">
                              <a:latin typeface="Cambria Math" panose="02040503050406030204" pitchFamily="18" charset="0"/>
                            </a:rPr>
                          </m:ctrlPr>
                        </m:sSubPr>
                        <m:e>
                          <m:r>
                            <a:rPr lang="en-US" sz="2800" b="1" i="1" smtClean="0">
                              <a:latin typeface="Cambria Math" panose="02040503050406030204" pitchFamily="18" charset="0"/>
                            </a:rPr>
                            <m:t>𝒕</m:t>
                          </m:r>
                        </m:e>
                        <m:sub>
                          <m:r>
                            <a:rPr lang="en-US" sz="2800" b="1" i="1" smtClean="0">
                              <a:latin typeface="Cambria Math" panose="02040503050406030204" pitchFamily="18" charset="0"/>
                            </a:rPr>
                            <m:t>𝟏</m:t>
                          </m:r>
                        </m:sub>
                      </m:sSub>
                    </m:oMath>
                  </m:oMathPara>
                </a14:m>
                <a:endParaRPr lang="ru-RU" sz="2800" b="1" dirty="0"/>
              </a:p>
            </p:txBody>
          </p:sp>
        </mc:Choice>
        <mc:Fallback xmlns="">
          <p:sp>
            <p:nvSpPr>
              <p:cNvPr id="8" name="TextBox 7">
                <a:extLst>
                  <a:ext uri="{FF2B5EF4-FFF2-40B4-BE49-F238E27FC236}">
                    <a16:creationId xmlns:a16="http://schemas.microsoft.com/office/drawing/2014/main" id="{B52C0434-5AD4-4CDE-896E-5669BDB4C0B9}"/>
                  </a:ext>
                </a:extLst>
              </p:cNvPr>
              <p:cNvSpPr txBox="1">
                <a:spLocks noRot="1" noChangeAspect="1" noMove="1" noResize="1" noEditPoints="1" noAdjustHandles="1" noChangeArrowheads="1" noChangeShapeType="1" noTextEdit="1"/>
              </p:cNvSpPr>
              <p:nvPr/>
            </p:nvSpPr>
            <p:spPr>
              <a:xfrm>
                <a:off x="1400890" y="3652318"/>
                <a:ext cx="404406" cy="430887"/>
              </a:xfrm>
              <a:prstGeom prst="rect">
                <a:avLst/>
              </a:prstGeom>
              <a:blipFill>
                <a:blip r:embed="rId10"/>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C5C4484-2A8F-4D28-914B-8DBB637F21FF}"/>
                  </a:ext>
                </a:extLst>
              </p:cNvPr>
              <p:cNvSpPr txBox="1"/>
              <p:nvPr/>
            </p:nvSpPr>
            <p:spPr>
              <a:xfrm>
                <a:off x="4128100" y="2656707"/>
                <a:ext cx="40440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2800" b="1" i="1" smtClean="0">
                              <a:latin typeface="Cambria Math" panose="02040503050406030204" pitchFamily="18" charset="0"/>
                            </a:rPr>
                          </m:ctrlPr>
                        </m:sSubPr>
                        <m:e>
                          <m:r>
                            <a:rPr lang="en-US" sz="2800" b="1" i="1" smtClean="0">
                              <a:latin typeface="Cambria Math" panose="02040503050406030204" pitchFamily="18" charset="0"/>
                            </a:rPr>
                            <m:t>𝒕</m:t>
                          </m:r>
                        </m:e>
                        <m:sub>
                          <m:r>
                            <a:rPr lang="en-US" sz="2800" b="1" i="1" smtClean="0">
                              <a:latin typeface="Cambria Math" panose="02040503050406030204" pitchFamily="18" charset="0"/>
                            </a:rPr>
                            <m:t>𝟐</m:t>
                          </m:r>
                        </m:sub>
                      </m:sSub>
                    </m:oMath>
                  </m:oMathPara>
                </a14:m>
                <a:endParaRPr lang="ru-RU" sz="2800" b="1" dirty="0"/>
              </a:p>
            </p:txBody>
          </p:sp>
        </mc:Choice>
        <mc:Fallback xmlns="">
          <p:sp>
            <p:nvSpPr>
              <p:cNvPr id="22" name="TextBox 21">
                <a:extLst>
                  <a:ext uri="{FF2B5EF4-FFF2-40B4-BE49-F238E27FC236}">
                    <a16:creationId xmlns:a16="http://schemas.microsoft.com/office/drawing/2014/main" id="{CC5C4484-2A8F-4D28-914B-8DBB637F21FF}"/>
                  </a:ext>
                </a:extLst>
              </p:cNvPr>
              <p:cNvSpPr txBox="1">
                <a:spLocks noRot="1" noChangeAspect="1" noMove="1" noResize="1" noEditPoints="1" noAdjustHandles="1" noChangeArrowheads="1" noChangeShapeType="1" noTextEdit="1"/>
              </p:cNvSpPr>
              <p:nvPr/>
            </p:nvSpPr>
            <p:spPr>
              <a:xfrm>
                <a:off x="4128100" y="2656707"/>
                <a:ext cx="404406" cy="430887"/>
              </a:xfrm>
              <a:prstGeom prst="rect">
                <a:avLst/>
              </a:prstGeom>
              <a:blipFill>
                <a:blip r:embed="rId11"/>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DA37C2B9-C9C5-4BDD-8964-02D658CA5A5B}"/>
                  </a:ext>
                </a:extLst>
              </p:cNvPr>
              <p:cNvSpPr txBox="1"/>
              <p:nvPr/>
            </p:nvSpPr>
            <p:spPr>
              <a:xfrm>
                <a:off x="6304508" y="1148602"/>
                <a:ext cx="5662026" cy="1938992"/>
              </a:xfrm>
              <a:prstGeom prst="rect">
                <a:avLst/>
              </a:prstGeom>
              <a:noFill/>
            </p:spPr>
            <p:txBody>
              <a:bodyPr wrap="square">
                <a:spAutoFit/>
              </a:bodyPr>
              <a:lstStyle/>
              <a:p>
                <a:pPr indent="354013" algn="just"/>
                <a:r>
                  <a:rPr lang="ru-RU" sz="2400" dirty="0">
                    <a:latin typeface="Courier New" panose="02070309020205020404" pitchFamily="49" charset="0"/>
                    <a:cs typeface="Courier New" panose="02070309020205020404" pitchFamily="49" charset="0"/>
                  </a:rPr>
                  <a:t>Тело, брошенное с некоторой высоты в горизонтальном направлении, и тело, падающее с той же высоты, упадут на землю одновременно:</a:t>
                </a:r>
                <a:r>
                  <a:rPr lang="ru-RU" sz="2400" b="1" dirty="0">
                    <a:latin typeface="Courier New" panose="02070309020205020404" pitchFamily="49" charset="0"/>
                    <a:cs typeface="Courier New" panose="02070309020205020404" pitchFamily="49" charset="0"/>
                  </a:rPr>
                  <a:t> </a:t>
                </a:r>
                <a14:m>
                  <m:oMath xmlns:m="http://schemas.openxmlformats.org/officeDocument/2006/math">
                    <m:sSub>
                      <m:sSubPr>
                        <m:ctrlPr>
                          <a:rPr lang="ru-RU" sz="2400" b="1" i="1" smtClean="0">
                            <a:latin typeface="Cambria Math" panose="02040503050406030204" pitchFamily="18" charset="0"/>
                          </a:rPr>
                        </m:ctrlPr>
                      </m:sSubPr>
                      <m:e>
                        <m:r>
                          <a:rPr lang="en-US" sz="2400" b="1" i="1" smtClean="0">
                            <a:latin typeface="Cambria Math" panose="02040503050406030204" pitchFamily="18" charset="0"/>
                          </a:rPr>
                          <m:t>𝒕</m:t>
                        </m:r>
                      </m:e>
                      <m:sub>
                        <m:r>
                          <a:rPr lang="en-US" sz="2400" b="1" i="1" smtClean="0">
                            <a:latin typeface="Cambria Math" panose="02040503050406030204" pitchFamily="18" charset="0"/>
                          </a:rPr>
                          <m:t>𝟏</m:t>
                        </m:r>
                      </m:sub>
                    </m:sSub>
                    <m:r>
                      <a:rPr lang="en-US" sz="2400" b="1" i="1" smtClean="0">
                        <a:latin typeface="Cambria Math" panose="02040503050406030204" pitchFamily="18" charset="0"/>
                      </a:rPr>
                      <m:t> </m:t>
                    </m:r>
                  </m:oMath>
                </a14:m>
                <a:r>
                  <a:rPr lang="ru-RU" sz="2400" b="1" dirty="0"/>
                  <a:t>= </a:t>
                </a:r>
                <a14:m>
                  <m:oMath xmlns:m="http://schemas.openxmlformats.org/officeDocument/2006/math">
                    <m:sSub>
                      <m:sSubPr>
                        <m:ctrlPr>
                          <a:rPr lang="ru-RU" sz="2400" b="1" i="1" smtClean="0">
                            <a:latin typeface="Cambria Math" panose="02040503050406030204" pitchFamily="18" charset="0"/>
                          </a:rPr>
                        </m:ctrlPr>
                      </m:sSubPr>
                      <m:e>
                        <m:r>
                          <a:rPr lang="en-US" sz="2400" b="1" i="1" smtClean="0">
                            <a:latin typeface="Cambria Math" panose="02040503050406030204" pitchFamily="18" charset="0"/>
                          </a:rPr>
                          <m:t>𝒕</m:t>
                        </m:r>
                      </m:e>
                      <m:sub>
                        <m:r>
                          <a:rPr lang="en-US" sz="2400" b="1" i="1" smtClean="0">
                            <a:latin typeface="Cambria Math" panose="02040503050406030204" pitchFamily="18" charset="0"/>
                          </a:rPr>
                          <m:t>𝟐</m:t>
                        </m:r>
                      </m:sub>
                    </m:sSub>
                  </m:oMath>
                </a14:m>
                <a:r>
                  <a:rPr lang="ru-RU" sz="2400" dirty="0"/>
                  <a:t>.</a:t>
                </a:r>
              </a:p>
            </p:txBody>
          </p:sp>
        </mc:Choice>
        <mc:Fallback xmlns="">
          <p:sp>
            <p:nvSpPr>
              <p:cNvPr id="26" name="TextBox 25">
                <a:extLst>
                  <a:ext uri="{FF2B5EF4-FFF2-40B4-BE49-F238E27FC236}">
                    <a16:creationId xmlns:a16="http://schemas.microsoft.com/office/drawing/2014/main" id="{DA37C2B9-C9C5-4BDD-8964-02D658CA5A5B}"/>
                  </a:ext>
                </a:extLst>
              </p:cNvPr>
              <p:cNvSpPr txBox="1">
                <a:spLocks noRot="1" noChangeAspect="1" noMove="1" noResize="1" noEditPoints="1" noAdjustHandles="1" noChangeArrowheads="1" noChangeShapeType="1" noTextEdit="1"/>
              </p:cNvSpPr>
              <p:nvPr/>
            </p:nvSpPr>
            <p:spPr>
              <a:xfrm>
                <a:off x="6304508" y="1148602"/>
                <a:ext cx="5662026" cy="1938992"/>
              </a:xfrm>
              <a:prstGeom prst="rect">
                <a:avLst/>
              </a:prstGeom>
              <a:blipFill>
                <a:blip r:embed="rId12"/>
                <a:stretch>
                  <a:fillRect l="-1615" t="-2516" r="-1722" b="-6604"/>
                </a:stretch>
              </a:blipFill>
            </p:spPr>
            <p:txBody>
              <a:bodyPr/>
              <a:lstStyle/>
              <a:p>
                <a:r>
                  <a:rPr lang="ru-RU">
                    <a:noFill/>
                  </a:rPr>
                  <a:t> </a:t>
                </a:r>
              </a:p>
            </p:txBody>
          </p:sp>
        </mc:Fallback>
      </mc:AlternateContent>
      <p:pic>
        <p:nvPicPr>
          <p:cNvPr id="27" name="Рисунок 26">
            <a:extLst>
              <a:ext uri="{FF2B5EF4-FFF2-40B4-BE49-F238E27FC236}">
                <a16:creationId xmlns:a16="http://schemas.microsoft.com/office/drawing/2014/main" id="{76F5F068-B7FE-4273-A4C2-53616BA0C5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623" y="1093531"/>
            <a:ext cx="4838389" cy="916856"/>
          </a:xfrm>
          <a:prstGeom prst="rect">
            <a:avLst/>
          </a:prstGeom>
        </p:spPr>
      </p:pic>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1E64B172-4A42-4CF5-8D80-040AC5F35A12}"/>
                  </a:ext>
                </a:extLst>
              </p:cNvPr>
              <p:cNvSpPr txBox="1"/>
              <p:nvPr/>
            </p:nvSpPr>
            <p:spPr>
              <a:xfrm>
                <a:off x="4895462" y="930052"/>
                <a:ext cx="32919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𝑥</m:t>
                      </m:r>
                    </m:oMath>
                  </m:oMathPara>
                </a14:m>
                <a:endParaRPr lang="ru-RU" sz="3200" dirty="0"/>
              </a:p>
            </p:txBody>
          </p:sp>
        </mc:Choice>
        <mc:Fallback xmlns="">
          <p:sp>
            <p:nvSpPr>
              <p:cNvPr id="28" name="TextBox 27">
                <a:extLst>
                  <a:ext uri="{FF2B5EF4-FFF2-40B4-BE49-F238E27FC236}">
                    <a16:creationId xmlns:a16="http://schemas.microsoft.com/office/drawing/2014/main" id="{1E64B172-4A42-4CF5-8D80-040AC5F35A12}"/>
                  </a:ext>
                </a:extLst>
              </p:cNvPr>
              <p:cNvSpPr txBox="1">
                <a:spLocks noRot="1" noChangeAspect="1" noMove="1" noResize="1" noEditPoints="1" noAdjustHandles="1" noChangeArrowheads="1" noChangeShapeType="1" noTextEdit="1"/>
              </p:cNvSpPr>
              <p:nvPr/>
            </p:nvSpPr>
            <p:spPr>
              <a:xfrm>
                <a:off x="4895462" y="930052"/>
                <a:ext cx="329193" cy="492443"/>
              </a:xfrm>
              <a:prstGeom prst="rect">
                <a:avLst/>
              </a:prstGeom>
              <a:blipFill>
                <a:blip r:embed="rId1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5178DFAC-19DF-4968-82D1-9B7CCC6128BF}"/>
                  </a:ext>
                </a:extLst>
              </p:cNvPr>
              <p:cNvSpPr txBox="1"/>
              <p:nvPr/>
            </p:nvSpPr>
            <p:spPr>
              <a:xfrm>
                <a:off x="211026" y="1101091"/>
                <a:ext cx="32919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0</m:t>
                      </m:r>
                    </m:oMath>
                  </m:oMathPara>
                </a14:m>
                <a:endParaRPr lang="ru-RU" sz="3200" dirty="0"/>
              </a:p>
            </p:txBody>
          </p:sp>
        </mc:Choice>
        <mc:Fallback xmlns="">
          <p:sp>
            <p:nvSpPr>
              <p:cNvPr id="29" name="TextBox 28">
                <a:extLst>
                  <a:ext uri="{FF2B5EF4-FFF2-40B4-BE49-F238E27FC236}">
                    <a16:creationId xmlns:a16="http://schemas.microsoft.com/office/drawing/2014/main" id="{5178DFAC-19DF-4968-82D1-9B7CCC6128BF}"/>
                  </a:ext>
                </a:extLst>
              </p:cNvPr>
              <p:cNvSpPr txBox="1">
                <a:spLocks noRot="1" noChangeAspect="1" noMove="1" noResize="1" noEditPoints="1" noAdjustHandles="1" noChangeArrowheads="1" noChangeShapeType="1" noTextEdit="1"/>
              </p:cNvSpPr>
              <p:nvPr/>
            </p:nvSpPr>
            <p:spPr>
              <a:xfrm>
                <a:off x="211026" y="1101091"/>
                <a:ext cx="329193" cy="492443"/>
              </a:xfrm>
              <a:prstGeom prst="rect">
                <a:avLst/>
              </a:prstGeom>
              <a:blipFill>
                <a:blip r:embed="rId14"/>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435071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8C61C24-2577-4F92-9B36-BB3AA92960D8}"/>
              </a:ext>
            </a:extLst>
          </p:cNvPr>
          <p:cNvSpPr txBox="1"/>
          <p:nvPr/>
        </p:nvSpPr>
        <p:spPr>
          <a:xfrm>
            <a:off x="147483" y="651076"/>
            <a:ext cx="11857703" cy="830997"/>
          </a:xfrm>
          <a:prstGeom prst="rect">
            <a:avLst/>
          </a:prstGeom>
          <a:noFill/>
        </p:spPr>
        <p:txBody>
          <a:bodyPr wrap="square">
            <a:spAutoFit/>
          </a:bodyPr>
          <a:lstStyle/>
          <a:p>
            <a:r>
              <a:rPr lang="en-US" sz="2400" b="1" dirty="0">
                <a:latin typeface="Courier New" panose="02070309020205020404" pitchFamily="49" charset="0"/>
                <a:cs typeface="Courier New" panose="02070309020205020404" pitchFamily="49" charset="0"/>
              </a:rPr>
              <a:t>2</a:t>
            </a:r>
            <a:r>
              <a:rPr lang="ru-RU" sz="2400" b="1" dirty="0">
                <a:latin typeface="Courier New" panose="02070309020205020404" pitchFamily="49" charset="0"/>
                <a:cs typeface="Courier New" panose="02070309020205020404" pitchFamily="49" charset="0"/>
              </a:rPr>
              <a:t>. </a:t>
            </a:r>
            <a:r>
              <a:rPr lang="ru-RU" sz="2400" b="1" i="0" u="none" strike="noStrike" dirty="0">
                <a:solidFill>
                  <a:srgbClr val="000000"/>
                </a:solidFill>
                <a:latin typeface="Courier New" panose="02070309020205020404" pitchFamily="49" charset="0"/>
              </a:rPr>
              <a:t>Начальная скорость тела направлена горизонтально</a:t>
            </a:r>
          </a:p>
          <a:p>
            <a:endParaRPr lang="ru-RU" sz="2400" b="1" dirty="0">
              <a:latin typeface="Courier New" panose="02070309020205020404" pitchFamily="49" charset="0"/>
              <a:cs typeface="Courier New" panose="02070309020205020404" pitchFamily="49" charset="0"/>
            </a:endParaRPr>
          </a:p>
        </p:txBody>
      </p:sp>
      <p:pic>
        <p:nvPicPr>
          <p:cNvPr id="7" name="Рисунок 6">
            <a:extLst>
              <a:ext uri="{FF2B5EF4-FFF2-40B4-BE49-F238E27FC236}">
                <a16:creationId xmlns:a16="http://schemas.microsoft.com/office/drawing/2014/main" id="{DAA03093-72AC-423D-8161-B5B30286C6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792840" y="3329301"/>
            <a:ext cx="4838389" cy="916856"/>
          </a:xfrm>
          <a:prstGeom prst="rect">
            <a:avLst/>
          </a:prstGeom>
        </p:spPr>
      </p:pic>
      <p:pic>
        <p:nvPicPr>
          <p:cNvPr id="11" name="Рисунок 10">
            <a:extLst>
              <a:ext uri="{FF2B5EF4-FFF2-40B4-BE49-F238E27FC236}">
                <a16:creationId xmlns:a16="http://schemas.microsoft.com/office/drawing/2014/main" id="{6B8C050D-B125-4F26-AFD3-FBC688D6DF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125" y="5688726"/>
            <a:ext cx="5448300" cy="295275"/>
          </a:xfrm>
          <a:prstGeom prst="rect">
            <a:avLst/>
          </a:prstGeom>
        </p:spPr>
      </p:pic>
      <p:pic>
        <p:nvPicPr>
          <p:cNvPr id="13" name="Рисунок 12">
            <a:extLst>
              <a:ext uri="{FF2B5EF4-FFF2-40B4-BE49-F238E27FC236}">
                <a16:creationId xmlns:a16="http://schemas.microsoft.com/office/drawing/2014/main" id="{8C01BDBC-5DE4-4826-B8E5-4443F5B537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2154" y="1919372"/>
            <a:ext cx="648388" cy="588952"/>
          </a:xfrm>
          <a:prstGeom prst="rect">
            <a:avLst/>
          </a:prstGeom>
        </p:spPr>
      </p:pic>
      <p:pic>
        <p:nvPicPr>
          <p:cNvPr id="15" name="Рисунок 14">
            <a:extLst>
              <a:ext uri="{FF2B5EF4-FFF2-40B4-BE49-F238E27FC236}">
                <a16:creationId xmlns:a16="http://schemas.microsoft.com/office/drawing/2014/main" id="{8D0301E6-FA5D-4184-AC53-ECDD55B06F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3093" y="2080829"/>
            <a:ext cx="1946480" cy="307258"/>
          </a:xfrm>
          <a:prstGeom prst="rect">
            <a:avLst/>
          </a:prstGeom>
        </p:spPr>
      </p:pic>
      <p:pic>
        <p:nvPicPr>
          <p:cNvPr id="17" name="Рисунок 16">
            <a:extLst>
              <a:ext uri="{FF2B5EF4-FFF2-40B4-BE49-F238E27FC236}">
                <a16:creationId xmlns:a16="http://schemas.microsoft.com/office/drawing/2014/main" id="{19E6627E-9A35-49F2-A611-6CAB92A610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1459974" y="4344728"/>
            <a:ext cx="2694039" cy="711280"/>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1D44133-9A0F-4845-83EA-B9811F114BDA}"/>
                  </a:ext>
                </a:extLst>
              </p:cNvPr>
              <p:cNvSpPr txBox="1"/>
              <p:nvPr/>
            </p:nvSpPr>
            <p:spPr>
              <a:xfrm>
                <a:off x="3219847" y="1611595"/>
                <a:ext cx="501997"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ru-RU" sz="3200" i="1" smtClean="0">
                              <a:latin typeface="Cambria Math" panose="02040503050406030204" pitchFamily="18" charset="0"/>
                            </a:rPr>
                          </m:ctrlPr>
                        </m:accPr>
                        <m:e>
                          <m:sSub>
                            <m:sSubPr>
                              <m:ctrlPr>
                                <a:rPr lang="ru-RU" sz="3200" i="1" smtClean="0">
                                  <a:latin typeface="Cambria Math" panose="02040503050406030204" pitchFamily="18" charset="0"/>
                                </a:rPr>
                              </m:ctrlPr>
                            </m:sSubPr>
                            <m:e>
                              <m:r>
                                <a:rPr lang="en-US" sz="3200" b="0" i="1" smtClean="0">
                                  <a:latin typeface="Cambria Math" panose="02040503050406030204" pitchFamily="18" charset="0"/>
                                </a:rPr>
                                <m:t>𝑣</m:t>
                              </m:r>
                            </m:e>
                            <m:sub>
                              <m:r>
                                <a:rPr lang="en-US" sz="3200" b="0" i="1" smtClean="0">
                                  <a:latin typeface="Cambria Math" panose="02040503050406030204" pitchFamily="18" charset="0"/>
                                </a:rPr>
                                <m:t>0</m:t>
                              </m:r>
                            </m:sub>
                          </m:sSub>
                        </m:e>
                      </m:acc>
                    </m:oMath>
                  </m:oMathPara>
                </a14:m>
                <a:endParaRPr lang="ru-RU" sz="3200" dirty="0"/>
              </a:p>
            </p:txBody>
          </p:sp>
        </mc:Choice>
        <mc:Fallback xmlns="">
          <p:sp>
            <p:nvSpPr>
              <p:cNvPr id="18" name="TextBox 17">
                <a:extLst>
                  <a:ext uri="{FF2B5EF4-FFF2-40B4-BE49-F238E27FC236}">
                    <a16:creationId xmlns:a16="http://schemas.microsoft.com/office/drawing/2014/main" id="{31D44133-9A0F-4845-83EA-B9811F114BDA}"/>
                  </a:ext>
                </a:extLst>
              </p:cNvPr>
              <p:cNvSpPr txBox="1">
                <a:spLocks noRot="1" noChangeAspect="1" noMove="1" noResize="1" noEditPoints="1" noAdjustHandles="1" noChangeArrowheads="1" noChangeShapeType="1" noTextEdit="1"/>
              </p:cNvSpPr>
              <p:nvPr/>
            </p:nvSpPr>
            <p:spPr>
              <a:xfrm>
                <a:off x="3219847" y="1611595"/>
                <a:ext cx="501997" cy="492443"/>
              </a:xfrm>
              <a:prstGeom prst="rect">
                <a:avLst/>
              </a:prstGeom>
              <a:blipFill>
                <a:blip r:embed="rId7"/>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17607DF-1D32-49D0-A22D-97507ABEB65D}"/>
                  </a:ext>
                </a:extLst>
              </p:cNvPr>
              <p:cNvSpPr txBox="1"/>
              <p:nvPr/>
            </p:nvSpPr>
            <p:spPr>
              <a:xfrm>
                <a:off x="2926636" y="4869334"/>
                <a:ext cx="351635"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ru-RU" sz="3200" i="1" smtClean="0">
                              <a:latin typeface="Cambria Math" panose="02040503050406030204" pitchFamily="18" charset="0"/>
                            </a:rPr>
                          </m:ctrlPr>
                        </m:accPr>
                        <m:e>
                          <m:r>
                            <a:rPr lang="en-US" sz="3200" b="0" i="1" smtClean="0">
                              <a:latin typeface="Cambria Math" panose="02040503050406030204" pitchFamily="18" charset="0"/>
                            </a:rPr>
                            <m:t>𝑔</m:t>
                          </m:r>
                        </m:e>
                      </m:acc>
                    </m:oMath>
                  </m:oMathPara>
                </a14:m>
                <a:endParaRPr lang="ru-RU" sz="3200" dirty="0"/>
              </a:p>
            </p:txBody>
          </p:sp>
        </mc:Choice>
        <mc:Fallback xmlns="">
          <p:sp>
            <p:nvSpPr>
              <p:cNvPr id="19" name="TextBox 18">
                <a:extLst>
                  <a:ext uri="{FF2B5EF4-FFF2-40B4-BE49-F238E27FC236}">
                    <a16:creationId xmlns:a16="http://schemas.microsoft.com/office/drawing/2014/main" id="{817607DF-1D32-49D0-A22D-97507ABEB65D}"/>
                  </a:ext>
                </a:extLst>
              </p:cNvPr>
              <p:cNvSpPr txBox="1">
                <a:spLocks noRot="1" noChangeAspect="1" noMove="1" noResize="1" noEditPoints="1" noAdjustHandles="1" noChangeArrowheads="1" noChangeShapeType="1" noTextEdit="1"/>
              </p:cNvSpPr>
              <p:nvPr/>
            </p:nvSpPr>
            <p:spPr>
              <a:xfrm>
                <a:off x="2926636" y="4869334"/>
                <a:ext cx="351635" cy="492443"/>
              </a:xfrm>
              <a:prstGeom prst="rect">
                <a:avLst/>
              </a:prstGeom>
              <a:blipFill>
                <a:blip r:embed="rId8"/>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8184246-8494-4DE9-965C-0DD1EDA7B167}"/>
                  </a:ext>
                </a:extLst>
              </p:cNvPr>
              <p:cNvSpPr txBox="1"/>
              <p:nvPr/>
            </p:nvSpPr>
            <p:spPr>
              <a:xfrm>
                <a:off x="211027" y="5688726"/>
                <a:ext cx="32919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rPr>
                        <m:t>𝑦</m:t>
                      </m:r>
                    </m:oMath>
                  </m:oMathPara>
                </a14:m>
                <a:endParaRPr lang="ru-RU" sz="3200" dirty="0"/>
              </a:p>
            </p:txBody>
          </p:sp>
        </mc:Choice>
        <mc:Fallback xmlns="">
          <p:sp>
            <p:nvSpPr>
              <p:cNvPr id="23" name="TextBox 22">
                <a:extLst>
                  <a:ext uri="{FF2B5EF4-FFF2-40B4-BE49-F238E27FC236}">
                    <a16:creationId xmlns:a16="http://schemas.microsoft.com/office/drawing/2014/main" id="{E8184246-8494-4DE9-965C-0DD1EDA7B167}"/>
                  </a:ext>
                </a:extLst>
              </p:cNvPr>
              <p:cNvSpPr txBox="1">
                <a:spLocks noRot="1" noChangeAspect="1" noMove="1" noResize="1" noEditPoints="1" noAdjustHandles="1" noChangeArrowheads="1" noChangeShapeType="1" noTextEdit="1"/>
              </p:cNvSpPr>
              <p:nvPr/>
            </p:nvSpPr>
            <p:spPr>
              <a:xfrm>
                <a:off x="211027" y="5688726"/>
                <a:ext cx="329193" cy="492443"/>
              </a:xfrm>
              <a:prstGeom prst="rect">
                <a:avLst/>
              </a:prstGeom>
              <a:blipFill>
                <a:blip r:embed="rId9"/>
                <a:stretch>
                  <a:fillRect/>
                </a:stretch>
              </a:blipFill>
            </p:spPr>
            <p:txBody>
              <a:bodyPr/>
              <a:lstStyle/>
              <a:p>
                <a:r>
                  <a:rPr lang="ru-RU">
                    <a:noFill/>
                  </a:rPr>
                  <a:t> </a:t>
                </a:r>
              </a:p>
            </p:txBody>
          </p:sp>
        </mc:Fallback>
      </mc:AlternateContent>
      <p:sp>
        <p:nvSpPr>
          <p:cNvPr id="2" name="Овал 1">
            <a:extLst>
              <a:ext uri="{FF2B5EF4-FFF2-40B4-BE49-F238E27FC236}">
                <a16:creationId xmlns:a16="http://schemas.microsoft.com/office/drawing/2014/main" id="{ACD416E6-756D-4042-935E-7AF3328247F6}"/>
              </a:ext>
            </a:extLst>
          </p:cNvPr>
          <p:cNvSpPr/>
          <p:nvPr/>
        </p:nvSpPr>
        <p:spPr>
          <a:xfrm>
            <a:off x="5019827" y="5241975"/>
            <a:ext cx="462551" cy="472882"/>
          </a:xfrm>
          <a:prstGeom prst="ellipse">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 name="Овал 20">
            <a:extLst>
              <a:ext uri="{FF2B5EF4-FFF2-40B4-BE49-F238E27FC236}">
                <a16:creationId xmlns:a16="http://schemas.microsoft.com/office/drawing/2014/main" id="{0EC434D5-EDB5-4EF7-B7DD-DF2EB8253E89}"/>
              </a:ext>
            </a:extLst>
          </p:cNvPr>
          <p:cNvSpPr/>
          <p:nvPr/>
        </p:nvSpPr>
        <p:spPr>
          <a:xfrm>
            <a:off x="1140542" y="5229463"/>
            <a:ext cx="462551" cy="472882"/>
          </a:xfrm>
          <a:prstGeom prst="ellipse">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4" name="Прямая соединительная линия 3">
            <a:extLst>
              <a:ext uri="{FF2B5EF4-FFF2-40B4-BE49-F238E27FC236}">
                <a16:creationId xmlns:a16="http://schemas.microsoft.com/office/drawing/2014/main" id="{42667A35-DD04-4948-9993-A11908BA060F}"/>
              </a:ext>
            </a:extLst>
          </p:cNvPr>
          <p:cNvCxnSpPr>
            <a:cxnSpLocks/>
          </p:cNvCxnSpPr>
          <p:nvPr/>
        </p:nvCxnSpPr>
        <p:spPr>
          <a:xfrm flipH="1">
            <a:off x="1352154" y="2488660"/>
            <a:ext cx="14530" cy="2721139"/>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6" name="Дуга 5">
            <a:extLst>
              <a:ext uri="{FF2B5EF4-FFF2-40B4-BE49-F238E27FC236}">
                <a16:creationId xmlns:a16="http://schemas.microsoft.com/office/drawing/2014/main" id="{3BCD125F-F5DB-49D6-892A-B10F5F829D47}"/>
              </a:ext>
            </a:extLst>
          </p:cNvPr>
          <p:cNvSpPr/>
          <p:nvPr/>
        </p:nvSpPr>
        <p:spPr>
          <a:xfrm>
            <a:off x="-2044917" y="2265494"/>
            <a:ext cx="7296020" cy="5570815"/>
          </a:xfrm>
          <a:prstGeom prst="arc">
            <a:avLst>
              <a:gd name="adj1" fmla="val 16200000"/>
              <a:gd name="adj2" fmla="val 204929"/>
            </a:avLst>
          </a:prstGeom>
          <a:ln>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52C0434-5AD4-4CDE-896E-5669BDB4C0B9}"/>
                  </a:ext>
                </a:extLst>
              </p:cNvPr>
              <p:cNvSpPr txBox="1"/>
              <p:nvPr/>
            </p:nvSpPr>
            <p:spPr>
              <a:xfrm>
                <a:off x="849435" y="4062423"/>
                <a:ext cx="36548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𝑯</m:t>
                      </m:r>
                    </m:oMath>
                  </m:oMathPara>
                </a14:m>
                <a:endParaRPr lang="ru-RU" sz="2800" b="1" dirty="0"/>
              </a:p>
            </p:txBody>
          </p:sp>
        </mc:Choice>
        <mc:Fallback xmlns="">
          <p:sp>
            <p:nvSpPr>
              <p:cNvPr id="8" name="TextBox 7">
                <a:extLst>
                  <a:ext uri="{FF2B5EF4-FFF2-40B4-BE49-F238E27FC236}">
                    <a16:creationId xmlns:a16="http://schemas.microsoft.com/office/drawing/2014/main" id="{B52C0434-5AD4-4CDE-896E-5669BDB4C0B9}"/>
                  </a:ext>
                </a:extLst>
              </p:cNvPr>
              <p:cNvSpPr txBox="1">
                <a:spLocks noRot="1" noChangeAspect="1" noMove="1" noResize="1" noEditPoints="1" noAdjustHandles="1" noChangeArrowheads="1" noChangeShapeType="1" noTextEdit="1"/>
              </p:cNvSpPr>
              <p:nvPr/>
            </p:nvSpPr>
            <p:spPr>
              <a:xfrm>
                <a:off x="849435" y="4062423"/>
                <a:ext cx="365485" cy="430887"/>
              </a:xfrm>
              <a:prstGeom prst="rect">
                <a:avLst/>
              </a:prstGeom>
              <a:blipFill>
                <a:blip r:embed="rId10"/>
                <a:stretch>
                  <a:fillRect/>
                </a:stretch>
              </a:blipFill>
            </p:spPr>
            <p:txBody>
              <a:bodyPr/>
              <a:lstStyle/>
              <a:p>
                <a:r>
                  <a:rPr lang="ru-RU">
                    <a:noFill/>
                  </a:rPr>
                  <a:t> </a:t>
                </a:r>
              </a:p>
            </p:txBody>
          </p:sp>
        </mc:Fallback>
      </mc:AlternateContent>
      <p:pic>
        <p:nvPicPr>
          <p:cNvPr id="27" name="Рисунок 26">
            <a:extLst>
              <a:ext uri="{FF2B5EF4-FFF2-40B4-BE49-F238E27FC236}">
                <a16:creationId xmlns:a16="http://schemas.microsoft.com/office/drawing/2014/main" id="{76F5F068-B7FE-4273-A4C2-53616BA0C5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623" y="1093531"/>
            <a:ext cx="5394689" cy="916856"/>
          </a:xfrm>
          <a:prstGeom prst="rect">
            <a:avLst/>
          </a:prstGeom>
        </p:spPr>
      </p:pic>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1E64B172-4A42-4CF5-8D80-040AC5F35A12}"/>
                  </a:ext>
                </a:extLst>
              </p:cNvPr>
              <p:cNvSpPr txBox="1"/>
              <p:nvPr/>
            </p:nvSpPr>
            <p:spPr>
              <a:xfrm>
                <a:off x="5419735" y="999880"/>
                <a:ext cx="32919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𝑥</m:t>
                      </m:r>
                    </m:oMath>
                  </m:oMathPara>
                </a14:m>
                <a:endParaRPr lang="ru-RU" sz="3200" dirty="0"/>
              </a:p>
            </p:txBody>
          </p:sp>
        </mc:Choice>
        <mc:Fallback xmlns="">
          <p:sp>
            <p:nvSpPr>
              <p:cNvPr id="28" name="TextBox 27">
                <a:extLst>
                  <a:ext uri="{FF2B5EF4-FFF2-40B4-BE49-F238E27FC236}">
                    <a16:creationId xmlns:a16="http://schemas.microsoft.com/office/drawing/2014/main" id="{1E64B172-4A42-4CF5-8D80-040AC5F35A12}"/>
                  </a:ext>
                </a:extLst>
              </p:cNvPr>
              <p:cNvSpPr txBox="1">
                <a:spLocks noRot="1" noChangeAspect="1" noMove="1" noResize="1" noEditPoints="1" noAdjustHandles="1" noChangeArrowheads="1" noChangeShapeType="1" noTextEdit="1"/>
              </p:cNvSpPr>
              <p:nvPr/>
            </p:nvSpPr>
            <p:spPr>
              <a:xfrm>
                <a:off x="5419735" y="999880"/>
                <a:ext cx="329193" cy="492443"/>
              </a:xfrm>
              <a:prstGeom prst="rect">
                <a:avLst/>
              </a:prstGeom>
              <a:blipFill>
                <a:blip r:embed="rId11"/>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5178DFAC-19DF-4968-82D1-9B7CCC6128BF}"/>
                  </a:ext>
                </a:extLst>
              </p:cNvPr>
              <p:cNvSpPr txBox="1"/>
              <p:nvPr/>
            </p:nvSpPr>
            <p:spPr>
              <a:xfrm>
                <a:off x="211026" y="1101091"/>
                <a:ext cx="32919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0</m:t>
                      </m:r>
                    </m:oMath>
                  </m:oMathPara>
                </a14:m>
                <a:endParaRPr lang="ru-RU" sz="3200" dirty="0"/>
              </a:p>
            </p:txBody>
          </p:sp>
        </mc:Choice>
        <mc:Fallback xmlns="">
          <p:sp>
            <p:nvSpPr>
              <p:cNvPr id="29" name="TextBox 28">
                <a:extLst>
                  <a:ext uri="{FF2B5EF4-FFF2-40B4-BE49-F238E27FC236}">
                    <a16:creationId xmlns:a16="http://schemas.microsoft.com/office/drawing/2014/main" id="{5178DFAC-19DF-4968-82D1-9B7CCC6128BF}"/>
                  </a:ext>
                </a:extLst>
              </p:cNvPr>
              <p:cNvSpPr txBox="1">
                <a:spLocks noRot="1" noChangeAspect="1" noMove="1" noResize="1" noEditPoints="1" noAdjustHandles="1" noChangeArrowheads="1" noChangeShapeType="1" noTextEdit="1"/>
              </p:cNvSpPr>
              <p:nvPr/>
            </p:nvSpPr>
            <p:spPr>
              <a:xfrm>
                <a:off x="211026" y="1101091"/>
                <a:ext cx="329193" cy="492443"/>
              </a:xfrm>
              <a:prstGeom prst="rect">
                <a:avLst/>
              </a:prstGeom>
              <a:blipFill>
                <a:blip r:embed="rId12"/>
                <a:stretch>
                  <a:fillRect/>
                </a:stretch>
              </a:blipFill>
            </p:spPr>
            <p:txBody>
              <a:bodyPr/>
              <a:lstStyle/>
              <a:p>
                <a:r>
                  <a:rPr lang="ru-RU">
                    <a:noFill/>
                  </a:rPr>
                  <a:t> </a:t>
                </a:r>
              </a:p>
            </p:txBody>
          </p:sp>
        </mc:Fallback>
      </mc:AlternateContent>
      <p:cxnSp>
        <p:nvCxnSpPr>
          <p:cNvPr id="9" name="Прямая со стрелкой 8">
            <a:extLst>
              <a:ext uri="{FF2B5EF4-FFF2-40B4-BE49-F238E27FC236}">
                <a16:creationId xmlns:a16="http://schemas.microsoft.com/office/drawing/2014/main" id="{3BA34E49-3369-4279-B332-5D77013BA569}"/>
              </a:ext>
            </a:extLst>
          </p:cNvPr>
          <p:cNvCxnSpPr>
            <a:cxnSpLocks/>
          </p:cNvCxnSpPr>
          <p:nvPr/>
        </p:nvCxnSpPr>
        <p:spPr>
          <a:xfrm>
            <a:off x="4196271" y="3067548"/>
            <a:ext cx="1017741" cy="800213"/>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id="{74B2720F-02DF-4E27-BF24-8EB13BE28838}"/>
              </a:ext>
            </a:extLst>
          </p:cNvPr>
          <p:cNvCxnSpPr/>
          <p:nvPr/>
        </p:nvCxnSpPr>
        <p:spPr>
          <a:xfrm flipV="1">
            <a:off x="4196271" y="1551959"/>
            <a:ext cx="0" cy="1515589"/>
          </a:xfrm>
          <a:prstGeom prst="line">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id="{826CEBB7-7482-4740-8D47-69729F623126}"/>
              </a:ext>
            </a:extLst>
          </p:cNvPr>
          <p:cNvCxnSpPr>
            <a:cxnSpLocks/>
          </p:cNvCxnSpPr>
          <p:nvPr/>
        </p:nvCxnSpPr>
        <p:spPr>
          <a:xfrm flipV="1">
            <a:off x="5214012" y="1593534"/>
            <a:ext cx="0" cy="2231809"/>
          </a:xfrm>
          <a:prstGeom prst="line">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id="{4E946E12-88EB-465D-9BD1-FC5E45D68998}"/>
              </a:ext>
            </a:extLst>
          </p:cNvPr>
          <p:cNvCxnSpPr>
            <a:cxnSpLocks/>
          </p:cNvCxnSpPr>
          <p:nvPr/>
        </p:nvCxnSpPr>
        <p:spPr>
          <a:xfrm flipH="1">
            <a:off x="1399329" y="3067550"/>
            <a:ext cx="2740804" cy="6766"/>
          </a:xfrm>
          <a:prstGeom prst="line">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id="{45F7558E-1CAB-4B03-A3FB-FA97562FCEC3}"/>
              </a:ext>
            </a:extLst>
          </p:cNvPr>
          <p:cNvCxnSpPr>
            <a:cxnSpLocks/>
          </p:cNvCxnSpPr>
          <p:nvPr/>
        </p:nvCxnSpPr>
        <p:spPr>
          <a:xfrm flipH="1" flipV="1">
            <a:off x="1359419" y="3874522"/>
            <a:ext cx="3830348" cy="3380"/>
          </a:xfrm>
          <a:prstGeom prst="line">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a:extLst>
              <a:ext uri="{FF2B5EF4-FFF2-40B4-BE49-F238E27FC236}">
                <a16:creationId xmlns:a16="http://schemas.microsoft.com/office/drawing/2014/main" id="{A57B98E0-2E8F-4BEA-BDAC-46B2A6D7112B}"/>
              </a:ext>
            </a:extLst>
          </p:cNvPr>
          <p:cNvCxnSpPr/>
          <p:nvPr/>
        </p:nvCxnSpPr>
        <p:spPr>
          <a:xfrm>
            <a:off x="4196271" y="3114651"/>
            <a:ext cx="0" cy="76325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a:extLst>
              <a:ext uri="{FF2B5EF4-FFF2-40B4-BE49-F238E27FC236}">
                <a16:creationId xmlns:a16="http://schemas.microsoft.com/office/drawing/2014/main" id="{3DE8D174-048A-4C55-9FCD-0425DC03F9AA}"/>
              </a:ext>
            </a:extLst>
          </p:cNvPr>
          <p:cNvCxnSpPr>
            <a:cxnSpLocks/>
          </p:cNvCxnSpPr>
          <p:nvPr/>
        </p:nvCxnSpPr>
        <p:spPr>
          <a:xfrm>
            <a:off x="4196271" y="3091100"/>
            <a:ext cx="993495"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16CE2B3E-0A29-49F3-9D24-FCA2D633E954}"/>
                  </a:ext>
                </a:extLst>
              </p:cNvPr>
              <p:cNvSpPr txBox="1"/>
              <p:nvPr/>
            </p:nvSpPr>
            <p:spPr>
              <a:xfrm>
                <a:off x="5137338" y="3393675"/>
                <a:ext cx="327847"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ru-RU" sz="3200" i="1" smtClean="0">
                              <a:latin typeface="Cambria Math" panose="02040503050406030204" pitchFamily="18" charset="0"/>
                            </a:rPr>
                          </m:ctrlPr>
                        </m:accPr>
                        <m:e>
                          <m:r>
                            <a:rPr lang="en-US" sz="3200" b="0" i="1" smtClean="0">
                              <a:latin typeface="Cambria Math" panose="02040503050406030204" pitchFamily="18" charset="0"/>
                            </a:rPr>
                            <m:t>𝑣</m:t>
                          </m:r>
                        </m:e>
                      </m:acc>
                    </m:oMath>
                  </m:oMathPara>
                </a14:m>
                <a:endParaRPr lang="ru-RU" sz="3200" dirty="0"/>
              </a:p>
            </p:txBody>
          </p:sp>
        </mc:Choice>
        <mc:Fallback xmlns="">
          <p:sp>
            <p:nvSpPr>
              <p:cNvPr id="38" name="TextBox 37">
                <a:extLst>
                  <a:ext uri="{FF2B5EF4-FFF2-40B4-BE49-F238E27FC236}">
                    <a16:creationId xmlns:a16="http://schemas.microsoft.com/office/drawing/2014/main" id="{16CE2B3E-0A29-49F3-9D24-FCA2D633E954}"/>
                  </a:ext>
                </a:extLst>
              </p:cNvPr>
              <p:cNvSpPr txBox="1">
                <a:spLocks noRot="1" noChangeAspect="1" noMove="1" noResize="1" noEditPoints="1" noAdjustHandles="1" noChangeArrowheads="1" noChangeShapeType="1" noTextEdit="1"/>
              </p:cNvSpPr>
              <p:nvPr/>
            </p:nvSpPr>
            <p:spPr>
              <a:xfrm>
                <a:off x="5137338" y="3393675"/>
                <a:ext cx="327847" cy="492443"/>
              </a:xfrm>
              <a:prstGeom prst="rect">
                <a:avLst/>
              </a:prstGeom>
              <a:blipFill>
                <a:blip r:embed="rId1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016B8F7-3048-4460-B0DE-563258C2CAD5}"/>
                  </a:ext>
                </a:extLst>
              </p:cNvPr>
              <p:cNvSpPr txBox="1"/>
              <p:nvPr/>
            </p:nvSpPr>
            <p:spPr>
              <a:xfrm>
                <a:off x="4441692" y="2636201"/>
                <a:ext cx="59197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𝑥</m:t>
                          </m:r>
                        </m:sub>
                      </m:sSub>
                    </m:oMath>
                  </m:oMathPara>
                </a14:m>
                <a:endParaRPr lang="ru-RU" sz="2400" dirty="0"/>
              </a:p>
            </p:txBody>
          </p:sp>
        </mc:Choice>
        <mc:Fallback xmlns="">
          <p:sp>
            <p:nvSpPr>
              <p:cNvPr id="40" name="TextBox 39">
                <a:extLst>
                  <a:ext uri="{FF2B5EF4-FFF2-40B4-BE49-F238E27FC236}">
                    <a16:creationId xmlns:a16="http://schemas.microsoft.com/office/drawing/2014/main" id="{6016B8F7-3048-4460-B0DE-563258C2CAD5}"/>
                  </a:ext>
                </a:extLst>
              </p:cNvPr>
              <p:cNvSpPr txBox="1">
                <a:spLocks noRot="1" noChangeAspect="1" noMove="1" noResize="1" noEditPoints="1" noAdjustHandles="1" noChangeArrowheads="1" noChangeShapeType="1" noTextEdit="1"/>
              </p:cNvSpPr>
              <p:nvPr/>
            </p:nvSpPr>
            <p:spPr>
              <a:xfrm>
                <a:off x="4441692" y="2636201"/>
                <a:ext cx="591972" cy="461665"/>
              </a:xfrm>
              <a:prstGeom prst="rect">
                <a:avLst/>
              </a:prstGeom>
              <a:blipFill>
                <a:blip r:embed="rId1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4FC89FF8-E78B-498E-895F-0CF7AB12D4AE}"/>
                  </a:ext>
                </a:extLst>
              </p:cNvPr>
              <p:cNvSpPr txBox="1"/>
              <p:nvPr/>
            </p:nvSpPr>
            <p:spPr>
              <a:xfrm>
                <a:off x="3669010" y="3230085"/>
                <a:ext cx="591972" cy="49084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𝑦</m:t>
                          </m:r>
                        </m:sub>
                      </m:sSub>
                    </m:oMath>
                  </m:oMathPara>
                </a14:m>
                <a:endParaRPr lang="ru-RU" sz="2400" dirty="0"/>
              </a:p>
            </p:txBody>
          </p:sp>
        </mc:Choice>
        <mc:Fallback xmlns="">
          <p:sp>
            <p:nvSpPr>
              <p:cNvPr id="41" name="TextBox 40">
                <a:extLst>
                  <a:ext uri="{FF2B5EF4-FFF2-40B4-BE49-F238E27FC236}">
                    <a16:creationId xmlns:a16="http://schemas.microsoft.com/office/drawing/2014/main" id="{4FC89FF8-E78B-498E-895F-0CF7AB12D4AE}"/>
                  </a:ext>
                </a:extLst>
              </p:cNvPr>
              <p:cNvSpPr txBox="1">
                <a:spLocks noRot="1" noChangeAspect="1" noMove="1" noResize="1" noEditPoints="1" noAdjustHandles="1" noChangeArrowheads="1" noChangeShapeType="1" noTextEdit="1"/>
              </p:cNvSpPr>
              <p:nvPr/>
            </p:nvSpPr>
            <p:spPr>
              <a:xfrm>
                <a:off x="3669010" y="3230085"/>
                <a:ext cx="591972" cy="490840"/>
              </a:xfrm>
              <a:prstGeom prst="rect">
                <a:avLst/>
              </a:prstGeom>
              <a:blipFill>
                <a:blip r:embed="rId15"/>
                <a:stretch>
                  <a:fillRect b="-625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764DFADA-11DD-4158-9635-F8417D0796DE}"/>
                  </a:ext>
                </a:extLst>
              </p:cNvPr>
              <p:cNvSpPr txBox="1"/>
              <p:nvPr/>
            </p:nvSpPr>
            <p:spPr>
              <a:xfrm>
                <a:off x="7817619" y="1478695"/>
                <a:ext cx="1896673" cy="7515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𝑣</m:t>
                      </m:r>
                      <m:r>
                        <a:rPr lang="en-US" sz="2400" b="0" i="1" smtClean="0">
                          <a:latin typeface="Cambria Math" panose="02040503050406030204" pitchFamily="18" charset="0"/>
                        </a:rPr>
                        <m:t>=</m:t>
                      </m:r>
                      <m:rad>
                        <m:radPr>
                          <m:degHide m:val="on"/>
                          <m:ctrlPr>
                            <a:rPr lang="en-US" sz="2400" b="0" i="1" smtClean="0">
                              <a:latin typeface="Cambria Math" panose="02040503050406030204" pitchFamily="18" charset="0"/>
                            </a:rPr>
                          </m:ctrlPr>
                        </m:radPr>
                        <m:deg/>
                        <m:e>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𝑣</m:t>
                              </m:r>
                            </m:e>
                            <m:sub>
                              <m:r>
                                <a:rPr lang="en-US" sz="2400" b="0" i="1" smtClean="0">
                                  <a:latin typeface="Cambria Math" panose="02040503050406030204" pitchFamily="18" charset="0"/>
                                </a:rPr>
                                <m:t>𝑥</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𝑣</m:t>
                              </m:r>
                            </m:e>
                            <m:sub>
                              <m:r>
                                <a:rPr lang="en-US" sz="2400" b="0" i="1" smtClean="0">
                                  <a:latin typeface="Cambria Math" panose="02040503050406030204" pitchFamily="18" charset="0"/>
                                </a:rPr>
                                <m:t>𝑦</m:t>
                              </m:r>
                            </m:sub>
                            <m:sup>
                              <m:r>
                                <a:rPr lang="en-US" sz="2400" b="0" i="1" smtClean="0">
                                  <a:latin typeface="Cambria Math" panose="02040503050406030204" pitchFamily="18" charset="0"/>
                                </a:rPr>
                                <m:t>2</m:t>
                              </m:r>
                            </m:sup>
                          </m:sSubSup>
                        </m:e>
                      </m:rad>
                    </m:oMath>
                  </m:oMathPara>
                </a14:m>
                <a:endParaRPr lang="ru-RU" sz="2400" dirty="0"/>
              </a:p>
            </p:txBody>
          </p:sp>
        </mc:Choice>
        <mc:Fallback xmlns="">
          <p:sp>
            <p:nvSpPr>
              <p:cNvPr id="44" name="TextBox 43">
                <a:extLst>
                  <a:ext uri="{FF2B5EF4-FFF2-40B4-BE49-F238E27FC236}">
                    <a16:creationId xmlns:a16="http://schemas.microsoft.com/office/drawing/2014/main" id="{764DFADA-11DD-4158-9635-F8417D0796DE}"/>
                  </a:ext>
                </a:extLst>
              </p:cNvPr>
              <p:cNvSpPr txBox="1">
                <a:spLocks noRot="1" noChangeAspect="1" noMove="1" noResize="1" noEditPoints="1" noAdjustHandles="1" noChangeArrowheads="1" noChangeShapeType="1" noTextEdit="1"/>
              </p:cNvSpPr>
              <p:nvPr/>
            </p:nvSpPr>
            <p:spPr>
              <a:xfrm>
                <a:off x="7817619" y="1478695"/>
                <a:ext cx="1896673" cy="751552"/>
              </a:xfrm>
              <a:prstGeom prst="rect">
                <a:avLst/>
              </a:prstGeom>
              <a:blipFill>
                <a:blip r:embed="rId16"/>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D00E4F06-48CF-464F-AEA2-201FF23E60B3}"/>
                  </a:ext>
                </a:extLst>
              </p:cNvPr>
              <p:cNvSpPr txBox="1"/>
              <p:nvPr/>
            </p:nvSpPr>
            <p:spPr>
              <a:xfrm>
                <a:off x="7329754" y="2417879"/>
                <a:ext cx="1327671" cy="3985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240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𝑦</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𝑔</m:t>
                          </m:r>
                        </m:e>
                        <m:sub>
                          <m:r>
                            <a:rPr lang="en-US" sz="2400" b="0" i="1" smtClean="0">
                              <a:latin typeface="Cambria Math" panose="02040503050406030204" pitchFamily="18" charset="0"/>
                            </a:rPr>
                            <m:t>𝑦</m:t>
                          </m:r>
                        </m:sub>
                      </m:sSub>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ru-RU" sz="2400" dirty="0"/>
              </a:p>
            </p:txBody>
          </p:sp>
        </mc:Choice>
        <mc:Fallback xmlns="">
          <p:sp>
            <p:nvSpPr>
              <p:cNvPr id="45" name="TextBox 44">
                <a:extLst>
                  <a:ext uri="{FF2B5EF4-FFF2-40B4-BE49-F238E27FC236}">
                    <a16:creationId xmlns:a16="http://schemas.microsoft.com/office/drawing/2014/main" id="{D00E4F06-48CF-464F-AEA2-201FF23E60B3}"/>
                  </a:ext>
                </a:extLst>
              </p:cNvPr>
              <p:cNvSpPr txBox="1">
                <a:spLocks noRot="1" noChangeAspect="1" noMove="1" noResize="1" noEditPoints="1" noAdjustHandles="1" noChangeArrowheads="1" noChangeShapeType="1" noTextEdit="1"/>
              </p:cNvSpPr>
              <p:nvPr/>
            </p:nvSpPr>
            <p:spPr>
              <a:xfrm>
                <a:off x="7329754" y="2417879"/>
                <a:ext cx="1327671" cy="398507"/>
              </a:xfrm>
              <a:prstGeom prst="rect">
                <a:avLst/>
              </a:prstGeom>
              <a:blipFill>
                <a:blip r:embed="rId17"/>
                <a:stretch>
                  <a:fillRect l="-2752" r="-3670" b="-200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F03124EA-E5C0-47CF-97E8-F529C8279DDE}"/>
                  </a:ext>
                </a:extLst>
              </p:cNvPr>
              <p:cNvSpPr txBox="1"/>
              <p:nvPr/>
            </p:nvSpPr>
            <p:spPr>
              <a:xfrm>
                <a:off x="8765955" y="2417879"/>
                <a:ext cx="115768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240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𝑥</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m:t>
                      </m:r>
                    </m:oMath>
                  </m:oMathPara>
                </a14:m>
                <a:endParaRPr lang="ru-RU" sz="2400" dirty="0"/>
              </a:p>
            </p:txBody>
          </p:sp>
        </mc:Choice>
        <mc:Fallback xmlns="">
          <p:sp>
            <p:nvSpPr>
              <p:cNvPr id="46" name="TextBox 45">
                <a:extLst>
                  <a:ext uri="{FF2B5EF4-FFF2-40B4-BE49-F238E27FC236}">
                    <a16:creationId xmlns:a16="http://schemas.microsoft.com/office/drawing/2014/main" id="{F03124EA-E5C0-47CF-97E8-F529C8279DDE}"/>
                  </a:ext>
                </a:extLst>
              </p:cNvPr>
              <p:cNvSpPr txBox="1">
                <a:spLocks noRot="1" noChangeAspect="1" noMove="1" noResize="1" noEditPoints="1" noAdjustHandles="1" noChangeArrowheads="1" noChangeShapeType="1" noTextEdit="1"/>
              </p:cNvSpPr>
              <p:nvPr/>
            </p:nvSpPr>
            <p:spPr>
              <a:xfrm>
                <a:off x="8765955" y="2417879"/>
                <a:ext cx="1157688" cy="369332"/>
              </a:xfrm>
              <a:prstGeom prst="rect">
                <a:avLst/>
              </a:prstGeom>
              <a:blipFill>
                <a:blip r:embed="rId18"/>
                <a:stretch>
                  <a:fillRect l="-3684" r="-3684" b="-150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338A1F0A-DB03-4665-A5F0-5C17ABB81BA6}"/>
                  </a:ext>
                </a:extLst>
              </p:cNvPr>
              <p:cNvSpPr txBox="1"/>
              <p:nvPr/>
            </p:nvSpPr>
            <p:spPr>
              <a:xfrm>
                <a:off x="10195287" y="2388087"/>
                <a:ext cx="1081578" cy="3985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2400" i="1" smtClean="0">
                              <a:latin typeface="Cambria Math" panose="02040503050406030204" pitchFamily="18" charset="0"/>
                            </a:rPr>
                          </m:ctrlPr>
                        </m:sSubPr>
                        <m:e>
                          <m:r>
                            <a:rPr lang="en-US" sz="2400" b="0" i="1" smtClean="0">
                              <a:latin typeface="Cambria Math" panose="02040503050406030204" pitchFamily="18" charset="0"/>
                            </a:rPr>
                            <m:t>𝑔</m:t>
                          </m:r>
                        </m:e>
                        <m:sub>
                          <m:r>
                            <a:rPr lang="en-US" sz="2400" b="0" i="1" smtClean="0">
                              <a:latin typeface="Cambria Math" panose="02040503050406030204" pitchFamily="18" charset="0"/>
                            </a:rPr>
                            <m:t>𝑦</m:t>
                          </m:r>
                        </m:sub>
                      </m:sSub>
                      <m:r>
                        <a:rPr lang="en-US" sz="2400" b="0" i="1" smtClean="0">
                          <a:latin typeface="Cambria Math" panose="02040503050406030204" pitchFamily="18" charset="0"/>
                        </a:rPr>
                        <m:t>=</m:t>
                      </m:r>
                      <m:r>
                        <a:rPr lang="en-US" sz="2400" b="0" i="1" smtClean="0">
                          <a:latin typeface="Cambria Math" panose="02040503050406030204" pitchFamily="18" charset="0"/>
                        </a:rPr>
                        <m:t>𝑔</m:t>
                      </m:r>
                      <m:r>
                        <a:rPr lang="en-US" sz="2400" b="0" i="1" smtClean="0">
                          <a:latin typeface="Cambria Math" panose="02040503050406030204" pitchFamily="18" charset="0"/>
                        </a:rPr>
                        <m:t>;</m:t>
                      </m:r>
                    </m:oMath>
                  </m:oMathPara>
                </a14:m>
                <a:endParaRPr lang="ru-RU" sz="2400" dirty="0"/>
              </a:p>
            </p:txBody>
          </p:sp>
        </mc:Choice>
        <mc:Fallback xmlns="">
          <p:sp>
            <p:nvSpPr>
              <p:cNvPr id="47" name="TextBox 46">
                <a:extLst>
                  <a:ext uri="{FF2B5EF4-FFF2-40B4-BE49-F238E27FC236}">
                    <a16:creationId xmlns:a16="http://schemas.microsoft.com/office/drawing/2014/main" id="{338A1F0A-DB03-4665-A5F0-5C17ABB81BA6}"/>
                  </a:ext>
                </a:extLst>
              </p:cNvPr>
              <p:cNvSpPr txBox="1">
                <a:spLocks noRot="1" noChangeAspect="1" noMove="1" noResize="1" noEditPoints="1" noAdjustHandles="1" noChangeArrowheads="1" noChangeShapeType="1" noTextEdit="1"/>
              </p:cNvSpPr>
              <p:nvPr/>
            </p:nvSpPr>
            <p:spPr>
              <a:xfrm>
                <a:off x="10195287" y="2388087"/>
                <a:ext cx="1081578" cy="398507"/>
              </a:xfrm>
              <a:prstGeom prst="rect">
                <a:avLst/>
              </a:prstGeom>
              <a:blipFill>
                <a:blip r:embed="rId19"/>
                <a:stretch>
                  <a:fillRect l="-6742" r="-4494" b="-200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3DA11DDC-E8F9-4842-9DD7-6AC6ED3E5C45}"/>
                  </a:ext>
                </a:extLst>
              </p:cNvPr>
              <p:cNvSpPr txBox="1"/>
              <p:nvPr/>
            </p:nvSpPr>
            <p:spPr>
              <a:xfrm>
                <a:off x="7817619" y="3161037"/>
                <a:ext cx="2263312" cy="7515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𝑣</m:t>
                      </m:r>
                      <m:r>
                        <a:rPr lang="en-US" sz="2400" b="0" i="1" smtClean="0">
                          <a:latin typeface="Cambria Math" panose="02040503050406030204" pitchFamily="18" charset="0"/>
                        </a:rPr>
                        <m:t>=</m:t>
                      </m:r>
                      <m:rad>
                        <m:radPr>
                          <m:degHide m:val="on"/>
                          <m:ctrlPr>
                            <a:rPr lang="en-US" sz="2400" b="0" i="1" smtClean="0">
                              <a:latin typeface="Cambria Math" panose="02040503050406030204" pitchFamily="18" charset="0"/>
                            </a:rPr>
                          </m:ctrlPr>
                        </m:radPr>
                        <m:deg/>
                        <m:e>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𝑣</m:t>
                              </m:r>
                            </m:e>
                            <m:sub>
                              <m:r>
                                <a:rPr lang="en-US" sz="2400" b="0" i="1" smtClean="0">
                                  <a:latin typeface="Cambria Math" panose="02040503050406030204" pitchFamily="18" charset="0"/>
                                </a:rPr>
                                <m:t>0</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𝑔</m:t>
                              </m:r>
                            </m:e>
                            <m:sup>
                              <m:r>
                                <a:rPr lang="en-US" sz="2400" b="0" i="1" smtClean="0">
                                  <a:latin typeface="Cambria Math" panose="02040503050406030204" pitchFamily="18" charset="0"/>
                                </a:rPr>
                                <m:t>2</m:t>
                              </m:r>
                            </m:sup>
                          </m:sSup>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𝑡</m:t>
                              </m:r>
                            </m:e>
                            <m:sup>
                              <m:r>
                                <a:rPr lang="en-US" sz="2400" b="0" i="1" smtClean="0">
                                  <a:latin typeface="Cambria Math" panose="02040503050406030204" pitchFamily="18" charset="0"/>
                                </a:rPr>
                                <m:t>2</m:t>
                              </m:r>
                            </m:sup>
                          </m:sSup>
                        </m:e>
                      </m:rad>
                    </m:oMath>
                  </m:oMathPara>
                </a14:m>
                <a:endParaRPr lang="ru-RU" sz="2400" dirty="0"/>
              </a:p>
            </p:txBody>
          </p:sp>
        </mc:Choice>
        <mc:Fallback xmlns="">
          <p:sp>
            <p:nvSpPr>
              <p:cNvPr id="48" name="TextBox 47">
                <a:extLst>
                  <a:ext uri="{FF2B5EF4-FFF2-40B4-BE49-F238E27FC236}">
                    <a16:creationId xmlns:a16="http://schemas.microsoft.com/office/drawing/2014/main" id="{3DA11DDC-E8F9-4842-9DD7-6AC6ED3E5C45}"/>
                  </a:ext>
                </a:extLst>
              </p:cNvPr>
              <p:cNvSpPr txBox="1">
                <a:spLocks noRot="1" noChangeAspect="1" noMove="1" noResize="1" noEditPoints="1" noAdjustHandles="1" noChangeArrowheads="1" noChangeShapeType="1" noTextEdit="1"/>
              </p:cNvSpPr>
              <p:nvPr/>
            </p:nvSpPr>
            <p:spPr>
              <a:xfrm>
                <a:off x="7817619" y="3161037"/>
                <a:ext cx="2263312" cy="751552"/>
              </a:xfrm>
              <a:prstGeom prst="rect">
                <a:avLst/>
              </a:prstGeom>
              <a:blipFill>
                <a:blip r:embed="rId20"/>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FE997636-A132-4751-A96F-04F14EC2FCE9}"/>
                  </a:ext>
                </a:extLst>
              </p:cNvPr>
              <p:cNvSpPr txBox="1"/>
              <p:nvPr/>
            </p:nvSpPr>
            <p:spPr>
              <a:xfrm>
                <a:off x="6118796" y="4062423"/>
                <a:ext cx="5731249" cy="20345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ru-RU" sz="2400" i="1" smtClean="0">
                              <a:latin typeface="Cambria Math" panose="02040503050406030204" pitchFamily="18" charset="0"/>
                            </a:rPr>
                          </m:ctrlPr>
                        </m:dPr>
                        <m:e>
                          <m:eqArr>
                            <m:eqArrPr>
                              <m:ctrlPr>
                                <a:rPr lang="ru-RU" sz="2400" i="1" smtClean="0">
                                  <a:latin typeface="Cambria Math" panose="02040503050406030204" pitchFamily="18" charset="0"/>
                                </a:rPr>
                              </m:ctrlPr>
                            </m:eqArrPr>
                            <m:e>
                              <m:r>
                                <a:rPr lang="en-US" sz="2400" b="0" i="1" smtClean="0">
                                  <a:latin typeface="Cambria Math" panose="02040503050406030204" pitchFamily="18" charset="0"/>
                                </a:rPr>
                                <m:t>𝑥</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𝑥</m:t>
                                  </m:r>
                                </m:sub>
                              </m:sSub>
                              <m:r>
                                <a:rPr lang="en-US" sz="2400" b="0" i="1" smtClean="0">
                                  <a:latin typeface="Cambria Math" panose="02040503050406030204" pitchFamily="18" charset="0"/>
                                </a:rPr>
                                <m:t>𝑡</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𝑡</m:t>
                              </m:r>
                            </m:e>
                            <m:e>
                              <m:r>
                                <a:rPr lang="en-US" sz="2400" b="0" i="1" smtClean="0">
                                  <a:latin typeface="Cambria Math" panose="02040503050406030204" pitchFamily="18" charset="0"/>
                                </a:rPr>
                                <m:t>𝑦</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𝑔</m:t>
                                      </m:r>
                                    </m:e>
                                    <m:sub>
                                      <m:r>
                                        <a:rPr lang="en-US" sz="2400" b="0" i="1" smtClean="0">
                                          <a:latin typeface="Cambria Math" panose="02040503050406030204" pitchFamily="18" charset="0"/>
                                        </a:rPr>
                                        <m:t>𝑦</m:t>
                                      </m:r>
                                    </m:sub>
                                  </m:s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𝑡</m:t>
                                      </m:r>
                                    </m:e>
                                    <m:sup>
                                      <m:r>
                                        <a:rPr lang="en-US" sz="2400" b="0" i="1" smtClean="0">
                                          <a:latin typeface="Cambria Math" panose="02040503050406030204" pitchFamily="18" charset="0"/>
                                        </a:rPr>
                                        <m:t>2</m:t>
                                      </m:r>
                                    </m:sup>
                                  </m:sSup>
                                </m:num>
                                <m:den>
                                  <m:r>
                                    <a:rPr lang="en-US" sz="2400" b="0" i="1" smtClean="0">
                                      <a:latin typeface="Cambria Math" panose="02040503050406030204" pitchFamily="18" charset="0"/>
                                    </a:rPr>
                                    <m:t>2</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𝑔</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𝑡</m:t>
                                      </m:r>
                                    </m:e>
                                    <m:sup>
                                      <m:r>
                                        <a:rPr lang="en-US" sz="2400" b="0" i="1" smtClean="0">
                                          <a:latin typeface="Cambria Math" panose="02040503050406030204" pitchFamily="18" charset="0"/>
                                        </a:rPr>
                                        <m:t>2</m:t>
                                      </m:r>
                                    </m:sup>
                                  </m:sSup>
                                </m:num>
                                <m:den>
                                  <m:r>
                                    <a:rPr lang="en-US" sz="2400" b="0" i="1" smtClean="0">
                                      <a:latin typeface="Cambria Math" panose="02040503050406030204" pitchFamily="18" charset="0"/>
                                    </a:rPr>
                                    <m:t>2</m:t>
                                  </m:r>
                                </m:den>
                              </m:f>
                            </m:e>
                          </m:eqArr>
                        </m:e>
                      </m:d>
                      <m:r>
                        <a:rPr lang="ru-RU" sz="2400" i="1" smtClean="0">
                          <a:latin typeface="Cambria Math" panose="02040503050406030204" pitchFamily="18" charset="0"/>
                          <a:ea typeface="Cambria Math" panose="02040503050406030204" pitchFamily="18" charset="0"/>
                        </a:rPr>
                        <m:t>⇒</m:t>
                      </m:r>
                      <m:d>
                        <m:dPr>
                          <m:begChr m:val=""/>
                          <m:endChr m:val="}"/>
                          <m:ctrlPr>
                            <a:rPr lang="ru-RU" sz="2400" i="1" smtClean="0">
                              <a:latin typeface="Cambria Math" panose="02040503050406030204" pitchFamily="18" charset="0"/>
                              <a:ea typeface="Cambria Math" panose="02040503050406030204" pitchFamily="18" charset="0"/>
                            </a:rPr>
                          </m:ctrlPr>
                        </m:dPr>
                        <m:e>
                          <m:eqArr>
                            <m:eqArrPr>
                              <m:ctrlPr>
                                <a:rPr lang="en-US" sz="2400" b="0" i="1" smtClean="0">
                                  <a:latin typeface="Cambria Math" panose="02040503050406030204" pitchFamily="18" charset="0"/>
                                  <a:ea typeface="Cambria Math" panose="02040503050406030204" pitchFamily="18" charset="0"/>
                                </a:rPr>
                              </m:ctrlPr>
                            </m:eqArrPr>
                            <m:e>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𝑥</m:t>
                                  </m:r>
                                </m:num>
                                <m:den>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𝑣</m:t>
                                      </m:r>
                                    </m:e>
                                    <m:sub>
                                      <m:r>
                                        <a:rPr lang="en-US" sz="2400" b="0" i="1" smtClean="0">
                                          <a:latin typeface="Cambria Math" panose="02040503050406030204" pitchFamily="18" charset="0"/>
                                          <a:ea typeface="Cambria Math" panose="02040503050406030204" pitchFamily="18" charset="0"/>
                                        </a:rPr>
                                        <m:t>𝑥</m:t>
                                      </m:r>
                                    </m:sub>
                                  </m:sSub>
                                </m:den>
                              </m:f>
                            </m:e>
                            <m:e>
                              <m:r>
                                <a:rPr lang="en-US" sz="2400" b="0" i="1" smtClean="0">
                                  <a:latin typeface="Cambria Math" panose="02040503050406030204" pitchFamily="18" charset="0"/>
                                  <a:ea typeface="Cambria Math" panose="02040503050406030204" pitchFamily="18" charset="0"/>
                                </a:rPr>
                                <m:t>𝑦</m:t>
                              </m:r>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𝑔</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𝑥</m:t>
                                      </m:r>
                                    </m:e>
                                    <m:sup>
                                      <m:r>
                                        <a:rPr lang="en-US" sz="2400" b="0" i="1" smtClean="0">
                                          <a:latin typeface="Cambria Math" panose="02040503050406030204" pitchFamily="18" charset="0"/>
                                          <a:ea typeface="Cambria Math" panose="02040503050406030204" pitchFamily="18" charset="0"/>
                                        </a:rPr>
                                        <m:t>2</m:t>
                                      </m:r>
                                    </m:sup>
                                  </m:sSup>
                                </m:num>
                                <m:den>
                                  <m:r>
                                    <a:rPr lang="en-US" sz="2400" b="0" i="1" smtClean="0">
                                      <a:latin typeface="Cambria Math" panose="02040503050406030204" pitchFamily="18" charset="0"/>
                                      <a:ea typeface="Cambria Math" panose="02040503050406030204" pitchFamily="18" charset="0"/>
                                    </a:rPr>
                                    <m:t>2</m:t>
                                  </m:r>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𝑣</m:t>
                                      </m:r>
                                    </m:e>
                                    <m:sub>
                                      <m:r>
                                        <a:rPr lang="en-US" sz="2400" b="0" i="1" smtClean="0">
                                          <a:latin typeface="Cambria Math" panose="02040503050406030204" pitchFamily="18" charset="0"/>
                                          <a:ea typeface="Cambria Math" panose="02040503050406030204" pitchFamily="18" charset="0"/>
                                        </a:rPr>
                                        <m:t>𝑥</m:t>
                                      </m:r>
                                    </m:sub>
                                    <m:sup>
                                      <m:r>
                                        <a:rPr lang="en-US" sz="2400" b="0" i="1" smtClean="0">
                                          <a:latin typeface="Cambria Math" panose="02040503050406030204" pitchFamily="18" charset="0"/>
                                          <a:ea typeface="Cambria Math" panose="02040503050406030204" pitchFamily="18" charset="0"/>
                                        </a:rPr>
                                        <m:t>2</m:t>
                                      </m:r>
                                    </m:sup>
                                  </m:sSubSup>
                                </m:den>
                              </m:f>
                            </m:e>
                          </m:eqArr>
                        </m:e>
                      </m:d>
                      <m:r>
                        <a:rPr lang="ru-RU"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𝑦</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𝑎</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𝑥</m:t>
                          </m:r>
                        </m:e>
                        <m:sup>
                          <m:r>
                            <a:rPr lang="en-US" sz="2400" b="0" i="1" smtClean="0">
                              <a:latin typeface="Cambria Math" panose="02040503050406030204" pitchFamily="18" charset="0"/>
                              <a:ea typeface="Cambria Math" panose="02040503050406030204" pitchFamily="18" charset="0"/>
                            </a:rPr>
                            <m:t>2</m:t>
                          </m:r>
                        </m:sup>
                      </m:sSup>
                    </m:oMath>
                  </m:oMathPara>
                </a14:m>
                <a:endParaRPr lang="en-US" sz="2400" b="0" dirty="0">
                  <a:ea typeface="Cambria Math" panose="02040503050406030204" pitchFamily="18" charset="0"/>
                </a:endParaRPr>
              </a:p>
              <a:p>
                <a:endParaRPr lang="ru-RU" sz="2400" dirty="0"/>
              </a:p>
            </p:txBody>
          </p:sp>
        </mc:Choice>
        <mc:Fallback xmlns="">
          <p:sp>
            <p:nvSpPr>
              <p:cNvPr id="49" name="TextBox 48">
                <a:extLst>
                  <a:ext uri="{FF2B5EF4-FFF2-40B4-BE49-F238E27FC236}">
                    <a16:creationId xmlns:a16="http://schemas.microsoft.com/office/drawing/2014/main" id="{FE997636-A132-4751-A96F-04F14EC2FCE9}"/>
                  </a:ext>
                </a:extLst>
              </p:cNvPr>
              <p:cNvSpPr txBox="1">
                <a:spLocks noRot="1" noChangeAspect="1" noMove="1" noResize="1" noEditPoints="1" noAdjustHandles="1" noChangeArrowheads="1" noChangeShapeType="1" noTextEdit="1"/>
              </p:cNvSpPr>
              <p:nvPr/>
            </p:nvSpPr>
            <p:spPr>
              <a:xfrm>
                <a:off x="6118796" y="4062423"/>
                <a:ext cx="5731249" cy="2034596"/>
              </a:xfrm>
              <a:prstGeom prst="rect">
                <a:avLst/>
              </a:prstGeom>
              <a:blipFill>
                <a:blip r:embed="rId21"/>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718CAC44-9202-4307-913F-D7C631D6E3F3}"/>
                  </a:ext>
                </a:extLst>
              </p:cNvPr>
              <p:cNvSpPr txBox="1"/>
              <p:nvPr/>
            </p:nvSpPr>
            <p:spPr>
              <a:xfrm>
                <a:off x="10200914" y="5226341"/>
                <a:ext cx="176330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2400" b="0" i="1" smtClean="0">
                          <a:solidFill>
                            <a:srgbClr val="FF0000"/>
                          </a:solidFill>
                          <a:latin typeface="Cambria Math" panose="02040503050406030204" pitchFamily="18" charset="0"/>
                        </a:rPr>
                        <m:t>Парабола</m:t>
                      </m:r>
                      <m:r>
                        <a:rPr lang="ru-RU" sz="2400" b="0" i="1" smtClean="0">
                          <a:solidFill>
                            <a:srgbClr val="FF0000"/>
                          </a:solidFill>
                          <a:latin typeface="Cambria Math" panose="02040503050406030204" pitchFamily="18" charset="0"/>
                        </a:rPr>
                        <m:t>‼</m:t>
                      </m:r>
                      <m:r>
                        <a:rPr lang="ru-RU" sz="2400" b="0" i="1" smtClean="0">
                          <a:solidFill>
                            <a:srgbClr val="FF0000"/>
                          </a:solidFill>
                          <a:latin typeface="Cambria Math" panose="02040503050406030204" pitchFamily="18" charset="0"/>
                        </a:rPr>
                        <m:t>!</m:t>
                      </m:r>
                    </m:oMath>
                  </m:oMathPara>
                </a14:m>
                <a:endParaRPr lang="ru-RU" sz="2400" dirty="0">
                  <a:solidFill>
                    <a:srgbClr val="FF0000"/>
                  </a:solidFill>
                  <a:latin typeface="Courier New" panose="02070309020205020404" pitchFamily="49" charset="0"/>
                  <a:cs typeface="Courier New" panose="02070309020205020404" pitchFamily="49" charset="0"/>
                </a:endParaRPr>
              </a:p>
            </p:txBody>
          </p:sp>
        </mc:Choice>
        <mc:Fallback xmlns="">
          <p:sp>
            <p:nvSpPr>
              <p:cNvPr id="50" name="TextBox 49">
                <a:extLst>
                  <a:ext uri="{FF2B5EF4-FFF2-40B4-BE49-F238E27FC236}">
                    <a16:creationId xmlns:a16="http://schemas.microsoft.com/office/drawing/2014/main" id="{718CAC44-9202-4307-913F-D7C631D6E3F3}"/>
                  </a:ext>
                </a:extLst>
              </p:cNvPr>
              <p:cNvSpPr txBox="1">
                <a:spLocks noRot="1" noChangeAspect="1" noMove="1" noResize="1" noEditPoints="1" noAdjustHandles="1" noChangeArrowheads="1" noChangeShapeType="1" noTextEdit="1"/>
              </p:cNvSpPr>
              <p:nvPr/>
            </p:nvSpPr>
            <p:spPr>
              <a:xfrm>
                <a:off x="10200914" y="5226341"/>
                <a:ext cx="1763303" cy="369332"/>
              </a:xfrm>
              <a:prstGeom prst="rect">
                <a:avLst/>
              </a:prstGeom>
              <a:blipFill>
                <a:blip r:embed="rId22"/>
                <a:stretch>
                  <a:fillRect l="-2414" t="-3279" r="-345" b="-31148"/>
                </a:stretch>
              </a:blipFill>
            </p:spPr>
            <p:txBody>
              <a:bodyPr/>
              <a:lstStyle/>
              <a:p>
                <a:r>
                  <a:rPr lang="ru-RU">
                    <a:noFill/>
                  </a:rPr>
                  <a:t> </a:t>
                </a:r>
              </a:p>
            </p:txBody>
          </p:sp>
        </mc:Fallback>
      </mc:AlternateContent>
    </p:spTree>
    <p:extLst>
      <p:ext uri="{BB962C8B-B14F-4D97-AF65-F5344CB8AC3E}">
        <p14:creationId xmlns:p14="http://schemas.microsoft.com/office/powerpoint/2010/main" val="1137853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E4D1B2-9D83-4F7F-8182-98ED7B85D36F}"/>
              </a:ext>
            </a:extLst>
          </p:cNvPr>
          <p:cNvSpPr txBox="1"/>
          <p:nvPr/>
        </p:nvSpPr>
        <p:spPr>
          <a:xfrm>
            <a:off x="182879" y="553556"/>
            <a:ext cx="9744891" cy="1938992"/>
          </a:xfrm>
          <a:prstGeom prst="rect">
            <a:avLst/>
          </a:prstGeom>
          <a:noFill/>
        </p:spPr>
        <p:txBody>
          <a:bodyPr wrap="square">
            <a:spAutoFit/>
          </a:bodyPr>
          <a:lstStyle/>
          <a:p>
            <a:pPr indent="714375" algn="just"/>
            <a:r>
              <a:rPr lang="ru-RU" sz="2400" b="1" dirty="0">
                <a:solidFill>
                  <a:srgbClr val="FF0000"/>
                </a:solidFill>
                <a:latin typeface="Courier New" panose="02070309020205020404" pitchFamily="49" charset="0"/>
                <a:cs typeface="Courier New" panose="02070309020205020404" pitchFamily="49" charset="0"/>
              </a:rPr>
              <a:t>ПРИМЕР</a:t>
            </a:r>
            <a:r>
              <a:rPr lang="en-US" sz="2400" b="1" dirty="0">
                <a:solidFill>
                  <a:srgbClr val="FF0000"/>
                </a:solidFill>
                <a:latin typeface="Courier New" panose="02070309020205020404" pitchFamily="49" charset="0"/>
                <a:cs typeface="Courier New" panose="02070309020205020404" pitchFamily="49" charset="0"/>
              </a:rPr>
              <a:t> 2</a:t>
            </a:r>
            <a:r>
              <a:rPr lang="ru-RU" sz="2400" b="1" dirty="0">
                <a:solidFill>
                  <a:srgbClr val="FF0000"/>
                </a:solidFill>
                <a:latin typeface="Courier New" panose="02070309020205020404" pitchFamily="49" charset="0"/>
                <a:cs typeface="Courier New" panose="02070309020205020404" pitchFamily="49" charset="0"/>
              </a:rPr>
              <a:t>. </a:t>
            </a:r>
            <a:r>
              <a:rPr lang="ru-RU" sz="2400" dirty="0">
                <a:latin typeface="Courier New" panose="02070309020205020404" pitchFamily="49" charset="0"/>
                <a:cs typeface="Courier New" panose="02070309020205020404" pitchFamily="49" charset="0"/>
              </a:rPr>
              <a:t>В момент времени t = 0 мячик бросают горизонтально с некоторой высоты над поверхностью Земли (см. рисунок). Графики А и Б представляют собой зависимости физических величин, характеризующих движение мячика, от времени t.</a:t>
            </a:r>
          </a:p>
        </p:txBody>
      </p:sp>
      <p:sp>
        <p:nvSpPr>
          <p:cNvPr id="7" name="TextBox 6">
            <a:extLst>
              <a:ext uri="{FF2B5EF4-FFF2-40B4-BE49-F238E27FC236}">
                <a16:creationId xmlns:a16="http://schemas.microsoft.com/office/drawing/2014/main" id="{30E63DA8-243F-4DE3-A912-68B26335E451}"/>
              </a:ext>
            </a:extLst>
          </p:cNvPr>
          <p:cNvSpPr txBox="1"/>
          <p:nvPr/>
        </p:nvSpPr>
        <p:spPr>
          <a:xfrm>
            <a:off x="182879" y="2608204"/>
            <a:ext cx="11705818" cy="830997"/>
          </a:xfrm>
          <a:prstGeom prst="rect">
            <a:avLst/>
          </a:prstGeom>
          <a:noFill/>
        </p:spPr>
        <p:txBody>
          <a:bodyPr wrap="square">
            <a:spAutoFit/>
          </a:bodyPr>
          <a:lstStyle/>
          <a:p>
            <a:pPr marL="0" marR="0" lvl="0" indent="714375" algn="just"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Установите связь между графиками и физическими величинами, зависимости которых от времени эти графики могут представлять.</a:t>
            </a:r>
          </a:p>
        </p:txBody>
      </p:sp>
      <p:graphicFrame>
        <p:nvGraphicFramePr>
          <p:cNvPr id="12" name="Таблица 12">
            <a:extLst>
              <a:ext uri="{FF2B5EF4-FFF2-40B4-BE49-F238E27FC236}">
                <a16:creationId xmlns:a16="http://schemas.microsoft.com/office/drawing/2014/main" id="{B423BD59-2257-4436-8E77-A184615F6B35}"/>
              </a:ext>
            </a:extLst>
          </p:cNvPr>
          <p:cNvGraphicFramePr>
            <a:graphicFrameLocks noGrp="1"/>
          </p:cNvGraphicFramePr>
          <p:nvPr/>
        </p:nvGraphicFramePr>
        <p:xfrm>
          <a:off x="8936489" y="5378967"/>
          <a:ext cx="2952208" cy="914400"/>
        </p:xfrm>
        <a:graphic>
          <a:graphicData uri="http://schemas.openxmlformats.org/drawingml/2006/table">
            <a:tbl>
              <a:tblPr firstRow="1" bandRow="1">
                <a:tableStyleId>{5C22544A-7EE6-4342-B048-85BDC9FD1C3A}</a:tableStyleId>
              </a:tblPr>
              <a:tblGrid>
                <a:gridCol w="1476104">
                  <a:extLst>
                    <a:ext uri="{9D8B030D-6E8A-4147-A177-3AD203B41FA5}">
                      <a16:colId xmlns:a16="http://schemas.microsoft.com/office/drawing/2014/main" val="176364226"/>
                    </a:ext>
                  </a:extLst>
                </a:gridCol>
                <a:gridCol w="1476104">
                  <a:extLst>
                    <a:ext uri="{9D8B030D-6E8A-4147-A177-3AD203B41FA5}">
                      <a16:colId xmlns:a16="http://schemas.microsoft.com/office/drawing/2014/main" val="3297133683"/>
                    </a:ext>
                  </a:extLst>
                </a:gridCol>
              </a:tblGrid>
              <a:tr h="370840">
                <a:tc>
                  <a:txBody>
                    <a:bodyPr/>
                    <a:lstStyle/>
                    <a:p>
                      <a:pPr algn="ctr"/>
                      <a:r>
                        <a:rPr lang="ru-RU" sz="2400" dirty="0">
                          <a:latin typeface="Courier New" panose="02070309020205020404" pitchFamily="49" charset="0"/>
                          <a:cs typeface="Courier New" panose="02070309020205020404" pitchFamily="49" charset="0"/>
                        </a:rPr>
                        <a:t>А</a:t>
                      </a:r>
                    </a:p>
                  </a:txBody>
                  <a:tcPr/>
                </a:tc>
                <a:tc>
                  <a:txBody>
                    <a:bodyPr/>
                    <a:lstStyle/>
                    <a:p>
                      <a:pPr algn="ctr"/>
                      <a:r>
                        <a:rPr lang="ru-RU" sz="2400" dirty="0">
                          <a:latin typeface="Courier New" panose="02070309020205020404" pitchFamily="49" charset="0"/>
                          <a:cs typeface="Courier New" panose="02070309020205020404" pitchFamily="49" charset="0"/>
                        </a:rPr>
                        <a:t>Б</a:t>
                      </a:r>
                    </a:p>
                  </a:txBody>
                  <a:tcPr/>
                </a:tc>
                <a:extLst>
                  <a:ext uri="{0D108BD9-81ED-4DB2-BD59-A6C34878D82A}">
                    <a16:rowId xmlns:a16="http://schemas.microsoft.com/office/drawing/2014/main" val="507344864"/>
                  </a:ext>
                </a:extLst>
              </a:tr>
              <a:tr h="370840">
                <a:tc>
                  <a:txBody>
                    <a:bodyPr/>
                    <a:lstStyle/>
                    <a:p>
                      <a:pPr algn="ctr"/>
                      <a:endParaRPr lang="ru-RU" sz="2400" b="1" dirty="0">
                        <a:latin typeface="Courier New" panose="02070309020205020404" pitchFamily="49" charset="0"/>
                        <a:cs typeface="Courier New" panose="02070309020205020404" pitchFamily="49" charset="0"/>
                      </a:endParaRPr>
                    </a:p>
                  </a:txBody>
                  <a:tcPr/>
                </a:tc>
                <a:tc>
                  <a:txBody>
                    <a:bodyPr/>
                    <a:lstStyle/>
                    <a:p>
                      <a:pPr algn="ctr"/>
                      <a:endParaRPr lang="ru-RU" sz="2400" b="1"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171706346"/>
                  </a:ext>
                </a:extLst>
              </a:tr>
            </a:tbl>
          </a:graphicData>
        </a:graphic>
      </p:graphicFrame>
      <p:sp>
        <p:nvSpPr>
          <p:cNvPr id="13" name="TextBox 12">
            <a:extLst>
              <a:ext uri="{FF2B5EF4-FFF2-40B4-BE49-F238E27FC236}">
                <a16:creationId xmlns:a16="http://schemas.microsoft.com/office/drawing/2014/main" id="{D878A744-2B41-42D5-A258-F0ACD5B2F012}"/>
              </a:ext>
            </a:extLst>
          </p:cNvPr>
          <p:cNvSpPr txBox="1"/>
          <p:nvPr/>
        </p:nvSpPr>
        <p:spPr>
          <a:xfrm>
            <a:off x="9483635" y="5842779"/>
            <a:ext cx="369012" cy="461665"/>
          </a:xfrm>
          <a:prstGeom prst="rect">
            <a:avLst/>
          </a:prstGeom>
          <a:noFill/>
        </p:spPr>
        <p:txBody>
          <a:bodyPr wrap="none" rtlCol="0">
            <a:spAutoFit/>
          </a:bodyPr>
          <a:lstStyle/>
          <a:p>
            <a:r>
              <a:rPr lang="ru-RU" sz="2400" b="1" dirty="0">
                <a:latin typeface="Courier New" panose="02070309020205020404" pitchFamily="49" charset="0"/>
                <a:cs typeface="Courier New" panose="02070309020205020404" pitchFamily="49" charset="0"/>
              </a:rPr>
              <a:t>2</a:t>
            </a:r>
          </a:p>
        </p:txBody>
      </p:sp>
      <p:sp>
        <p:nvSpPr>
          <p:cNvPr id="14" name="TextBox 13">
            <a:extLst>
              <a:ext uri="{FF2B5EF4-FFF2-40B4-BE49-F238E27FC236}">
                <a16:creationId xmlns:a16="http://schemas.microsoft.com/office/drawing/2014/main" id="{BCB434CF-CAD8-4C80-9EF0-549756028BD3}"/>
              </a:ext>
            </a:extLst>
          </p:cNvPr>
          <p:cNvSpPr txBox="1"/>
          <p:nvPr/>
        </p:nvSpPr>
        <p:spPr>
          <a:xfrm>
            <a:off x="11007634" y="5842779"/>
            <a:ext cx="369012" cy="461665"/>
          </a:xfrm>
          <a:prstGeom prst="rect">
            <a:avLst/>
          </a:prstGeom>
          <a:noFill/>
        </p:spPr>
        <p:txBody>
          <a:bodyPr wrap="none" rtlCol="0">
            <a:spAutoFit/>
          </a:bodyPr>
          <a:lstStyle/>
          <a:p>
            <a:r>
              <a:rPr lang="ru-RU" sz="2400" b="1" dirty="0">
                <a:latin typeface="Courier New" panose="02070309020205020404" pitchFamily="49" charset="0"/>
                <a:cs typeface="Courier New" panose="02070309020205020404" pitchFamily="49" charset="0"/>
              </a:rPr>
              <a:t>1</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4B7DB06-BC94-48D0-9FA9-91D6529C79B4}"/>
                  </a:ext>
                </a:extLst>
              </p:cNvPr>
              <p:cNvSpPr txBox="1"/>
              <p:nvPr/>
            </p:nvSpPr>
            <p:spPr>
              <a:xfrm>
                <a:off x="3078354" y="5659227"/>
                <a:ext cx="171585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𝑣</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0</m:t>
                          </m:r>
                        </m:sub>
                      </m:sSub>
                      <m:r>
                        <a:rPr lang="ru-RU" sz="2400" b="0" i="1" smtClean="0">
                          <a:latin typeface="Cambria Math" panose="02040503050406030204" pitchFamily="18" charset="0"/>
                        </a:rPr>
                        <m:t>−</m:t>
                      </m:r>
                      <m:r>
                        <a:rPr lang="en-US" sz="2400" b="0" i="1" smtClean="0">
                          <a:latin typeface="Cambria Math" panose="02040503050406030204" pitchFamily="18" charset="0"/>
                        </a:rPr>
                        <m:t>𝑔𝑡</m:t>
                      </m:r>
                      <m:r>
                        <a:rPr lang="en-US" sz="2400" b="0" i="1" smtClean="0">
                          <a:latin typeface="Cambria Math" panose="02040503050406030204" pitchFamily="18" charset="0"/>
                        </a:rPr>
                        <m:t>;</m:t>
                      </m:r>
                    </m:oMath>
                  </m:oMathPara>
                </a14:m>
                <a:endParaRPr lang="ru-RU" sz="2400" dirty="0"/>
              </a:p>
            </p:txBody>
          </p:sp>
        </mc:Choice>
        <mc:Fallback xmlns="">
          <p:sp>
            <p:nvSpPr>
              <p:cNvPr id="15" name="TextBox 14">
                <a:extLst>
                  <a:ext uri="{FF2B5EF4-FFF2-40B4-BE49-F238E27FC236}">
                    <a16:creationId xmlns:a16="http://schemas.microsoft.com/office/drawing/2014/main" id="{14B7DB06-BC94-48D0-9FA9-91D6529C79B4}"/>
                  </a:ext>
                </a:extLst>
              </p:cNvPr>
              <p:cNvSpPr txBox="1">
                <a:spLocks noRot="1" noChangeAspect="1" noMove="1" noResize="1" noEditPoints="1" noAdjustHandles="1" noChangeArrowheads="1" noChangeShapeType="1" noTextEdit="1"/>
              </p:cNvSpPr>
              <p:nvPr/>
            </p:nvSpPr>
            <p:spPr>
              <a:xfrm>
                <a:off x="3078354" y="5659227"/>
                <a:ext cx="1715854" cy="369332"/>
              </a:xfrm>
              <a:prstGeom prst="rect">
                <a:avLst/>
              </a:prstGeom>
              <a:blipFill>
                <a:blip r:embed="rId2"/>
                <a:stretch>
                  <a:fillRect l="-2135" r="-2491" b="-29508"/>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B04BE17-EF58-40F1-B17C-E66AA0CD3106}"/>
                  </a:ext>
                </a:extLst>
              </p:cNvPr>
              <p:cNvSpPr txBox="1"/>
              <p:nvPr/>
            </p:nvSpPr>
            <p:spPr>
              <a:xfrm>
                <a:off x="702759" y="5658113"/>
                <a:ext cx="182844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ru-RU" sz="2400" dirty="0"/>
              </a:p>
            </p:txBody>
          </p:sp>
        </mc:Choice>
        <mc:Fallback xmlns="">
          <p:sp>
            <p:nvSpPr>
              <p:cNvPr id="16" name="TextBox 15">
                <a:extLst>
                  <a:ext uri="{FF2B5EF4-FFF2-40B4-BE49-F238E27FC236}">
                    <a16:creationId xmlns:a16="http://schemas.microsoft.com/office/drawing/2014/main" id="{4B04BE17-EF58-40F1-B17C-E66AA0CD3106}"/>
                  </a:ext>
                </a:extLst>
              </p:cNvPr>
              <p:cNvSpPr txBox="1">
                <a:spLocks noRot="1" noChangeAspect="1" noMove="1" noResize="1" noEditPoints="1" noAdjustHandles="1" noChangeArrowheads="1" noChangeShapeType="1" noTextEdit="1"/>
              </p:cNvSpPr>
              <p:nvPr/>
            </p:nvSpPr>
            <p:spPr>
              <a:xfrm>
                <a:off x="702759" y="5658113"/>
                <a:ext cx="1828449" cy="369332"/>
              </a:xfrm>
              <a:prstGeom prst="rect">
                <a:avLst/>
              </a:prstGeom>
              <a:blipFill>
                <a:blip r:embed="rId3"/>
                <a:stretch>
                  <a:fillRect l="-1667" r="-2667" b="-13115"/>
                </a:stretch>
              </a:blipFill>
            </p:spPr>
            <p:txBody>
              <a:bodyPr/>
              <a:lstStyle/>
              <a:p>
                <a:r>
                  <a:rPr lang="ru-RU">
                    <a:noFill/>
                  </a:rPr>
                  <a:t> </a:t>
                </a:r>
              </a:p>
            </p:txBody>
          </p:sp>
        </mc:Fallback>
      </mc:AlternateContent>
      <p:pic>
        <p:nvPicPr>
          <p:cNvPr id="4" name="Рисунок 3">
            <a:extLst>
              <a:ext uri="{FF2B5EF4-FFF2-40B4-BE49-F238E27FC236}">
                <a16:creationId xmlns:a16="http://schemas.microsoft.com/office/drawing/2014/main" id="{EA874849-791F-49F6-91C5-A83F70DD4787}"/>
              </a:ext>
            </a:extLst>
          </p:cNvPr>
          <p:cNvPicPr>
            <a:picLocks noChangeAspect="1"/>
          </p:cNvPicPr>
          <p:nvPr/>
        </p:nvPicPr>
        <p:blipFill>
          <a:blip r:embed="rId4"/>
          <a:stretch>
            <a:fillRect/>
          </a:stretch>
        </p:blipFill>
        <p:spPr>
          <a:xfrm>
            <a:off x="9964646" y="472511"/>
            <a:ext cx="2085975" cy="2152650"/>
          </a:xfrm>
          <a:prstGeom prst="rect">
            <a:avLst/>
          </a:prstGeom>
        </p:spPr>
      </p:pic>
      <p:pic>
        <p:nvPicPr>
          <p:cNvPr id="8" name="Рисунок 7">
            <a:extLst>
              <a:ext uri="{FF2B5EF4-FFF2-40B4-BE49-F238E27FC236}">
                <a16:creationId xmlns:a16="http://schemas.microsoft.com/office/drawing/2014/main" id="{2141070C-7E17-4342-BAC7-2E04260ECAFF}"/>
              </a:ext>
            </a:extLst>
          </p:cNvPr>
          <p:cNvPicPr>
            <a:picLocks noChangeAspect="1"/>
          </p:cNvPicPr>
          <p:nvPr/>
        </p:nvPicPr>
        <p:blipFill>
          <a:blip r:embed="rId5"/>
          <a:stretch>
            <a:fillRect/>
          </a:stretch>
        </p:blipFill>
        <p:spPr>
          <a:xfrm>
            <a:off x="432442" y="3684384"/>
            <a:ext cx="4197532" cy="1585171"/>
          </a:xfrm>
          <a:prstGeom prst="rect">
            <a:avLst/>
          </a:prstGeom>
        </p:spPr>
      </p:pic>
      <p:pic>
        <p:nvPicPr>
          <p:cNvPr id="17" name="Рисунок 16">
            <a:extLst>
              <a:ext uri="{FF2B5EF4-FFF2-40B4-BE49-F238E27FC236}">
                <a16:creationId xmlns:a16="http://schemas.microsoft.com/office/drawing/2014/main" id="{C0AEB61B-B920-4DE4-8FE1-4547D1BF4E2F}"/>
              </a:ext>
            </a:extLst>
          </p:cNvPr>
          <p:cNvPicPr>
            <a:picLocks noChangeAspect="1"/>
          </p:cNvPicPr>
          <p:nvPr/>
        </p:nvPicPr>
        <p:blipFill>
          <a:blip r:embed="rId6"/>
          <a:stretch>
            <a:fillRect/>
          </a:stretch>
        </p:blipFill>
        <p:spPr>
          <a:xfrm>
            <a:off x="5495106" y="3684384"/>
            <a:ext cx="2944860" cy="1445036"/>
          </a:xfrm>
          <a:prstGeom prst="rect">
            <a:avLst/>
          </a:prstGeom>
        </p:spPr>
      </p:pic>
    </p:spTree>
    <p:extLst>
      <p:ext uri="{BB962C8B-B14F-4D97-AF65-F5344CB8AC3E}">
        <p14:creationId xmlns:p14="http://schemas.microsoft.com/office/powerpoint/2010/main" val="292678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E4D1B2-9D83-4F7F-8182-98ED7B85D36F}"/>
              </a:ext>
            </a:extLst>
          </p:cNvPr>
          <p:cNvSpPr txBox="1"/>
          <p:nvPr/>
        </p:nvSpPr>
        <p:spPr>
          <a:xfrm>
            <a:off x="182879" y="553556"/>
            <a:ext cx="9744891" cy="2677656"/>
          </a:xfrm>
          <a:prstGeom prst="rect">
            <a:avLst/>
          </a:prstGeom>
          <a:noFill/>
        </p:spPr>
        <p:txBody>
          <a:bodyPr wrap="square">
            <a:spAutoFit/>
          </a:bodyPr>
          <a:lstStyle/>
          <a:p>
            <a:pPr indent="714375" algn="just"/>
            <a:r>
              <a:rPr lang="ru-RU" sz="2400" b="1" dirty="0">
                <a:solidFill>
                  <a:srgbClr val="FF0000"/>
                </a:solidFill>
                <a:latin typeface="Courier New" panose="02070309020205020404" pitchFamily="49" charset="0"/>
                <a:cs typeface="Courier New" panose="02070309020205020404" pitchFamily="49" charset="0"/>
              </a:rPr>
              <a:t>ПРИМЕР</a:t>
            </a:r>
            <a:r>
              <a:rPr lang="en-US" sz="2400" b="1" dirty="0">
                <a:solidFill>
                  <a:srgbClr val="FF0000"/>
                </a:solidFill>
                <a:latin typeface="Courier New" panose="02070309020205020404" pitchFamily="49" charset="0"/>
                <a:cs typeface="Courier New" panose="02070309020205020404" pitchFamily="49" charset="0"/>
              </a:rPr>
              <a:t> 3</a:t>
            </a:r>
            <a:r>
              <a:rPr lang="ru-RU" sz="2400" b="1" dirty="0">
                <a:solidFill>
                  <a:srgbClr val="FF0000"/>
                </a:solidFill>
                <a:latin typeface="Courier New" panose="02070309020205020404" pitchFamily="49" charset="0"/>
                <a:cs typeface="Courier New" panose="02070309020205020404" pitchFamily="49" charset="0"/>
              </a:rPr>
              <a:t>. </a:t>
            </a:r>
            <a:r>
              <a:rPr lang="ru-RU" sz="2400" dirty="0">
                <a:latin typeface="Courier New" panose="02070309020205020404" pitchFamily="49" charset="0"/>
                <a:cs typeface="Courier New" panose="02070309020205020404" pitchFamily="49" charset="0"/>
              </a:rPr>
              <a:t>Небольшой мячик, брошенный горизонтально с высоты Н с начальной скоростью равной v</a:t>
            </a:r>
            <a:r>
              <a:rPr lang="ru-RU" sz="2400" baseline="-25000" dirty="0">
                <a:latin typeface="Courier New" panose="02070309020205020404" pitchFamily="49" charset="0"/>
                <a:cs typeface="Courier New" panose="02070309020205020404" pitchFamily="49" charset="0"/>
              </a:rPr>
              <a:t>0</a:t>
            </a:r>
            <a:r>
              <a:rPr lang="ru-RU" sz="2400" dirty="0">
                <a:latin typeface="Courier New" panose="02070309020205020404" pitchFamily="49" charset="0"/>
                <a:cs typeface="Courier New" panose="02070309020205020404" pitchFamily="49" charset="0"/>
              </a:rPr>
              <a:t>, за время t пролетел в горизонтальном направлении расстояние L (см. рисунок) и в момент падения имел скорость равную v. Что произойдет с вертикальной и горизонтальной проекциями конечной скорости (в момент падения) и временем падения, если</a:t>
            </a:r>
          </a:p>
        </p:txBody>
      </p:sp>
      <p:pic>
        <p:nvPicPr>
          <p:cNvPr id="5" name="Рисунок 4">
            <a:extLst>
              <a:ext uri="{FF2B5EF4-FFF2-40B4-BE49-F238E27FC236}">
                <a16:creationId xmlns:a16="http://schemas.microsoft.com/office/drawing/2014/main" id="{949B2F68-4A01-4807-9451-423DD195EC3C}"/>
              </a:ext>
            </a:extLst>
          </p:cNvPr>
          <p:cNvPicPr>
            <a:picLocks noChangeAspect="1"/>
          </p:cNvPicPr>
          <p:nvPr/>
        </p:nvPicPr>
        <p:blipFill>
          <a:blip r:embed="rId2"/>
          <a:stretch>
            <a:fillRect/>
          </a:stretch>
        </p:blipFill>
        <p:spPr>
          <a:xfrm>
            <a:off x="9927770" y="553556"/>
            <a:ext cx="2266950" cy="2524125"/>
          </a:xfrm>
          <a:prstGeom prst="rect">
            <a:avLst/>
          </a:prstGeom>
        </p:spPr>
      </p:pic>
      <p:sp>
        <p:nvSpPr>
          <p:cNvPr id="18" name="TextBox 17">
            <a:extLst>
              <a:ext uri="{FF2B5EF4-FFF2-40B4-BE49-F238E27FC236}">
                <a16:creationId xmlns:a16="http://schemas.microsoft.com/office/drawing/2014/main" id="{A1C2EB13-EA00-4389-B423-237F4453BD0E}"/>
              </a:ext>
            </a:extLst>
          </p:cNvPr>
          <p:cNvSpPr txBox="1"/>
          <p:nvPr/>
        </p:nvSpPr>
        <p:spPr>
          <a:xfrm>
            <a:off x="207511" y="3070643"/>
            <a:ext cx="11801609" cy="1200329"/>
          </a:xfrm>
          <a:prstGeom prst="rect">
            <a:avLst/>
          </a:prstGeom>
          <a:noFill/>
        </p:spPr>
        <p:txBody>
          <a:bodyPr wrap="square">
            <a:spAutoFit/>
          </a:bodyPr>
          <a:lstStyle/>
          <a:p>
            <a:r>
              <a:rPr kumimoji="0" lang="ru-RU"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на этой же установке увеличить начальную скорость броска в 2 раза? Сопротивлением воздуха пренебречь. Для каждой величины определить характер ее изменения:</a:t>
            </a:r>
            <a:endParaRPr lang="ru-RU" dirty="0"/>
          </a:p>
        </p:txBody>
      </p:sp>
      <p:sp>
        <p:nvSpPr>
          <p:cNvPr id="19" name="TextBox 18">
            <a:extLst>
              <a:ext uri="{FF2B5EF4-FFF2-40B4-BE49-F238E27FC236}">
                <a16:creationId xmlns:a16="http://schemas.microsoft.com/office/drawing/2014/main" id="{14AE8DC4-3FEC-470A-B4B4-762D8F643E7E}"/>
              </a:ext>
            </a:extLst>
          </p:cNvPr>
          <p:cNvSpPr txBox="1"/>
          <p:nvPr/>
        </p:nvSpPr>
        <p:spPr>
          <a:xfrm>
            <a:off x="207511" y="4363304"/>
            <a:ext cx="6096000" cy="1200329"/>
          </a:xfrm>
          <a:prstGeom prst="rect">
            <a:avLst/>
          </a:prstGeom>
          <a:noFill/>
        </p:spPr>
        <p:txBody>
          <a:bodyPr wrap="square">
            <a:spAutoFit/>
          </a:bodyPr>
          <a:lstStyle/>
          <a:p>
            <a:pPr defTabSz="182563"/>
            <a:r>
              <a:rPr lang="ru-RU" sz="2400" b="1" dirty="0">
                <a:latin typeface="Courier New" panose="02070309020205020404" pitchFamily="49" charset="0"/>
                <a:cs typeface="Courier New" panose="02070309020205020404" pitchFamily="49" charset="0"/>
              </a:rPr>
              <a:t>1)</a:t>
            </a:r>
            <a:r>
              <a:rPr lang="ru-RU" sz="2400" dirty="0">
                <a:latin typeface="Courier New" panose="02070309020205020404" pitchFamily="49" charset="0"/>
                <a:cs typeface="Courier New" panose="02070309020205020404" pitchFamily="49" charset="0"/>
              </a:rPr>
              <a:t>	увеличится</a:t>
            </a:r>
          </a:p>
          <a:p>
            <a:pPr defTabSz="182563"/>
            <a:r>
              <a:rPr lang="ru-RU" sz="2400" b="1" dirty="0">
                <a:latin typeface="Courier New" panose="02070309020205020404" pitchFamily="49" charset="0"/>
                <a:cs typeface="Courier New" panose="02070309020205020404" pitchFamily="49" charset="0"/>
              </a:rPr>
              <a:t>2)</a:t>
            </a:r>
            <a:r>
              <a:rPr lang="ru-RU" sz="2400" dirty="0">
                <a:latin typeface="Courier New" panose="02070309020205020404" pitchFamily="49" charset="0"/>
                <a:cs typeface="Courier New" panose="02070309020205020404" pitchFamily="49" charset="0"/>
              </a:rPr>
              <a:t>	уменьшится</a:t>
            </a:r>
          </a:p>
          <a:p>
            <a:pPr defTabSz="182563"/>
            <a:r>
              <a:rPr lang="ru-RU" sz="2400" b="1" dirty="0">
                <a:latin typeface="Courier New" panose="02070309020205020404" pitchFamily="49" charset="0"/>
                <a:cs typeface="Courier New" panose="02070309020205020404" pitchFamily="49" charset="0"/>
              </a:rPr>
              <a:t>3)</a:t>
            </a:r>
            <a:r>
              <a:rPr lang="ru-RU" sz="2400" dirty="0">
                <a:latin typeface="Courier New" panose="02070309020205020404" pitchFamily="49" charset="0"/>
                <a:cs typeface="Courier New" panose="02070309020205020404" pitchFamily="49" charset="0"/>
              </a:rPr>
              <a:t>	не изменится</a:t>
            </a:r>
          </a:p>
        </p:txBody>
      </p:sp>
      <p:graphicFrame>
        <p:nvGraphicFramePr>
          <p:cNvPr id="10" name="Таблица 10">
            <a:extLst>
              <a:ext uri="{FF2B5EF4-FFF2-40B4-BE49-F238E27FC236}">
                <a16:creationId xmlns:a16="http://schemas.microsoft.com/office/drawing/2014/main" id="{1F8290EA-ECA2-4C9F-B4AF-9C871F4CEBA9}"/>
              </a:ext>
            </a:extLst>
          </p:cNvPr>
          <p:cNvGraphicFramePr>
            <a:graphicFrameLocks noGrp="1"/>
          </p:cNvGraphicFramePr>
          <p:nvPr>
            <p:extLst>
              <p:ext uri="{D42A27DB-BD31-4B8C-83A1-F6EECF244321}">
                <p14:modId xmlns:p14="http://schemas.microsoft.com/office/powerpoint/2010/main" val="2934631044"/>
              </p:ext>
            </p:extLst>
          </p:nvPr>
        </p:nvGraphicFramePr>
        <p:xfrm>
          <a:off x="3529874" y="4414255"/>
          <a:ext cx="8127999" cy="12852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876623632"/>
                    </a:ext>
                  </a:extLst>
                </a:gridCol>
                <a:gridCol w="2709333">
                  <a:extLst>
                    <a:ext uri="{9D8B030D-6E8A-4147-A177-3AD203B41FA5}">
                      <a16:colId xmlns:a16="http://schemas.microsoft.com/office/drawing/2014/main" val="941875391"/>
                    </a:ext>
                  </a:extLst>
                </a:gridCol>
                <a:gridCol w="2709333">
                  <a:extLst>
                    <a:ext uri="{9D8B030D-6E8A-4147-A177-3AD203B41FA5}">
                      <a16:colId xmlns:a16="http://schemas.microsoft.com/office/drawing/2014/main" val="1355261021"/>
                    </a:ext>
                  </a:extLst>
                </a:gridCol>
              </a:tblGrid>
              <a:tr h="370840">
                <a:tc>
                  <a:txBody>
                    <a:bodyPr/>
                    <a:lstStyle/>
                    <a:p>
                      <a:pPr algn="ctr"/>
                      <a:r>
                        <a:rPr lang="ru-RU" dirty="0">
                          <a:latin typeface="Courier New" panose="02070309020205020404" pitchFamily="49" charset="0"/>
                          <a:cs typeface="Courier New" panose="02070309020205020404" pitchFamily="49" charset="0"/>
                        </a:rPr>
                        <a:t>Вертикальной проекция конечной скорости</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b="1" i="0" u="none" strike="noStrike" kern="1200" baseline="0" dirty="0">
                          <a:solidFill>
                            <a:schemeClr val="lt1"/>
                          </a:solidFill>
                          <a:latin typeface="Courier New" panose="02070309020205020404" pitchFamily="49" charset="0"/>
                          <a:ea typeface="+mn-ea"/>
                          <a:cs typeface="Courier New" panose="02070309020205020404" pitchFamily="49" charset="0"/>
                        </a:rPr>
                        <a:t>Горизонтальная проекция конечной скорости</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a:solidFill>
                          <a:schemeClr val="lt1"/>
                        </a:solidFill>
                        <a:latin typeface="Courier New" panose="02070309020205020404" pitchFamily="49" charset="0"/>
                        <a:ea typeface="+mn-ea"/>
                        <a:cs typeface="Courier New" panose="02070309020205020404" pitchFamily="49"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b="1" i="0" u="none" strike="noStrike" kern="1200" baseline="0" dirty="0">
                          <a:solidFill>
                            <a:schemeClr val="lt1"/>
                          </a:solidFill>
                          <a:latin typeface="Courier New" panose="02070309020205020404" pitchFamily="49" charset="0"/>
                          <a:ea typeface="+mn-ea"/>
                          <a:cs typeface="Courier New" panose="02070309020205020404" pitchFamily="49" charset="0"/>
                        </a:rPr>
                        <a:t>Время падения</a:t>
                      </a:r>
                    </a:p>
                    <a:p>
                      <a:endParaRPr lang="ru-RU" dirty="0"/>
                    </a:p>
                  </a:txBody>
                  <a:tcPr/>
                </a:tc>
                <a:extLst>
                  <a:ext uri="{0D108BD9-81ED-4DB2-BD59-A6C34878D82A}">
                    <a16:rowId xmlns:a16="http://schemas.microsoft.com/office/drawing/2014/main" val="719334544"/>
                  </a:ext>
                </a:extLst>
              </a:tr>
              <a:tr h="370840">
                <a:tc>
                  <a:txBody>
                    <a:bodyPr/>
                    <a:lstStyle/>
                    <a:p>
                      <a:endParaRPr lang="ru-RU"/>
                    </a:p>
                  </a:txBody>
                  <a:tcPr/>
                </a:tc>
                <a:tc>
                  <a:txBody>
                    <a:bodyPr/>
                    <a:lstStyle/>
                    <a:p>
                      <a:endParaRPr lang="ru-RU"/>
                    </a:p>
                  </a:txBody>
                  <a:tcPr/>
                </a:tc>
                <a:tc>
                  <a:txBody>
                    <a:bodyPr/>
                    <a:lstStyle/>
                    <a:p>
                      <a:endParaRPr lang="ru-RU" dirty="0"/>
                    </a:p>
                  </a:txBody>
                  <a:tcPr/>
                </a:tc>
                <a:extLst>
                  <a:ext uri="{0D108BD9-81ED-4DB2-BD59-A6C34878D82A}">
                    <a16:rowId xmlns:a16="http://schemas.microsoft.com/office/drawing/2014/main" val="3066040280"/>
                  </a:ext>
                </a:extLst>
              </a:tr>
            </a:tbl>
          </a:graphicData>
        </a:graphic>
      </p:graphicFrame>
      <p:sp>
        <p:nvSpPr>
          <p:cNvPr id="14" name="TextBox 13">
            <a:extLst>
              <a:ext uri="{FF2B5EF4-FFF2-40B4-BE49-F238E27FC236}">
                <a16:creationId xmlns:a16="http://schemas.microsoft.com/office/drawing/2014/main" id="{BCB434CF-CAD8-4C80-9EF0-549756028BD3}"/>
              </a:ext>
            </a:extLst>
          </p:cNvPr>
          <p:cNvSpPr txBox="1"/>
          <p:nvPr/>
        </p:nvSpPr>
        <p:spPr>
          <a:xfrm>
            <a:off x="7409367" y="5309472"/>
            <a:ext cx="369012" cy="461665"/>
          </a:xfrm>
          <a:prstGeom prst="rect">
            <a:avLst/>
          </a:prstGeom>
          <a:noFill/>
        </p:spPr>
        <p:txBody>
          <a:bodyPr wrap="none" rtlCol="0">
            <a:spAutoFit/>
          </a:bodyPr>
          <a:lstStyle/>
          <a:p>
            <a:r>
              <a:rPr lang="ru-RU" sz="2400" b="1" dirty="0">
                <a:latin typeface="Courier New" panose="02070309020205020404" pitchFamily="49" charset="0"/>
                <a:cs typeface="Courier New" panose="02070309020205020404" pitchFamily="49" charset="0"/>
              </a:rPr>
              <a:t>1</a:t>
            </a:r>
          </a:p>
        </p:txBody>
      </p:sp>
      <p:sp>
        <p:nvSpPr>
          <p:cNvPr id="13" name="TextBox 12">
            <a:extLst>
              <a:ext uri="{FF2B5EF4-FFF2-40B4-BE49-F238E27FC236}">
                <a16:creationId xmlns:a16="http://schemas.microsoft.com/office/drawing/2014/main" id="{D878A744-2B41-42D5-A258-F0ACD5B2F012}"/>
              </a:ext>
            </a:extLst>
          </p:cNvPr>
          <p:cNvSpPr txBox="1"/>
          <p:nvPr/>
        </p:nvSpPr>
        <p:spPr>
          <a:xfrm>
            <a:off x="4686312" y="5286634"/>
            <a:ext cx="369012" cy="461665"/>
          </a:xfrm>
          <a:prstGeom prst="rect">
            <a:avLst/>
          </a:prstGeom>
          <a:noFill/>
        </p:spPr>
        <p:txBody>
          <a:bodyPr wrap="none" rtlCol="0">
            <a:spAutoFit/>
          </a:bodyPr>
          <a:lstStyle/>
          <a:p>
            <a:r>
              <a:rPr lang="en-US" sz="2400" b="1" dirty="0">
                <a:latin typeface="Courier New" panose="02070309020205020404" pitchFamily="49" charset="0"/>
                <a:cs typeface="Courier New" panose="02070309020205020404" pitchFamily="49" charset="0"/>
              </a:rPr>
              <a:t>3</a:t>
            </a:r>
            <a:endParaRPr lang="ru-RU" sz="2400" b="1" dirty="0">
              <a:latin typeface="Courier New" panose="02070309020205020404" pitchFamily="49" charset="0"/>
              <a:cs typeface="Courier New" panose="02070309020205020404" pitchFamily="49" charset="0"/>
            </a:endParaRPr>
          </a:p>
        </p:txBody>
      </p:sp>
      <p:sp>
        <p:nvSpPr>
          <p:cNvPr id="20" name="TextBox 19">
            <a:extLst>
              <a:ext uri="{FF2B5EF4-FFF2-40B4-BE49-F238E27FC236}">
                <a16:creationId xmlns:a16="http://schemas.microsoft.com/office/drawing/2014/main" id="{0B2CAAC5-B963-4CA7-A992-589940DAED2C}"/>
              </a:ext>
            </a:extLst>
          </p:cNvPr>
          <p:cNvSpPr txBox="1"/>
          <p:nvPr/>
        </p:nvSpPr>
        <p:spPr>
          <a:xfrm>
            <a:off x="10132422" y="5286634"/>
            <a:ext cx="369012" cy="461665"/>
          </a:xfrm>
          <a:prstGeom prst="rect">
            <a:avLst/>
          </a:prstGeom>
          <a:noFill/>
        </p:spPr>
        <p:txBody>
          <a:bodyPr wrap="none" rtlCol="0">
            <a:spAutoFit/>
          </a:bodyPr>
          <a:lstStyle/>
          <a:p>
            <a:r>
              <a:rPr lang="en-US" sz="2400" b="1" dirty="0">
                <a:latin typeface="Courier New" panose="02070309020205020404" pitchFamily="49" charset="0"/>
                <a:cs typeface="Courier New" panose="02070309020205020404" pitchFamily="49" charset="0"/>
              </a:rPr>
              <a:t>3</a:t>
            </a:r>
            <a:endParaRPr lang="ru-RU" sz="2400" b="1" dirty="0">
              <a:latin typeface="Courier New" panose="02070309020205020404" pitchFamily="49" charset="0"/>
              <a:cs typeface="Courier New" panose="02070309020205020404" pitchFamily="49" charset="0"/>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ABDCA4D-CD9C-4F85-8F70-07DC8095F6F4}"/>
                  </a:ext>
                </a:extLst>
              </p:cNvPr>
              <p:cNvSpPr txBox="1"/>
              <p:nvPr/>
            </p:nvSpPr>
            <p:spPr>
              <a:xfrm>
                <a:off x="4206982" y="5842778"/>
                <a:ext cx="1327671" cy="3985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240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𝑦</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𝑔</m:t>
                          </m:r>
                        </m:e>
                        <m:sub>
                          <m:r>
                            <a:rPr lang="en-US" sz="2400" b="0" i="1" smtClean="0">
                              <a:latin typeface="Cambria Math" panose="02040503050406030204" pitchFamily="18" charset="0"/>
                            </a:rPr>
                            <m:t>𝑦</m:t>
                          </m:r>
                        </m:sub>
                      </m:sSub>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ru-RU" sz="2400" dirty="0"/>
              </a:p>
            </p:txBody>
          </p:sp>
        </mc:Choice>
        <mc:Fallback xmlns="">
          <p:sp>
            <p:nvSpPr>
              <p:cNvPr id="21" name="TextBox 20">
                <a:extLst>
                  <a:ext uri="{FF2B5EF4-FFF2-40B4-BE49-F238E27FC236}">
                    <a16:creationId xmlns:a16="http://schemas.microsoft.com/office/drawing/2014/main" id="{DABDCA4D-CD9C-4F85-8F70-07DC8095F6F4}"/>
                  </a:ext>
                </a:extLst>
              </p:cNvPr>
              <p:cNvSpPr txBox="1">
                <a:spLocks noRot="1" noChangeAspect="1" noMove="1" noResize="1" noEditPoints="1" noAdjustHandles="1" noChangeArrowheads="1" noChangeShapeType="1" noTextEdit="1"/>
              </p:cNvSpPr>
              <p:nvPr/>
            </p:nvSpPr>
            <p:spPr>
              <a:xfrm>
                <a:off x="4206982" y="5842778"/>
                <a:ext cx="1327671" cy="398507"/>
              </a:xfrm>
              <a:prstGeom prst="rect">
                <a:avLst/>
              </a:prstGeom>
              <a:blipFill>
                <a:blip r:embed="rId3"/>
                <a:stretch>
                  <a:fillRect l="-2752" r="-3670" b="-1818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AB7FC6B-CEF9-4CB4-A510-B5763A0A20B8}"/>
                  </a:ext>
                </a:extLst>
              </p:cNvPr>
              <p:cNvSpPr txBox="1"/>
              <p:nvPr/>
            </p:nvSpPr>
            <p:spPr>
              <a:xfrm>
                <a:off x="9785986" y="5748299"/>
                <a:ext cx="1061883" cy="461665"/>
              </a:xfrm>
              <a:prstGeom prst="rect">
                <a:avLst/>
              </a:prstGeom>
              <a:noFill/>
            </p:spPr>
            <p:txBody>
              <a:bodyPr wrap="square">
                <a:spAutoFit/>
              </a:bodyPr>
              <a:lstStyle/>
              <a:p>
                <a14:m>
                  <m:oMath xmlns:m="http://schemas.openxmlformats.org/officeDocument/2006/math">
                    <m:sSub>
                      <m:sSubPr>
                        <m:ctrlPr>
                          <a:rPr kumimoji="0" lang="ru-RU" sz="2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𝒕</m:t>
                        </m:r>
                      </m:e>
                      <m:sub>
                        <m:r>
                          <a:rPr kumimoji="0" lang="en-US" sz="2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sub>
                    </m:sSub>
                    <m:r>
                      <a:rPr kumimoji="0" lang="en-US" sz="2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ru-RU" sz="2400" b="1"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sSub>
                      <m:sSubPr>
                        <m:ctrlPr>
                          <a:rPr kumimoji="0" lang="ru-RU" sz="2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𝒕</m:t>
                        </m:r>
                      </m:e>
                      <m:sub>
                        <m:r>
                          <a:rPr kumimoji="0" lang="en-US" sz="2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sub>
                    </m:sSub>
                  </m:oMath>
                </a14:m>
                <a:endParaRPr lang="ru-RU" dirty="0"/>
              </a:p>
            </p:txBody>
          </p:sp>
        </mc:Choice>
        <mc:Fallback xmlns="">
          <p:sp>
            <p:nvSpPr>
              <p:cNvPr id="22" name="TextBox 21">
                <a:extLst>
                  <a:ext uri="{FF2B5EF4-FFF2-40B4-BE49-F238E27FC236}">
                    <a16:creationId xmlns:a16="http://schemas.microsoft.com/office/drawing/2014/main" id="{9AB7FC6B-CEF9-4CB4-A510-B5763A0A20B8}"/>
                  </a:ext>
                </a:extLst>
              </p:cNvPr>
              <p:cNvSpPr txBox="1">
                <a:spLocks noRot="1" noChangeAspect="1" noMove="1" noResize="1" noEditPoints="1" noAdjustHandles="1" noChangeArrowheads="1" noChangeShapeType="1" noTextEdit="1"/>
              </p:cNvSpPr>
              <p:nvPr/>
            </p:nvSpPr>
            <p:spPr>
              <a:xfrm>
                <a:off x="9785986" y="5748299"/>
                <a:ext cx="1061883" cy="461665"/>
              </a:xfrm>
              <a:prstGeom prst="rect">
                <a:avLst/>
              </a:prstGeom>
              <a:blipFill>
                <a:blip r:embed="rId4"/>
                <a:stretch>
                  <a:fillRect l="-571" t="-10526" b="-2894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448C3421-49A9-4847-9243-204FC68ED4FB}"/>
                  </a:ext>
                </a:extLst>
              </p:cNvPr>
              <p:cNvSpPr txBox="1"/>
              <p:nvPr/>
            </p:nvSpPr>
            <p:spPr>
              <a:xfrm>
                <a:off x="7081475" y="5840632"/>
                <a:ext cx="115768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240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𝑥</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m:t>
                      </m:r>
                    </m:oMath>
                  </m:oMathPara>
                </a14:m>
                <a:endParaRPr lang="ru-RU" sz="2400" dirty="0"/>
              </a:p>
            </p:txBody>
          </p:sp>
        </mc:Choice>
        <mc:Fallback xmlns="">
          <p:sp>
            <p:nvSpPr>
              <p:cNvPr id="23" name="TextBox 22">
                <a:extLst>
                  <a:ext uri="{FF2B5EF4-FFF2-40B4-BE49-F238E27FC236}">
                    <a16:creationId xmlns:a16="http://schemas.microsoft.com/office/drawing/2014/main" id="{448C3421-49A9-4847-9243-204FC68ED4FB}"/>
                  </a:ext>
                </a:extLst>
              </p:cNvPr>
              <p:cNvSpPr txBox="1">
                <a:spLocks noRot="1" noChangeAspect="1" noMove="1" noResize="1" noEditPoints="1" noAdjustHandles="1" noChangeArrowheads="1" noChangeShapeType="1" noTextEdit="1"/>
              </p:cNvSpPr>
              <p:nvPr/>
            </p:nvSpPr>
            <p:spPr>
              <a:xfrm>
                <a:off x="7081475" y="5840632"/>
                <a:ext cx="1157688" cy="369332"/>
              </a:xfrm>
              <a:prstGeom prst="rect">
                <a:avLst/>
              </a:prstGeom>
              <a:blipFill>
                <a:blip r:embed="rId5"/>
                <a:stretch>
                  <a:fillRect l="-3684" r="-3684" b="-13115"/>
                </a:stretch>
              </a:blipFill>
            </p:spPr>
            <p:txBody>
              <a:bodyPr/>
              <a:lstStyle/>
              <a:p>
                <a:r>
                  <a:rPr lang="ru-RU">
                    <a:noFill/>
                  </a:rPr>
                  <a:t> </a:t>
                </a:r>
              </a:p>
            </p:txBody>
          </p:sp>
        </mc:Fallback>
      </mc:AlternateContent>
    </p:spTree>
    <p:extLst>
      <p:ext uri="{BB962C8B-B14F-4D97-AF65-F5344CB8AC3E}">
        <p14:creationId xmlns:p14="http://schemas.microsoft.com/office/powerpoint/2010/main" val="94019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P spid="20" grpId="0"/>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671121-4A62-45EC-A02B-F18C48B3C59C}"/>
              </a:ext>
            </a:extLst>
          </p:cNvPr>
          <p:cNvSpPr txBox="1"/>
          <p:nvPr/>
        </p:nvSpPr>
        <p:spPr>
          <a:xfrm>
            <a:off x="196644" y="581402"/>
            <a:ext cx="11926529" cy="461665"/>
          </a:xfrm>
          <a:prstGeom prst="rect">
            <a:avLst/>
          </a:prstGeom>
          <a:noFill/>
        </p:spPr>
        <p:txBody>
          <a:bodyPr wrap="square">
            <a:spAutoFit/>
          </a:bodyPr>
          <a:lstStyle/>
          <a:p>
            <a:r>
              <a:rPr lang="ru-RU" sz="2400" b="1" dirty="0">
                <a:latin typeface="Courier New" panose="02070309020205020404" pitchFamily="49" charset="0"/>
                <a:cs typeface="Courier New" panose="02070309020205020404" pitchFamily="49" charset="0"/>
              </a:rPr>
              <a:t>3. Начальная скорость тела направлена под углом к горизонту</a:t>
            </a:r>
          </a:p>
        </p:txBody>
      </p:sp>
      <p:pic>
        <p:nvPicPr>
          <p:cNvPr id="4" name="Рисунок 3">
            <a:extLst>
              <a:ext uri="{FF2B5EF4-FFF2-40B4-BE49-F238E27FC236}">
                <a16:creationId xmlns:a16="http://schemas.microsoft.com/office/drawing/2014/main" id="{60A2CB6C-3501-47C5-BFF6-23628DD18D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930576" y="2514668"/>
            <a:ext cx="2947826" cy="664624"/>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AF5DE3C-3981-4E52-8E52-3C1702CD48FC}"/>
                  </a:ext>
                </a:extLst>
              </p:cNvPr>
              <p:cNvSpPr txBox="1"/>
              <p:nvPr/>
            </p:nvSpPr>
            <p:spPr>
              <a:xfrm>
                <a:off x="711052" y="1257378"/>
                <a:ext cx="32919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rPr>
                        <m:t>𝑦</m:t>
                      </m:r>
                    </m:oMath>
                  </m:oMathPara>
                </a14:m>
                <a:endParaRPr lang="ru-RU" sz="3200" dirty="0"/>
              </a:p>
            </p:txBody>
          </p:sp>
        </mc:Choice>
        <mc:Fallback xmlns="">
          <p:sp>
            <p:nvSpPr>
              <p:cNvPr id="5" name="TextBox 4">
                <a:extLst>
                  <a:ext uri="{FF2B5EF4-FFF2-40B4-BE49-F238E27FC236}">
                    <a16:creationId xmlns:a16="http://schemas.microsoft.com/office/drawing/2014/main" id="{EAF5DE3C-3981-4E52-8E52-3C1702CD48FC}"/>
                  </a:ext>
                </a:extLst>
              </p:cNvPr>
              <p:cNvSpPr txBox="1">
                <a:spLocks noRot="1" noChangeAspect="1" noMove="1" noResize="1" noEditPoints="1" noAdjustHandles="1" noChangeArrowheads="1" noChangeShapeType="1" noTextEdit="1"/>
              </p:cNvSpPr>
              <p:nvPr/>
            </p:nvSpPr>
            <p:spPr>
              <a:xfrm>
                <a:off x="711052" y="1257378"/>
                <a:ext cx="329193" cy="492443"/>
              </a:xfrm>
              <a:prstGeom prst="rect">
                <a:avLst/>
              </a:prstGeom>
              <a:blipFill>
                <a:blip r:embed="rId3"/>
                <a:stretch>
                  <a:fillRect/>
                </a:stretch>
              </a:blipFill>
            </p:spPr>
            <p:txBody>
              <a:bodyPr/>
              <a:lstStyle/>
              <a:p>
                <a:r>
                  <a:rPr lang="ru-RU">
                    <a:noFill/>
                  </a:rPr>
                  <a:t> </a:t>
                </a:r>
              </a:p>
            </p:txBody>
          </p:sp>
        </mc:Fallback>
      </mc:AlternateContent>
      <p:pic>
        <p:nvPicPr>
          <p:cNvPr id="6" name="Рисунок 5">
            <a:extLst>
              <a:ext uri="{FF2B5EF4-FFF2-40B4-BE49-F238E27FC236}">
                <a16:creationId xmlns:a16="http://schemas.microsoft.com/office/drawing/2014/main" id="{7DE0D138-B47D-4629-B0D6-2A362D1D6C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571" y="3488097"/>
            <a:ext cx="5394689" cy="916856"/>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196BCA5-BF3F-49A6-8C5A-D2532DEA1932}"/>
                  </a:ext>
                </a:extLst>
              </p:cNvPr>
              <p:cNvSpPr txBox="1"/>
              <p:nvPr/>
            </p:nvSpPr>
            <p:spPr>
              <a:xfrm rot="10800000">
                <a:off x="5319067" y="3946525"/>
                <a:ext cx="32919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𝑥</m:t>
                      </m:r>
                    </m:oMath>
                  </m:oMathPara>
                </a14:m>
                <a:endParaRPr lang="ru-RU" sz="3200" dirty="0"/>
              </a:p>
            </p:txBody>
          </p:sp>
        </mc:Choice>
        <mc:Fallback xmlns="">
          <p:sp>
            <p:nvSpPr>
              <p:cNvPr id="7" name="TextBox 6">
                <a:extLst>
                  <a:ext uri="{FF2B5EF4-FFF2-40B4-BE49-F238E27FC236}">
                    <a16:creationId xmlns:a16="http://schemas.microsoft.com/office/drawing/2014/main" id="{B196BCA5-BF3F-49A6-8C5A-D2532DEA1932}"/>
                  </a:ext>
                </a:extLst>
              </p:cNvPr>
              <p:cNvSpPr txBox="1">
                <a:spLocks noRot="1" noChangeAspect="1" noMove="1" noResize="1" noEditPoints="1" noAdjustHandles="1" noChangeArrowheads="1" noChangeShapeType="1" noTextEdit="1"/>
              </p:cNvSpPr>
              <p:nvPr/>
            </p:nvSpPr>
            <p:spPr>
              <a:xfrm rot="10800000">
                <a:off x="5319067" y="3946525"/>
                <a:ext cx="329193" cy="492443"/>
              </a:xfrm>
              <a:prstGeom prst="rect">
                <a:avLst/>
              </a:prstGeom>
              <a:blipFill>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21E71B0-E6E6-4F0F-AF30-18560214E544}"/>
                  </a:ext>
                </a:extLst>
              </p:cNvPr>
              <p:cNvSpPr txBox="1"/>
              <p:nvPr/>
            </p:nvSpPr>
            <p:spPr>
              <a:xfrm rot="10800000">
                <a:off x="178758" y="3912510"/>
                <a:ext cx="32919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0</m:t>
                      </m:r>
                    </m:oMath>
                  </m:oMathPara>
                </a14:m>
                <a:endParaRPr lang="ru-RU" sz="3200" dirty="0"/>
              </a:p>
            </p:txBody>
          </p:sp>
        </mc:Choice>
        <mc:Fallback xmlns="">
          <p:sp>
            <p:nvSpPr>
              <p:cNvPr id="8" name="TextBox 7">
                <a:extLst>
                  <a:ext uri="{FF2B5EF4-FFF2-40B4-BE49-F238E27FC236}">
                    <a16:creationId xmlns:a16="http://schemas.microsoft.com/office/drawing/2014/main" id="{921E71B0-E6E6-4F0F-AF30-18560214E544}"/>
                  </a:ext>
                </a:extLst>
              </p:cNvPr>
              <p:cNvSpPr txBox="1">
                <a:spLocks noRot="1" noChangeAspect="1" noMove="1" noResize="1" noEditPoints="1" noAdjustHandles="1" noChangeArrowheads="1" noChangeShapeType="1" noTextEdit="1"/>
              </p:cNvSpPr>
              <p:nvPr/>
            </p:nvSpPr>
            <p:spPr>
              <a:xfrm rot="10800000">
                <a:off x="178758" y="3912510"/>
                <a:ext cx="329193" cy="492443"/>
              </a:xfrm>
              <a:prstGeom prst="rect">
                <a:avLst/>
              </a:prstGeom>
              <a:blipFill>
                <a:blip r:embed="rId5"/>
                <a:stretch>
                  <a:fillRect/>
                </a:stretch>
              </a:blipFill>
            </p:spPr>
            <p:txBody>
              <a:bodyPr/>
              <a:lstStyle/>
              <a:p>
                <a:r>
                  <a:rPr lang="ru-RU">
                    <a:noFill/>
                  </a:rPr>
                  <a:t> </a:t>
                </a:r>
              </a:p>
            </p:txBody>
          </p:sp>
        </mc:Fallback>
      </mc:AlternateContent>
      <p:pic>
        <p:nvPicPr>
          <p:cNvPr id="9" name="Рисунок 8">
            <a:extLst>
              <a:ext uri="{FF2B5EF4-FFF2-40B4-BE49-F238E27FC236}">
                <a16:creationId xmlns:a16="http://schemas.microsoft.com/office/drawing/2014/main" id="{E2F6FA12-C0C8-4241-AD9D-2E82967A66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7214416">
            <a:off x="-123056" y="2857483"/>
            <a:ext cx="1946480" cy="307258"/>
          </a:xfrm>
          <a:prstGeom prst="rect">
            <a:avLst/>
          </a:prstGeom>
        </p:spPr>
      </p:pic>
      <p:sp>
        <p:nvSpPr>
          <p:cNvPr id="10" name="Дуга 9">
            <a:extLst>
              <a:ext uri="{FF2B5EF4-FFF2-40B4-BE49-F238E27FC236}">
                <a16:creationId xmlns:a16="http://schemas.microsoft.com/office/drawing/2014/main" id="{14CDB4C8-2889-4C01-BD2F-3130D6107AC2}"/>
              </a:ext>
            </a:extLst>
          </p:cNvPr>
          <p:cNvSpPr/>
          <p:nvPr/>
        </p:nvSpPr>
        <p:spPr>
          <a:xfrm>
            <a:off x="583318" y="2029923"/>
            <a:ext cx="4077172" cy="4673672"/>
          </a:xfrm>
          <a:prstGeom prst="arc">
            <a:avLst>
              <a:gd name="adj1" fmla="val 11553818"/>
              <a:gd name="adj2" fmla="val 2086679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a:extLst>
              <a:ext uri="{FF2B5EF4-FFF2-40B4-BE49-F238E27FC236}">
                <a16:creationId xmlns:a16="http://schemas.microsoft.com/office/drawing/2014/main" id="{946BAABB-924C-408E-85B0-23D4F09E9854}"/>
              </a:ext>
            </a:extLst>
          </p:cNvPr>
          <p:cNvCxnSpPr>
            <a:cxnSpLocks/>
          </p:cNvCxnSpPr>
          <p:nvPr/>
        </p:nvCxnSpPr>
        <p:spPr>
          <a:xfrm>
            <a:off x="543336" y="4158731"/>
            <a:ext cx="4087658"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id="{7AFF7A18-963B-4925-8900-C5DEE1D0590B}"/>
              </a:ext>
            </a:extLst>
          </p:cNvPr>
          <p:cNvCxnSpPr/>
          <p:nvPr/>
        </p:nvCxnSpPr>
        <p:spPr>
          <a:xfrm>
            <a:off x="4630994" y="3957470"/>
            <a:ext cx="0" cy="3339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1203E1A-43A6-4911-AA14-07AEF70CDB65}"/>
                  </a:ext>
                </a:extLst>
              </p:cNvPr>
              <p:cNvSpPr txBox="1"/>
              <p:nvPr/>
            </p:nvSpPr>
            <p:spPr>
              <a:xfrm>
                <a:off x="2467805" y="4175327"/>
                <a:ext cx="23871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𝐿</m:t>
                      </m:r>
                    </m:oMath>
                  </m:oMathPara>
                </a14:m>
                <a:endParaRPr lang="ru-RU" sz="2400" dirty="0"/>
              </a:p>
            </p:txBody>
          </p:sp>
        </mc:Choice>
        <mc:Fallback xmlns="">
          <p:sp>
            <p:nvSpPr>
              <p:cNvPr id="16" name="TextBox 15">
                <a:extLst>
                  <a:ext uri="{FF2B5EF4-FFF2-40B4-BE49-F238E27FC236}">
                    <a16:creationId xmlns:a16="http://schemas.microsoft.com/office/drawing/2014/main" id="{E1203E1A-43A6-4911-AA14-07AEF70CDB65}"/>
                  </a:ext>
                </a:extLst>
              </p:cNvPr>
              <p:cNvSpPr txBox="1">
                <a:spLocks noRot="1" noChangeAspect="1" noMove="1" noResize="1" noEditPoints="1" noAdjustHandles="1" noChangeArrowheads="1" noChangeShapeType="1" noTextEdit="1"/>
              </p:cNvSpPr>
              <p:nvPr/>
            </p:nvSpPr>
            <p:spPr>
              <a:xfrm>
                <a:off x="2467805" y="4175327"/>
                <a:ext cx="238719" cy="369332"/>
              </a:xfrm>
              <a:prstGeom prst="rect">
                <a:avLst/>
              </a:prstGeom>
              <a:blipFill>
                <a:blip r:embed="rId7"/>
                <a:stretch>
                  <a:fillRect l="-30769" r="-28205" b="-4918"/>
                </a:stretch>
              </a:blipFill>
            </p:spPr>
            <p:txBody>
              <a:bodyPr/>
              <a:lstStyle/>
              <a:p>
                <a:r>
                  <a:rPr lang="ru-RU">
                    <a:noFill/>
                  </a:rPr>
                  <a:t> </a:t>
                </a:r>
              </a:p>
            </p:txBody>
          </p:sp>
        </mc:Fallback>
      </mc:AlternateContent>
      <p:cxnSp>
        <p:nvCxnSpPr>
          <p:cNvPr id="18" name="Прямая со стрелкой 17">
            <a:extLst>
              <a:ext uri="{FF2B5EF4-FFF2-40B4-BE49-F238E27FC236}">
                <a16:creationId xmlns:a16="http://schemas.microsoft.com/office/drawing/2014/main" id="{0F753B8C-347A-4141-B712-F0C8FB44E8C1}"/>
              </a:ext>
            </a:extLst>
          </p:cNvPr>
          <p:cNvCxnSpPr/>
          <p:nvPr/>
        </p:nvCxnSpPr>
        <p:spPr>
          <a:xfrm flipV="1">
            <a:off x="2587164" y="2029923"/>
            <a:ext cx="0" cy="188258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FADC645-438F-4DA8-B345-26C5521A3D20}"/>
                  </a:ext>
                </a:extLst>
              </p:cNvPr>
              <p:cNvSpPr txBox="1"/>
              <p:nvPr/>
            </p:nvSpPr>
            <p:spPr>
              <a:xfrm>
                <a:off x="2641531" y="2662313"/>
                <a:ext cx="302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𝐻</m:t>
                      </m:r>
                    </m:oMath>
                  </m:oMathPara>
                </a14:m>
                <a:endParaRPr lang="ru-RU" sz="2400" dirty="0"/>
              </a:p>
            </p:txBody>
          </p:sp>
        </mc:Choice>
        <mc:Fallback xmlns="">
          <p:sp>
            <p:nvSpPr>
              <p:cNvPr id="19" name="TextBox 18">
                <a:extLst>
                  <a:ext uri="{FF2B5EF4-FFF2-40B4-BE49-F238E27FC236}">
                    <a16:creationId xmlns:a16="http://schemas.microsoft.com/office/drawing/2014/main" id="{6FADC645-438F-4DA8-B345-26C5521A3D20}"/>
                  </a:ext>
                </a:extLst>
              </p:cNvPr>
              <p:cNvSpPr txBox="1">
                <a:spLocks noRot="1" noChangeAspect="1" noMove="1" noResize="1" noEditPoints="1" noAdjustHandles="1" noChangeArrowheads="1" noChangeShapeType="1" noTextEdit="1"/>
              </p:cNvSpPr>
              <p:nvPr/>
            </p:nvSpPr>
            <p:spPr>
              <a:xfrm>
                <a:off x="2641531" y="2662313"/>
                <a:ext cx="302390" cy="369332"/>
              </a:xfrm>
              <a:prstGeom prst="rect">
                <a:avLst/>
              </a:prstGeom>
              <a:blipFill>
                <a:blip r:embed="rId8"/>
                <a:stretch>
                  <a:fillRect l="-22000" r="-20000" b="-666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2EB85E6-A422-43BC-A888-0FFA5F88C07D}"/>
                  </a:ext>
                </a:extLst>
              </p:cNvPr>
              <p:cNvSpPr txBox="1"/>
              <p:nvPr/>
            </p:nvSpPr>
            <p:spPr>
              <a:xfrm>
                <a:off x="2467804" y="1635422"/>
                <a:ext cx="26750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𝐴</m:t>
                      </m:r>
                    </m:oMath>
                  </m:oMathPara>
                </a14:m>
                <a:endParaRPr lang="ru-RU" sz="2400" dirty="0"/>
              </a:p>
            </p:txBody>
          </p:sp>
        </mc:Choice>
        <mc:Fallback xmlns="">
          <p:sp>
            <p:nvSpPr>
              <p:cNvPr id="20" name="TextBox 19">
                <a:extLst>
                  <a:ext uri="{FF2B5EF4-FFF2-40B4-BE49-F238E27FC236}">
                    <a16:creationId xmlns:a16="http://schemas.microsoft.com/office/drawing/2014/main" id="{12EB85E6-A422-43BC-A888-0FFA5F88C07D}"/>
                  </a:ext>
                </a:extLst>
              </p:cNvPr>
              <p:cNvSpPr txBox="1">
                <a:spLocks noRot="1" noChangeAspect="1" noMove="1" noResize="1" noEditPoints="1" noAdjustHandles="1" noChangeArrowheads="1" noChangeShapeType="1" noTextEdit="1"/>
              </p:cNvSpPr>
              <p:nvPr/>
            </p:nvSpPr>
            <p:spPr>
              <a:xfrm>
                <a:off x="2467804" y="1635422"/>
                <a:ext cx="267509" cy="369332"/>
              </a:xfrm>
              <a:prstGeom prst="rect">
                <a:avLst/>
              </a:prstGeom>
              <a:blipFill>
                <a:blip r:embed="rId9"/>
                <a:stretch>
                  <a:fillRect l="-27273" r="-25000" b="-6557"/>
                </a:stretch>
              </a:blipFill>
            </p:spPr>
            <p:txBody>
              <a:bodyPr/>
              <a:lstStyle/>
              <a:p>
                <a:r>
                  <a:rPr lang="ru-RU">
                    <a:noFill/>
                  </a:rPr>
                  <a:t> </a:t>
                </a:r>
              </a:p>
            </p:txBody>
          </p:sp>
        </mc:Fallback>
      </mc:AlternateContent>
      <p:sp>
        <p:nvSpPr>
          <p:cNvPr id="21" name="Дуга 20">
            <a:extLst>
              <a:ext uri="{FF2B5EF4-FFF2-40B4-BE49-F238E27FC236}">
                <a16:creationId xmlns:a16="http://schemas.microsoft.com/office/drawing/2014/main" id="{3E43EE3B-98C2-49FD-9A48-E818C6CF6FBF}"/>
              </a:ext>
            </a:extLst>
          </p:cNvPr>
          <p:cNvSpPr/>
          <p:nvPr/>
        </p:nvSpPr>
        <p:spPr>
          <a:xfrm>
            <a:off x="572678" y="3713151"/>
            <a:ext cx="196864" cy="42746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0050969-1F98-412C-83C0-DF32740D1A46}"/>
                  </a:ext>
                </a:extLst>
              </p:cNvPr>
              <p:cNvSpPr txBox="1"/>
              <p:nvPr/>
            </p:nvSpPr>
            <p:spPr>
              <a:xfrm>
                <a:off x="740765" y="3520077"/>
                <a:ext cx="24526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2400" b="0" i="1" smtClean="0">
                          <a:latin typeface="Cambria Math" panose="02040503050406030204" pitchFamily="18" charset="0"/>
                        </a:rPr>
                        <m:t>α</m:t>
                      </m:r>
                    </m:oMath>
                  </m:oMathPara>
                </a14:m>
                <a:endParaRPr lang="ru-RU" sz="2400" dirty="0"/>
              </a:p>
            </p:txBody>
          </p:sp>
        </mc:Choice>
        <mc:Fallback xmlns="">
          <p:sp>
            <p:nvSpPr>
              <p:cNvPr id="22" name="TextBox 21">
                <a:extLst>
                  <a:ext uri="{FF2B5EF4-FFF2-40B4-BE49-F238E27FC236}">
                    <a16:creationId xmlns:a16="http://schemas.microsoft.com/office/drawing/2014/main" id="{60050969-1F98-412C-83C0-DF32740D1A46}"/>
                  </a:ext>
                </a:extLst>
              </p:cNvPr>
              <p:cNvSpPr txBox="1">
                <a:spLocks noRot="1" noChangeAspect="1" noMove="1" noResize="1" noEditPoints="1" noAdjustHandles="1" noChangeArrowheads="1" noChangeShapeType="1" noTextEdit="1"/>
              </p:cNvSpPr>
              <p:nvPr/>
            </p:nvSpPr>
            <p:spPr>
              <a:xfrm>
                <a:off x="740765" y="3520077"/>
                <a:ext cx="245260" cy="369332"/>
              </a:xfrm>
              <a:prstGeom prst="rect">
                <a:avLst/>
              </a:prstGeom>
              <a:blipFill>
                <a:blip r:embed="rId10"/>
                <a:stretch>
                  <a:fillRect l="-17500" r="-17500"/>
                </a:stretch>
              </a:blipFill>
            </p:spPr>
            <p:txBody>
              <a:bodyPr/>
              <a:lstStyle/>
              <a:p>
                <a:r>
                  <a:rPr lang="ru-RU">
                    <a:noFill/>
                  </a:rPr>
                  <a:t> </a:t>
                </a:r>
              </a:p>
            </p:txBody>
          </p:sp>
        </mc:Fallback>
      </mc:AlternateContent>
      <p:pic>
        <p:nvPicPr>
          <p:cNvPr id="23" name="Рисунок 22">
            <a:extLst>
              <a:ext uri="{FF2B5EF4-FFF2-40B4-BE49-F238E27FC236}">
                <a16:creationId xmlns:a16="http://schemas.microsoft.com/office/drawing/2014/main" id="{51A1B3E4-9AF4-4296-8EAE-4DC6FD42653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6200000">
            <a:off x="4018916" y="2435557"/>
            <a:ext cx="1585237" cy="425587"/>
          </a:xfrm>
          <a:prstGeom prst="rect">
            <a:avLst/>
          </a:prstGeom>
        </p:spPr>
      </p:pic>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5B579921-2420-42B4-A773-4322C99C3F6B}"/>
                  </a:ext>
                </a:extLst>
              </p:cNvPr>
              <p:cNvSpPr txBox="1"/>
              <p:nvPr/>
            </p:nvSpPr>
            <p:spPr>
              <a:xfrm>
                <a:off x="4990237" y="2539202"/>
                <a:ext cx="210397"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ru-RU" sz="3200" i="1" smtClean="0">
                              <a:latin typeface="Cambria Math" panose="02040503050406030204" pitchFamily="18" charset="0"/>
                            </a:rPr>
                          </m:ctrlPr>
                        </m:accPr>
                        <m:e>
                          <m:r>
                            <a:rPr lang="en-US" sz="3200" b="0" i="1" smtClean="0">
                              <a:latin typeface="Cambria Math" panose="02040503050406030204" pitchFamily="18" charset="0"/>
                            </a:rPr>
                            <m:t>𝑔</m:t>
                          </m:r>
                        </m:e>
                      </m:acc>
                    </m:oMath>
                  </m:oMathPara>
                </a14:m>
                <a:endParaRPr lang="ru-RU" sz="3200" dirty="0"/>
              </a:p>
            </p:txBody>
          </p:sp>
        </mc:Choice>
        <mc:Fallback xmlns="">
          <p:sp>
            <p:nvSpPr>
              <p:cNvPr id="24" name="TextBox 23">
                <a:extLst>
                  <a:ext uri="{FF2B5EF4-FFF2-40B4-BE49-F238E27FC236}">
                    <a16:creationId xmlns:a16="http://schemas.microsoft.com/office/drawing/2014/main" id="{5B579921-2420-42B4-A773-4322C99C3F6B}"/>
                  </a:ext>
                </a:extLst>
              </p:cNvPr>
              <p:cNvSpPr txBox="1">
                <a:spLocks noRot="1" noChangeAspect="1" noMove="1" noResize="1" noEditPoints="1" noAdjustHandles="1" noChangeArrowheads="1" noChangeShapeType="1" noTextEdit="1"/>
              </p:cNvSpPr>
              <p:nvPr/>
            </p:nvSpPr>
            <p:spPr>
              <a:xfrm>
                <a:off x="4990237" y="2539202"/>
                <a:ext cx="210397" cy="492443"/>
              </a:xfrm>
              <a:prstGeom prst="rect">
                <a:avLst/>
              </a:prstGeom>
              <a:blipFill>
                <a:blip r:embed="rId12"/>
                <a:stretch>
                  <a:fillRect r="-20588"/>
                </a:stretch>
              </a:blipFill>
            </p:spPr>
            <p:txBody>
              <a:bodyPr/>
              <a:lstStyle/>
              <a:p>
                <a:r>
                  <a:rPr lang="ru-RU">
                    <a:noFill/>
                  </a:rPr>
                  <a:t> </a:t>
                </a:r>
              </a:p>
            </p:txBody>
          </p:sp>
        </mc:Fallback>
      </mc:AlternateContent>
      <p:pic>
        <p:nvPicPr>
          <p:cNvPr id="25" name="Рисунок 24">
            <a:extLst>
              <a:ext uri="{FF2B5EF4-FFF2-40B4-BE49-F238E27FC236}">
                <a16:creationId xmlns:a16="http://schemas.microsoft.com/office/drawing/2014/main" id="{CAC842F5-8EC7-4348-96BE-7F20C25102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631607" y="2500251"/>
            <a:ext cx="2947826" cy="705518"/>
          </a:xfrm>
          <a:prstGeom prst="rect">
            <a:avLst/>
          </a:prstGeom>
        </p:spPr>
      </p:pic>
      <p:pic>
        <p:nvPicPr>
          <p:cNvPr id="26" name="Рисунок 25">
            <a:extLst>
              <a:ext uri="{FF2B5EF4-FFF2-40B4-BE49-F238E27FC236}">
                <a16:creationId xmlns:a16="http://schemas.microsoft.com/office/drawing/2014/main" id="{5739A0E5-4A30-413A-894D-ADF7C6D46D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5215" y="3538824"/>
            <a:ext cx="2558904" cy="916856"/>
          </a:xfrm>
          <a:prstGeom prst="rect">
            <a:avLst/>
          </a:prstGeom>
        </p:spPr>
      </p:pic>
      <p:pic>
        <p:nvPicPr>
          <p:cNvPr id="27" name="Рисунок 26">
            <a:extLst>
              <a:ext uri="{FF2B5EF4-FFF2-40B4-BE49-F238E27FC236}">
                <a16:creationId xmlns:a16="http://schemas.microsoft.com/office/drawing/2014/main" id="{FDE4386E-C8D0-4F54-A2C4-84657264EB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7214416">
            <a:off x="6426497" y="2939161"/>
            <a:ext cx="1946480" cy="228197"/>
          </a:xfrm>
          <a:prstGeom prst="rect">
            <a:avLst/>
          </a:prstGeom>
        </p:spPr>
      </p:pic>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5FA7EF31-265C-4767-A2E8-997E4F64890A}"/>
                  </a:ext>
                </a:extLst>
              </p:cNvPr>
              <p:cNvSpPr txBox="1"/>
              <p:nvPr/>
            </p:nvSpPr>
            <p:spPr>
              <a:xfrm>
                <a:off x="7261807" y="3585534"/>
                <a:ext cx="116336"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2400" b="0" i="1" smtClean="0">
                          <a:latin typeface="Cambria Math" panose="02040503050406030204" pitchFamily="18" charset="0"/>
                        </a:rPr>
                        <m:t>α</m:t>
                      </m:r>
                    </m:oMath>
                  </m:oMathPara>
                </a14:m>
                <a:endParaRPr lang="ru-RU" sz="2400" dirty="0"/>
              </a:p>
            </p:txBody>
          </p:sp>
        </mc:Choice>
        <mc:Fallback xmlns="">
          <p:sp>
            <p:nvSpPr>
              <p:cNvPr id="28" name="TextBox 27">
                <a:extLst>
                  <a:ext uri="{FF2B5EF4-FFF2-40B4-BE49-F238E27FC236}">
                    <a16:creationId xmlns:a16="http://schemas.microsoft.com/office/drawing/2014/main" id="{5FA7EF31-265C-4767-A2E8-997E4F64890A}"/>
                  </a:ext>
                </a:extLst>
              </p:cNvPr>
              <p:cNvSpPr txBox="1">
                <a:spLocks noRot="1" noChangeAspect="1" noMove="1" noResize="1" noEditPoints="1" noAdjustHandles="1" noChangeArrowheads="1" noChangeShapeType="1" noTextEdit="1"/>
              </p:cNvSpPr>
              <p:nvPr/>
            </p:nvSpPr>
            <p:spPr>
              <a:xfrm>
                <a:off x="7261807" y="3585534"/>
                <a:ext cx="116336" cy="369332"/>
              </a:xfrm>
              <a:prstGeom prst="rect">
                <a:avLst/>
              </a:prstGeom>
              <a:blipFill>
                <a:blip r:embed="rId13"/>
                <a:stretch>
                  <a:fillRect l="-63158" r="-121053"/>
                </a:stretch>
              </a:blipFill>
            </p:spPr>
            <p:txBody>
              <a:bodyPr/>
              <a:lstStyle/>
              <a:p>
                <a:r>
                  <a:rPr lang="ru-RU">
                    <a:noFill/>
                  </a:rPr>
                  <a:t> </a:t>
                </a:r>
              </a:p>
            </p:txBody>
          </p:sp>
        </mc:Fallback>
      </mc:AlternateContent>
      <p:sp>
        <p:nvSpPr>
          <p:cNvPr id="29" name="Дуга 28">
            <a:extLst>
              <a:ext uri="{FF2B5EF4-FFF2-40B4-BE49-F238E27FC236}">
                <a16:creationId xmlns:a16="http://schemas.microsoft.com/office/drawing/2014/main" id="{9E655645-D86C-4564-B9E8-E5A2D99AD2E1}"/>
              </a:ext>
            </a:extLst>
          </p:cNvPr>
          <p:cNvSpPr/>
          <p:nvPr/>
        </p:nvSpPr>
        <p:spPr>
          <a:xfrm>
            <a:off x="7047266" y="3744222"/>
            <a:ext cx="196864" cy="42746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B8395689-E2C9-462E-B582-8B2654410730}"/>
                  </a:ext>
                </a:extLst>
              </p:cNvPr>
              <p:cNvSpPr txBox="1"/>
              <p:nvPr/>
            </p:nvSpPr>
            <p:spPr>
              <a:xfrm rot="10800000">
                <a:off x="6776327" y="3963237"/>
                <a:ext cx="32919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0</m:t>
                      </m:r>
                    </m:oMath>
                  </m:oMathPara>
                </a14:m>
                <a:endParaRPr lang="ru-RU" sz="3200" dirty="0"/>
              </a:p>
            </p:txBody>
          </p:sp>
        </mc:Choice>
        <mc:Fallback xmlns="">
          <p:sp>
            <p:nvSpPr>
              <p:cNvPr id="30" name="TextBox 29">
                <a:extLst>
                  <a:ext uri="{FF2B5EF4-FFF2-40B4-BE49-F238E27FC236}">
                    <a16:creationId xmlns:a16="http://schemas.microsoft.com/office/drawing/2014/main" id="{B8395689-E2C9-462E-B582-8B2654410730}"/>
                  </a:ext>
                </a:extLst>
              </p:cNvPr>
              <p:cNvSpPr txBox="1">
                <a:spLocks noRot="1" noChangeAspect="1" noMove="1" noResize="1" noEditPoints="1" noAdjustHandles="1" noChangeArrowheads="1" noChangeShapeType="1" noTextEdit="1"/>
              </p:cNvSpPr>
              <p:nvPr/>
            </p:nvSpPr>
            <p:spPr>
              <a:xfrm rot="10800000">
                <a:off x="6776327" y="3963237"/>
                <a:ext cx="329193" cy="492443"/>
              </a:xfrm>
              <a:prstGeom prst="rect">
                <a:avLst/>
              </a:prstGeom>
              <a:blipFill>
                <a:blip r:embed="rId1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87E1CFE7-ED60-4B41-AF1F-CDE3D137BCEC}"/>
                  </a:ext>
                </a:extLst>
              </p:cNvPr>
              <p:cNvSpPr txBox="1"/>
              <p:nvPr/>
            </p:nvSpPr>
            <p:spPr>
              <a:xfrm rot="10800000">
                <a:off x="9240339" y="3969975"/>
                <a:ext cx="32919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𝑥</m:t>
                      </m:r>
                    </m:oMath>
                  </m:oMathPara>
                </a14:m>
                <a:endParaRPr lang="ru-RU" sz="3200" dirty="0"/>
              </a:p>
            </p:txBody>
          </p:sp>
        </mc:Choice>
        <mc:Fallback xmlns="">
          <p:sp>
            <p:nvSpPr>
              <p:cNvPr id="31" name="TextBox 30">
                <a:extLst>
                  <a:ext uri="{FF2B5EF4-FFF2-40B4-BE49-F238E27FC236}">
                    <a16:creationId xmlns:a16="http://schemas.microsoft.com/office/drawing/2014/main" id="{87E1CFE7-ED60-4B41-AF1F-CDE3D137BCEC}"/>
                  </a:ext>
                </a:extLst>
              </p:cNvPr>
              <p:cNvSpPr txBox="1">
                <a:spLocks noRot="1" noChangeAspect="1" noMove="1" noResize="1" noEditPoints="1" noAdjustHandles="1" noChangeArrowheads="1" noChangeShapeType="1" noTextEdit="1"/>
              </p:cNvSpPr>
              <p:nvPr/>
            </p:nvSpPr>
            <p:spPr>
              <a:xfrm rot="10800000">
                <a:off x="9240339" y="3969975"/>
                <a:ext cx="329193" cy="492443"/>
              </a:xfrm>
              <a:prstGeom prst="rect">
                <a:avLst/>
              </a:prstGeom>
              <a:blipFill>
                <a:blip r:embed="rId1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694736EF-0922-42A5-9F68-02826EA246A2}"/>
                  </a:ext>
                </a:extLst>
              </p:cNvPr>
              <p:cNvSpPr txBox="1"/>
              <p:nvPr/>
            </p:nvSpPr>
            <p:spPr>
              <a:xfrm>
                <a:off x="7282339" y="1265610"/>
                <a:ext cx="32919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rPr>
                        <m:t>𝑦</m:t>
                      </m:r>
                    </m:oMath>
                  </m:oMathPara>
                </a14:m>
                <a:endParaRPr lang="ru-RU" sz="3200" dirty="0"/>
              </a:p>
            </p:txBody>
          </p:sp>
        </mc:Choice>
        <mc:Fallback xmlns="">
          <p:sp>
            <p:nvSpPr>
              <p:cNvPr id="32" name="TextBox 31">
                <a:extLst>
                  <a:ext uri="{FF2B5EF4-FFF2-40B4-BE49-F238E27FC236}">
                    <a16:creationId xmlns:a16="http://schemas.microsoft.com/office/drawing/2014/main" id="{694736EF-0922-42A5-9F68-02826EA246A2}"/>
                  </a:ext>
                </a:extLst>
              </p:cNvPr>
              <p:cNvSpPr txBox="1">
                <a:spLocks noRot="1" noChangeAspect="1" noMove="1" noResize="1" noEditPoints="1" noAdjustHandles="1" noChangeArrowheads="1" noChangeShapeType="1" noTextEdit="1"/>
              </p:cNvSpPr>
              <p:nvPr/>
            </p:nvSpPr>
            <p:spPr>
              <a:xfrm>
                <a:off x="7282339" y="1265610"/>
                <a:ext cx="329193" cy="492443"/>
              </a:xfrm>
              <a:prstGeom prst="rect">
                <a:avLst/>
              </a:prstGeom>
              <a:blipFill>
                <a:blip r:embed="rId16"/>
                <a:stretch>
                  <a:fillRect/>
                </a:stretch>
              </a:blipFill>
            </p:spPr>
            <p:txBody>
              <a:bodyPr/>
              <a:lstStyle/>
              <a:p>
                <a:r>
                  <a:rPr lang="ru-RU">
                    <a:noFill/>
                  </a:rPr>
                  <a:t> </a:t>
                </a:r>
              </a:p>
            </p:txBody>
          </p:sp>
        </mc:Fallback>
      </mc:AlternateContent>
      <p:cxnSp>
        <p:nvCxnSpPr>
          <p:cNvPr id="34" name="Прямая соединительная линия 33">
            <a:extLst>
              <a:ext uri="{FF2B5EF4-FFF2-40B4-BE49-F238E27FC236}">
                <a16:creationId xmlns:a16="http://schemas.microsoft.com/office/drawing/2014/main" id="{53E0D315-8844-491F-A985-97187BD533EE}"/>
              </a:ext>
            </a:extLst>
          </p:cNvPr>
          <p:cNvCxnSpPr>
            <a:cxnSpLocks/>
            <a:stCxn id="27" idx="3"/>
          </p:cNvCxnSpPr>
          <p:nvPr/>
        </p:nvCxnSpPr>
        <p:spPr>
          <a:xfrm flipH="1" flipV="1">
            <a:off x="7105521" y="2110097"/>
            <a:ext cx="577252" cy="1198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a:extLst>
              <a:ext uri="{FF2B5EF4-FFF2-40B4-BE49-F238E27FC236}">
                <a16:creationId xmlns:a16="http://schemas.microsoft.com/office/drawing/2014/main" id="{1896F000-E76F-4280-A2C0-7E421BC700AF}"/>
              </a:ext>
            </a:extLst>
          </p:cNvPr>
          <p:cNvCxnSpPr>
            <a:cxnSpLocks/>
          </p:cNvCxnSpPr>
          <p:nvPr/>
        </p:nvCxnSpPr>
        <p:spPr>
          <a:xfrm flipH="1">
            <a:off x="7646841" y="2156625"/>
            <a:ext cx="1" cy="1858207"/>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a:extLst>
              <a:ext uri="{FF2B5EF4-FFF2-40B4-BE49-F238E27FC236}">
                <a16:creationId xmlns:a16="http://schemas.microsoft.com/office/drawing/2014/main" id="{9F257EA4-FBB8-411C-AF0F-1DF8350F3030}"/>
              </a:ext>
            </a:extLst>
          </p:cNvPr>
          <p:cNvCxnSpPr>
            <a:cxnSpLocks/>
            <a:endCxn id="27" idx="1"/>
          </p:cNvCxnSpPr>
          <p:nvPr/>
        </p:nvCxnSpPr>
        <p:spPr>
          <a:xfrm>
            <a:off x="7105521" y="2110096"/>
            <a:ext cx="11181" cy="18743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a:extLst>
              <a:ext uri="{FF2B5EF4-FFF2-40B4-BE49-F238E27FC236}">
                <a16:creationId xmlns:a16="http://schemas.microsoft.com/office/drawing/2014/main" id="{11D52AE1-1D0C-43F4-9EAC-9275EB18CF2E}"/>
              </a:ext>
            </a:extLst>
          </p:cNvPr>
          <p:cNvCxnSpPr>
            <a:cxnSpLocks/>
            <a:endCxn id="27" idx="1"/>
          </p:cNvCxnSpPr>
          <p:nvPr/>
        </p:nvCxnSpPr>
        <p:spPr>
          <a:xfrm flipH="1">
            <a:off x="7116702" y="3981236"/>
            <a:ext cx="544034" cy="31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D1E06685-FFF9-4BF3-82D5-65F1175BA637}"/>
                  </a:ext>
                </a:extLst>
              </p:cNvPr>
              <p:cNvSpPr txBox="1"/>
              <p:nvPr/>
            </p:nvSpPr>
            <p:spPr>
              <a:xfrm>
                <a:off x="6638778" y="2568444"/>
                <a:ext cx="423484" cy="49084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sz="240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𝑦</m:t>
                          </m:r>
                        </m:sub>
                      </m:sSub>
                    </m:oMath>
                  </m:oMathPara>
                </a14:m>
                <a:endParaRPr lang="ru-RU" sz="2400" dirty="0"/>
              </a:p>
            </p:txBody>
          </p:sp>
        </mc:Choice>
        <mc:Fallback xmlns="">
          <p:sp>
            <p:nvSpPr>
              <p:cNvPr id="46" name="TextBox 45">
                <a:extLst>
                  <a:ext uri="{FF2B5EF4-FFF2-40B4-BE49-F238E27FC236}">
                    <a16:creationId xmlns:a16="http://schemas.microsoft.com/office/drawing/2014/main" id="{D1E06685-FFF9-4BF3-82D5-65F1175BA637}"/>
                  </a:ext>
                </a:extLst>
              </p:cNvPr>
              <p:cNvSpPr txBox="1">
                <a:spLocks noRot="1" noChangeAspect="1" noMove="1" noResize="1" noEditPoints="1" noAdjustHandles="1" noChangeArrowheads="1" noChangeShapeType="1" noTextEdit="1"/>
              </p:cNvSpPr>
              <p:nvPr/>
            </p:nvSpPr>
            <p:spPr>
              <a:xfrm>
                <a:off x="6638778" y="2568444"/>
                <a:ext cx="423484" cy="490840"/>
              </a:xfrm>
              <a:prstGeom prst="rect">
                <a:avLst/>
              </a:prstGeom>
              <a:blipFill>
                <a:blip r:embed="rId17"/>
                <a:stretch>
                  <a:fillRect r="-7143" b="-617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83BFE6EA-BAB3-4379-BB36-48BFD12BDA16}"/>
                  </a:ext>
                </a:extLst>
              </p:cNvPr>
              <p:cNvSpPr txBox="1"/>
              <p:nvPr/>
            </p:nvSpPr>
            <p:spPr>
              <a:xfrm>
                <a:off x="7208768" y="3889409"/>
                <a:ext cx="4234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sz="240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𝑥</m:t>
                          </m:r>
                        </m:sub>
                      </m:sSub>
                    </m:oMath>
                  </m:oMathPara>
                </a14:m>
                <a:endParaRPr lang="ru-RU" sz="2400" dirty="0"/>
              </a:p>
            </p:txBody>
          </p:sp>
        </mc:Choice>
        <mc:Fallback xmlns="">
          <p:sp>
            <p:nvSpPr>
              <p:cNvPr id="47" name="TextBox 46">
                <a:extLst>
                  <a:ext uri="{FF2B5EF4-FFF2-40B4-BE49-F238E27FC236}">
                    <a16:creationId xmlns:a16="http://schemas.microsoft.com/office/drawing/2014/main" id="{83BFE6EA-BAB3-4379-BB36-48BFD12BDA16}"/>
                  </a:ext>
                </a:extLst>
              </p:cNvPr>
              <p:cNvSpPr txBox="1">
                <a:spLocks noRot="1" noChangeAspect="1" noMove="1" noResize="1" noEditPoints="1" noAdjustHandles="1" noChangeArrowheads="1" noChangeShapeType="1" noTextEdit="1"/>
              </p:cNvSpPr>
              <p:nvPr/>
            </p:nvSpPr>
            <p:spPr>
              <a:xfrm>
                <a:off x="7208768" y="3889409"/>
                <a:ext cx="423484" cy="461665"/>
              </a:xfrm>
              <a:prstGeom prst="rect">
                <a:avLst/>
              </a:prstGeom>
              <a:blipFill>
                <a:blip r:embed="rId18"/>
                <a:stretch>
                  <a:fillRect r="-1449"/>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ABAF0B7E-94CE-4EB8-9E5A-97B8E171010C}"/>
                  </a:ext>
                </a:extLst>
              </p:cNvPr>
              <p:cNvSpPr txBox="1"/>
              <p:nvPr/>
            </p:nvSpPr>
            <p:spPr>
              <a:xfrm>
                <a:off x="1116197" y="1842681"/>
                <a:ext cx="501997"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ru-RU" sz="3200" i="1" smtClean="0">
                              <a:latin typeface="Cambria Math" panose="02040503050406030204" pitchFamily="18" charset="0"/>
                            </a:rPr>
                          </m:ctrlPr>
                        </m:accPr>
                        <m:e>
                          <m:sSub>
                            <m:sSubPr>
                              <m:ctrlPr>
                                <a:rPr lang="ru-RU" sz="3200" i="1" smtClean="0">
                                  <a:latin typeface="Cambria Math" panose="02040503050406030204" pitchFamily="18" charset="0"/>
                                </a:rPr>
                              </m:ctrlPr>
                            </m:sSubPr>
                            <m:e>
                              <m:r>
                                <a:rPr lang="en-US" sz="3200" b="0" i="1" smtClean="0">
                                  <a:latin typeface="Cambria Math" panose="02040503050406030204" pitchFamily="18" charset="0"/>
                                </a:rPr>
                                <m:t>𝑣</m:t>
                              </m:r>
                            </m:e>
                            <m:sub>
                              <m:r>
                                <a:rPr lang="en-US" sz="3200" b="0" i="1" smtClean="0">
                                  <a:latin typeface="Cambria Math" panose="02040503050406030204" pitchFamily="18" charset="0"/>
                                </a:rPr>
                                <m:t>0</m:t>
                              </m:r>
                            </m:sub>
                          </m:sSub>
                        </m:e>
                      </m:acc>
                    </m:oMath>
                  </m:oMathPara>
                </a14:m>
                <a:endParaRPr lang="ru-RU" sz="3200" dirty="0"/>
              </a:p>
            </p:txBody>
          </p:sp>
        </mc:Choice>
        <mc:Fallback xmlns="">
          <p:sp>
            <p:nvSpPr>
              <p:cNvPr id="48" name="TextBox 47">
                <a:extLst>
                  <a:ext uri="{FF2B5EF4-FFF2-40B4-BE49-F238E27FC236}">
                    <a16:creationId xmlns:a16="http://schemas.microsoft.com/office/drawing/2014/main" id="{ABAF0B7E-94CE-4EB8-9E5A-97B8E171010C}"/>
                  </a:ext>
                </a:extLst>
              </p:cNvPr>
              <p:cNvSpPr txBox="1">
                <a:spLocks noRot="1" noChangeAspect="1" noMove="1" noResize="1" noEditPoints="1" noAdjustHandles="1" noChangeArrowheads="1" noChangeShapeType="1" noTextEdit="1"/>
              </p:cNvSpPr>
              <p:nvPr/>
            </p:nvSpPr>
            <p:spPr>
              <a:xfrm>
                <a:off x="1116197" y="1842681"/>
                <a:ext cx="501997" cy="492443"/>
              </a:xfrm>
              <a:prstGeom prst="rect">
                <a:avLst/>
              </a:prstGeom>
              <a:blipFill>
                <a:blip r:embed="rId19"/>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F59AB1FB-9549-4419-AD32-2F79D37350DB}"/>
                  </a:ext>
                </a:extLst>
              </p:cNvPr>
              <p:cNvSpPr txBox="1"/>
              <p:nvPr/>
            </p:nvSpPr>
            <p:spPr>
              <a:xfrm>
                <a:off x="7701369" y="1863874"/>
                <a:ext cx="501997"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ru-RU" sz="3200" i="1" smtClean="0">
                              <a:latin typeface="Cambria Math" panose="02040503050406030204" pitchFamily="18" charset="0"/>
                            </a:rPr>
                          </m:ctrlPr>
                        </m:accPr>
                        <m:e>
                          <m:sSub>
                            <m:sSubPr>
                              <m:ctrlPr>
                                <a:rPr lang="ru-RU" sz="3200" i="1" smtClean="0">
                                  <a:latin typeface="Cambria Math" panose="02040503050406030204" pitchFamily="18" charset="0"/>
                                </a:rPr>
                              </m:ctrlPr>
                            </m:sSubPr>
                            <m:e>
                              <m:r>
                                <a:rPr lang="en-US" sz="3200" b="0" i="1" smtClean="0">
                                  <a:latin typeface="Cambria Math" panose="02040503050406030204" pitchFamily="18" charset="0"/>
                                </a:rPr>
                                <m:t>𝑣</m:t>
                              </m:r>
                            </m:e>
                            <m:sub>
                              <m:r>
                                <a:rPr lang="en-US" sz="3200" b="0" i="1" smtClean="0">
                                  <a:latin typeface="Cambria Math" panose="02040503050406030204" pitchFamily="18" charset="0"/>
                                </a:rPr>
                                <m:t>0</m:t>
                              </m:r>
                            </m:sub>
                          </m:sSub>
                        </m:e>
                      </m:acc>
                    </m:oMath>
                  </m:oMathPara>
                </a14:m>
                <a:endParaRPr lang="ru-RU" sz="3200" dirty="0"/>
              </a:p>
            </p:txBody>
          </p:sp>
        </mc:Choice>
        <mc:Fallback xmlns="">
          <p:sp>
            <p:nvSpPr>
              <p:cNvPr id="49" name="TextBox 48">
                <a:extLst>
                  <a:ext uri="{FF2B5EF4-FFF2-40B4-BE49-F238E27FC236}">
                    <a16:creationId xmlns:a16="http://schemas.microsoft.com/office/drawing/2014/main" id="{F59AB1FB-9549-4419-AD32-2F79D37350DB}"/>
                  </a:ext>
                </a:extLst>
              </p:cNvPr>
              <p:cNvSpPr txBox="1">
                <a:spLocks noRot="1" noChangeAspect="1" noMove="1" noResize="1" noEditPoints="1" noAdjustHandles="1" noChangeArrowheads="1" noChangeShapeType="1" noTextEdit="1"/>
              </p:cNvSpPr>
              <p:nvPr/>
            </p:nvSpPr>
            <p:spPr>
              <a:xfrm>
                <a:off x="7701369" y="1863874"/>
                <a:ext cx="501997" cy="492443"/>
              </a:xfrm>
              <a:prstGeom prst="rect">
                <a:avLst/>
              </a:prstGeom>
              <a:blipFill>
                <a:blip r:embed="rId20"/>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EDB0AC1A-7EA3-44B0-8DC8-9D4189690CEA}"/>
                  </a:ext>
                </a:extLst>
              </p:cNvPr>
              <p:cNvSpPr txBox="1"/>
              <p:nvPr/>
            </p:nvSpPr>
            <p:spPr>
              <a:xfrm>
                <a:off x="8886216" y="2076694"/>
                <a:ext cx="194341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240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0</m:t>
                          </m:r>
                          <m:r>
                            <a:rPr lang="en-US" sz="2400" b="0" i="1" smtClean="0">
                              <a:latin typeface="Cambria Math" panose="02040503050406030204" pitchFamily="18" charset="0"/>
                            </a:rPr>
                            <m:t>𝑥</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𝑐𝑜𝑠</m:t>
                      </m:r>
                      <m:r>
                        <a:rPr lang="en-US" sz="2400" b="0" i="1" smtClean="0">
                          <a:latin typeface="Cambria Math" panose="02040503050406030204" pitchFamily="18" charset="0"/>
                          <a:ea typeface="Cambria Math" panose="02040503050406030204" pitchFamily="18" charset="0"/>
                        </a:rPr>
                        <m:t>𝛼</m:t>
                      </m:r>
                      <m:r>
                        <a:rPr lang="en-US" sz="2400" b="0" i="1" smtClean="0">
                          <a:latin typeface="Cambria Math" panose="02040503050406030204" pitchFamily="18" charset="0"/>
                          <a:ea typeface="Cambria Math" panose="02040503050406030204" pitchFamily="18" charset="0"/>
                        </a:rPr>
                        <m:t>;</m:t>
                      </m:r>
                    </m:oMath>
                  </m:oMathPara>
                </a14:m>
                <a:endParaRPr lang="ru-RU" sz="2400" dirty="0"/>
              </a:p>
            </p:txBody>
          </p:sp>
        </mc:Choice>
        <mc:Fallback xmlns="">
          <p:sp>
            <p:nvSpPr>
              <p:cNvPr id="53" name="TextBox 52">
                <a:extLst>
                  <a:ext uri="{FF2B5EF4-FFF2-40B4-BE49-F238E27FC236}">
                    <a16:creationId xmlns:a16="http://schemas.microsoft.com/office/drawing/2014/main" id="{EDB0AC1A-7EA3-44B0-8DC8-9D4189690CEA}"/>
                  </a:ext>
                </a:extLst>
              </p:cNvPr>
              <p:cNvSpPr txBox="1">
                <a:spLocks noRot="1" noChangeAspect="1" noMove="1" noResize="1" noEditPoints="1" noAdjustHandles="1" noChangeArrowheads="1" noChangeShapeType="1" noTextEdit="1"/>
              </p:cNvSpPr>
              <p:nvPr/>
            </p:nvSpPr>
            <p:spPr>
              <a:xfrm>
                <a:off x="8886216" y="2076694"/>
                <a:ext cx="1943417" cy="369332"/>
              </a:xfrm>
              <a:prstGeom prst="rect">
                <a:avLst/>
              </a:prstGeom>
              <a:blipFill>
                <a:blip r:embed="rId21"/>
                <a:stretch>
                  <a:fillRect l="-1881" r="-1881" b="-150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B5EF50A8-52CD-470F-B881-8ADC0D69950D}"/>
                  </a:ext>
                </a:extLst>
              </p:cNvPr>
              <p:cNvSpPr txBox="1"/>
              <p:nvPr/>
            </p:nvSpPr>
            <p:spPr>
              <a:xfrm>
                <a:off x="8907632" y="2500506"/>
                <a:ext cx="1922001" cy="3985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240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0</m:t>
                          </m:r>
                          <m:r>
                            <a:rPr lang="en-US" sz="2400" b="0" i="1" smtClean="0">
                              <a:latin typeface="Cambria Math" panose="02040503050406030204" pitchFamily="18" charset="0"/>
                            </a:rPr>
                            <m:t>𝑦</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𝑠𝑖𝑛</m:t>
                      </m:r>
                      <m:r>
                        <a:rPr lang="en-US" sz="2400" b="0" i="1" smtClean="0">
                          <a:latin typeface="Cambria Math" panose="02040503050406030204" pitchFamily="18" charset="0"/>
                          <a:ea typeface="Cambria Math" panose="02040503050406030204" pitchFamily="18" charset="0"/>
                        </a:rPr>
                        <m:t>𝛼</m:t>
                      </m:r>
                      <m:r>
                        <a:rPr lang="en-US" sz="2400" b="0" i="1" smtClean="0">
                          <a:latin typeface="Cambria Math" panose="02040503050406030204" pitchFamily="18" charset="0"/>
                          <a:ea typeface="Cambria Math" panose="02040503050406030204" pitchFamily="18" charset="0"/>
                        </a:rPr>
                        <m:t>;</m:t>
                      </m:r>
                    </m:oMath>
                  </m:oMathPara>
                </a14:m>
                <a:endParaRPr lang="ru-RU" sz="2400" dirty="0"/>
              </a:p>
            </p:txBody>
          </p:sp>
        </mc:Choice>
        <mc:Fallback xmlns="">
          <p:sp>
            <p:nvSpPr>
              <p:cNvPr id="54" name="TextBox 53">
                <a:extLst>
                  <a:ext uri="{FF2B5EF4-FFF2-40B4-BE49-F238E27FC236}">
                    <a16:creationId xmlns:a16="http://schemas.microsoft.com/office/drawing/2014/main" id="{B5EF50A8-52CD-470F-B881-8ADC0D69950D}"/>
                  </a:ext>
                </a:extLst>
              </p:cNvPr>
              <p:cNvSpPr txBox="1">
                <a:spLocks noRot="1" noChangeAspect="1" noMove="1" noResize="1" noEditPoints="1" noAdjustHandles="1" noChangeArrowheads="1" noChangeShapeType="1" noTextEdit="1"/>
              </p:cNvSpPr>
              <p:nvPr/>
            </p:nvSpPr>
            <p:spPr>
              <a:xfrm>
                <a:off x="8907632" y="2500506"/>
                <a:ext cx="1922001" cy="398507"/>
              </a:xfrm>
              <a:prstGeom prst="rect">
                <a:avLst/>
              </a:prstGeom>
              <a:blipFill>
                <a:blip r:embed="rId22"/>
                <a:stretch>
                  <a:fillRect l="-1899" r="-2215" b="-2272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71E1FE89-BC3A-4470-AA53-A68974DB3FFF}"/>
                  </a:ext>
                </a:extLst>
              </p:cNvPr>
              <p:cNvSpPr txBox="1"/>
              <p:nvPr/>
            </p:nvSpPr>
            <p:spPr>
              <a:xfrm>
                <a:off x="8914128" y="2934712"/>
                <a:ext cx="1310808" cy="3985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2400" i="1" smtClean="0">
                              <a:latin typeface="Cambria Math" panose="02040503050406030204" pitchFamily="18" charset="0"/>
                            </a:rPr>
                          </m:ctrlPr>
                        </m:sSubPr>
                        <m:e>
                          <m:r>
                            <a:rPr lang="en-US" sz="2400" b="0" i="1" smtClean="0">
                              <a:latin typeface="Cambria Math" panose="02040503050406030204" pitchFamily="18" charset="0"/>
                            </a:rPr>
                            <m:t>𝑔</m:t>
                          </m:r>
                        </m:e>
                        <m:sub>
                          <m:r>
                            <a:rPr lang="en-US" sz="2400" b="0" i="1" smtClean="0">
                              <a:latin typeface="Cambria Math" panose="02040503050406030204" pitchFamily="18" charset="0"/>
                            </a:rPr>
                            <m:t>𝑦</m:t>
                          </m:r>
                        </m:sub>
                      </m:sSub>
                      <m:r>
                        <a:rPr lang="en-US" sz="2400" b="0" i="1" smtClean="0">
                          <a:latin typeface="Cambria Math" panose="02040503050406030204" pitchFamily="18" charset="0"/>
                        </a:rPr>
                        <m:t>=−</m:t>
                      </m:r>
                      <m:r>
                        <a:rPr lang="en-US" sz="2400" b="0" i="1" smtClean="0">
                          <a:latin typeface="Cambria Math" panose="02040503050406030204" pitchFamily="18" charset="0"/>
                        </a:rPr>
                        <m:t>𝑔</m:t>
                      </m:r>
                      <m:r>
                        <a:rPr lang="en-US" sz="2400" b="0" i="1" smtClean="0">
                          <a:latin typeface="Cambria Math" panose="02040503050406030204" pitchFamily="18" charset="0"/>
                        </a:rPr>
                        <m:t>;</m:t>
                      </m:r>
                    </m:oMath>
                  </m:oMathPara>
                </a14:m>
                <a:endParaRPr lang="ru-RU" sz="2400" dirty="0"/>
              </a:p>
            </p:txBody>
          </p:sp>
        </mc:Choice>
        <mc:Fallback xmlns="">
          <p:sp>
            <p:nvSpPr>
              <p:cNvPr id="55" name="TextBox 54">
                <a:extLst>
                  <a:ext uri="{FF2B5EF4-FFF2-40B4-BE49-F238E27FC236}">
                    <a16:creationId xmlns:a16="http://schemas.microsoft.com/office/drawing/2014/main" id="{71E1FE89-BC3A-4470-AA53-A68974DB3FFF}"/>
                  </a:ext>
                </a:extLst>
              </p:cNvPr>
              <p:cNvSpPr txBox="1">
                <a:spLocks noRot="1" noChangeAspect="1" noMove="1" noResize="1" noEditPoints="1" noAdjustHandles="1" noChangeArrowheads="1" noChangeShapeType="1" noTextEdit="1"/>
              </p:cNvSpPr>
              <p:nvPr/>
            </p:nvSpPr>
            <p:spPr>
              <a:xfrm>
                <a:off x="8914128" y="2934712"/>
                <a:ext cx="1310808" cy="398507"/>
              </a:xfrm>
              <a:prstGeom prst="rect">
                <a:avLst/>
              </a:prstGeom>
              <a:blipFill>
                <a:blip r:embed="rId23"/>
                <a:stretch>
                  <a:fillRect l="-5116" r="-3721" b="-1818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2BA9DC09-A7DC-4BFB-81AD-05B082703757}"/>
                  </a:ext>
                </a:extLst>
              </p:cNvPr>
              <p:cNvSpPr txBox="1"/>
              <p:nvPr/>
            </p:nvSpPr>
            <p:spPr>
              <a:xfrm>
                <a:off x="-354510" y="4790266"/>
                <a:ext cx="6610849" cy="15484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ru-RU" sz="2400" i="1" smtClean="0">
                              <a:latin typeface="Cambria Math" panose="02040503050406030204" pitchFamily="18" charset="0"/>
                            </a:rPr>
                          </m:ctrlPr>
                        </m:dPr>
                        <m:e>
                          <m:eqArr>
                            <m:eqArrPr>
                              <m:ctrlPr>
                                <a:rPr lang="ru-RU" sz="2400" i="1" smtClean="0">
                                  <a:latin typeface="Cambria Math" panose="02040503050406030204" pitchFamily="18" charset="0"/>
                                </a:rPr>
                              </m:ctrlPr>
                            </m:eqArrPr>
                            <m:e>
                              <m:r>
                                <a:rPr lang="en-US" sz="2400" b="0" i="1" smtClean="0">
                                  <a:latin typeface="Cambria Math" panose="02040503050406030204" pitchFamily="18" charset="0"/>
                                </a:rPr>
                                <m:t>𝑥</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0</m:t>
                                  </m:r>
                                  <m:r>
                                    <a:rPr lang="en-US" sz="2400" b="0" i="1" smtClean="0">
                                      <a:latin typeface="Cambria Math" panose="02040503050406030204" pitchFamily="18" charset="0"/>
                                    </a:rPr>
                                    <m:t>𝑥</m:t>
                                  </m:r>
                                </m:sub>
                              </m:sSub>
                              <m:r>
                                <a:rPr lang="en-US" sz="2400" b="0" i="1" smtClean="0">
                                  <a:latin typeface="Cambria Math" panose="02040503050406030204" pitchFamily="18" charset="0"/>
                                </a:rPr>
                                <m:t>𝑡</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𝑐𝑜𝑠</m:t>
                              </m:r>
                              <m:r>
                                <a:rPr lang="en-US" sz="2400" b="0" i="1" smtClean="0">
                                  <a:latin typeface="Cambria Math" panose="02040503050406030204" pitchFamily="18" charset="0"/>
                                  <a:ea typeface="Cambria Math" panose="02040503050406030204" pitchFamily="18" charset="0"/>
                                </a:rPr>
                                <m:t>𝛼</m:t>
                              </m:r>
                              <m:r>
                                <a:rPr lang="en-US" sz="2400" b="0" i="1" smtClean="0">
                                  <a:latin typeface="Cambria Math" panose="02040503050406030204" pitchFamily="18" charset="0"/>
                                </a:rPr>
                                <m:t>𝑡</m:t>
                              </m:r>
                            </m:e>
                            <m:e>
                              <m:r>
                                <a:rPr lang="en-US" sz="2400" b="0" i="1" smtClean="0">
                                  <a:latin typeface="Cambria Math" panose="02040503050406030204" pitchFamily="18" charset="0"/>
                                </a:rPr>
                                <m:t>𝑦</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0</m:t>
                                  </m:r>
                                  <m:r>
                                    <a:rPr lang="en-US" sz="2400" b="0" i="1" smtClean="0">
                                      <a:latin typeface="Cambria Math" panose="02040503050406030204" pitchFamily="18" charset="0"/>
                                    </a:rPr>
                                    <m:t>𝑦</m:t>
                                  </m:r>
                                </m:sub>
                              </m:sSub>
                              <m:r>
                                <a:rPr lang="en-US" sz="2400" b="0" i="1" smtClean="0">
                                  <a:latin typeface="Cambria Math" panose="02040503050406030204" pitchFamily="18" charset="0"/>
                                </a:rPr>
                                <m:t>𝑡</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𝑔</m:t>
                                      </m:r>
                                    </m:e>
                                    <m:sub>
                                      <m:r>
                                        <a:rPr lang="en-US" sz="2400" b="0" i="1" smtClean="0">
                                          <a:latin typeface="Cambria Math" panose="02040503050406030204" pitchFamily="18" charset="0"/>
                                        </a:rPr>
                                        <m:t>𝑦</m:t>
                                      </m:r>
                                    </m:sub>
                                  </m:s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𝑡</m:t>
                                      </m:r>
                                    </m:e>
                                    <m:sup>
                                      <m:r>
                                        <a:rPr lang="en-US" sz="2400" b="0" i="1" smtClean="0">
                                          <a:latin typeface="Cambria Math" panose="02040503050406030204" pitchFamily="18" charset="0"/>
                                        </a:rPr>
                                        <m:t>2</m:t>
                                      </m:r>
                                    </m:sup>
                                  </m:sSup>
                                </m:num>
                                <m:den>
                                  <m:r>
                                    <a:rPr lang="en-US" sz="2400" b="0" i="1" smtClean="0">
                                      <a:latin typeface="Cambria Math" panose="02040503050406030204" pitchFamily="18" charset="0"/>
                                    </a:rPr>
                                    <m:t>2</m:t>
                                  </m:r>
                                </m:den>
                              </m:f>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𝑠𝑖𝑛</m:t>
                              </m:r>
                              <m:r>
                                <a:rPr lang="en-US" sz="2400" b="0" i="1" smtClean="0">
                                  <a:latin typeface="Cambria Math" panose="02040503050406030204" pitchFamily="18" charset="0"/>
                                  <a:ea typeface="Cambria Math" panose="02040503050406030204" pitchFamily="18" charset="0"/>
                                </a:rPr>
                                <m:t>𝛼</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𝑔</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𝑡</m:t>
                                      </m:r>
                                    </m:e>
                                    <m:sup>
                                      <m:r>
                                        <a:rPr lang="en-US" sz="2400" b="0" i="1" smtClean="0">
                                          <a:latin typeface="Cambria Math" panose="02040503050406030204" pitchFamily="18" charset="0"/>
                                        </a:rPr>
                                        <m:t>2</m:t>
                                      </m:r>
                                    </m:sup>
                                  </m:sSup>
                                </m:num>
                                <m:den>
                                  <m:r>
                                    <a:rPr lang="en-US" sz="2400" b="0" i="1" smtClean="0">
                                      <a:latin typeface="Cambria Math" panose="02040503050406030204" pitchFamily="18" charset="0"/>
                                    </a:rPr>
                                    <m:t>2</m:t>
                                  </m:r>
                                </m:den>
                              </m:f>
                            </m:e>
                          </m:eqArr>
                        </m:e>
                      </m:d>
                    </m:oMath>
                  </m:oMathPara>
                </a14:m>
                <a:endParaRPr lang="en-US" sz="2400" b="0" dirty="0">
                  <a:ea typeface="Cambria Math" panose="02040503050406030204" pitchFamily="18" charset="0"/>
                </a:endParaRPr>
              </a:p>
              <a:p>
                <a:endParaRPr lang="ru-RU" sz="2400" dirty="0"/>
              </a:p>
            </p:txBody>
          </p:sp>
        </mc:Choice>
        <mc:Fallback xmlns="">
          <p:sp>
            <p:nvSpPr>
              <p:cNvPr id="56" name="TextBox 55">
                <a:extLst>
                  <a:ext uri="{FF2B5EF4-FFF2-40B4-BE49-F238E27FC236}">
                    <a16:creationId xmlns:a16="http://schemas.microsoft.com/office/drawing/2014/main" id="{2BA9DC09-A7DC-4BFB-81AD-05B082703757}"/>
                  </a:ext>
                </a:extLst>
              </p:cNvPr>
              <p:cNvSpPr txBox="1">
                <a:spLocks noRot="1" noChangeAspect="1" noMove="1" noResize="1" noEditPoints="1" noAdjustHandles="1" noChangeArrowheads="1" noChangeShapeType="1" noTextEdit="1"/>
              </p:cNvSpPr>
              <p:nvPr/>
            </p:nvSpPr>
            <p:spPr>
              <a:xfrm>
                <a:off x="-354510" y="4790266"/>
                <a:ext cx="6610849" cy="1548437"/>
              </a:xfrm>
              <a:prstGeom prst="rect">
                <a:avLst/>
              </a:prstGeom>
              <a:blipFill>
                <a:blip r:embed="rId2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580724BE-5BF7-4F4A-811F-EDD3745700A7}"/>
                  </a:ext>
                </a:extLst>
              </p:cNvPr>
              <p:cNvSpPr txBox="1"/>
              <p:nvPr/>
            </p:nvSpPr>
            <p:spPr>
              <a:xfrm>
                <a:off x="7378143" y="4768002"/>
                <a:ext cx="295164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240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𝑥</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𝑐𝑜𝑠</m:t>
                      </m:r>
                      <m:r>
                        <a:rPr lang="en-US" sz="2400" b="0" i="1" smtClean="0">
                          <a:latin typeface="Cambria Math" panose="02040503050406030204" pitchFamily="18" charset="0"/>
                          <a:ea typeface="Cambria Math" panose="02040503050406030204" pitchFamily="18" charset="0"/>
                        </a:rPr>
                        <m:t>𝛼</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𝑐𝑜𝑛𝑠𝑡</m:t>
                      </m:r>
                      <m:r>
                        <a:rPr lang="en-US" sz="2400" b="0" i="1" smtClean="0">
                          <a:latin typeface="Cambria Math" panose="02040503050406030204" pitchFamily="18" charset="0"/>
                          <a:ea typeface="Cambria Math" panose="02040503050406030204" pitchFamily="18" charset="0"/>
                        </a:rPr>
                        <m:t>;</m:t>
                      </m:r>
                    </m:oMath>
                  </m:oMathPara>
                </a14:m>
                <a:endParaRPr lang="ru-RU" sz="2400" dirty="0"/>
              </a:p>
            </p:txBody>
          </p:sp>
        </mc:Choice>
        <mc:Fallback xmlns="">
          <p:sp>
            <p:nvSpPr>
              <p:cNvPr id="58" name="TextBox 57">
                <a:extLst>
                  <a:ext uri="{FF2B5EF4-FFF2-40B4-BE49-F238E27FC236}">
                    <a16:creationId xmlns:a16="http://schemas.microsoft.com/office/drawing/2014/main" id="{580724BE-5BF7-4F4A-811F-EDD3745700A7}"/>
                  </a:ext>
                </a:extLst>
              </p:cNvPr>
              <p:cNvSpPr txBox="1">
                <a:spLocks noRot="1" noChangeAspect="1" noMove="1" noResize="1" noEditPoints="1" noAdjustHandles="1" noChangeArrowheads="1" noChangeShapeType="1" noTextEdit="1"/>
              </p:cNvSpPr>
              <p:nvPr/>
            </p:nvSpPr>
            <p:spPr>
              <a:xfrm>
                <a:off x="7378143" y="4768002"/>
                <a:ext cx="2951642" cy="369332"/>
              </a:xfrm>
              <a:prstGeom prst="rect">
                <a:avLst/>
              </a:prstGeom>
              <a:blipFill>
                <a:blip r:embed="rId25"/>
                <a:stretch>
                  <a:fillRect l="-1031" r="-1237" b="-1311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81E2F73D-FB38-4AF3-9E8A-C35904E43144}"/>
                  </a:ext>
                </a:extLst>
              </p:cNvPr>
              <p:cNvSpPr txBox="1"/>
              <p:nvPr/>
            </p:nvSpPr>
            <p:spPr>
              <a:xfrm>
                <a:off x="7596151" y="5250361"/>
                <a:ext cx="2580129" cy="3985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240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𝑦</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𝑠𝑖𝑛</m:t>
                      </m:r>
                      <m:r>
                        <a:rPr lang="en-US" sz="2400" b="0" i="1" smtClean="0">
                          <a:latin typeface="Cambria Math" panose="02040503050406030204" pitchFamily="18" charset="0"/>
                          <a:ea typeface="Cambria Math" panose="02040503050406030204" pitchFamily="18" charset="0"/>
                        </a:rPr>
                        <m:t>𝛼</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𝑔𝑡</m:t>
                      </m:r>
                      <m:r>
                        <a:rPr lang="en-US" sz="2400" b="0" i="1" smtClean="0">
                          <a:latin typeface="Cambria Math" panose="02040503050406030204" pitchFamily="18" charset="0"/>
                          <a:ea typeface="Cambria Math" panose="02040503050406030204" pitchFamily="18" charset="0"/>
                        </a:rPr>
                        <m:t>;</m:t>
                      </m:r>
                    </m:oMath>
                  </m:oMathPara>
                </a14:m>
                <a:endParaRPr lang="ru-RU" sz="2400" dirty="0"/>
              </a:p>
            </p:txBody>
          </p:sp>
        </mc:Choice>
        <mc:Fallback xmlns="">
          <p:sp>
            <p:nvSpPr>
              <p:cNvPr id="59" name="TextBox 58">
                <a:extLst>
                  <a:ext uri="{FF2B5EF4-FFF2-40B4-BE49-F238E27FC236}">
                    <a16:creationId xmlns:a16="http://schemas.microsoft.com/office/drawing/2014/main" id="{81E2F73D-FB38-4AF3-9E8A-C35904E43144}"/>
                  </a:ext>
                </a:extLst>
              </p:cNvPr>
              <p:cNvSpPr txBox="1">
                <a:spLocks noRot="1" noChangeAspect="1" noMove="1" noResize="1" noEditPoints="1" noAdjustHandles="1" noChangeArrowheads="1" noChangeShapeType="1" noTextEdit="1"/>
              </p:cNvSpPr>
              <p:nvPr/>
            </p:nvSpPr>
            <p:spPr>
              <a:xfrm>
                <a:off x="7596151" y="5250361"/>
                <a:ext cx="2580129" cy="398507"/>
              </a:xfrm>
              <a:prstGeom prst="rect">
                <a:avLst/>
              </a:prstGeom>
              <a:blipFill>
                <a:blip r:embed="rId26"/>
                <a:stretch>
                  <a:fillRect l="-1182" r="-1655" b="-2121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120BF74E-BB99-4C1E-8368-D0BF229D1551}"/>
                  </a:ext>
                </a:extLst>
              </p:cNvPr>
              <p:cNvSpPr txBox="1"/>
              <p:nvPr/>
            </p:nvSpPr>
            <p:spPr>
              <a:xfrm>
                <a:off x="7905627" y="5648868"/>
                <a:ext cx="1896673" cy="7515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𝑣</m:t>
                      </m:r>
                      <m:r>
                        <a:rPr lang="en-US" sz="2400" b="0" i="1" smtClean="0">
                          <a:latin typeface="Cambria Math" panose="02040503050406030204" pitchFamily="18" charset="0"/>
                        </a:rPr>
                        <m:t>=</m:t>
                      </m:r>
                      <m:rad>
                        <m:radPr>
                          <m:degHide m:val="on"/>
                          <m:ctrlPr>
                            <a:rPr lang="en-US" sz="2400" b="0" i="1" smtClean="0">
                              <a:latin typeface="Cambria Math" panose="02040503050406030204" pitchFamily="18" charset="0"/>
                            </a:rPr>
                          </m:ctrlPr>
                        </m:radPr>
                        <m:deg/>
                        <m:e>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𝑣</m:t>
                              </m:r>
                            </m:e>
                            <m:sub>
                              <m:r>
                                <a:rPr lang="en-US" sz="2400" b="0" i="1" smtClean="0">
                                  <a:latin typeface="Cambria Math" panose="02040503050406030204" pitchFamily="18" charset="0"/>
                                </a:rPr>
                                <m:t>𝑥</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𝑣</m:t>
                              </m:r>
                            </m:e>
                            <m:sub>
                              <m:r>
                                <a:rPr lang="en-US" sz="2400" b="0" i="1" smtClean="0">
                                  <a:latin typeface="Cambria Math" panose="02040503050406030204" pitchFamily="18" charset="0"/>
                                </a:rPr>
                                <m:t>𝑦</m:t>
                              </m:r>
                            </m:sub>
                            <m:sup>
                              <m:r>
                                <a:rPr lang="en-US" sz="2400" b="0" i="1" smtClean="0">
                                  <a:latin typeface="Cambria Math" panose="02040503050406030204" pitchFamily="18" charset="0"/>
                                </a:rPr>
                                <m:t>2</m:t>
                              </m:r>
                            </m:sup>
                          </m:sSubSup>
                        </m:e>
                      </m:rad>
                    </m:oMath>
                  </m:oMathPara>
                </a14:m>
                <a:endParaRPr lang="ru-RU" sz="2400" dirty="0"/>
              </a:p>
            </p:txBody>
          </p:sp>
        </mc:Choice>
        <mc:Fallback xmlns="">
          <p:sp>
            <p:nvSpPr>
              <p:cNvPr id="60" name="TextBox 59">
                <a:extLst>
                  <a:ext uri="{FF2B5EF4-FFF2-40B4-BE49-F238E27FC236}">
                    <a16:creationId xmlns:a16="http://schemas.microsoft.com/office/drawing/2014/main" id="{120BF74E-BB99-4C1E-8368-D0BF229D1551}"/>
                  </a:ext>
                </a:extLst>
              </p:cNvPr>
              <p:cNvSpPr txBox="1">
                <a:spLocks noRot="1" noChangeAspect="1" noMove="1" noResize="1" noEditPoints="1" noAdjustHandles="1" noChangeArrowheads="1" noChangeShapeType="1" noTextEdit="1"/>
              </p:cNvSpPr>
              <p:nvPr/>
            </p:nvSpPr>
            <p:spPr>
              <a:xfrm>
                <a:off x="7905627" y="5648868"/>
                <a:ext cx="1896673" cy="751552"/>
              </a:xfrm>
              <a:prstGeom prst="rect">
                <a:avLst/>
              </a:prstGeom>
              <a:blipFill>
                <a:blip r:embed="rId27"/>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386734938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TotalTime>
  <Words>1158</Words>
  <Application>Microsoft Office PowerPoint</Application>
  <PresentationFormat>Широкоэкранный</PresentationFormat>
  <Paragraphs>165</Paragraphs>
  <Slides>22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2</vt:i4>
      </vt:variant>
      <vt:variant>
        <vt:lpstr>Заголовки слайдов</vt:lpstr>
      </vt:variant>
      <vt:variant>
        <vt:i4>22</vt:i4>
      </vt:variant>
    </vt:vector>
  </HeadingPairs>
  <TitlesOfParts>
    <vt:vector size="29" baseType="lpstr">
      <vt:lpstr>Arial</vt:lpstr>
      <vt:lpstr>Calibri</vt:lpstr>
      <vt:lpstr>Calibri Light</vt:lpstr>
      <vt:lpstr>Cambria Math</vt:lpstr>
      <vt:lpstr>Courier New</vt:lpstr>
      <vt:lpstr>Тема Office</vt:lpstr>
      <vt:lpstr>1_Тема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Владимир Дубовик</dc:creator>
  <cp:lastModifiedBy>Владимир Дубовик</cp:lastModifiedBy>
  <cp:revision>45</cp:revision>
  <dcterms:created xsi:type="dcterms:W3CDTF">2025-09-10T08:05:56Z</dcterms:created>
  <dcterms:modified xsi:type="dcterms:W3CDTF">2025-10-31T15:22:39Z</dcterms:modified>
</cp:coreProperties>
</file>