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6" r:id="rId3"/>
    <p:sldId id="259" r:id="rId4"/>
    <p:sldId id="29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Дубовик" initials="ВД" lastIdx="3" clrIdx="0">
    <p:extLst>
      <p:ext uri="{19B8F6BF-5375-455C-9EA6-DF929625EA0E}">
        <p15:presenceInfo xmlns:p15="http://schemas.microsoft.com/office/powerpoint/2012/main" userId="12e08065fd351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7039-63DD-4496-8E71-B92DA4D1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EF198-F4BB-4E8F-A0C5-1FCD162D1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C1529-14D0-41D1-81BE-55383F80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05112-33D3-4CEE-9B06-134A6B12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5BF6B-738B-4E5B-9150-DBD44CF0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DA98-308D-488C-B100-D8AB6F92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0636-DC1C-4553-BCA3-C3E8082F1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B7E4F-A5A5-43E3-9D93-306FD1F0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81BBB-FE18-4A12-B03E-92EC4DC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AD317-F732-4B15-840B-C89E561E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0471A-D926-4FBD-B142-4123CF10F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5FFC8-F4F3-4CEA-A859-E6C92030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F72B1-D9DB-4025-8C56-05C7065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8C32-3B10-4976-B29B-B42848D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BC9CE-F910-49F3-B218-896FACA2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D0749-7A73-4862-A718-146434E2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D4C84-7785-476C-8ACE-7C5F6458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DE9EB-DED7-4618-BAA4-38FF7D3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AC0D6-268E-4A2D-876E-16C706F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A976F-E6E5-4584-A694-BD59AE41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9912-019D-4C82-94C4-9D102F9B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D8DF43-211F-48FF-89EE-97C8F6C6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994B5-86B6-4D26-BBA7-5F19A9E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AC7B-47C9-4D00-B714-64705181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A41DC-06F4-44FF-84B1-3834FDF0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60587-57CE-4946-8C99-68BCA71B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10DBE-FAA2-4CDF-BBF8-20AB6633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90D012-BD1B-4AC5-843A-F3577FFF4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1386E-625C-4B58-972A-5D1F2CE0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CE85E-DA9D-4695-B899-64D7F971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11BC9-A740-42E7-9AC2-3EFDBA1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92512-1252-436F-A640-732FEC5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AFA04-29DA-46B4-B9F2-C929D097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6C231-CB20-4B8D-8C45-DC0C602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E35F8-BB39-490A-9E74-16AFC2574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D73E4-CFEE-436D-9F2F-7802F662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F3CB0-8044-4A44-900D-FD1C956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C8FDC-9190-4D03-A54E-1171361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A5D3E1-1A66-4FD7-AA07-7DC4E6E7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40F9-C896-4FAD-8C7C-767675B4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03F26-85D9-46E2-9BA0-161F899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9FE6E-60DF-44A5-8279-DACC1279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14C0F-7D5E-4FAE-BBB3-43775934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90E20-E04A-4EB1-8E0B-A7B71E49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9E8DE-852D-461B-A6C9-F69F5FAE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E7E07-9C1A-4120-B8F1-BAF01B6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4DCC-FD15-4EC9-9347-AD810B3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B3A9B-D425-4299-BBD2-11904E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D15E6-97DA-4AFC-BCA0-18DD87C75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232ED-212E-4CC8-B0C2-F8B4AEA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971A5-B6A4-4003-9CAD-1F475B93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CF990-C665-4540-AD07-781C865D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60FD-3347-4F5D-88A6-ECD4B276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76B70-46A4-4673-8323-8D90C7AE4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A250DF-47C2-436B-BB68-2476DCAE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3D669-A898-4A8A-A8F6-6F60420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D09DD-CB47-492E-AA54-98FE7C3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EB2C-48C1-429A-B65F-E98C602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FEFC7-8CD9-4C9D-9629-A6B7E929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9AACA-8636-4F1E-BBB1-EB6486BA1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1B2EF-D5DD-4E66-9A2D-97672035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56FC-4CF2-46F6-9905-F1D5C70333B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F1312-7837-4F88-B03C-65CBE6CA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39A-6B16-4F29-886B-8E9211923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74E8F-57A1-4786-AB9C-9B739C2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12192000" cy="61361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CF97-6AEC-4D04-A7C4-23CF38468779}"/>
              </a:ext>
            </a:extLst>
          </p:cNvPr>
          <p:cNvSpPr/>
          <p:nvPr/>
        </p:nvSpPr>
        <p:spPr>
          <a:xfrm>
            <a:off x="5441364" y="1355104"/>
            <a:ext cx="64828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Клапан</a:t>
            </a:r>
            <a:r>
              <a:rPr kumimoji="0" lang="ru-RU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в баке…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488581-83D8-46B2-9E7C-F0C788BB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" y="469279"/>
            <a:ext cx="2782183" cy="2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7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2C8302-569C-4EE1-8CA9-F09A5327C5F4}"/>
              </a:ext>
            </a:extLst>
          </p:cNvPr>
          <p:cNvSpPr txBox="1"/>
          <p:nvPr/>
        </p:nvSpPr>
        <p:spPr>
          <a:xfrm>
            <a:off x="113211" y="495947"/>
            <a:ext cx="119133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цилиндр объёмом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0,5 м</a:t>
            </a:r>
            <a:r>
              <a:rPr lang="ru-RU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закачивается воздух со скоростью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0,002 кг/с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В верхнем торце цилиндра есть отверстие, закрытое предохранительным клапаном. Клапан удерживается в закрытом состоянии стержнем длиной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0,5 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который может свободно поворачиваться вокруг оси в точке А (см. рисунок). К свободному концу стержня подвешен груз массой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 кг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Определите момент времени, когда клапан откроется, если в начальный момент времени давление воздуха в цилиндре было равно атмосферному. Площадь закрытого клапаном отверстия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см</a:t>
            </a:r>
            <a:r>
              <a:rPr lang="ru-RU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расстояние АВ равно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0,1 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Температура воздуха в цилиндре и снаружи не меняется и равна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300 К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Стержень и клапан считать невесомыми.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4A43C-FB7B-4CE3-829E-EC9CCBBF8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97" y="4586657"/>
            <a:ext cx="3062151" cy="17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/>
              <p:nvPr/>
            </p:nvSpPr>
            <p:spPr>
              <a:xfrm>
                <a:off x="100963" y="445896"/>
                <a:ext cx="313023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𝑽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0,5 м</a:t>
                </a:r>
                <a:r>
                  <a:rPr lang="ru-RU" sz="2400" b="1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𝒗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0,002 кг/с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𝒍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0,5 м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𝒎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 кг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400" baseline="30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0,00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 м</a:t>
                </a:r>
                <a:r>
                  <a:rPr lang="ru-RU" sz="2400" b="1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2400" b="1" baseline="30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𝑨𝑩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sz="24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0,1 м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300 К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" y="445896"/>
                <a:ext cx="3130230" cy="3416320"/>
              </a:xfrm>
              <a:prstGeom prst="rect">
                <a:avLst/>
              </a:prstGeom>
              <a:blipFill>
                <a:blip r:embed="rId2"/>
                <a:stretch>
                  <a:fillRect l="-3119" t="-1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76DC5E2-AE45-4BE3-91C7-825787165C86}"/>
              </a:ext>
            </a:extLst>
          </p:cNvPr>
          <p:cNvCxnSpPr>
            <a:cxnSpLocks/>
          </p:cNvCxnSpPr>
          <p:nvPr/>
        </p:nvCxnSpPr>
        <p:spPr>
          <a:xfrm>
            <a:off x="3058058" y="519036"/>
            <a:ext cx="0" cy="3277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465DB88-8A6F-4DC3-B436-80D4B8B626C7}"/>
              </a:ext>
            </a:extLst>
          </p:cNvPr>
          <p:cNvCxnSpPr>
            <a:cxnSpLocks/>
          </p:cNvCxnSpPr>
          <p:nvPr/>
        </p:nvCxnSpPr>
        <p:spPr>
          <a:xfrm flipH="1">
            <a:off x="106326" y="3429000"/>
            <a:ext cx="29517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6877BBB-9543-4FDB-B540-B149E20B8882}"/>
              </a:ext>
            </a:extLst>
          </p:cNvPr>
          <p:cNvSpPr txBox="1"/>
          <p:nvPr/>
        </p:nvSpPr>
        <p:spPr>
          <a:xfrm>
            <a:off x="4894058" y="519036"/>
            <a:ext cx="128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6837B3-4EA3-4BF5-938F-D8A7883B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13" y="955641"/>
            <a:ext cx="5206376" cy="2850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81EB1D-C016-4ECF-B8F4-9645FB6CC690}"/>
                  </a:ext>
                </a:extLst>
              </p:cNvPr>
              <p:cNvSpPr txBox="1"/>
              <p:nvPr/>
            </p:nvSpPr>
            <p:spPr>
              <a:xfrm>
                <a:off x="8895805" y="672924"/>
                <a:ext cx="2256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81EB1D-C016-4ECF-B8F4-9645FB6CC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805" y="672924"/>
                <a:ext cx="225683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5A477C-6A55-4414-A7F1-BBDB16BC38B1}"/>
                  </a:ext>
                </a:extLst>
              </p:cNvPr>
              <p:cNvSpPr txBox="1"/>
              <p:nvPr/>
            </p:nvSpPr>
            <p:spPr>
              <a:xfrm>
                <a:off x="9286418" y="1310639"/>
                <a:ext cx="12753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5A477C-6A55-4414-A7F1-BBDB16BC3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418" y="1310639"/>
                <a:ext cx="127534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5A32F3-6484-4579-B2B9-B45B3F2A5095}"/>
                  </a:ext>
                </a:extLst>
              </p:cNvPr>
              <p:cNvSpPr txBox="1"/>
              <p:nvPr/>
            </p:nvSpPr>
            <p:spPr>
              <a:xfrm>
                <a:off x="9075501" y="2041681"/>
                <a:ext cx="2044021" cy="805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5A32F3-6484-4579-B2B9-B45B3F2A5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01" y="2041681"/>
                <a:ext cx="2044021" cy="805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2F6DF3-95C3-4EBB-B910-565EECF47FE3}"/>
                  </a:ext>
                </a:extLst>
              </p:cNvPr>
              <p:cNvSpPr txBox="1"/>
              <p:nvPr/>
            </p:nvSpPr>
            <p:spPr>
              <a:xfrm>
                <a:off x="9140319" y="3082332"/>
                <a:ext cx="17141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2F6DF3-95C3-4EBB-B910-565EECF47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319" y="3082332"/>
                <a:ext cx="171412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F08A3-AE70-433E-901B-762C6A91B5A9}"/>
                  </a:ext>
                </a:extLst>
              </p:cNvPr>
              <p:cNvSpPr txBox="1"/>
              <p:nvPr/>
            </p:nvSpPr>
            <p:spPr>
              <a:xfrm>
                <a:off x="9176682" y="3748393"/>
                <a:ext cx="1695079" cy="87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𝑣𝑡𝑅𝑇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F08A3-AE70-433E-901B-762C6A91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682" y="3748393"/>
                <a:ext cx="1695079" cy="874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618BD8-DF17-4483-A008-F7515DD0EAE8}"/>
                  </a:ext>
                </a:extLst>
              </p:cNvPr>
              <p:cNvSpPr txBox="1"/>
              <p:nvPr/>
            </p:nvSpPr>
            <p:spPr>
              <a:xfrm>
                <a:off x="888274" y="5025388"/>
                <a:ext cx="2999988" cy="876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𝑣𝑡𝑅𝑇𝑆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618BD8-DF17-4483-A008-F7515DD0E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4" y="5025388"/>
                <a:ext cx="2999988" cy="8769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D66B8-8454-42E4-8268-922A36EF0DB6}"/>
                  </a:ext>
                </a:extLst>
              </p:cNvPr>
              <p:cNvSpPr txBox="1"/>
              <p:nvPr/>
            </p:nvSpPr>
            <p:spPr>
              <a:xfrm>
                <a:off x="4210595" y="5025388"/>
                <a:ext cx="242239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𝑉𝑚𝑔𝑙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𝑣𝑅𝑇𝑆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D66B8-8454-42E4-8268-922A36EF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5" y="5025388"/>
                <a:ext cx="2422394" cy="8182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1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64D12C-22D4-4998-BF4A-8F23B9D8041B}"/>
                  </a:ext>
                </a:extLst>
              </p:cNvPr>
              <p:cNvSpPr txBox="1"/>
              <p:nvPr/>
            </p:nvSpPr>
            <p:spPr>
              <a:xfrm>
                <a:off x="5194664" y="644977"/>
                <a:ext cx="242239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𝑉𝑚𝑔𝑙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𝑣𝑅𝑇𝑆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64D12C-22D4-4998-BF4A-8F23B9D80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64" y="644977"/>
                <a:ext cx="2422394" cy="818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54910E-8D22-4545-A076-F114F3FD1176}"/>
                  </a:ext>
                </a:extLst>
              </p:cNvPr>
              <p:cNvSpPr txBox="1"/>
              <p:nvPr/>
            </p:nvSpPr>
            <p:spPr>
              <a:xfrm>
                <a:off x="3348448" y="1763502"/>
                <a:ext cx="6901954" cy="910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0,29∙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∙0,5∙2∙10∙0,5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0,002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8,31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∙0,1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=581,6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54910E-8D22-4545-A076-F114F3FD1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448" y="1763502"/>
                <a:ext cx="6901954" cy="910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05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200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212</cp:revision>
  <dcterms:created xsi:type="dcterms:W3CDTF">2025-02-27T06:04:08Z</dcterms:created>
  <dcterms:modified xsi:type="dcterms:W3CDTF">2025-04-07T13:01:09Z</dcterms:modified>
</cp:coreProperties>
</file>