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 Дубовик" initials="ВД" lastIdx="3" clrIdx="0">
    <p:extLst>
      <p:ext uri="{19B8F6BF-5375-455C-9EA6-DF929625EA0E}">
        <p15:presenceInfo xmlns:p15="http://schemas.microsoft.com/office/powerpoint/2012/main" userId="12e08065fd3518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F7039-63DD-4496-8E71-B92DA4D1A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AEF198-F4BB-4E8F-A0C5-1FCD162D1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AC1529-14D0-41D1-81BE-55383F80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05112-33D3-4CEE-9B06-134A6B12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5BF6B-738B-4E5B-9150-DBD44CF0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7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EDA98-308D-488C-B100-D8AB6F92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AF0636-DC1C-4553-BCA3-C3E8082F1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B7E4F-A5A5-43E3-9D93-306FD1F0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C81BBB-FE18-4A12-B03E-92EC4DC7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AD317-F732-4B15-840B-C89E561E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1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B0471A-D926-4FBD-B142-4123CF10F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85FFC8-F4F3-4CEA-A859-E6C92030A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F72B1-D9DB-4025-8C56-05C7065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ED8C32-3B10-4976-B29B-B42848DE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1BC9CE-F910-49F3-B218-896FACA2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7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D0749-7A73-4862-A718-146434E2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5D4C84-7785-476C-8ACE-7C5F6458D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DE9EB-DED7-4618-BAA4-38FF7D3B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AC0D6-268E-4A2D-876E-16C706F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A976F-E6E5-4584-A694-BD59AE41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2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E9912-019D-4C82-94C4-9D102F9B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D8DF43-211F-48FF-89EE-97C8F6C62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994B5-86B6-4D26-BBA7-5F19A9ED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AAC7B-47C9-4D00-B714-64705181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5A41DC-06F4-44FF-84B1-3834FDF0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8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60587-57CE-4946-8C99-68BCA71B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10DBE-FAA2-4CDF-BBF8-20AB66333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90D012-BD1B-4AC5-843A-F3577FFF4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31386E-625C-4B58-972A-5D1F2CE0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8CE85E-DA9D-4695-B899-64D7F9716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411BC9-A740-42E7-9AC2-3EFDBA1F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92512-1252-436F-A640-732FEC55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AFA04-29DA-46B4-B9F2-C929D097E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D6C231-CB20-4B8D-8C45-DC0C60268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9E35F8-BB39-490A-9E74-16AFC2574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CD73E4-CFEE-436D-9F2F-7802F662E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EF3CB0-8044-4A44-900D-FD1C956D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BC8FDC-9190-4D03-A54E-11713613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A5D3E1-1A66-4FD7-AA07-7DC4E6E7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7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040F9-C896-4FAD-8C7C-767675B4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003F26-85D9-46E2-9BA0-161F8992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9FE6E-60DF-44A5-8279-DACC1279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E14C0F-7D5E-4FAE-BBB3-43775934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8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F90E20-E04A-4EB1-8E0B-A7B71E49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69E8DE-852D-461B-A6C9-F69F5FAE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0E7E07-9C1A-4120-B8F1-BAF01B6B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6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04DCC-FD15-4EC9-9347-AD810B31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B3A9B-D425-4299-BBD2-11904EB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FD15E6-97DA-4AFC-BCA0-18DD87C75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A232ED-212E-4CC8-B0C2-F8B4AEA1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971A5-B6A4-4003-9CAD-1F475B93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CF990-C665-4540-AD07-781C865D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8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260FD-3347-4F5D-88A6-ECD4B276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776B70-46A4-4673-8323-8D90C7AE4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A250DF-47C2-436B-BB68-2476DCAED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3D669-A898-4A8A-A8F6-6F604207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56FC-4CF2-46F6-9905-F1D5C70333B9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0D09DD-CB47-492E-AA54-98FE7C31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B9EB2C-48C1-429A-B65F-E98C6021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9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FEFC7-8CD9-4C9D-9629-A6B7E929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9AACA-8636-4F1E-BBB1-EB6486BA1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81B2EF-D5DD-4E66-9A2D-97672035F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56FC-4CF2-46F6-9905-F1D5C70333B9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F1312-7837-4F88-B03C-65CBE6CA7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0C39A-6B16-4F29-886B-8E9211923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3DE0-90F9-45A5-A517-B643072E7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1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D74E8F-57A1-4786-AB9C-9B739C286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12192000" cy="613610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20D772-EB40-4E2E-8146-284A5CD04656}"/>
              </a:ext>
            </a:extLst>
          </p:cNvPr>
          <p:cNvSpPr/>
          <p:nvPr/>
        </p:nvSpPr>
        <p:spPr>
          <a:xfrm>
            <a:off x="5058155" y="504163"/>
            <a:ext cx="68377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0" u="none" strike="noStrike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</a:rPr>
              <a:t>ОБОСНОВАНИЕ ПРИМЕНИМОСТИ ЗАКОНОВ МЕХАНИКИ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97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72D045-C353-468A-BE36-FF3E3D67F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471623"/>
            <a:ext cx="3844477" cy="4466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D4A58B-D005-447F-9AAB-FF9EDAF663CF}"/>
              </a:ext>
            </a:extLst>
          </p:cNvPr>
          <p:cNvSpPr txBox="1"/>
          <p:nvPr/>
        </p:nvSpPr>
        <p:spPr>
          <a:xfrm>
            <a:off x="4537165" y="471623"/>
            <a:ext cx="7341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 закону сохранения полной механической энергии для движения шара вниз с высоты h получим: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226592-C409-421C-B1A9-4014E7083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25" y="2648443"/>
            <a:ext cx="5695950" cy="4476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78573C-28BF-4653-85E5-265C3A9C4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840" y="1671952"/>
            <a:ext cx="2286000" cy="9334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53CC-681D-49F8-ACE5-3BF088610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094" y="3429000"/>
            <a:ext cx="3322812" cy="5538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A6F0A0-3936-40E4-930A-B0BDE36F14BB}"/>
              </a:ext>
            </a:extLst>
          </p:cNvPr>
          <p:cNvSpPr txBox="1"/>
          <p:nvPr/>
        </p:nvSpPr>
        <p:spPr>
          <a:xfrm>
            <a:off x="3643642" y="3982802"/>
            <a:ext cx="8440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7188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Cкорость шара в нижней точке его траектории перед попаданием в него пули.</a:t>
            </a:r>
          </a:p>
          <a:p>
            <a:pPr indent="357188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Согласно закону сохранения импульса имеем:</a:t>
            </a:r>
          </a:p>
        </p:txBody>
      </p:sp>
    </p:spTree>
    <p:extLst>
      <p:ext uri="{BB962C8B-B14F-4D97-AF65-F5344CB8AC3E}">
        <p14:creationId xmlns:p14="http://schemas.microsoft.com/office/powerpoint/2010/main" val="234936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A2FB1-33C3-442F-9149-B53D173198A5}"/>
              </a:ext>
            </a:extLst>
          </p:cNvPr>
          <p:cNvSpPr txBox="1"/>
          <p:nvPr/>
        </p:nvSpPr>
        <p:spPr>
          <a:xfrm>
            <a:off x="273423" y="560333"/>
            <a:ext cx="11535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7188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Cкорость шара в нижней точке его траектории перед попаданием в него пули.</a:t>
            </a:r>
          </a:p>
          <a:p>
            <a:pPr indent="357188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Согласно закону сохранения импульса имеем: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97B295-2BFD-4AA8-A4C9-F5DF7F740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23" y="1978478"/>
            <a:ext cx="2901044" cy="14505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27D8A8-4ECF-4EEF-8F0E-2865B5834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60" y="1981021"/>
            <a:ext cx="3609975" cy="4953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EB19AC-0F63-4511-8017-F2E228C28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379" y="2564537"/>
            <a:ext cx="5067300" cy="5619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1E57C0-6DE6-4138-BBB1-5A835D476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234" y="3214728"/>
            <a:ext cx="4238625" cy="1162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9F0D14-0E60-4A60-A17A-313981BB5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46" y="4464994"/>
            <a:ext cx="7084211" cy="8998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E8FE8C-9F2C-4E90-AAE5-0236E1B1857E}"/>
              </a:ext>
            </a:extLst>
          </p:cNvPr>
          <p:cNvSpPr txBox="1"/>
          <p:nvPr/>
        </p:nvSpPr>
        <p:spPr>
          <a:xfrm>
            <a:off x="291384" y="5507678"/>
            <a:ext cx="116219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 закону сохранения полной механической энергии для движения шара вверх на высоту h’ получим:</a:t>
            </a:r>
          </a:p>
        </p:txBody>
      </p:sp>
    </p:spTree>
    <p:extLst>
      <p:ext uri="{BB962C8B-B14F-4D97-AF65-F5344CB8AC3E}">
        <p14:creationId xmlns:p14="http://schemas.microsoft.com/office/powerpoint/2010/main" val="152507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2C999C-A148-4345-A4A5-356C68A5C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363" y="564152"/>
            <a:ext cx="5972175" cy="22288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0451CD-AD39-417F-B99B-B44F5C884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663" y="2889070"/>
            <a:ext cx="7055574" cy="11759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61E651-7997-4CE0-A0F6-77CA8F524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947" y="4336869"/>
            <a:ext cx="8138614" cy="17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3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843A6-8FDD-4FCC-AE37-6113AB6C366B}"/>
              </a:ext>
            </a:extLst>
          </p:cNvPr>
          <p:cNvSpPr txBox="1"/>
          <p:nvPr/>
        </p:nvSpPr>
        <p:spPr>
          <a:xfrm>
            <a:off x="287381" y="428791"/>
            <a:ext cx="1154756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Обоснование:</a:t>
            </a:r>
          </a:p>
          <a:p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1. Систему отсчёта, связанную с Землёй, будем считать инерциальной.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2. Шар и пулю будем считать материальными точками, так как их размеры малы по сравнению с длиной нити.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3. При соударении для системы «пуля — шар» в ИСО выполняется закон сохранения импульса в проекциях на горизонтальную ось, так как внешние силы (силы тяжести и сила натяжения нити) вертикальны.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4. При движении шара на нити вниз и вверх выполняется закон сохранения механической энергии, так как сопротивлением воздуха по условию задачи можно пренебречь, а работа силы натяжения нити равна нулю (эта сила в любой точке траектории перпендикулярна скорости тела).</a:t>
            </a:r>
          </a:p>
        </p:txBody>
      </p:sp>
    </p:spTree>
    <p:extLst>
      <p:ext uri="{BB962C8B-B14F-4D97-AF65-F5344CB8AC3E}">
        <p14:creationId xmlns:p14="http://schemas.microsoft.com/office/powerpoint/2010/main" val="191843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9FCAF0-0768-45E0-8CE5-45362320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9" y="472711"/>
            <a:ext cx="11946934" cy="42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58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2AA464-DD21-4E18-87F8-4FA0D62D3B28}"/>
              </a:ext>
            </a:extLst>
          </p:cNvPr>
          <p:cNvSpPr txBox="1"/>
          <p:nvPr/>
        </p:nvSpPr>
        <p:spPr>
          <a:xfrm>
            <a:off x="304799" y="448215"/>
            <a:ext cx="115736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096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гладкий высокий стакан радиусом 4 см поставили однородную тонкую палочку длиной 10 см и массой 0,9 г, после чего в стакан налили до высоты h = 4 см жидкость, плотность которой составляет 0,75 плотности материала палочки. Найдите модуль силы F, с которой верхний конец палочки давит на стенку стакана. Сделайте рисунок с указанием сил, действующих на палочку. Обоснуйте применимость используемых законов к решению задачи.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42B828-48B7-4E57-BD52-F70281EE9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675" y="3128128"/>
            <a:ext cx="5765074" cy="3281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30AEDC-6EC4-441F-A973-5189497ED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530" y="3168543"/>
            <a:ext cx="2447109" cy="32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30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E4617A-9DF1-41B0-BF9D-4C7C15940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614362"/>
            <a:ext cx="61912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80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91D00B-9CC7-4998-BBE0-A4F8D82F7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025" y="1942011"/>
            <a:ext cx="8182693" cy="239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27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7DCA37-5101-4679-8919-9E7C3AA2D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552450"/>
            <a:ext cx="61912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783809-0FF9-4F2B-8562-8F2966256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91" y="422365"/>
            <a:ext cx="9019904" cy="60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5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9F0330-7FA7-41C1-9257-347D5CFF3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68" y="914813"/>
            <a:ext cx="9459141" cy="551510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4FAD88-9E0E-4C64-81B6-5BA964F349C8}"/>
              </a:ext>
            </a:extLst>
          </p:cNvPr>
          <p:cNvSpPr/>
          <p:nvPr/>
        </p:nvSpPr>
        <p:spPr>
          <a:xfrm>
            <a:off x="4658747" y="337347"/>
            <a:ext cx="28745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Задание №26</a:t>
            </a:r>
          </a:p>
        </p:txBody>
      </p:sp>
    </p:spTree>
    <p:extLst>
      <p:ext uri="{BB962C8B-B14F-4D97-AF65-F5344CB8AC3E}">
        <p14:creationId xmlns:p14="http://schemas.microsoft.com/office/powerpoint/2010/main" val="138315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6DE788-E5E6-4453-AD45-A6B526CEA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61" y="454677"/>
            <a:ext cx="8961121" cy="60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31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1B09FC-1589-426F-85E2-13A7585F4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9" y="535577"/>
            <a:ext cx="1179236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75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559B0A-C951-45FC-80A4-FB29B2F2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685925"/>
            <a:ext cx="121348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85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4ECD3D-CF02-497E-BCB3-23C74CCCD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183"/>
            <a:ext cx="12192000" cy="573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F6FB5C-A464-4C5A-A8F0-023C6EA0A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706" y="435547"/>
            <a:ext cx="10106177" cy="59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5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CCD22D-AE55-4F54-909C-531FCC9AFE42}"/>
              </a:ext>
            </a:extLst>
          </p:cNvPr>
          <p:cNvSpPr/>
          <p:nvPr/>
        </p:nvSpPr>
        <p:spPr>
          <a:xfrm>
            <a:off x="4049759" y="405693"/>
            <a:ext cx="4265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Нерастяжимость нити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1B1406-0AC4-47E6-8606-4E7F143E8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35" y="1568049"/>
            <a:ext cx="5361488" cy="14267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937910-5489-405F-B29F-A6D7421026C0}"/>
              </a:ext>
            </a:extLst>
          </p:cNvPr>
          <p:cNvSpPr/>
          <p:nvPr/>
        </p:nvSpPr>
        <p:spPr>
          <a:xfrm>
            <a:off x="2205986" y="928913"/>
            <a:ext cx="18437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Пример №1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8367FF9-97EC-42AD-A350-72A5FBD9D26E}"/>
              </a:ext>
            </a:extLst>
          </p:cNvPr>
          <p:cNvSpPr/>
          <p:nvPr/>
        </p:nvSpPr>
        <p:spPr>
          <a:xfrm>
            <a:off x="8364502" y="1005543"/>
            <a:ext cx="21022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Пример №2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ABABBA-C498-4347-8967-CEFA841C0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98" y="1605295"/>
            <a:ext cx="4914900" cy="17811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8D557E-2403-4412-9770-F36C20FA6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86" y="5404557"/>
            <a:ext cx="5619750" cy="1047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F2C726-0328-4D8F-B3DC-F14C231DAEE3}"/>
              </a:ext>
            </a:extLst>
          </p:cNvPr>
          <p:cNvSpPr txBox="1"/>
          <p:nvPr/>
        </p:nvSpPr>
        <p:spPr>
          <a:xfrm>
            <a:off x="6096000" y="3529215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Ускорение подвижного блока, а значит, и бруска массой М, в 2 раза меньше ускорения тела массой m, т.к. за одно и то же время перемещение тела в 2 раза больше перемещения бруска: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а</a:t>
            </a:r>
            <a:r>
              <a:rPr lang="ru-RU" sz="20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2а</a:t>
            </a:r>
            <a:r>
              <a:rPr lang="ru-RU" sz="20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131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4973F8-6D90-4852-A4DA-A12AF28BCE30}"/>
              </a:ext>
            </a:extLst>
          </p:cNvPr>
          <p:cNvSpPr/>
          <p:nvPr/>
        </p:nvSpPr>
        <p:spPr>
          <a:xfrm>
            <a:off x="4801141" y="493485"/>
            <a:ext cx="18437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Пример №3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CED10-C6D8-4D28-83EB-AED7D3E25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4" y="1062445"/>
            <a:ext cx="3299879" cy="51576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D511B-F357-4005-8DAD-9227460E78A2}"/>
              </a:ext>
            </a:extLst>
          </p:cNvPr>
          <p:cNvSpPr txBox="1"/>
          <p:nvPr/>
        </p:nvSpPr>
        <p:spPr>
          <a:xfrm>
            <a:off x="4545873" y="1178059"/>
            <a:ext cx="72281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Условие равенства сил натяжения нити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Так как нить невесома, а блок идеальный (нить скользит по нему без трения), то </a:t>
            </a:r>
          </a:p>
          <a:p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Условие равенства ускорений грузов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Так как нить нерастяжима, а грузы движутся прямолинейно, то ускорения тел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D22F18-A46C-4529-A7C9-D04C37A78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07" y="2281646"/>
            <a:ext cx="1834371" cy="3852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CCFD09-E34B-4ED5-9DEA-CF4C61533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67" y="3770451"/>
            <a:ext cx="23717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2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81827E-B1B1-472C-9515-B689A74BA2E1}"/>
              </a:ext>
            </a:extLst>
          </p:cNvPr>
          <p:cNvSpPr/>
          <p:nvPr/>
        </p:nvSpPr>
        <p:spPr>
          <a:xfrm>
            <a:off x="4801141" y="493485"/>
            <a:ext cx="18437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Пример №4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6F322D-9ED0-41CE-BAB8-36579467E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1" y="955150"/>
            <a:ext cx="3153892" cy="5173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F501A-3C30-4330-B552-2425D01F48FF}"/>
              </a:ext>
            </a:extLst>
          </p:cNvPr>
          <p:cNvSpPr txBox="1"/>
          <p:nvPr/>
        </p:nvSpPr>
        <p:spPr>
          <a:xfrm>
            <a:off x="3439886" y="955150"/>
            <a:ext cx="875211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Нить невесома, неподвижный блок идеальный (нить скользит по нему без трения), поэтому модуль силы натяжения нити во всех её точках один и тот же . </a:t>
            </a:r>
          </a:p>
          <a:p>
            <a:endParaRPr lang="ru-RU" dirty="0"/>
          </a:p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Подвижный блок идеальный (масса блока пренебрежимо мала), поэтому из второго закона Ньютона следует, что модуль силы T</a:t>
            </a:r>
            <a:r>
              <a:rPr lang="ru-RU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, с которой груз М действует на блок, вдвое больше Т.</a:t>
            </a:r>
          </a:p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По третьему закону Ньютона Т</a:t>
            </a:r>
            <a:r>
              <a:rPr lang="ru-RU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=-Т</a:t>
            </a:r>
            <a:r>
              <a:rPr lang="ru-RU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Грузы движутся прямолинейно. При этом если груз М под действием натянутой нити сдвинется относительно земли вверх на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Δх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, то левый отрезок нити укоротится на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Δх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, а правый удлинится на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Δх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, так как нить нерастяжима. В результате груз m сдвинется вниз относительно груза М с блоком на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Δх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, а относительно земли - на 2Δх. Таким образом, перемещение груза m всегда вдвое больше перемещения груза М. Отсюда следует, что и скорость груза m в любой момент времени вдвое больше скорости груза М. При прямолинейном движении грузов из этого следует, что и ускорение груза m в любой момент времени вдвое больше ускорения груза М</a:t>
            </a:r>
            <a:r>
              <a:rPr lang="ru-RU" dirty="0"/>
              <a:t>: </a:t>
            </a:r>
          </a:p>
          <a:p>
            <a:endParaRPr lang="ru-RU" dirty="0"/>
          </a:p>
          <a:p>
            <a:r>
              <a:rPr lang="ru-RU" dirty="0"/>
              <a:t>ПРИМЕР ЧЕТВЕРТЫЙ: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833999-F058-454D-9E2B-C32474E76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14" y="1556153"/>
            <a:ext cx="2783531" cy="4069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2DE031-B5FB-4BEC-BB98-EEEBA98D4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18" y="5924342"/>
            <a:ext cx="18002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1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8E29E2-3381-4642-8E1B-279FD2F6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69" y="494872"/>
            <a:ext cx="10054230" cy="60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4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D5EF16-0EB8-46D2-AFA2-CF7729E76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152525"/>
            <a:ext cx="104489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9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CBDC1C-7CC1-456B-9812-A2A723A41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3" y="4553238"/>
            <a:ext cx="5065071" cy="1859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643C8-BB7D-45C8-92C3-974327EF84F4}"/>
              </a:ext>
            </a:extLst>
          </p:cNvPr>
          <p:cNvSpPr txBox="1"/>
          <p:nvPr/>
        </p:nvSpPr>
        <p:spPr>
          <a:xfrm>
            <a:off x="269965" y="460274"/>
            <a:ext cx="115649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Шар, подвешенный на нити длиной 90 см, отводят от положения равновесия на угол 60° и отпускают. В момент прохождения шара через положение равновесия в него попадает пуля, летящая навстречу шару, которая пробивает его и продолжает двигаться горизонтально (см. рисунок). В результате попадания пули в шар он, продолжая движение в прежнем направлении, отклоняется на угол 39°, при этом импульс пули уменьшился на 1,5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кг·м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/с. Какова масса шара? (Массу шара считать неизменной; диаметр шара — пренебрежимо малым по сравнению с длиной нити; cos39° =7/9.) Сопротивлением воздуха пренебречь. Обоснуйте применимость законов, используемых для решения задачи.</a:t>
            </a:r>
          </a:p>
        </p:txBody>
      </p:sp>
    </p:spTree>
    <p:extLst>
      <p:ext uri="{BB962C8B-B14F-4D97-AF65-F5344CB8AC3E}">
        <p14:creationId xmlns:p14="http://schemas.microsoft.com/office/powerpoint/2010/main" val="2868158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668</Words>
  <Application>Microsoft Office PowerPoint</Application>
  <PresentationFormat>Широкоэкранный</PresentationFormat>
  <Paragraphs>33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226</cp:revision>
  <dcterms:created xsi:type="dcterms:W3CDTF">2025-02-27T06:04:08Z</dcterms:created>
  <dcterms:modified xsi:type="dcterms:W3CDTF">2025-04-12T13:25:49Z</dcterms:modified>
</cp:coreProperties>
</file>